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</p:sldMasterIdLst>
  <p:notesMasterIdLst>
    <p:notesMasterId r:id="rId33"/>
  </p:notesMasterIdLst>
  <p:handoutMasterIdLst>
    <p:handoutMasterId r:id="rId34"/>
  </p:handoutMasterIdLst>
  <p:sldIdLst>
    <p:sldId id="384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F1DE"/>
    <a:srgbClr val="000099"/>
    <a:srgbClr val="0000CC"/>
    <a:srgbClr val="FFFF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 autoAdjust="0"/>
    <p:restoredTop sz="93075" autoAdjust="0"/>
  </p:normalViewPr>
  <p:slideViewPr>
    <p:cSldViewPr>
      <p:cViewPr varScale="1">
        <p:scale>
          <a:sx n="101" d="100"/>
          <a:sy n="101" d="100"/>
        </p:scale>
        <p:origin x="4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72" y="3810000"/>
            <a:ext cx="3142334" cy="29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7" y="457202"/>
            <a:ext cx="5549900" cy="559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956800" cy="76914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1" y="42508"/>
            <a:ext cx="110236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38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1623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1" y="76200"/>
            <a:ext cx="9956800" cy="658091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98552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4045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00589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61" r:id="rId23"/>
    <p:sldLayoutId id="2147483702" r:id="rId24"/>
    <p:sldLayoutId id="2147483709" r:id="rId2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705600" y="533400"/>
            <a:ext cx="4953000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2023-2024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979920" y="2590800"/>
            <a:ext cx="4648200" cy="22352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itchFamily="2" charset="-122"/>
              </a:rPr>
              <a:t>第八章 代码生成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914400"/>
            <a:ext cx="853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8191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</a:rPr>
              <a:t>主程序的代码</a:t>
            </a: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MOV  #</a:t>
            </a:r>
            <a:r>
              <a:rPr lang="en-US" altLang="zh-CN" dirty="0" err="1">
                <a:latin typeface="Times New Roman" pitchFamily="18" charset="0"/>
              </a:rPr>
              <a:t>stackstart</a:t>
            </a:r>
            <a:r>
              <a:rPr lang="en-US" altLang="zh-CN" dirty="0">
                <a:latin typeface="Times New Roman" pitchFamily="18" charset="0"/>
              </a:rPr>
              <a:t>,  SP</a:t>
            </a: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第一个过程的代码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HALT</a:t>
            </a:r>
            <a:endParaRPr lang="en-US" altLang="zh-CN" sz="1800" dirty="0"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288213" y="1447800"/>
            <a:ext cx="2336800" cy="457200"/>
          </a:xfrm>
          <a:prstGeom prst="wedgeRoundRectCallout">
            <a:avLst>
              <a:gd name="adj1" fmla="val -119028"/>
              <a:gd name="adj2" fmla="val 15486"/>
              <a:gd name="adj3" fmla="val 16667"/>
            </a:avLst>
          </a:prstGeom>
          <a:solidFill>
            <a:srgbClr val="FFCC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初始化控制栈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6100" y="2882900"/>
            <a:ext cx="8077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8191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三地址语句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的机器代码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ADD  #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caller.recordsize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,  SP 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MOV #here+16, 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SP           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GOTO 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callee.code_area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73913" y="3348038"/>
            <a:ext cx="3243262" cy="457200"/>
          </a:xfrm>
          <a:prstGeom prst="wedgeRoundRectCallout">
            <a:avLst>
              <a:gd name="adj1" fmla="val -77963"/>
              <a:gd name="adj2" fmla="val 17569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</a:rPr>
              <a:t>SP</a:t>
            </a:r>
            <a:r>
              <a:rPr lang="zh-CN" altLang="en-US" dirty="0">
                <a:latin typeface="Times New Roman" pitchFamily="18" charset="0"/>
              </a:rPr>
              <a:t>指向下一个活动记录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28800" y="4672013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8191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三地址语句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的机器代码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GOTO *0(SP)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SUB  #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caller.recordsize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,  SP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411914" y="5100638"/>
            <a:ext cx="4256087" cy="685800"/>
          </a:xfrm>
          <a:prstGeom prst="wedgeRoundRectCallout">
            <a:avLst>
              <a:gd name="adj1" fmla="val -92134"/>
              <a:gd name="adj2" fmla="val -782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间接变址，返回调用过程</a:t>
            </a:r>
          </a:p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该指令在被调用过程的代码中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6411913" y="6015038"/>
            <a:ext cx="4005262" cy="685800"/>
          </a:xfrm>
          <a:prstGeom prst="wedgeRoundRectCallout">
            <a:avLst>
              <a:gd name="adj1" fmla="val -56833"/>
              <a:gd name="adj2" fmla="val -81713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SP</a:t>
            </a:r>
            <a:r>
              <a:rPr lang="zh-CN" altLang="en-US" dirty="0">
                <a:latin typeface="Times New Roman" pitchFamily="18" charset="0"/>
              </a:rPr>
              <a:t>指回调用过程的活动记录</a:t>
            </a:r>
          </a:p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该指令在调用过程的代码中</a:t>
            </a:r>
          </a:p>
        </p:txBody>
      </p:sp>
    </p:spTree>
    <p:extLst>
      <p:ext uri="{BB962C8B-B14F-4D97-AF65-F5344CB8AC3E}">
        <p14:creationId xmlns:p14="http://schemas.microsoft.com/office/powerpoint/2010/main" val="17256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 autoUpdateAnimBg="0"/>
      <p:bldP spid="7" grpId="0" autoUpdateAnimBg="0"/>
      <p:bldP spid="8" grpId="0" animBg="1" autoUpdateAnimBg="0"/>
      <p:bldP spid="9" grpId="0" autoUpdateAnimBg="0"/>
      <p:bldP spid="10" grpId="0" animBg="1" autoUpdateAnimBg="0"/>
      <p:bldP spid="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栈式存储分配举例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57338" y="1125538"/>
            <a:ext cx="68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程序说明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39901" y="4005263"/>
            <a:ext cx="190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</a:rPr>
              <a:t>三地址代码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657600" y="815976"/>
            <a:ext cx="2362200" cy="5508625"/>
            <a:chOff x="1104" y="480"/>
            <a:chExt cx="1488" cy="36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04" y="480"/>
              <a:ext cx="1488" cy="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104" y="15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04" y="230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14800" y="856030"/>
            <a:ext cx="14991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1905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/*S</a:t>
            </a:r>
            <a:r>
              <a:rPr kumimoji="1" lang="zh-CN" altLang="en-US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的代码*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</a:p>
          <a:p>
            <a:pPr lvl="1" algn="l" eaLnBrk="1" hangingPunct="1"/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call q</a:t>
            </a:r>
          </a:p>
          <a:p>
            <a:pPr lvl="1" algn="l" eaLnBrk="1" hangingPunct="1"/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halt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114800" y="2621132"/>
            <a:ext cx="15135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1905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/*P</a:t>
            </a:r>
            <a:r>
              <a:rPr kumimoji="1" lang="zh-CN" altLang="en-US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的代码*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114800" y="3764629"/>
            <a:ext cx="149912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1905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/*q</a:t>
            </a:r>
            <a:r>
              <a:rPr kumimoji="1" lang="zh-CN" altLang="en-US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的代码*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call p</a:t>
            </a: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00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call q</a:t>
            </a: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000" baseline="-25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00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call q</a:t>
            </a:r>
          </a:p>
          <a:p>
            <a:pPr lvl="1" algn="l" eaLnBrk="1" hangingPunct="1"/>
            <a:r>
              <a:rPr kumimoji="1" lang="en-US" altLang="zh-CN" sz="200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81800" y="1235075"/>
            <a:ext cx="357028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各过程目标代码的起址：</a:t>
            </a:r>
          </a:p>
          <a:p>
            <a:pPr lvl="1" algn="l" eaLnBrk="1" hangingPunct="1"/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s: #100</a:t>
            </a:r>
          </a:p>
          <a:p>
            <a:pPr lvl="1" algn="l" eaLnBrk="1" hangingPunct="1"/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p: #200</a:t>
            </a:r>
          </a:p>
          <a:p>
            <a:pPr lvl="1" algn="l" eaLnBrk="1" hangingPunct="1"/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q: #300</a:t>
            </a:r>
          </a:p>
          <a:p>
            <a:pPr lvl="1" algn="l" eaLnBrk="1" hangingPunct="1"/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活动记录的大小：</a:t>
            </a:r>
          </a:p>
          <a:p>
            <a:pPr lvl="1" algn="l" eaLnBrk="1" hangingPunct="1"/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ssize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=20</a:t>
            </a:r>
          </a:p>
          <a:p>
            <a:pPr lvl="1" algn="l" eaLnBrk="1" hangingPunct="1"/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psize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=40</a:t>
            </a:r>
          </a:p>
          <a:p>
            <a:pPr lvl="1" algn="l" eaLnBrk="1" hangingPunct="1"/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qsize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=60</a:t>
            </a:r>
          </a:p>
          <a:p>
            <a:pPr lvl="1" algn="l" eaLnBrk="1" hangingPunct="1"/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控制栈的开始位置：</a:t>
            </a:r>
          </a:p>
          <a:p>
            <a:pPr lvl="1" algn="l" eaLnBrk="1" hangingPunct="1"/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#600</a:t>
            </a:r>
          </a:p>
        </p:txBody>
      </p:sp>
    </p:spTree>
    <p:extLst>
      <p:ext uri="{BB962C8B-B14F-4D97-AF65-F5344CB8AC3E}">
        <p14:creationId xmlns:p14="http://schemas.microsoft.com/office/powerpoint/2010/main" val="5542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626284" y="1433512"/>
            <a:ext cx="5852678" cy="4229100"/>
            <a:chOff x="1472" y="1008"/>
            <a:chExt cx="3568" cy="2256"/>
          </a:xfrm>
        </p:grpSpPr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1472" y="3024"/>
              <a:ext cx="1088" cy="24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3792" y="1008"/>
              <a:ext cx="1248" cy="24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738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76401" y="1030288"/>
            <a:ext cx="582613" cy="43846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kern="0"/>
              <a:t>栈式存储分配举例</a:t>
            </a:r>
            <a:endParaRPr lang="zh-CN" altLang="en-US" kern="0" dirty="0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445375" y="3262312"/>
            <a:ext cx="1981200" cy="2590800"/>
            <a:chOff x="3792" y="2160"/>
            <a:chExt cx="1248" cy="1632"/>
          </a:xfrm>
        </p:grpSpPr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792" y="2160"/>
              <a:ext cx="1248" cy="2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792" y="3552"/>
              <a:ext cx="1104" cy="2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7445375" y="4024312"/>
            <a:ext cx="1981200" cy="106680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7445375" y="2195512"/>
            <a:ext cx="1981200" cy="106680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7445375" y="366712"/>
            <a:ext cx="1981200" cy="1066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660775" y="1938337"/>
            <a:ext cx="19812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3048000" y="1157287"/>
            <a:ext cx="3048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100:  MOV  #600,  SP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108:  action</a:t>
            </a:r>
            <a:r>
              <a:rPr lang="en-US" altLang="zh-CN" sz="2000" baseline="-25000" dirty="0">
                <a:latin typeface="Times New Roman" pitchFamily="18" charset="0"/>
              </a:rPr>
              <a:t>1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128:  ADD  #</a:t>
            </a:r>
            <a:r>
              <a:rPr lang="en-US" altLang="zh-CN" sz="2000" dirty="0" err="1">
                <a:latin typeface="Times New Roman" pitchFamily="18" charset="0"/>
              </a:rPr>
              <a:t>ssize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136:  MOV  #152,  *SP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144:  GOTO  300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152:  SUB  #</a:t>
            </a:r>
            <a:r>
              <a:rPr lang="en-US" altLang="zh-CN" sz="2000" dirty="0" err="1">
                <a:latin typeface="Times New Roman" pitchFamily="18" charset="0"/>
              </a:rPr>
              <a:t>ssize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160:  action</a:t>
            </a:r>
            <a:r>
              <a:rPr lang="en-US" altLang="zh-CN" sz="2000" baseline="-25000" dirty="0">
                <a:latin typeface="Times New Roman" pitchFamily="18" charset="0"/>
              </a:rPr>
              <a:t>2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180:  HALT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…	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200:  action</a:t>
            </a:r>
            <a:r>
              <a:rPr lang="en-US" altLang="zh-CN" sz="2000" baseline="-25000" dirty="0">
                <a:latin typeface="Times New Roman" pitchFamily="18" charset="0"/>
              </a:rPr>
              <a:t>3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220:  GOTO  *0(SP)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…	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34188" y="12700"/>
            <a:ext cx="3124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300:  action</a:t>
            </a:r>
            <a:r>
              <a:rPr lang="en-US" altLang="zh-CN" sz="2000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4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320:  ADD  #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qsize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328:  MOV  #344,  *SP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336:  GOTO  200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344:  SUB  #</a:t>
            </a:r>
            <a:r>
              <a:rPr lang="en-US" altLang="zh-CN" sz="2000" dirty="0" err="1">
                <a:latin typeface="Times New Roman" pitchFamily="18" charset="0"/>
              </a:rPr>
              <a:t>qsize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352:  action</a:t>
            </a:r>
            <a:r>
              <a:rPr lang="en-US" altLang="zh-CN" sz="2000" baseline="-25000" dirty="0">
                <a:latin typeface="Times New Roman" pitchFamily="18" charset="0"/>
              </a:rPr>
              <a:t>5</a:t>
            </a:r>
            <a:endParaRPr lang="en-US" altLang="zh-CN" sz="2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372:  ADD  #</a:t>
            </a:r>
            <a:r>
              <a:rPr lang="en-US" altLang="zh-CN" sz="2000" dirty="0" err="1">
                <a:latin typeface="Times New Roman" pitchFamily="18" charset="0"/>
              </a:rPr>
              <a:t>qsize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380:  MOV  #396,  *SP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388:  GOTO  300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396:  SUB  #</a:t>
            </a:r>
            <a:r>
              <a:rPr lang="en-US" altLang="zh-CN" sz="2000" dirty="0" err="1">
                <a:latin typeface="Times New Roman" pitchFamily="18" charset="0"/>
              </a:rPr>
              <a:t>qsize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404:  action</a:t>
            </a:r>
            <a:r>
              <a:rPr lang="en-US" altLang="zh-CN" sz="2000" baseline="-25000" dirty="0">
                <a:latin typeface="Times New Roman" pitchFamily="18" charset="0"/>
              </a:rPr>
              <a:t>6</a:t>
            </a:r>
            <a:endParaRPr lang="en-US" altLang="zh-CN" sz="2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424:  ADD  #</a:t>
            </a:r>
            <a:r>
              <a:rPr lang="en-US" altLang="zh-CN" sz="2000" dirty="0" err="1">
                <a:latin typeface="Times New Roman" pitchFamily="18" charset="0"/>
              </a:rPr>
              <a:t>qsize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432:  MOV  #448,  *SP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440:  GOTO  300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448:  SUB  #</a:t>
            </a:r>
            <a:r>
              <a:rPr lang="en-US" altLang="zh-CN" sz="2000" dirty="0" err="1">
                <a:latin typeface="Times New Roman" pitchFamily="18" charset="0"/>
              </a:rPr>
              <a:t>qsize</a:t>
            </a:r>
            <a:r>
              <a:rPr lang="en-US" altLang="zh-CN" sz="2000" dirty="0">
                <a:latin typeface="Times New Roman" pitchFamily="18" charset="0"/>
              </a:rPr>
              <a:t>,  SP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456:  GOTO  *0(SP)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      …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dirty="0">
                <a:latin typeface="Times New Roman" pitchFamily="18" charset="0"/>
              </a:rPr>
              <a:t>600:	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438400" y="1295400"/>
            <a:ext cx="635000" cy="2743200"/>
            <a:chOff x="704" y="192"/>
            <a:chExt cx="400" cy="1728"/>
          </a:xfrm>
        </p:grpSpPr>
        <p:sp>
          <p:nvSpPr>
            <p:cNvPr id="19" name="AutoShape 17"/>
            <p:cNvSpPr>
              <a:spLocks/>
            </p:cNvSpPr>
            <p:nvPr/>
          </p:nvSpPr>
          <p:spPr bwMode="auto"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704" y="911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2438400" y="4910137"/>
            <a:ext cx="658812" cy="609600"/>
            <a:chOff x="689" y="192"/>
            <a:chExt cx="415" cy="1728"/>
          </a:xfrm>
        </p:grpSpPr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89" y="408"/>
              <a:ext cx="223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6184901" y="138112"/>
            <a:ext cx="650875" cy="5562600"/>
            <a:chOff x="694" y="192"/>
            <a:chExt cx="410" cy="1728"/>
          </a:xfrm>
        </p:grpSpPr>
        <p:sp>
          <p:nvSpPr>
            <p:cNvPr id="25" name="AutoShape 11"/>
            <p:cNvSpPr>
              <a:spLocks/>
            </p:cNvSpPr>
            <p:nvPr/>
          </p:nvSpPr>
          <p:spPr bwMode="auto"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694" y="984"/>
              <a:ext cx="22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7" name="AutoShape 8"/>
          <p:cNvSpPr>
            <a:spLocks/>
          </p:cNvSpPr>
          <p:nvPr/>
        </p:nvSpPr>
        <p:spPr bwMode="auto">
          <a:xfrm>
            <a:off x="3051176" y="542926"/>
            <a:ext cx="1412875" cy="466725"/>
          </a:xfrm>
          <a:prstGeom prst="borderCallout3">
            <a:avLst>
              <a:gd name="adj1" fmla="val 24491"/>
              <a:gd name="adj2" fmla="val -5394"/>
              <a:gd name="adj3" fmla="val 24491"/>
              <a:gd name="adj4" fmla="val -31574"/>
              <a:gd name="adj5" fmla="val 84694"/>
              <a:gd name="adj6" fmla="val -31574"/>
              <a:gd name="adj7" fmla="val 162583"/>
              <a:gd name="adj8" fmla="val 42583"/>
            </a:avLst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/>
              <a:t>初始化栈</a:t>
            </a: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4745039" y="527993"/>
            <a:ext cx="970137" cy="461665"/>
          </a:xfrm>
          <a:prstGeom prst="borderCallout3">
            <a:avLst>
              <a:gd name="adj1" fmla="val 24491"/>
              <a:gd name="adj2" fmla="val 108134"/>
              <a:gd name="adj3" fmla="val 24491"/>
              <a:gd name="adj4" fmla="val 142542"/>
              <a:gd name="adj5" fmla="val 201699"/>
              <a:gd name="adj6" fmla="val 142542"/>
              <a:gd name="adj7" fmla="val 373468"/>
              <a:gd name="adj8" fmla="val 88306"/>
            </a:avLst>
          </a:prstGeom>
          <a:solidFill>
            <a:schemeClr val="hlink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</a:rPr>
              <a:t>call  q</a:t>
            </a:r>
            <a:endParaRPr lang="en-US" altLang="zh-CN" dirty="0"/>
          </a:p>
        </p:txBody>
      </p:sp>
      <p:sp>
        <p:nvSpPr>
          <p:cNvPr id="29" name="AutoShape 6"/>
          <p:cNvSpPr>
            <a:spLocks/>
          </p:cNvSpPr>
          <p:nvPr/>
        </p:nvSpPr>
        <p:spPr bwMode="auto">
          <a:xfrm>
            <a:off x="9583739" y="-6995"/>
            <a:ext cx="970137" cy="46166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74574"/>
              <a:gd name="adj5" fmla="val 72787"/>
              <a:gd name="adj6" fmla="val -74574"/>
              <a:gd name="adj7" fmla="val 104421"/>
              <a:gd name="adj8" fmla="val -68644"/>
            </a:avLst>
          </a:prstGeom>
          <a:solidFill>
            <a:schemeClr val="hlink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call  p</a:t>
            </a:r>
            <a:endParaRPr lang="en-US" altLang="zh-CN"/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4341814" y="6077893"/>
            <a:ext cx="1033553" cy="461665"/>
          </a:xfrm>
          <a:prstGeom prst="borderCallout3">
            <a:avLst>
              <a:gd name="adj1" fmla="val 24491"/>
              <a:gd name="adj2" fmla="val -8278"/>
              <a:gd name="adj3" fmla="val 24491"/>
              <a:gd name="adj4" fmla="val -51380"/>
              <a:gd name="adj5" fmla="val -54421"/>
              <a:gd name="adj6" fmla="val -51380"/>
              <a:gd name="adj7" fmla="val -106120"/>
              <a:gd name="adj8" fmla="val -13968"/>
            </a:avLst>
          </a:prstGeom>
          <a:solidFill>
            <a:srgbClr val="99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</a:rPr>
              <a:t>return</a:t>
            </a:r>
            <a:endParaRPr lang="en-US" altLang="zh-CN" dirty="0"/>
          </a:p>
        </p:txBody>
      </p:sp>
      <p:sp>
        <p:nvSpPr>
          <p:cNvPr id="31" name="AutoShape 4"/>
          <p:cNvSpPr>
            <a:spLocks/>
          </p:cNvSpPr>
          <p:nvPr/>
        </p:nvSpPr>
        <p:spPr bwMode="auto">
          <a:xfrm>
            <a:off x="9545639" y="1848793"/>
            <a:ext cx="970137" cy="46166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93898"/>
              <a:gd name="adj5" fmla="val 56463"/>
              <a:gd name="adj6" fmla="val -93898"/>
              <a:gd name="adj7" fmla="val 87755"/>
              <a:gd name="adj8" fmla="val -65593"/>
            </a:avLst>
          </a:prstGeom>
          <a:solidFill>
            <a:srgbClr val="FF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call  q</a:t>
            </a:r>
            <a:endParaRPr lang="en-US" altLang="zh-CN"/>
          </a:p>
        </p:txBody>
      </p:sp>
      <p:sp>
        <p:nvSpPr>
          <p:cNvPr id="32" name="AutoShape 3"/>
          <p:cNvSpPr>
            <a:spLocks/>
          </p:cNvSpPr>
          <p:nvPr/>
        </p:nvSpPr>
        <p:spPr bwMode="auto">
          <a:xfrm>
            <a:off x="9556751" y="3636318"/>
            <a:ext cx="970137" cy="46166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93898"/>
              <a:gd name="adj5" fmla="val 56463"/>
              <a:gd name="adj6" fmla="val -93898"/>
              <a:gd name="adj7" fmla="val 87755"/>
              <a:gd name="adj8" fmla="val -65593"/>
            </a:avLst>
          </a:prstGeom>
          <a:solidFill>
            <a:srgbClr val="FF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call  q</a:t>
            </a:r>
            <a:endParaRPr lang="en-US" altLang="zh-CN"/>
          </a:p>
        </p:txBody>
      </p:sp>
      <p:sp>
        <p:nvSpPr>
          <p:cNvPr id="33" name="AutoShape 2"/>
          <p:cNvSpPr>
            <a:spLocks/>
          </p:cNvSpPr>
          <p:nvPr/>
        </p:nvSpPr>
        <p:spPr bwMode="auto">
          <a:xfrm>
            <a:off x="8886826" y="6093768"/>
            <a:ext cx="1033553" cy="461665"/>
          </a:xfrm>
          <a:prstGeom prst="borderCallout3">
            <a:avLst>
              <a:gd name="adj1" fmla="val 24491"/>
              <a:gd name="adj2" fmla="val -8278"/>
              <a:gd name="adj3" fmla="val 24491"/>
              <a:gd name="adj4" fmla="val -82588"/>
              <a:gd name="adj5" fmla="val -20750"/>
              <a:gd name="adj6" fmla="val -82588"/>
              <a:gd name="adj7" fmla="val -50338"/>
              <a:gd name="adj8" fmla="val -61032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</a:rPr>
              <a:t>return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50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utoUpdateAnimBg="0"/>
      <p:bldP spid="17" grpId="0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 flipH="1">
            <a:off x="1674813" y="1052514"/>
            <a:ext cx="533400" cy="53292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kern="0"/>
              <a:t>执行时栈的变化情况</a:t>
            </a:r>
            <a:endParaRPr lang="zh-CN" altLang="en-US" kern="0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03700" y="304800"/>
            <a:ext cx="2514600" cy="5867400"/>
            <a:chOff x="2208" y="336"/>
            <a:chExt cx="1584" cy="3696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2208" y="336"/>
              <a:ext cx="0" cy="36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3792" y="336"/>
              <a:ext cx="0" cy="36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208" y="33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590800" y="150813"/>
            <a:ext cx="1481138" cy="400050"/>
            <a:chOff x="1275" y="239"/>
            <a:chExt cx="933" cy="252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872" y="38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275" y="239"/>
              <a:ext cx="6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SP=600</a:t>
              </a:r>
            </a:p>
          </p:txBody>
        </p:sp>
      </p:grp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659688" y="304800"/>
            <a:ext cx="354012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203700" y="531814"/>
            <a:ext cx="2514600" cy="534987"/>
            <a:chOff x="2016" y="431"/>
            <a:chExt cx="1584" cy="337"/>
          </a:xfrm>
        </p:grpSpPr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197" y="431"/>
              <a:ext cx="1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794500" y="304800"/>
            <a:ext cx="666750" cy="762000"/>
            <a:chOff x="3600" y="288"/>
            <a:chExt cx="420" cy="480"/>
          </a:xfrm>
        </p:grpSpPr>
        <p:sp>
          <p:nvSpPr>
            <p:cNvPr id="16" name="AutoShape 23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744" y="3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</p:grp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7861300" y="762000"/>
            <a:ext cx="0" cy="533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7523164" y="1293813"/>
            <a:ext cx="892175" cy="46196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call q</a:t>
            </a: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2590800" y="76201"/>
            <a:ext cx="1536700" cy="1236663"/>
            <a:chOff x="1048" y="144"/>
            <a:chExt cx="968" cy="779"/>
          </a:xfrm>
        </p:grpSpPr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1048" y="671"/>
              <a:ext cx="933" cy="252"/>
              <a:chOff x="1275" y="239"/>
              <a:chExt cx="933" cy="252"/>
            </a:xfrm>
          </p:grpSpPr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1275" y="239"/>
                <a:ext cx="6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SP=620</a:t>
                </a:r>
              </a:p>
            </p:txBody>
          </p:sp>
        </p:grp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4651375" y="1185863"/>
            <a:ext cx="1595438" cy="4000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152</a:t>
            </a:r>
          </a:p>
        </p:txBody>
      </p: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4203700" y="1912938"/>
            <a:ext cx="2514600" cy="982662"/>
            <a:chOff x="2016" y="516"/>
            <a:chExt cx="1584" cy="252"/>
          </a:xfrm>
        </p:grpSpPr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2197" y="516"/>
              <a:ext cx="1194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6794500" y="1066800"/>
            <a:ext cx="666750" cy="1828800"/>
            <a:chOff x="3600" y="288"/>
            <a:chExt cx="420" cy="480"/>
          </a:xfrm>
        </p:grpSpPr>
        <p:sp>
          <p:nvSpPr>
            <p:cNvPr id="30" name="AutoShape 38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3744" y="457"/>
              <a:ext cx="276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32" name="Line 40"/>
          <p:cNvSpPr>
            <a:spLocks noChangeShapeType="1"/>
          </p:cNvSpPr>
          <p:nvPr/>
        </p:nvSpPr>
        <p:spPr bwMode="auto">
          <a:xfrm flipV="1">
            <a:off x="8318500" y="990600"/>
            <a:ext cx="457200" cy="381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8774113" y="684213"/>
            <a:ext cx="355600" cy="461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8928100" y="11430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8450264" y="1827213"/>
            <a:ext cx="892175" cy="461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call p</a:t>
            </a:r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0800" y="838201"/>
            <a:ext cx="1536700" cy="2270125"/>
            <a:chOff x="1048" y="144"/>
            <a:chExt cx="968" cy="715"/>
          </a:xfrm>
        </p:grpSpPr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SP=680</a:t>
                </a:r>
              </a:p>
            </p:txBody>
          </p:sp>
        </p:grp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Group 49"/>
          <p:cNvGrpSpPr>
            <a:grpSpLocks/>
          </p:cNvGrpSpPr>
          <p:nvPr/>
        </p:nvGrpSpPr>
        <p:grpSpPr bwMode="auto">
          <a:xfrm>
            <a:off x="4203700" y="3382964"/>
            <a:ext cx="2514600" cy="655637"/>
            <a:chOff x="2016" y="471"/>
            <a:chExt cx="1584" cy="297"/>
          </a:xfrm>
        </p:grpSpPr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2197" y="471"/>
              <a:ext cx="119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6794500" y="2895600"/>
            <a:ext cx="666750" cy="1143000"/>
            <a:chOff x="3600" y="288"/>
            <a:chExt cx="420" cy="480"/>
          </a:xfrm>
        </p:grpSpPr>
        <p:sp>
          <p:nvSpPr>
            <p:cNvPr id="45" name="AutoShape 53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 Box 54"/>
            <p:cNvSpPr txBox="1">
              <a:spLocks noChangeArrowheads="1"/>
            </p:cNvSpPr>
            <p:nvPr/>
          </p:nvSpPr>
          <p:spPr bwMode="auto">
            <a:xfrm>
              <a:off x="3744" y="426"/>
              <a:ext cx="276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4651375" y="3014663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344</a:t>
            </a:r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9232900" y="14478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9648825" y="1065213"/>
            <a:ext cx="355600" cy="4619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>
            <a:off x="9842500" y="14478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60"/>
          <p:cNvSpPr txBox="1">
            <a:spLocks noChangeArrowheads="1"/>
          </p:cNvSpPr>
          <p:nvPr/>
        </p:nvSpPr>
        <p:spPr bwMode="auto">
          <a:xfrm>
            <a:off x="9326563" y="2360613"/>
            <a:ext cx="1035050" cy="4619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52" name="Line 61"/>
          <p:cNvSpPr>
            <a:spLocks noChangeShapeType="1"/>
          </p:cNvSpPr>
          <p:nvPr/>
        </p:nvSpPr>
        <p:spPr bwMode="auto">
          <a:xfrm flipH="1" flipV="1">
            <a:off x="9004300" y="2286000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4651375" y="3030538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344</a:t>
            </a:r>
          </a:p>
        </p:txBody>
      </p:sp>
      <p:grpSp>
        <p:nvGrpSpPr>
          <p:cNvPr id="54" name="Group 68"/>
          <p:cNvGrpSpPr>
            <a:grpSpLocks/>
          </p:cNvGrpSpPr>
          <p:nvPr/>
        </p:nvGrpSpPr>
        <p:grpSpPr bwMode="auto">
          <a:xfrm>
            <a:off x="2590800" y="895350"/>
            <a:ext cx="1536700" cy="2305050"/>
            <a:chOff x="808" y="660"/>
            <a:chExt cx="968" cy="1452"/>
          </a:xfrm>
        </p:grpSpPr>
        <p:grpSp>
          <p:nvGrpSpPr>
            <p:cNvPr id="55" name="Group 64"/>
            <p:cNvGrpSpPr>
              <a:grpSpLocks/>
            </p:cNvGrpSpPr>
            <p:nvPr/>
          </p:nvGrpSpPr>
          <p:grpSpPr bwMode="auto"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66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SP=620</a:t>
                </a:r>
              </a:p>
            </p:txBody>
          </p:sp>
        </p:grp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 73"/>
          <p:cNvGrpSpPr>
            <a:grpSpLocks/>
          </p:cNvGrpSpPr>
          <p:nvPr/>
        </p:nvGrpSpPr>
        <p:grpSpPr bwMode="auto">
          <a:xfrm>
            <a:off x="4203700" y="2970214"/>
            <a:ext cx="2514600" cy="1068387"/>
            <a:chOff x="1776" y="1964"/>
            <a:chExt cx="1584" cy="676"/>
          </a:xfrm>
        </p:grpSpPr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2005" y="1964"/>
              <a:ext cx="1194" cy="57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1776" y="2638"/>
              <a:ext cx="1584" cy="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6808789" y="2895600"/>
            <a:ext cx="668337" cy="1143000"/>
            <a:chOff x="3600" y="288"/>
            <a:chExt cx="421" cy="480"/>
          </a:xfrm>
        </p:grpSpPr>
        <p:sp>
          <p:nvSpPr>
            <p:cNvPr id="63" name="AutoShape 75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 Box 76"/>
            <p:cNvSpPr txBox="1">
              <a:spLocks noChangeArrowheads="1"/>
            </p:cNvSpPr>
            <p:nvPr/>
          </p:nvSpPr>
          <p:spPr bwMode="auto">
            <a:xfrm>
              <a:off x="3743" y="426"/>
              <a:ext cx="278" cy="1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65" name="Line 77"/>
          <p:cNvSpPr>
            <a:spLocks noChangeShapeType="1"/>
          </p:cNvSpPr>
          <p:nvPr/>
        </p:nvSpPr>
        <p:spPr bwMode="auto">
          <a:xfrm>
            <a:off x="8928100" y="2286000"/>
            <a:ext cx="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78"/>
          <p:cNvSpPr txBox="1">
            <a:spLocks noChangeArrowheads="1"/>
          </p:cNvSpPr>
          <p:nvPr/>
        </p:nvSpPr>
        <p:spPr bwMode="auto">
          <a:xfrm>
            <a:off x="8450264" y="3351213"/>
            <a:ext cx="892175" cy="461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call q</a:t>
            </a:r>
          </a:p>
        </p:txBody>
      </p:sp>
      <p:grpSp>
        <p:nvGrpSpPr>
          <p:cNvPr id="67" name="Group 79"/>
          <p:cNvGrpSpPr>
            <a:grpSpLocks/>
          </p:cNvGrpSpPr>
          <p:nvPr/>
        </p:nvGrpSpPr>
        <p:grpSpPr bwMode="auto">
          <a:xfrm>
            <a:off x="2590800" y="838201"/>
            <a:ext cx="1536700" cy="2270125"/>
            <a:chOff x="1048" y="144"/>
            <a:chExt cx="968" cy="715"/>
          </a:xfrm>
        </p:grpSpPr>
        <p:grpSp>
          <p:nvGrpSpPr>
            <p:cNvPr id="68" name="Group 80"/>
            <p:cNvGrpSpPr>
              <a:grpSpLocks/>
            </p:cNvGrpSpPr>
            <p:nvPr/>
          </p:nvGrpSpPr>
          <p:grpSpPr bwMode="auto"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Text Box 82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SP=680</a:t>
                </a:r>
              </a:p>
            </p:txBody>
          </p:sp>
        </p:grpSp>
        <p:sp>
          <p:nvSpPr>
            <p:cNvPr id="69" name="Rectangle 83"/>
            <p:cNvSpPr>
              <a:spLocks noChangeArrowheads="1"/>
            </p:cNvSpPr>
            <p:nvPr/>
          </p:nvSpPr>
          <p:spPr bwMode="auto"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 84"/>
          <p:cNvGrpSpPr>
            <a:grpSpLocks/>
          </p:cNvGrpSpPr>
          <p:nvPr/>
        </p:nvGrpSpPr>
        <p:grpSpPr bwMode="auto">
          <a:xfrm>
            <a:off x="4203700" y="3741738"/>
            <a:ext cx="2514600" cy="982662"/>
            <a:chOff x="2016" y="516"/>
            <a:chExt cx="1584" cy="252"/>
          </a:xfrm>
        </p:grpSpPr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197" y="516"/>
              <a:ext cx="1194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Group 87"/>
          <p:cNvGrpSpPr>
            <a:grpSpLocks/>
          </p:cNvGrpSpPr>
          <p:nvPr/>
        </p:nvGrpSpPr>
        <p:grpSpPr bwMode="auto">
          <a:xfrm>
            <a:off x="6794500" y="2895600"/>
            <a:ext cx="666750" cy="1828800"/>
            <a:chOff x="3600" y="288"/>
            <a:chExt cx="420" cy="480"/>
          </a:xfrm>
        </p:grpSpPr>
        <p:sp>
          <p:nvSpPr>
            <p:cNvPr id="76" name="AutoShape 88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 Box 89"/>
            <p:cNvSpPr txBox="1">
              <a:spLocks noChangeArrowheads="1"/>
            </p:cNvSpPr>
            <p:nvPr/>
          </p:nvSpPr>
          <p:spPr bwMode="auto">
            <a:xfrm>
              <a:off x="3744" y="457"/>
              <a:ext cx="276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4651375" y="3046413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396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9232900" y="3200400"/>
            <a:ext cx="381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9648825" y="2894013"/>
            <a:ext cx="355600" cy="46196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81" name="Line 93"/>
          <p:cNvSpPr>
            <a:spLocks noChangeShapeType="1"/>
          </p:cNvSpPr>
          <p:nvPr/>
        </p:nvSpPr>
        <p:spPr bwMode="auto">
          <a:xfrm>
            <a:off x="9842500" y="3352800"/>
            <a:ext cx="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Text Box 94"/>
          <p:cNvSpPr txBox="1">
            <a:spLocks noChangeArrowheads="1"/>
          </p:cNvSpPr>
          <p:nvPr/>
        </p:nvSpPr>
        <p:spPr bwMode="auto">
          <a:xfrm>
            <a:off x="9323388" y="3960813"/>
            <a:ext cx="1035050" cy="46196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83" name="Line 95"/>
          <p:cNvSpPr>
            <a:spLocks noChangeShapeType="1"/>
          </p:cNvSpPr>
          <p:nvPr/>
        </p:nvSpPr>
        <p:spPr bwMode="auto">
          <a:xfrm flipH="1" flipV="1">
            <a:off x="9004300" y="3886200"/>
            <a:ext cx="4572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96"/>
          <p:cNvSpPr txBox="1">
            <a:spLocks noChangeArrowheads="1"/>
          </p:cNvSpPr>
          <p:nvPr/>
        </p:nvSpPr>
        <p:spPr bwMode="auto">
          <a:xfrm>
            <a:off x="4651375" y="3046413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396</a:t>
            </a:r>
          </a:p>
        </p:txBody>
      </p:sp>
      <p:grpSp>
        <p:nvGrpSpPr>
          <p:cNvPr id="85" name="Group 102"/>
          <p:cNvGrpSpPr>
            <a:grpSpLocks/>
          </p:cNvGrpSpPr>
          <p:nvPr/>
        </p:nvGrpSpPr>
        <p:grpSpPr bwMode="auto">
          <a:xfrm>
            <a:off x="2590800" y="895350"/>
            <a:ext cx="1536700" cy="2305050"/>
            <a:chOff x="808" y="660"/>
            <a:chExt cx="968" cy="1452"/>
          </a:xfrm>
        </p:grpSpPr>
        <p:grpSp>
          <p:nvGrpSpPr>
            <p:cNvPr id="86" name="Group 103"/>
            <p:cNvGrpSpPr>
              <a:grpSpLocks/>
            </p:cNvGrpSpPr>
            <p:nvPr/>
          </p:nvGrpSpPr>
          <p:grpSpPr bwMode="auto"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88" name="Line 104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Text Box 105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SP=620</a:t>
                </a:r>
              </a:p>
            </p:txBody>
          </p:sp>
        </p:grp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0" name="Group 107"/>
          <p:cNvGrpSpPr>
            <a:grpSpLocks/>
          </p:cNvGrpSpPr>
          <p:nvPr/>
        </p:nvGrpSpPr>
        <p:grpSpPr bwMode="auto">
          <a:xfrm>
            <a:off x="4203700" y="3006726"/>
            <a:ext cx="2514600" cy="1939925"/>
            <a:chOff x="2016" y="328"/>
            <a:chExt cx="1584" cy="497"/>
          </a:xfrm>
        </p:grpSpPr>
        <p:sp>
          <p:nvSpPr>
            <p:cNvPr id="91" name="Text Box 108"/>
            <p:cNvSpPr txBox="1">
              <a:spLocks noChangeArrowheads="1"/>
            </p:cNvSpPr>
            <p:nvPr/>
          </p:nvSpPr>
          <p:spPr bwMode="auto">
            <a:xfrm>
              <a:off x="2197" y="328"/>
              <a:ext cx="1194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09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" name="Group 110"/>
          <p:cNvGrpSpPr>
            <a:grpSpLocks/>
          </p:cNvGrpSpPr>
          <p:nvPr/>
        </p:nvGrpSpPr>
        <p:grpSpPr bwMode="auto">
          <a:xfrm>
            <a:off x="6794500" y="2895600"/>
            <a:ext cx="668338" cy="1828800"/>
            <a:chOff x="3600" y="288"/>
            <a:chExt cx="421" cy="480"/>
          </a:xfrm>
        </p:grpSpPr>
        <p:sp>
          <p:nvSpPr>
            <p:cNvPr id="94" name="AutoShape 111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3743" y="457"/>
              <a:ext cx="278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96" name="Line 113"/>
          <p:cNvSpPr>
            <a:spLocks noChangeShapeType="1"/>
          </p:cNvSpPr>
          <p:nvPr/>
        </p:nvSpPr>
        <p:spPr bwMode="auto">
          <a:xfrm>
            <a:off x="8928100" y="3810000"/>
            <a:ext cx="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14"/>
          <p:cNvSpPr txBox="1">
            <a:spLocks noChangeArrowheads="1"/>
          </p:cNvSpPr>
          <p:nvPr/>
        </p:nvSpPr>
        <p:spPr bwMode="auto">
          <a:xfrm>
            <a:off x="8450264" y="4875213"/>
            <a:ext cx="892175" cy="461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call q</a:t>
            </a:r>
          </a:p>
        </p:txBody>
      </p:sp>
      <p:sp>
        <p:nvSpPr>
          <p:cNvPr id="98" name="Line 115"/>
          <p:cNvSpPr>
            <a:spLocks noChangeShapeType="1"/>
          </p:cNvSpPr>
          <p:nvPr/>
        </p:nvSpPr>
        <p:spPr bwMode="auto">
          <a:xfrm flipV="1">
            <a:off x="9232900" y="4800600"/>
            <a:ext cx="457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Group 97"/>
          <p:cNvGrpSpPr>
            <a:grpSpLocks/>
          </p:cNvGrpSpPr>
          <p:nvPr/>
        </p:nvGrpSpPr>
        <p:grpSpPr bwMode="auto">
          <a:xfrm>
            <a:off x="2590800" y="854076"/>
            <a:ext cx="1536700" cy="2270125"/>
            <a:chOff x="1048" y="144"/>
            <a:chExt cx="968" cy="715"/>
          </a:xfrm>
        </p:grpSpPr>
        <p:grpSp>
          <p:nvGrpSpPr>
            <p:cNvPr id="100" name="Group 98"/>
            <p:cNvGrpSpPr>
              <a:grpSpLocks/>
            </p:cNvGrpSpPr>
            <p:nvPr/>
          </p:nvGrpSpPr>
          <p:grpSpPr bwMode="auto"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102" name="Line 99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Text Box 100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SP=680</a:t>
                </a:r>
              </a:p>
            </p:txBody>
          </p:sp>
        </p:grp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4" name="Group 116"/>
          <p:cNvGrpSpPr>
            <a:grpSpLocks/>
          </p:cNvGrpSpPr>
          <p:nvPr/>
        </p:nvGrpSpPr>
        <p:grpSpPr bwMode="auto">
          <a:xfrm>
            <a:off x="4203700" y="3730626"/>
            <a:ext cx="2514600" cy="982663"/>
            <a:chOff x="2016" y="516"/>
            <a:chExt cx="1584" cy="252"/>
          </a:xfrm>
        </p:grpSpPr>
        <p:sp>
          <p:nvSpPr>
            <p:cNvPr id="105" name="Text Box 117"/>
            <p:cNvSpPr txBox="1">
              <a:spLocks noChangeArrowheads="1"/>
            </p:cNvSpPr>
            <p:nvPr/>
          </p:nvSpPr>
          <p:spPr bwMode="auto">
            <a:xfrm>
              <a:off x="2197" y="516"/>
              <a:ext cx="1194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" name="Group 119"/>
          <p:cNvGrpSpPr>
            <a:grpSpLocks/>
          </p:cNvGrpSpPr>
          <p:nvPr/>
        </p:nvGrpSpPr>
        <p:grpSpPr bwMode="auto">
          <a:xfrm>
            <a:off x="6794500" y="2895600"/>
            <a:ext cx="666750" cy="1828800"/>
            <a:chOff x="3600" y="288"/>
            <a:chExt cx="420" cy="480"/>
          </a:xfrm>
        </p:grpSpPr>
        <p:sp>
          <p:nvSpPr>
            <p:cNvPr id="108" name="AutoShape 120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3744" y="457"/>
              <a:ext cx="276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110" name="Text Box 122"/>
          <p:cNvSpPr txBox="1">
            <a:spLocks noChangeArrowheads="1"/>
          </p:cNvSpPr>
          <p:nvPr/>
        </p:nvSpPr>
        <p:spPr bwMode="auto">
          <a:xfrm>
            <a:off x="4651375" y="3046413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448</a:t>
            </a:r>
          </a:p>
        </p:txBody>
      </p:sp>
      <p:sp>
        <p:nvSpPr>
          <p:cNvPr id="111" name="Text Box 123"/>
          <p:cNvSpPr txBox="1">
            <a:spLocks noChangeArrowheads="1"/>
          </p:cNvSpPr>
          <p:nvPr/>
        </p:nvSpPr>
        <p:spPr bwMode="auto">
          <a:xfrm>
            <a:off x="9680575" y="4494213"/>
            <a:ext cx="355600" cy="46196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12" name="Line 124"/>
          <p:cNvSpPr>
            <a:spLocks noChangeShapeType="1"/>
          </p:cNvSpPr>
          <p:nvPr/>
        </p:nvSpPr>
        <p:spPr bwMode="auto">
          <a:xfrm>
            <a:off x="9842500" y="4953000"/>
            <a:ext cx="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125"/>
          <p:cNvSpPr txBox="1">
            <a:spLocks noChangeArrowheads="1"/>
          </p:cNvSpPr>
          <p:nvPr/>
        </p:nvSpPr>
        <p:spPr bwMode="auto">
          <a:xfrm>
            <a:off x="9323388" y="5637213"/>
            <a:ext cx="1035050" cy="46196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114" name="Line 126"/>
          <p:cNvSpPr>
            <a:spLocks noChangeShapeType="1"/>
          </p:cNvSpPr>
          <p:nvPr/>
        </p:nvSpPr>
        <p:spPr bwMode="auto">
          <a:xfrm flipH="1" flipV="1">
            <a:off x="9004300" y="5410200"/>
            <a:ext cx="4572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Text Box 127"/>
          <p:cNvSpPr txBox="1">
            <a:spLocks noChangeArrowheads="1"/>
          </p:cNvSpPr>
          <p:nvPr/>
        </p:nvSpPr>
        <p:spPr bwMode="auto">
          <a:xfrm>
            <a:off x="4651375" y="3046413"/>
            <a:ext cx="1595438" cy="40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448</a:t>
            </a:r>
          </a:p>
        </p:txBody>
      </p:sp>
      <p:grpSp>
        <p:nvGrpSpPr>
          <p:cNvPr id="116" name="Group 128"/>
          <p:cNvGrpSpPr>
            <a:grpSpLocks/>
          </p:cNvGrpSpPr>
          <p:nvPr/>
        </p:nvGrpSpPr>
        <p:grpSpPr bwMode="auto">
          <a:xfrm>
            <a:off x="2590800" y="895350"/>
            <a:ext cx="1536700" cy="2305050"/>
            <a:chOff x="808" y="660"/>
            <a:chExt cx="968" cy="1452"/>
          </a:xfrm>
        </p:grpSpPr>
        <p:grpSp>
          <p:nvGrpSpPr>
            <p:cNvPr id="117" name="Group 129"/>
            <p:cNvGrpSpPr>
              <a:grpSpLocks/>
            </p:cNvGrpSpPr>
            <p:nvPr/>
          </p:nvGrpSpPr>
          <p:grpSpPr bwMode="auto"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Text Box 131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SP=620</a:t>
                </a:r>
              </a:p>
            </p:txBody>
          </p:sp>
        </p:grpSp>
        <p:sp>
          <p:nvSpPr>
            <p:cNvPr id="118" name="Rectangle 132"/>
            <p:cNvSpPr>
              <a:spLocks noChangeArrowheads="1"/>
            </p:cNvSpPr>
            <p:nvPr/>
          </p:nvSpPr>
          <p:spPr bwMode="auto"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1" name="Group 133"/>
          <p:cNvGrpSpPr>
            <a:grpSpLocks/>
          </p:cNvGrpSpPr>
          <p:nvPr/>
        </p:nvGrpSpPr>
        <p:grpSpPr bwMode="auto">
          <a:xfrm>
            <a:off x="4203700" y="3000376"/>
            <a:ext cx="2514600" cy="1952625"/>
            <a:chOff x="2016" y="326"/>
            <a:chExt cx="1584" cy="500"/>
          </a:xfrm>
        </p:grpSpPr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2196" y="326"/>
              <a:ext cx="1196" cy="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Line 135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4" name="Group 136"/>
          <p:cNvGrpSpPr>
            <a:grpSpLocks/>
          </p:cNvGrpSpPr>
          <p:nvPr/>
        </p:nvGrpSpPr>
        <p:grpSpPr bwMode="auto">
          <a:xfrm>
            <a:off x="6794500" y="2895600"/>
            <a:ext cx="693738" cy="1828800"/>
            <a:chOff x="3600" y="288"/>
            <a:chExt cx="437" cy="480"/>
          </a:xfrm>
        </p:grpSpPr>
        <p:sp>
          <p:nvSpPr>
            <p:cNvPr id="125" name="AutoShape 137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 Box 138"/>
            <p:cNvSpPr txBox="1">
              <a:spLocks noChangeArrowheads="1"/>
            </p:cNvSpPr>
            <p:nvPr/>
          </p:nvSpPr>
          <p:spPr bwMode="auto">
            <a:xfrm>
              <a:off x="3727" y="449"/>
              <a:ext cx="310" cy="1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127" name="Line 139"/>
          <p:cNvSpPr>
            <a:spLocks noChangeShapeType="1"/>
          </p:cNvSpPr>
          <p:nvPr/>
        </p:nvSpPr>
        <p:spPr bwMode="auto">
          <a:xfrm>
            <a:off x="8928100" y="53340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141"/>
          <p:cNvSpPr txBox="1">
            <a:spLocks noChangeArrowheads="1"/>
          </p:cNvSpPr>
          <p:nvPr/>
        </p:nvSpPr>
        <p:spPr bwMode="auto">
          <a:xfrm>
            <a:off x="4651375" y="1201738"/>
            <a:ext cx="1595438" cy="4000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返回地址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152</a:t>
            </a:r>
          </a:p>
        </p:txBody>
      </p:sp>
      <p:sp>
        <p:nvSpPr>
          <p:cNvPr id="129" name="Line 142"/>
          <p:cNvSpPr>
            <a:spLocks noChangeShapeType="1"/>
          </p:cNvSpPr>
          <p:nvPr/>
        </p:nvSpPr>
        <p:spPr bwMode="auto">
          <a:xfrm flipH="1" flipV="1">
            <a:off x="7937500" y="1752600"/>
            <a:ext cx="762000" cy="426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" name="Group 143"/>
          <p:cNvGrpSpPr>
            <a:grpSpLocks/>
          </p:cNvGrpSpPr>
          <p:nvPr/>
        </p:nvGrpSpPr>
        <p:grpSpPr bwMode="auto">
          <a:xfrm>
            <a:off x="2590800" y="149225"/>
            <a:ext cx="1536700" cy="2305050"/>
            <a:chOff x="808" y="660"/>
            <a:chExt cx="968" cy="1452"/>
          </a:xfrm>
        </p:grpSpPr>
        <p:grpSp>
          <p:nvGrpSpPr>
            <p:cNvPr id="131" name="Group 144"/>
            <p:cNvGrpSpPr>
              <a:grpSpLocks/>
            </p:cNvGrpSpPr>
            <p:nvPr/>
          </p:nvGrpSpPr>
          <p:grpSpPr bwMode="auto"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33" name="Line 145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Text Box 146"/>
              <p:cNvSpPr txBox="1">
                <a:spLocks noChangeArrowheads="1"/>
              </p:cNvSpPr>
              <p:nvPr/>
            </p:nvSpPr>
            <p:spPr bwMode="auto">
              <a:xfrm>
                <a:off x="1275" y="301"/>
                <a:ext cx="639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SP=600</a:t>
                </a:r>
              </a:p>
            </p:txBody>
          </p:sp>
        </p:grp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Group 148"/>
          <p:cNvGrpSpPr>
            <a:grpSpLocks/>
          </p:cNvGrpSpPr>
          <p:nvPr/>
        </p:nvGrpSpPr>
        <p:grpSpPr bwMode="auto">
          <a:xfrm>
            <a:off x="4203700" y="1177926"/>
            <a:ext cx="2514600" cy="1946275"/>
            <a:chOff x="2016" y="327"/>
            <a:chExt cx="1584" cy="498"/>
          </a:xfrm>
        </p:grpSpPr>
        <p:sp>
          <p:nvSpPr>
            <p:cNvPr id="136" name="Text Box 149"/>
            <p:cNvSpPr txBox="1">
              <a:spLocks noChangeArrowheads="1"/>
            </p:cNvSpPr>
            <p:nvPr/>
          </p:nvSpPr>
          <p:spPr bwMode="auto">
            <a:xfrm>
              <a:off x="2199" y="327"/>
              <a:ext cx="1190" cy="4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CN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50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" name="Group 151"/>
          <p:cNvGrpSpPr>
            <a:grpSpLocks/>
          </p:cNvGrpSpPr>
          <p:nvPr/>
        </p:nvGrpSpPr>
        <p:grpSpPr bwMode="auto">
          <a:xfrm>
            <a:off x="6794500" y="1066800"/>
            <a:ext cx="668338" cy="1828800"/>
            <a:chOff x="3600" y="288"/>
            <a:chExt cx="421" cy="480"/>
          </a:xfrm>
        </p:grpSpPr>
        <p:sp>
          <p:nvSpPr>
            <p:cNvPr id="139" name="AutoShape 152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 Box 153"/>
            <p:cNvSpPr txBox="1">
              <a:spLocks noChangeArrowheads="1"/>
            </p:cNvSpPr>
            <p:nvPr/>
          </p:nvSpPr>
          <p:spPr bwMode="auto">
            <a:xfrm>
              <a:off x="3743" y="458"/>
              <a:ext cx="278" cy="1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</p:grpSp>
      <p:sp>
        <p:nvSpPr>
          <p:cNvPr id="141" name="Line 154"/>
          <p:cNvSpPr>
            <a:spLocks noChangeShapeType="1"/>
          </p:cNvSpPr>
          <p:nvPr/>
        </p:nvSpPr>
        <p:spPr bwMode="auto">
          <a:xfrm>
            <a:off x="7861300" y="1752600"/>
            <a:ext cx="0" cy="2362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155"/>
          <p:cNvSpPr txBox="1">
            <a:spLocks noChangeArrowheads="1"/>
          </p:cNvSpPr>
          <p:nvPr/>
        </p:nvSpPr>
        <p:spPr bwMode="auto">
          <a:xfrm>
            <a:off x="7527926" y="4113213"/>
            <a:ext cx="696913" cy="46196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halt</a:t>
            </a:r>
          </a:p>
        </p:txBody>
      </p:sp>
      <p:grpSp>
        <p:nvGrpSpPr>
          <p:cNvPr id="143" name="Group 159"/>
          <p:cNvGrpSpPr>
            <a:grpSpLocks/>
          </p:cNvGrpSpPr>
          <p:nvPr/>
        </p:nvGrpSpPr>
        <p:grpSpPr bwMode="auto">
          <a:xfrm>
            <a:off x="4203700" y="531814"/>
            <a:ext cx="2514600" cy="534987"/>
            <a:chOff x="2016" y="431"/>
            <a:chExt cx="1584" cy="337"/>
          </a:xfrm>
        </p:grpSpPr>
        <p:sp>
          <p:nvSpPr>
            <p:cNvPr id="144" name="Text Box 160"/>
            <p:cNvSpPr txBox="1">
              <a:spLocks noChangeArrowheads="1"/>
            </p:cNvSpPr>
            <p:nvPr/>
          </p:nvSpPr>
          <p:spPr bwMode="auto">
            <a:xfrm>
              <a:off x="2197" y="431"/>
              <a:ext cx="1194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zh-CN" alt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的活动记录</a:t>
              </a:r>
            </a:p>
          </p:txBody>
        </p:sp>
        <p:sp>
          <p:nvSpPr>
            <p:cNvPr id="145" name="Line 161"/>
            <p:cNvSpPr>
              <a:spLocks noChangeShapeType="1"/>
            </p:cNvSpPr>
            <p:nvPr/>
          </p:nvSpPr>
          <p:spPr bwMode="auto">
            <a:xfrm>
              <a:off x="2016" y="768"/>
              <a:ext cx="15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" name="Group 162"/>
          <p:cNvGrpSpPr>
            <a:grpSpLocks/>
          </p:cNvGrpSpPr>
          <p:nvPr/>
        </p:nvGrpSpPr>
        <p:grpSpPr bwMode="auto">
          <a:xfrm>
            <a:off x="6794500" y="304800"/>
            <a:ext cx="668338" cy="762000"/>
            <a:chOff x="3600" y="288"/>
            <a:chExt cx="421" cy="480"/>
          </a:xfrm>
        </p:grpSpPr>
        <p:sp>
          <p:nvSpPr>
            <p:cNvPr id="147" name="AutoShape 163"/>
            <p:cNvSpPr>
              <a:spLocks/>
            </p:cNvSpPr>
            <p:nvPr/>
          </p:nvSpPr>
          <p:spPr bwMode="auto">
            <a:xfrm>
              <a:off x="3600" y="28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 Box 164"/>
            <p:cNvSpPr txBox="1">
              <a:spLocks noChangeArrowheads="1"/>
            </p:cNvSpPr>
            <p:nvPr/>
          </p:nvSpPr>
          <p:spPr bwMode="auto">
            <a:xfrm>
              <a:off x="3743" y="383"/>
              <a:ext cx="278" cy="25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</p:grpSp>
      <p:sp>
        <p:nvSpPr>
          <p:cNvPr id="149" name="Text Box 140"/>
          <p:cNvSpPr txBox="1">
            <a:spLocks noChangeArrowheads="1"/>
          </p:cNvSpPr>
          <p:nvPr/>
        </p:nvSpPr>
        <p:spPr bwMode="auto">
          <a:xfrm>
            <a:off x="8458200" y="6167438"/>
            <a:ext cx="1035050" cy="461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9606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8" grpId="0" animBg="1"/>
      <p:bldP spid="19" grpId="0" animBg="1" autoUpdateAnimBg="0"/>
      <p:bldP spid="25" grpId="0" animBg="1" autoUpdateAnimBg="0"/>
      <p:bldP spid="32" grpId="0" animBg="1"/>
      <p:bldP spid="33" grpId="0" animBg="1" autoUpdateAnimBg="0"/>
      <p:bldP spid="34" grpId="0" animBg="1"/>
      <p:bldP spid="35" grpId="0" animBg="1" autoUpdateAnimBg="0"/>
      <p:bldP spid="47" grpId="0" animBg="1" autoUpdateAnimBg="0"/>
      <p:bldP spid="48" grpId="0" animBg="1"/>
      <p:bldP spid="49" grpId="0" animBg="1" autoUpdateAnimBg="0"/>
      <p:bldP spid="50" grpId="0" animBg="1"/>
      <p:bldP spid="51" grpId="0" animBg="1" autoUpdateAnimBg="0"/>
      <p:bldP spid="52" grpId="0" animBg="1"/>
      <p:bldP spid="53" grpId="0" animBg="1" autoUpdateAnimBg="0"/>
      <p:bldP spid="65" grpId="0" animBg="1"/>
      <p:bldP spid="66" grpId="0" animBg="1" autoUpdateAnimBg="0"/>
      <p:bldP spid="78" grpId="0" animBg="1" autoUpdateAnimBg="0"/>
      <p:bldP spid="79" grpId="0" animBg="1"/>
      <p:bldP spid="80" grpId="0" animBg="1" autoUpdateAnimBg="0"/>
      <p:bldP spid="81" grpId="0" animBg="1"/>
      <p:bldP spid="82" grpId="0" animBg="1" autoUpdateAnimBg="0"/>
      <p:bldP spid="83" grpId="0" animBg="1"/>
      <p:bldP spid="84" grpId="0" animBg="1" autoUpdateAnimBg="0"/>
      <p:bldP spid="96" grpId="0" animBg="1"/>
      <p:bldP spid="97" grpId="0" animBg="1" autoUpdateAnimBg="0"/>
      <p:bldP spid="98" grpId="0" animBg="1"/>
      <p:bldP spid="110" grpId="0" animBg="1" autoUpdateAnimBg="0"/>
      <p:bldP spid="111" grpId="0" animBg="1" autoUpdateAnimBg="0"/>
      <p:bldP spid="112" grpId="0" animBg="1"/>
      <p:bldP spid="113" grpId="0" animBg="1" autoUpdateAnimBg="0"/>
      <p:bldP spid="114" grpId="0" animBg="1"/>
      <p:bldP spid="115" grpId="0" animBg="1" autoUpdateAnimBg="0"/>
      <p:bldP spid="127" grpId="0" animBg="1"/>
      <p:bldP spid="128" grpId="0" animBg="1" autoUpdateAnimBg="0"/>
      <p:bldP spid="129" grpId="0" animBg="1"/>
      <p:bldP spid="141" grpId="0" animBg="1"/>
      <p:bldP spid="142" grpId="0" animBg="1" autoUpdateAnimBg="0"/>
      <p:bldP spid="14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80999" y="914400"/>
            <a:ext cx="11404601" cy="5638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latin typeface="Times New Roman" pitchFamily="18" charset="0"/>
              </a:rPr>
              <a:t>基本块</a:t>
            </a:r>
          </a:p>
          <a:p>
            <a:pPr lvl="1">
              <a:defRPr/>
            </a:pPr>
            <a:r>
              <a:rPr lang="zh-CN" altLang="en-US" dirty="0">
                <a:latin typeface="Times New Roman" pitchFamily="18" charset="0"/>
              </a:rPr>
              <a:t>具有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原子性</a:t>
            </a:r>
            <a:r>
              <a:rPr lang="zh-CN" altLang="en-US" dirty="0">
                <a:latin typeface="Times New Roman" panose="02020603050405020304" pitchFamily="18" charset="0"/>
              </a:rPr>
              <a:t>的一组连续语句序列。</a:t>
            </a: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控制从第一条语句流入，从最后一条语句流出，中途没有停止或分支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末尾除外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划分基本块的方法</a:t>
            </a:r>
            <a:r>
              <a:rPr lang="en-US" altLang="zh-CN" dirty="0">
                <a:latin typeface="Times New Roman" panose="02020603050405020304" pitchFamily="18" charset="0"/>
              </a:rPr>
              <a:t>(P311</a:t>
            </a:r>
            <a:r>
              <a:rPr lang="zh-CN" altLang="en-US" dirty="0">
                <a:latin typeface="Times New Roman" panose="02020603050405020304" pitchFamily="18" charset="0"/>
              </a:rPr>
              <a:t>，算法</a:t>
            </a:r>
            <a:r>
              <a:rPr lang="en-US" altLang="zh-CN" dirty="0">
                <a:latin typeface="Times New Roman" panose="02020603050405020304" pitchFamily="18" charset="0"/>
              </a:rPr>
              <a:t>8.5)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确定入口语句</a:t>
            </a:r>
          </a:p>
          <a:p>
            <a:pPr lvl="2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三地址代码的第一条语句</a:t>
            </a:r>
          </a:p>
          <a:p>
            <a:pPr lvl="2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无条件语句转移到的语句</a:t>
            </a:r>
          </a:p>
          <a:p>
            <a:pPr lvl="2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紧跟在条件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无条件语句后面的语句</a:t>
            </a: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确定基本块</a:t>
            </a:r>
          </a:p>
          <a:p>
            <a:pPr lvl="2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从一个入口语句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含该语句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到下一个入口语句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不含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从一个入口语句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含该语句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到停止语句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含该语句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基本块和流图</a:t>
            </a:r>
          </a:p>
        </p:txBody>
      </p:sp>
    </p:spTree>
    <p:extLst>
      <p:ext uri="{BB962C8B-B14F-4D97-AF65-F5344CB8AC3E}">
        <p14:creationId xmlns:p14="http://schemas.microsoft.com/office/powerpoint/2010/main" val="21811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zh-CN" alt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9943" y="951610"/>
            <a:ext cx="2503257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just"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sz="3600" b="0" dirty="0">
                <a:latin typeface="Times New Roman" pitchFamily="18" charset="0"/>
                <a:cs typeface="Times New Roman" pitchFamily="18" charset="0"/>
              </a:rPr>
              <a:t>基本块</a:t>
            </a:r>
            <a:r>
              <a:rPr lang="en-US" altLang="zh-CN" sz="3600" b="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600" b="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:=a*a</a:t>
            </a: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:=a*b</a:t>
            </a: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+t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:=b*b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+t</a:t>
            </a:r>
            <a:r>
              <a:rPr lang="en-US" altLang="zh-CN" sz="3200" b="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3928039" y="0"/>
            <a:ext cx="6739961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185"/>
          <p:cNvSpPr>
            <a:spLocks noChangeArrowheads="1"/>
          </p:cNvSpPr>
          <p:nvPr/>
        </p:nvSpPr>
        <p:spPr bwMode="auto">
          <a:xfrm>
            <a:off x="7696200" y="3581400"/>
            <a:ext cx="2286000" cy="2971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auto">
          <a:xfrm>
            <a:off x="4572000" y="2514600"/>
            <a:ext cx="2590800" cy="14478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180"/>
          <p:cNvSpPr>
            <a:spLocks noChangeArrowheads="1"/>
          </p:cNvSpPr>
          <p:nvPr/>
        </p:nvSpPr>
        <p:spPr bwMode="auto">
          <a:xfrm>
            <a:off x="4572000" y="990600"/>
            <a:ext cx="25908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" name="Group 178"/>
          <p:cNvGrpSpPr>
            <a:grpSpLocks/>
          </p:cNvGrpSpPr>
          <p:nvPr/>
        </p:nvGrpSpPr>
        <p:grpSpPr bwMode="auto">
          <a:xfrm>
            <a:off x="5181600" y="3276600"/>
            <a:ext cx="4419600" cy="2438400"/>
            <a:chOff x="2304" y="1920"/>
            <a:chExt cx="2784" cy="1536"/>
          </a:xfrm>
        </p:grpSpPr>
        <p:sp>
          <p:nvSpPr>
            <p:cNvPr id="38" name="Rectangle 174"/>
            <p:cNvSpPr>
              <a:spLocks noChangeArrowheads="1"/>
            </p:cNvSpPr>
            <p:nvPr/>
          </p:nvSpPr>
          <p:spPr bwMode="auto">
            <a:xfrm>
              <a:off x="2304" y="2112"/>
              <a:ext cx="1152" cy="1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175"/>
            <p:cNvSpPr>
              <a:spLocks noChangeArrowheads="1"/>
            </p:cNvSpPr>
            <p:nvPr/>
          </p:nvSpPr>
          <p:spPr bwMode="auto">
            <a:xfrm>
              <a:off x="2304" y="3072"/>
              <a:ext cx="1200" cy="1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176"/>
            <p:cNvSpPr>
              <a:spLocks noChangeArrowheads="1"/>
            </p:cNvSpPr>
            <p:nvPr/>
          </p:nvSpPr>
          <p:spPr bwMode="auto">
            <a:xfrm>
              <a:off x="2304" y="3264"/>
              <a:ext cx="1200" cy="1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177"/>
            <p:cNvSpPr>
              <a:spLocks noChangeArrowheads="1"/>
            </p:cNvSpPr>
            <p:nvPr/>
          </p:nvSpPr>
          <p:spPr bwMode="auto">
            <a:xfrm>
              <a:off x="4368" y="1920"/>
              <a:ext cx="720" cy="1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7696200" y="381000"/>
            <a:ext cx="2286000" cy="3200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Rectangle 183"/>
          <p:cNvSpPr>
            <a:spLocks noChangeArrowheads="1"/>
          </p:cNvSpPr>
          <p:nvPr/>
        </p:nvSpPr>
        <p:spPr bwMode="auto">
          <a:xfrm>
            <a:off x="4572000" y="5334000"/>
            <a:ext cx="2590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182"/>
          <p:cNvSpPr>
            <a:spLocks noChangeArrowheads="1"/>
          </p:cNvSpPr>
          <p:nvPr/>
        </p:nvSpPr>
        <p:spPr bwMode="auto">
          <a:xfrm>
            <a:off x="4572000" y="3962400"/>
            <a:ext cx="2590800" cy="14478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Rectangle 166"/>
          <p:cNvSpPr>
            <a:spLocks noChangeArrowheads="1"/>
          </p:cNvSpPr>
          <p:nvPr/>
        </p:nvSpPr>
        <p:spPr bwMode="auto">
          <a:xfrm>
            <a:off x="4495800" y="990600"/>
            <a:ext cx="3048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(1)       i:=m-1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(2)       j:=n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(3)       t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:=4*n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(4)       v:=a[t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(5)       i:=i+1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(6)       t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:=4*i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(7)       t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:=a[t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(8)       if t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&lt;v goto (5)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(9)       j:=j-1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(10)      t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(11)      t</a:t>
            </a:r>
            <a:r>
              <a:rPr lang="en-US" altLang="zh-CN" sz="2000" baseline="-25000">
                <a:latin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</a:rPr>
              <a:t>:=a[t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(12)      if t</a:t>
            </a:r>
            <a:r>
              <a:rPr lang="en-US" altLang="zh-CN" sz="2000" baseline="-25000">
                <a:latin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</a:rPr>
              <a:t>&gt;v goto (9)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(13)      if i&gt;=j goto (23)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6" name="Rectangle 167"/>
          <p:cNvSpPr>
            <a:spLocks noChangeArrowheads="1"/>
          </p:cNvSpPr>
          <p:nvPr/>
        </p:nvSpPr>
        <p:spPr bwMode="auto">
          <a:xfrm>
            <a:off x="7696200" y="304800"/>
            <a:ext cx="2667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(14)      t</a:t>
            </a:r>
            <a:r>
              <a:rPr lang="en-US" altLang="zh-CN" sz="2000" baseline="-25000" dirty="0">
                <a:latin typeface="Times New Roman" pitchFamily="18" charset="0"/>
              </a:rPr>
              <a:t>6</a:t>
            </a:r>
            <a:r>
              <a:rPr lang="en-US" altLang="zh-CN" sz="2000" dirty="0">
                <a:latin typeface="Times New Roman" pitchFamily="18" charset="0"/>
              </a:rPr>
              <a:t>:=4*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(15)      x:=a[t</a:t>
            </a:r>
            <a:r>
              <a:rPr lang="en-US" altLang="zh-CN" sz="2000" baseline="-25000" dirty="0">
                <a:latin typeface="Times New Roman" pitchFamily="18" charset="0"/>
              </a:rPr>
              <a:t>6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(16)      t</a:t>
            </a:r>
            <a:r>
              <a:rPr lang="en-US" altLang="zh-CN" sz="2000" baseline="-25000" dirty="0">
                <a:latin typeface="Times New Roman" pitchFamily="18" charset="0"/>
              </a:rPr>
              <a:t>7</a:t>
            </a:r>
            <a:r>
              <a:rPr lang="en-US" altLang="zh-CN" sz="2000" dirty="0">
                <a:latin typeface="Times New Roman" pitchFamily="18" charset="0"/>
              </a:rPr>
              <a:t>:=4*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(17)      t</a:t>
            </a:r>
            <a:r>
              <a:rPr lang="en-US" altLang="zh-CN" sz="2000" baseline="-25000" dirty="0">
                <a:latin typeface="Times New Roman" pitchFamily="18" charset="0"/>
              </a:rPr>
              <a:t>8</a:t>
            </a:r>
            <a:r>
              <a:rPr lang="en-US" altLang="zh-CN" sz="2000" dirty="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(18)      t</a:t>
            </a:r>
            <a:r>
              <a:rPr lang="en-US" altLang="zh-CN" sz="2000" baseline="-25000" dirty="0">
                <a:latin typeface="Times New Roman" pitchFamily="18" charset="0"/>
              </a:rPr>
              <a:t>9</a:t>
            </a:r>
            <a:r>
              <a:rPr lang="en-US" altLang="zh-CN" sz="2000" dirty="0">
                <a:latin typeface="Times New Roman" pitchFamily="18" charset="0"/>
              </a:rPr>
              <a:t>:=a[t</a:t>
            </a:r>
            <a:r>
              <a:rPr lang="en-US" altLang="zh-CN" sz="2000" baseline="-25000" dirty="0">
                <a:latin typeface="Times New Roman" pitchFamily="18" charset="0"/>
              </a:rPr>
              <a:t>8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(19)      a[t</a:t>
            </a:r>
            <a:r>
              <a:rPr lang="en-US" altLang="zh-CN" sz="2000" baseline="-25000" dirty="0">
                <a:latin typeface="Times New Roman" pitchFamily="18" charset="0"/>
              </a:rPr>
              <a:t>7</a:t>
            </a:r>
            <a:r>
              <a:rPr lang="en-US" altLang="zh-CN" sz="2000" dirty="0">
                <a:latin typeface="Times New Roman" pitchFamily="18" charset="0"/>
              </a:rPr>
              <a:t>]:=t</a:t>
            </a:r>
            <a:r>
              <a:rPr lang="en-US" altLang="zh-CN" sz="2000" baseline="-25000" dirty="0">
                <a:latin typeface="Times New Roman" pitchFamily="18" charset="0"/>
              </a:rPr>
              <a:t>9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(20)      t</a:t>
            </a:r>
            <a:r>
              <a:rPr lang="en-US" altLang="zh-CN" sz="2000" baseline="-25000" dirty="0">
                <a:latin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(21)      a[t</a:t>
            </a:r>
            <a:r>
              <a:rPr lang="en-US" altLang="zh-CN" sz="2000" baseline="-25000" dirty="0">
                <a:latin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</a:rPr>
              <a:t>]:=x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(22)      </a:t>
            </a:r>
            <a:r>
              <a:rPr lang="en-US" altLang="zh-CN" sz="2000" dirty="0" err="1">
                <a:latin typeface="Times New Roman" pitchFamily="18" charset="0"/>
              </a:rPr>
              <a:t>goto</a:t>
            </a:r>
            <a:r>
              <a:rPr lang="en-US" altLang="zh-CN" sz="2000" dirty="0">
                <a:latin typeface="Times New Roman" pitchFamily="18" charset="0"/>
              </a:rPr>
              <a:t> (5)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(23)      t</a:t>
            </a:r>
            <a:r>
              <a:rPr lang="en-US" altLang="zh-CN" sz="2000" baseline="-25000" dirty="0">
                <a:latin typeface="Times New Roman" pitchFamily="18" charset="0"/>
              </a:rPr>
              <a:t>11</a:t>
            </a:r>
            <a:r>
              <a:rPr lang="en-US" altLang="zh-CN" sz="2000" dirty="0">
                <a:latin typeface="Times New Roman" pitchFamily="18" charset="0"/>
              </a:rPr>
              <a:t>:=4*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(24)      x:=a[t</a:t>
            </a:r>
            <a:r>
              <a:rPr lang="en-US" altLang="zh-CN" sz="2000" baseline="-25000" dirty="0">
                <a:latin typeface="Times New Roman" pitchFamily="18" charset="0"/>
              </a:rPr>
              <a:t>11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(25)      t</a:t>
            </a:r>
            <a:r>
              <a:rPr lang="en-US" altLang="zh-CN" sz="2000" baseline="-25000" dirty="0">
                <a:latin typeface="Times New Roman" pitchFamily="18" charset="0"/>
              </a:rPr>
              <a:t>12</a:t>
            </a:r>
            <a:r>
              <a:rPr lang="en-US" altLang="zh-CN" sz="2000" dirty="0">
                <a:latin typeface="Times New Roman" pitchFamily="18" charset="0"/>
              </a:rPr>
              <a:t>:=4*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(26)      t</a:t>
            </a:r>
            <a:r>
              <a:rPr lang="en-US" altLang="zh-CN" sz="2000" baseline="-25000" dirty="0">
                <a:latin typeface="Times New Roman" pitchFamily="18" charset="0"/>
              </a:rPr>
              <a:t>13</a:t>
            </a:r>
            <a:r>
              <a:rPr lang="en-US" altLang="zh-CN" sz="2000" dirty="0">
                <a:latin typeface="Times New Roman" pitchFamily="18" charset="0"/>
              </a:rPr>
              <a:t>:=4*n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(27)      t</a:t>
            </a:r>
            <a:r>
              <a:rPr lang="en-US" altLang="zh-CN" sz="2000" baseline="-25000" dirty="0">
                <a:latin typeface="Times New Roman" pitchFamily="18" charset="0"/>
              </a:rPr>
              <a:t>14</a:t>
            </a:r>
            <a:r>
              <a:rPr lang="en-US" altLang="zh-CN" sz="2000" dirty="0">
                <a:latin typeface="Times New Roman" pitchFamily="18" charset="0"/>
              </a:rPr>
              <a:t>:=a[t</a:t>
            </a:r>
            <a:r>
              <a:rPr lang="en-US" altLang="zh-CN" sz="2000" baseline="-25000" dirty="0">
                <a:latin typeface="Times New Roman" pitchFamily="18" charset="0"/>
              </a:rPr>
              <a:t>13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(28)      a[t</a:t>
            </a:r>
            <a:r>
              <a:rPr lang="en-US" altLang="zh-CN" sz="2000" baseline="-25000" dirty="0">
                <a:latin typeface="Times New Roman" pitchFamily="18" charset="0"/>
              </a:rPr>
              <a:t>12</a:t>
            </a:r>
            <a:r>
              <a:rPr lang="en-US" altLang="zh-CN" sz="2000" dirty="0">
                <a:latin typeface="Times New Roman" pitchFamily="18" charset="0"/>
              </a:rPr>
              <a:t>]:=t</a:t>
            </a:r>
            <a:r>
              <a:rPr lang="en-US" altLang="zh-CN" sz="2000" baseline="-25000" dirty="0">
                <a:latin typeface="Times New Roman" pitchFamily="18" charset="0"/>
              </a:rPr>
              <a:t>14</a:t>
            </a:r>
            <a:endParaRPr lang="en-US" altLang="zh-CN" sz="20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(29)      t</a:t>
            </a:r>
            <a:r>
              <a:rPr lang="en-US" altLang="zh-CN" sz="2000" baseline="-25000" dirty="0">
                <a:latin typeface="Times New Roman" pitchFamily="18" charset="0"/>
              </a:rPr>
              <a:t>15</a:t>
            </a:r>
            <a:r>
              <a:rPr lang="en-US" altLang="zh-CN" sz="2000" dirty="0">
                <a:latin typeface="Times New Roman" pitchFamily="18" charset="0"/>
              </a:rPr>
              <a:t>:=4*n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(30)      a[t</a:t>
            </a:r>
            <a:r>
              <a:rPr lang="en-US" altLang="zh-CN" sz="2000" baseline="-25000" dirty="0">
                <a:latin typeface="Times New Roman" pitchFamily="18" charset="0"/>
              </a:rPr>
              <a:t>15</a:t>
            </a:r>
            <a:r>
              <a:rPr lang="en-US" altLang="zh-CN" sz="2000" dirty="0">
                <a:latin typeface="Times New Roman" pitchFamily="18" charset="0"/>
              </a:rPr>
              <a:t>]:=x</a:t>
            </a:r>
          </a:p>
        </p:txBody>
      </p:sp>
      <p:sp>
        <p:nvSpPr>
          <p:cNvPr id="47" name="Line 168"/>
          <p:cNvSpPr>
            <a:spLocks noChangeShapeType="1"/>
          </p:cNvSpPr>
          <p:nvPr/>
        </p:nvSpPr>
        <p:spPr bwMode="auto">
          <a:xfrm>
            <a:off x="4038600" y="1219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69"/>
          <p:cNvSpPr>
            <a:spLocks noChangeShapeType="1"/>
          </p:cNvSpPr>
          <p:nvPr/>
        </p:nvSpPr>
        <p:spPr bwMode="auto">
          <a:xfrm>
            <a:off x="4038600" y="2667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170"/>
          <p:cNvSpPr>
            <a:spLocks noChangeShapeType="1"/>
          </p:cNvSpPr>
          <p:nvPr/>
        </p:nvSpPr>
        <p:spPr bwMode="auto">
          <a:xfrm>
            <a:off x="4038600" y="41148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171"/>
          <p:cNvSpPr>
            <a:spLocks noChangeShapeType="1"/>
          </p:cNvSpPr>
          <p:nvPr/>
        </p:nvSpPr>
        <p:spPr bwMode="auto">
          <a:xfrm>
            <a:off x="7239000" y="3810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172"/>
          <p:cNvSpPr>
            <a:spLocks noChangeShapeType="1"/>
          </p:cNvSpPr>
          <p:nvPr/>
        </p:nvSpPr>
        <p:spPr bwMode="auto">
          <a:xfrm>
            <a:off x="4038600" y="55626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73"/>
          <p:cNvSpPr>
            <a:spLocks noChangeShapeType="1"/>
          </p:cNvSpPr>
          <p:nvPr/>
        </p:nvSpPr>
        <p:spPr bwMode="auto">
          <a:xfrm>
            <a:off x="7239000" y="5334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79"/>
          <p:cNvSpPr>
            <a:spLocks noChangeArrowheads="1"/>
          </p:cNvSpPr>
          <p:nvPr/>
        </p:nvSpPr>
        <p:spPr bwMode="auto">
          <a:xfrm>
            <a:off x="4114800" y="152400"/>
            <a:ext cx="2971800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基本块划分</a:t>
            </a:r>
            <a:r>
              <a:rPr lang="en-US" altLang="zh-CN" sz="2800" dirty="0">
                <a:latin typeface="Times New Roman" pitchFamily="18" charset="0"/>
              </a:rPr>
              <a:t>: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54" name="Text Box 186"/>
          <p:cNvSpPr txBox="1">
            <a:spLocks noChangeArrowheads="1"/>
          </p:cNvSpPr>
          <p:nvPr/>
        </p:nvSpPr>
        <p:spPr bwMode="auto">
          <a:xfrm>
            <a:off x="7158039" y="985837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5" name="Text Box 187"/>
          <p:cNvSpPr txBox="1">
            <a:spLocks noChangeArrowheads="1"/>
          </p:cNvSpPr>
          <p:nvPr/>
        </p:nvSpPr>
        <p:spPr bwMode="auto">
          <a:xfrm>
            <a:off x="7158039" y="2493962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6" name="Text Box 188"/>
          <p:cNvSpPr txBox="1">
            <a:spLocks noChangeArrowheads="1"/>
          </p:cNvSpPr>
          <p:nvPr/>
        </p:nvSpPr>
        <p:spPr bwMode="auto">
          <a:xfrm>
            <a:off x="7158039" y="3957637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7" name="Text Box 189"/>
          <p:cNvSpPr txBox="1">
            <a:spLocks noChangeArrowheads="1"/>
          </p:cNvSpPr>
          <p:nvPr/>
        </p:nvSpPr>
        <p:spPr bwMode="auto">
          <a:xfrm>
            <a:off x="7158039" y="5405437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8" name="Text Box 190"/>
          <p:cNvSpPr txBox="1">
            <a:spLocks noChangeArrowheads="1"/>
          </p:cNvSpPr>
          <p:nvPr/>
        </p:nvSpPr>
        <p:spPr bwMode="auto">
          <a:xfrm>
            <a:off x="9977439" y="376237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5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9" name="Text Box 191"/>
          <p:cNvSpPr txBox="1">
            <a:spLocks noChangeArrowheads="1"/>
          </p:cNvSpPr>
          <p:nvPr/>
        </p:nvSpPr>
        <p:spPr bwMode="auto">
          <a:xfrm>
            <a:off x="9977439" y="3576637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6</a:t>
            </a:r>
            <a:endParaRPr lang="en-US" altLang="zh-CN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utoUpdateAnimBg="0"/>
      <p:bldP spid="46" grpId="0" autoUpdateAnimBg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28599" y="838200"/>
            <a:ext cx="11557001" cy="5517976"/>
          </a:xfrm>
        </p:spPr>
        <p:txBody>
          <a:bodyPr>
            <a:normAutofit/>
          </a:bodyPr>
          <a:lstStyle/>
          <a:p>
            <a:pPr marL="88900" indent="-88900" algn="just">
              <a:defRPr/>
            </a:pPr>
            <a:r>
              <a:rPr lang="zh-CN" altLang="en-US" sz="2600" dirty="0"/>
              <a:t>定义</a:t>
            </a:r>
            <a:endParaRPr lang="en-US" altLang="zh-CN" sz="2600" dirty="0"/>
          </a:p>
          <a:p>
            <a:pPr marL="431800" lvl="1" indent="-88900" algn="just">
              <a:defRPr/>
            </a:pPr>
            <a:r>
              <a:rPr lang="zh-CN" altLang="en-US" sz="2200" dirty="0"/>
              <a:t>把控制流信息加到基本块集合中，形成程序的有向图，称为</a:t>
            </a:r>
            <a:r>
              <a:rPr lang="zh-CN" altLang="en-US" sz="2200" dirty="0">
                <a:solidFill>
                  <a:srgbClr val="0000FF"/>
                </a:solidFill>
              </a:rPr>
              <a:t>流图</a:t>
            </a:r>
            <a:r>
              <a:rPr lang="en-US" altLang="zh-CN" sz="2200" dirty="0"/>
              <a:t>(</a:t>
            </a:r>
            <a:r>
              <a:rPr lang="zh-CN" altLang="en-US" sz="2200" dirty="0"/>
              <a:t>控制流图</a:t>
            </a:r>
            <a:r>
              <a:rPr lang="en-US" altLang="zh-CN" sz="2200" dirty="0"/>
              <a:t>)</a:t>
            </a:r>
            <a:endParaRPr lang="zh-CN" altLang="en-US" sz="2200" dirty="0"/>
          </a:p>
          <a:p>
            <a:pPr marL="0" indent="0" algn="just">
              <a:defRPr/>
            </a:pPr>
            <a:r>
              <a:rPr lang="zh-CN" altLang="en-US" sz="2400" dirty="0"/>
              <a:t>构造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354013" lvl="1" indent="-177800" algn="just">
              <a:defRPr/>
            </a:pPr>
            <a:r>
              <a:rPr lang="zh-CN" altLang="en-US" sz="2400" dirty="0"/>
              <a:t>流图的</a:t>
            </a:r>
            <a:r>
              <a:rPr lang="zh-CN" altLang="en-US" sz="2400" dirty="0">
                <a:solidFill>
                  <a:srgbClr val="0000FF"/>
                </a:solidFill>
              </a:rPr>
              <a:t>结点</a:t>
            </a:r>
            <a:r>
              <a:rPr lang="zh-CN" altLang="en-US" sz="2400" dirty="0"/>
              <a:t>是基本块</a:t>
            </a:r>
          </a:p>
          <a:p>
            <a:pPr marL="354013" lvl="1" indent="-177800" algn="just">
              <a:defRPr/>
            </a:pPr>
            <a:r>
              <a:rPr lang="zh-CN" altLang="en-US" sz="2400" dirty="0"/>
              <a:t>如果一个结点基本块的入口语句是程序的第一条语句，则称此基本块结点为</a:t>
            </a:r>
            <a:r>
              <a:rPr lang="zh-CN" altLang="en-US" sz="2400" dirty="0">
                <a:solidFill>
                  <a:srgbClr val="0000FF"/>
                </a:solidFill>
              </a:rPr>
              <a:t>首结</a:t>
            </a:r>
            <a:r>
              <a:rPr lang="zh-CN" altLang="en-US" sz="2400" dirty="0"/>
              <a:t>点。</a:t>
            </a:r>
          </a:p>
          <a:p>
            <a:pPr marL="354013" lvl="1" indent="-177800" algn="just">
              <a:defRPr/>
            </a:pPr>
            <a:r>
              <a:rPr lang="zh-CN" altLang="en-US" sz="2400" dirty="0"/>
              <a:t>如果在某个执行序列中，基本块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紧跟在基本块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之后执行，则从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有一条有向边，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前驱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后继。</a:t>
            </a:r>
            <a:r>
              <a:rPr lang="zh-CN" altLang="en-US" sz="2400" dirty="0"/>
              <a:t>即如果：</a:t>
            </a:r>
          </a:p>
          <a:p>
            <a:pPr marL="633413" lvl="2" indent="-190500" algn="just">
              <a:defRPr/>
            </a:pPr>
            <a:r>
              <a:rPr lang="zh-CN" altLang="en-US" sz="2200" dirty="0"/>
              <a:t>有一个条件</a:t>
            </a:r>
            <a:r>
              <a:rPr lang="en-US" altLang="zh-CN" sz="2200" dirty="0"/>
              <a:t>/</a:t>
            </a:r>
            <a:r>
              <a:rPr lang="zh-CN" altLang="en-US" sz="2200" dirty="0"/>
              <a:t>无条件转移语句从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的最后一条语句转移到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的第一条语句；</a:t>
            </a:r>
          </a:p>
          <a:p>
            <a:pPr marL="633413" lvl="2" indent="-190500" algn="just">
              <a:defRPr/>
            </a:pP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的最后一条语句不是无条件转移语句，并且在程序的语句序列中，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紧跟在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之后。</a:t>
            </a:r>
          </a:p>
          <a:p>
            <a:pPr marL="88900" indent="-88900" algn="just">
              <a:defRPr/>
            </a:pPr>
            <a:r>
              <a:rPr lang="zh-CN" altLang="en-US" sz="2400" dirty="0"/>
              <a:t>转移语句指向块而不是指向三地址语句</a:t>
            </a:r>
          </a:p>
          <a:p>
            <a:pPr marL="354013" lvl="1" indent="-177800" algn="just">
              <a:defRPr/>
            </a:pPr>
            <a:r>
              <a:rPr lang="zh-CN" altLang="en-US" sz="2400" dirty="0"/>
              <a:t>因为基本块变换后，语句会发生变化</a:t>
            </a:r>
          </a:p>
          <a:p>
            <a:pPr marL="88900" indent="-88900" algn="just">
              <a:tabLst>
                <a:tab pos="176213" algn="l"/>
              </a:tabLst>
              <a:defRPr/>
            </a:pPr>
            <a:r>
              <a:rPr lang="zh-CN" altLang="en-US" sz="2400" dirty="0"/>
              <a:t>循环的定义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 ①强连通； ②唯一入口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流图</a:t>
            </a:r>
          </a:p>
        </p:txBody>
      </p:sp>
    </p:spTree>
    <p:extLst>
      <p:ext uri="{BB962C8B-B14F-4D97-AF65-F5344CB8AC3E}">
        <p14:creationId xmlns:p14="http://schemas.microsoft.com/office/powerpoint/2010/main" val="42163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738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38126" y="91281"/>
            <a:ext cx="1514474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举例</a:t>
            </a:r>
          </a:p>
        </p:txBody>
      </p:sp>
      <p:sp>
        <p:nvSpPr>
          <p:cNvPr id="7" name="Rectangle 205"/>
          <p:cNvSpPr>
            <a:spLocks noChangeArrowheads="1"/>
          </p:cNvSpPr>
          <p:nvPr/>
        </p:nvSpPr>
        <p:spPr bwMode="auto">
          <a:xfrm>
            <a:off x="7897813" y="1524000"/>
            <a:ext cx="381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7897813" y="2590800"/>
            <a:ext cx="381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6907213" y="3276600"/>
            <a:ext cx="4572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4087813" y="6172200"/>
            <a:ext cx="381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72"/>
          <p:cNvSpPr>
            <a:spLocks noChangeArrowheads="1"/>
          </p:cNvSpPr>
          <p:nvPr/>
        </p:nvSpPr>
        <p:spPr bwMode="auto">
          <a:xfrm>
            <a:off x="5154613" y="152400"/>
            <a:ext cx="2895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(1)    i:=m-1        (2)    j:=n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(3)    t</a:t>
            </a:r>
            <a:r>
              <a:rPr lang="en-US" altLang="zh-CN" sz="1600" baseline="-25000" dirty="0">
                <a:latin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</a:rPr>
              <a:t>:=4*n       (4)    v:=a[t</a:t>
            </a:r>
            <a:r>
              <a:rPr lang="en-US" altLang="zh-CN" sz="1600" baseline="-25000" dirty="0">
                <a:latin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</a:rPr>
              <a:t>]</a:t>
            </a:r>
          </a:p>
        </p:txBody>
      </p:sp>
      <p:sp>
        <p:nvSpPr>
          <p:cNvPr id="12" name="Rectangle 173"/>
          <p:cNvSpPr>
            <a:spLocks noChangeArrowheads="1"/>
          </p:cNvSpPr>
          <p:nvPr/>
        </p:nvSpPr>
        <p:spPr bwMode="auto">
          <a:xfrm>
            <a:off x="4849813" y="1219200"/>
            <a:ext cx="3505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 (5)    i:=i+1         (6)    t</a:t>
            </a:r>
            <a:r>
              <a:rPr lang="en-US" altLang="zh-CN" sz="1600" baseline="-25000">
                <a:latin typeface="Times New Roman" pitchFamily="18" charset="0"/>
              </a:rPr>
              <a:t>2</a:t>
            </a:r>
            <a:r>
              <a:rPr lang="en-US" altLang="zh-CN" sz="1600">
                <a:latin typeface="Times New Roman" pitchFamily="18" charset="0"/>
              </a:rPr>
              <a:t>:=4*i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 (7)    t</a:t>
            </a:r>
            <a:r>
              <a:rPr lang="en-US" altLang="zh-CN" sz="1600" baseline="-25000">
                <a:latin typeface="Times New Roman" pitchFamily="18" charset="0"/>
              </a:rPr>
              <a:t>3</a:t>
            </a:r>
            <a:r>
              <a:rPr lang="en-US" altLang="zh-CN" sz="1600">
                <a:latin typeface="Times New Roman" pitchFamily="18" charset="0"/>
              </a:rPr>
              <a:t>:=a[t</a:t>
            </a:r>
            <a:r>
              <a:rPr lang="en-US" altLang="zh-CN" sz="1600" baseline="-25000">
                <a:latin typeface="Times New Roman" pitchFamily="18" charset="0"/>
              </a:rPr>
              <a:t>2</a:t>
            </a:r>
            <a:r>
              <a:rPr lang="en-US" altLang="zh-CN" sz="1600">
                <a:latin typeface="Times New Roman" pitchFamily="18" charset="0"/>
              </a:rPr>
              <a:t>]     (8)    if  t</a:t>
            </a:r>
            <a:r>
              <a:rPr lang="en-US" altLang="zh-CN" sz="1600" baseline="-25000">
                <a:latin typeface="Times New Roman" pitchFamily="18" charset="0"/>
              </a:rPr>
              <a:t>3</a:t>
            </a:r>
            <a:r>
              <a:rPr lang="en-US" altLang="zh-CN" sz="1600">
                <a:latin typeface="Times New Roman" pitchFamily="18" charset="0"/>
              </a:rPr>
              <a:t>&lt;v goto  (5) </a:t>
            </a:r>
          </a:p>
        </p:txBody>
      </p:sp>
      <p:sp>
        <p:nvSpPr>
          <p:cNvPr id="13" name="Rectangle 174"/>
          <p:cNvSpPr>
            <a:spLocks noChangeArrowheads="1"/>
          </p:cNvSpPr>
          <p:nvPr/>
        </p:nvSpPr>
        <p:spPr bwMode="auto">
          <a:xfrm>
            <a:off x="4849813" y="2286000"/>
            <a:ext cx="3505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 (9)    j:=j-1          (10)  t</a:t>
            </a:r>
            <a:r>
              <a:rPr lang="en-US" altLang="zh-CN" sz="1600" baseline="-25000">
                <a:latin typeface="Times New Roman" pitchFamily="18" charset="0"/>
              </a:rPr>
              <a:t>4</a:t>
            </a:r>
            <a:r>
              <a:rPr lang="en-US" altLang="zh-CN" sz="160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(11)   t</a:t>
            </a:r>
            <a:r>
              <a:rPr lang="en-US" altLang="zh-CN" sz="1600" baseline="-25000">
                <a:latin typeface="Times New Roman" pitchFamily="18" charset="0"/>
              </a:rPr>
              <a:t>5</a:t>
            </a:r>
            <a:r>
              <a:rPr lang="en-US" altLang="zh-CN" sz="1600">
                <a:latin typeface="Times New Roman" pitchFamily="18" charset="0"/>
              </a:rPr>
              <a:t>:=a[t</a:t>
            </a:r>
            <a:r>
              <a:rPr lang="en-US" altLang="zh-CN" sz="1600" baseline="-25000">
                <a:latin typeface="Times New Roman" pitchFamily="18" charset="0"/>
              </a:rPr>
              <a:t>4</a:t>
            </a:r>
            <a:r>
              <a:rPr lang="en-US" altLang="zh-CN" sz="1600">
                <a:latin typeface="Times New Roman" pitchFamily="18" charset="0"/>
              </a:rPr>
              <a:t>]      (12)  if t</a:t>
            </a:r>
            <a:r>
              <a:rPr lang="en-US" altLang="zh-CN" sz="1600" baseline="-25000">
                <a:latin typeface="Times New Roman" pitchFamily="18" charset="0"/>
              </a:rPr>
              <a:t>5</a:t>
            </a:r>
            <a:r>
              <a:rPr lang="en-US" altLang="zh-CN" sz="1600">
                <a:latin typeface="Times New Roman" pitchFamily="18" charset="0"/>
              </a:rPr>
              <a:t>&gt;v goto   (9)</a:t>
            </a:r>
          </a:p>
        </p:txBody>
      </p:sp>
      <p:sp>
        <p:nvSpPr>
          <p:cNvPr id="14" name="Rectangle 175"/>
          <p:cNvSpPr>
            <a:spLocks noChangeArrowheads="1"/>
          </p:cNvSpPr>
          <p:nvPr/>
        </p:nvSpPr>
        <p:spPr bwMode="auto">
          <a:xfrm>
            <a:off x="5078413" y="3276600"/>
            <a:ext cx="304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(13)      if  i&gt;=j  goto  (23)</a:t>
            </a:r>
          </a:p>
        </p:txBody>
      </p:sp>
      <p:sp>
        <p:nvSpPr>
          <p:cNvPr id="15" name="Rectangle 176"/>
          <p:cNvSpPr>
            <a:spLocks noChangeArrowheads="1"/>
          </p:cNvSpPr>
          <p:nvPr/>
        </p:nvSpPr>
        <p:spPr bwMode="auto">
          <a:xfrm>
            <a:off x="2944813" y="3810000"/>
            <a:ext cx="1981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(14)      t</a:t>
            </a:r>
            <a:r>
              <a:rPr lang="en-US" altLang="zh-CN" sz="1600" baseline="-25000">
                <a:latin typeface="Times New Roman" pitchFamily="18" charset="0"/>
              </a:rPr>
              <a:t>6</a:t>
            </a:r>
            <a:r>
              <a:rPr lang="en-US" altLang="zh-CN" sz="1600">
                <a:latin typeface="Times New Roman" pitchFamily="18" charset="0"/>
              </a:rPr>
              <a:t>:=4*i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(15)      x:=a[t</a:t>
            </a:r>
            <a:r>
              <a:rPr lang="en-US" altLang="zh-CN" sz="1600" baseline="-25000">
                <a:latin typeface="Times New Roman" pitchFamily="18" charset="0"/>
              </a:rPr>
              <a:t>6</a:t>
            </a:r>
            <a:r>
              <a:rPr lang="en-US" altLang="zh-CN" sz="160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(16)      t</a:t>
            </a:r>
            <a:r>
              <a:rPr lang="en-US" altLang="zh-CN" sz="1600" baseline="-25000">
                <a:latin typeface="Times New Roman" pitchFamily="18" charset="0"/>
              </a:rPr>
              <a:t>7</a:t>
            </a:r>
            <a:r>
              <a:rPr lang="en-US" altLang="zh-CN" sz="1600">
                <a:latin typeface="Times New Roman" pitchFamily="18" charset="0"/>
              </a:rPr>
              <a:t>:=4*i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(17)      t</a:t>
            </a:r>
            <a:r>
              <a:rPr lang="en-US" altLang="zh-CN" sz="1600" baseline="-25000">
                <a:latin typeface="Times New Roman" pitchFamily="18" charset="0"/>
              </a:rPr>
              <a:t>8</a:t>
            </a:r>
            <a:r>
              <a:rPr lang="en-US" altLang="zh-CN" sz="160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(18)      t</a:t>
            </a:r>
            <a:r>
              <a:rPr lang="en-US" altLang="zh-CN" sz="1600" baseline="-25000">
                <a:latin typeface="Times New Roman" pitchFamily="18" charset="0"/>
              </a:rPr>
              <a:t>9</a:t>
            </a:r>
            <a:r>
              <a:rPr lang="en-US" altLang="zh-CN" sz="1600">
                <a:latin typeface="Times New Roman" pitchFamily="18" charset="0"/>
              </a:rPr>
              <a:t>:=a[t</a:t>
            </a:r>
            <a:r>
              <a:rPr lang="en-US" altLang="zh-CN" sz="1600" baseline="-25000">
                <a:latin typeface="Times New Roman" pitchFamily="18" charset="0"/>
              </a:rPr>
              <a:t>8</a:t>
            </a:r>
            <a:r>
              <a:rPr lang="en-US" altLang="zh-CN" sz="160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(19)      a[t</a:t>
            </a:r>
            <a:r>
              <a:rPr lang="en-US" altLang="zh-CN" sz="1600" baseline="-25000">
                <a:latin typeface="Times New Roman" pitchFamily="18" charset="0"/>
              </a:rPr>
              <a:t>7</a:t>
            </a:r>
            <a:r>
              <a:rPr lang="en-US" altLang="zh-CN" sz="1600">
                <a:latin typeface="Times New Roman" pitchFamily="18" charset="0"/>
              </a:rPr>
              <a:t>]:=t</a:t>
            </a:r>
            <a:r>
              <a:rPr lang="en-US" altLang="zh-CN" sz="1600" baseline="-25000">
                <a:latin typeface="Times New Roman" pitchFamily="18" charset="0"/>
              </a:rPr>
              <a:t>9</a:t>
            </a:r>
            <a:endParaRPr lang="en-US" altLang="zh-CN" sz="160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(20)      t</a:t>
            </a:r>
            <a:r>
              <a:rPr lang="en-US" altLang="zh-CN" sz="1600" baseline="-25000">
                <a:latin typeface="Times New Roman" pitchFamily="18" charset="0"/>
              </a:rPr>
              <a:t>10</a:t>
            </a:r>
            <a:r>
              <a:rPr lang="en-US" altLang="zh-CN" sz="1600">
                <a:latin typeface="Times New Roman" pitchFamily="18" charset="0"/>
              </a:rPr>
              <a:t>:=4*j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(21)      a[t</a:t>
            </a:r>
            <a:r>
              <a:rPr lang="en-US" altLang="zh-CN" sz="1600" baseline="-25000">
                <a:latin typeface="Times New Roman" pitchFamily="18" charset="0"/>
              </a:rPr>
              <a:t>10</a:t>
            </a:r>
            <a:r>
              <a:rPr lang="en-US" altLang="zh-CN" sz="1600">
                <a:latin typeface="Times New Roman" pitchFamily="18" charset="0"/>
              </a:rPr>
              <a:t>]:=x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>
                <a:latin typeface="Times New Roman" pitchFamily="18" charset="0"/>
              </a:rPr>
              <a:t>(22)      goto  (5)</a:t>
            </a:r>
          </a:p>
        </p:txBody>
      </p:sp>
      <p:sp>
        <p:nvSpPr>
          <p:cNvPr id="16" name="Rectangle 177"/>
          <p:cNvSpPr>
            <a:spLocks noChangeArrowheads="1"/>
          </p:cNvSpPr>
          <p:nvPr/>
        </p:nvSpPr>
        <p:spPr bwMode="auto">
          <a:xfrm>
            <a:off x="8507413" y="3886200"/>
            <a:ext cx="1981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(23)      t</a:t>
            </a:r>
            <a:r>
              <a:rPr lang="en-US" altLang="zh-CN" sz="1600" baseline="-25000" dirty="0">
                <a:latin typeface="Times New Roman" pitchFamily="18" charset="0"/>
              </a:rPr>
              <a:t>11</a:t>
            </a:r>
            <a:r>
              <a:rPr lang="en-US" altLang="zh-CN" sz="1600" dirty="0">
                <a:latin typeface="Times New Roman" pitchFamily="18" charset="0"/>
              </a:rPr>
              <a:t>:=4*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endParaRPr lang="en-US" altLang="zh-CN" sz="16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(24)      x:=a[t</a:t>
            </a:r>
            <a:r>
              <a:rPr lang="en-US" altLang="zh-CN" sz="1600" baseline="-25000" dirty="0">
                <a:latin typeface="Times New Roman" pitchFamily="18" charset="0"/>
              </a:rPr>
              <a:t>11</a:t>
            </a:r>
            <a:r>
              <a:rPr lang="en-US" altLang="zh-CN" sz="16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(25)      t</a:t>
            </a:r>
            <a:r>
              <a:rPr lang="en-US" altLang="zh-CN" sz="1600" baseline="-25000" dirty="0">
                <a:latin typeface="Times New Roman" pitchFamily="18" charset="0"/>
              </a:rPr>
              <a:t>12</a:t>
            </a:r>
            <a:r>
              <a:rPr lang="en-US" altLang="zh-CN" sz="1600" dirty="0">
                <a:latin typeface="Times New Roman" pitchFamily="18" charset="0"/>
              </a:rPr>
              <a:t>:=4*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endParaRPr lang="en-US" altLang="zh-CN" sz="16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(26)      t</a:t>
            </a:r>
            <a:r>
              <a:rPr lang="en-US" altLang="zh-CN" sz="1600" baseline="-25000" dirty="0">
                <a:latin typeface="Times New Roman" pitchFamily="18" charset="0"/>
              </a:rPr>
              <a:t>13</a:t>
            </a:r>
            <a:r>
              <a:rPr lang="en-US" altLang="zh-CN" sz="1600" dirty="0">
                <a:latin typeface="Times New Roman" pitchFamily="18" charset="0"/>
              </a:rPr>
              <a:t>:=4*n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(27)      t</a:t>
            </a:r>
            <a:r>
              <a:rPr lang="en-US" altLang="zh-CN" sz="1600" baseline="-25000" dirty="0">
                <a:latin typeface="Times New Roman" pitchFamily="18" charset="0"/>
              </a:rPr>
              <a:t>14</a:t>
            </a:r>
            <a:r>
              <a:rPr lang="en-US" altLang="zh-CN" sz="1600" dirty="0">
                <a:latin typeface="Times New Roman" pitchFamily="18" charset="0"/>
              </a:rPr>
              <a:t>:=a[t</a:t>
            </a:r>
            <a:r>
              <a:rPr lang="en-US" altLang="zh-CN" sz="1600" baseline="-25000" dirty="0">
                <a:latin typeface="Times New Roman" pitchFamily="18" charset="0"/>
              </a:rPr>
              <a:t>13</a:t>
            </a:r>
            <a:r>
              <a:rPr lang="en-US" altLang="zh-CN" sz="1600" dirty="0">
                <a:latin typeface="Times New Roman" pitchFamily="18" charset="0"/>
              </a:rPr>
              <a:t>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(28)      a[t</a:t>
            </a:r>
            <a:r>
              <a:rPr lang="en-US" altLang="zh-CN" sz="1600" baseline="-25000" dirty="0">
                <a:latin typeface="Times New Roman" pitchFamily="18" charset="0"/>
              </a:rPr>
              <a:t>12</a:t>
            </a:r>
            <a:r>
              <a:rPr lang="en-US" altLang="zh-CN" sz="1600" dirty="0">
                <a:latin typeface="Times New Roman" pitchFamily="18" charset="0"/>
              </a:rPr>
              <a:t>]:=t</a:t>
            </a:r>
            <a:r>
              <a:rPr lang="en-US" altLang="zh-CN" sz="1600" baseline="-25000" dirty="0">
                <a:latin typeface="Times New Roman" pitchFamily="18" charset="0"/>
              </a:rPr>
              <a:t>14</a:t>
            </a:r>
            <a:endParaRPr lang="en-US" altLang="zh-CN" sz="1600" dirty="0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(29)      t</a:t>
            </a:r>
            <a:r>
              <a:rPr lang="en-US" altLang="zh-CN" sz="1600" baseline="-25000" dirty="0">
                <a:latin typeface="Times New Roman" pitchFamily="18" charset="0"/>
              </a:rPr>
              <a:t>15</a:t>
            </a:r>
            <a:r>
              <a:rPr lang="en-US" altLang="zh-CN" sz="1600" dirty="0">
                <a:latin typeface="Times New Roman" pitchFamily="18" charset="0"/>
              </a:rPr>
              <a:t>:=4*n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(30)      a[t</a:t>
            </a:r>
            <a:r>
              <a:rPr lang="en-US" altLang="zh-CN" sz="1600" baseline="-25000" dirty="0">
                <a:latin typeface="Times New Roman" pitchFamily="18" charset="0"/>
              </a:rPr>
              <a:t>15</a:t>
            </a:r>
            <a:r>
              <a:rPr lang="en-US" altLang="zh-CN" sz="1600" dirty="0">
                <a:latin typeface="Times New Roman" pitchFamily="18" charset="0"/>
              </a:rPr>
              <a:t>]:=x</a:t>
            </a:r>
          </a:p>
        </p:txBody>
      </p:sp>
      <p:cxnSp>
        <p:nvCxnSpPr>
          <p:cNvPr id="17" name="AutoShape 178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6602413" y="838200"/>
            <a:ext cx="0" cy="3810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9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6602413" y="1905000"/>
            <a:ext cx="0" cy="3810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80"/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6602413" y="2971800"/>
            <a:ext cx="0" cy="3048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5"/>
          <p:cNvCxnSpPr>
            <a:cxnSpLocks noChangeShapeType="1"/>
            <a:stCxn id="14" idx="2"/>
            <a:endCxn id="15" idx="3"/>
          </p:cNvCxnSpPr>
          <p:nvPr/>
        </p:nvCxnSpPr>
        <p:spPr bwMode="auto">
          <a:xfrm flipH="1">
            <a:off x="4926013" y="3657600"/>
            <a:ext cx="1676400" cy="1485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6"/>
          <p:cNvCxnSpPr>
            <a:cxnSpLocks noChangeShapeType="1"/>
            <a:stCxn id="14" idx="2"/>
            <a:endCxn id="16" idx="1"/>
          </p:cNvCxnSpPr>
          <p:nvPr/>
        </p:nvCxnSpPr>
        <p:spPr bwMode="auto">
          <a:xfrm>
            <a:off x="6602413" y="3657600"/>
            <a:ext cx="1905000" cy="1485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rc 187"/>
          <p:cNvSpPr>
            <a:spLocks/>
          </p:cNvSpPr>
          <p:nvPr/>
        </p:nvSpPr>
        <p:spPr bwMode="auto">
          <a:xfrm flipH="1" flipV="1">
            <a:off x="4545013" y="2133600"/>
            <a:ext cx="457200" cy="914400"/>
          </a:xfrm>
          <a:custGeom>
            <a:avLst/>
            <a:gdLst>
              <a:gd name="T0" fmla="*/ 68418222 w 38432"/>
              <a:gd name="T1" fmla="*/ 937808619 h 43200"/>
              <a:gd name="T2" fmla="*/ 0 w 38432"/>
              <a:gd name="T3" fmla="*/ 2147483647 h 43200"/>
              <a:gd name="T4" fmla="*/ 337123068 w 38432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32" h="43200" fill="none" extrusionOk="0">
                <a:moveTo>
                  <a:pt x="3415" y="4671"/>
                </a:moveTo>
                <a:cubicBezTo>
                  <a:pt x="7233" y="1646"/>
                  <a:pt x="11961" y="-1"/>
                  <a:pt x="16832" y="0"/>
                </a:cubicBezTo>
                <a:cubicBezTo>
                  <a:pt x="28761" y="0"/>
                  <a:pt x="38432" y="9670"/>
                  <a:pt x="38432" y="21600"/>
                </a:cubicBezTo>
                <a:cubicBezTo>
                  <a:pt x="38432" y="33529"/>
                  <a:pt x="28761" y="43200"/>
                  <a:pt x="16832" y="43200"/>
                </a:cubicBezTo>
                <a:cubicBezTo>
                  <a:pt x="10289" y="43200"/>
                  <a:pt x="4100" y="40234"/>
                  <a:pt x="0" y="35136"/>
                </a:cubicBezTo>
              </a:path>
              <a:path w="38432" h="43200" stroke="0" extrusionOk="0">
                <a:moveTo>
                  <a:pt x="3415" y="4671"/>
                </a:moveTo>
                <a:cubicBezTo>
                  <a:pt x="7233" y="1646"/>
                  <a:pt x="11961" y="-1"/>
                  <a:pt x="16832" y="0"/>
                </a:cubicBezTo>
                <a:cubicBezTo>
                  <a:pt x="28761" y="0"/>
                  <a:pt x="38432" y="9670"/>
                  <a:pt x="38432" y="21600"/>
                </a:cubicBezTo>
                <a:cubicBezTo>
                  <a:pt x="38432" y="33529"/>
                  <a:pt x="28761" y="43200"/>
                  <a:pt x="16832" y="43200"/>
                </a:cubicBezTo>
                <a:cubicBezTo>
                  <a:pt x="10289" y="43200"/>
                  <a:pt x="4100" y="40234"/>
                  <a:pt x="0" y="35136"/>
                </a:cubicBezTo>
                <a:lnTo>
                  <a:pt x="16832" y="21600"/>
                </a:lnTo>
                <a:lnTo>
                  <a:pt x="3415" y="467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rc 188"/>
          <p:cNvSpPr>
            <a:spLocks/>
          </p:cNvSpPr>
          <p:nvPr/>
        </p:nvSpPr>
        <p:spPr bwMode="auto">
          <a:xfrm flipH="1" flipV="1">
            <a:off x="4545013" y="1066800"/>
            <a:ext cx="457200" cy="914400"/>
          </a:xfrm>
          <a:custGeom>
            <a:avLst/>
            <a:gdLst>
              <a:gd name="T0" fmla="*/ 68418222 w 38432"/>
              <a:gd name="T1" fmla="*/ 937808619 h 43200"/>
              <a:gd name="T2" fmla="*/ 0 w 38432"/>
              <a:gd name="T3" fmla="*/ 2147483647 h 43200"/>
              <a:gd name="T4" fmla="*/ 337123068 w 38432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32" h="43200" fill="none" extrusionOk="0">
                <a:moveTo>
                  <a:pt x="3415" y="4671"/>
                </a:moveTo>
                <a:cubicBezTo>
                  <a:pt x="7233" y="1646"/>
                  <a:pt x="11961" y="-1"/>
                  <a:pt x="16832" y="0"/>
                </a:cubicBezTo>
                <a:cubicBezTo>
                  <a:pt x="28761" y="0"/>
                  <a:pt x="38432" y="9670"/>
                  <a:pt x="38432" y="21600"/>
                </a:cubicBezTo>
                <a:cubicBezTo>
                  <a:pt x="38432" y="33529"/>
                  <a:pt x="28761" y="43200"/>
                  <a:pt x="16832" y="43200"/>
                </a:cubicBezTo>
                <a:cubicBezTo>
                  <a:pt x="10289" y="43200"/>
                  <a:pt x="4100" y="40234"/>
                  <a:pt x="0" y="35136"/>
                </a:cubicBezTo>
              </a:path>
              <a:path w="38432" h="43200" stroke="0" extrusionOk="0">
                <a:moveTo>
                  <a:pt x="3415" y="4671"/>
                </a:moveTo>
                <a:cubicBezTo>
                  <a:pt x="7233" y="1646"/>
                  <a:pt x="11961" y="-1"/>
                  <a:pt x="16832" y="0"/>
                </a:cubicBezTo>
                <a:cubicBezTo>
                  <a:pt x="28761" y="0"/>
                  <a:pt x="38432" y="9670"/>
                  <a:pt x="38432" y="21600"/>
                </a:cubicBezTo>
                <a:cubicBezTo>
                  <a:pt x="38432" y="33529"/>
                  <a:pt x="28761" y="43200"/>
                  <a:pt x="16832" y="43200"/>
                </a:cubicBezTo>
                <a:cubicBezTo>
                  <a:pt x="10289" y="43200"/>
                  <a:pt x="4100" y="40234"/>
                  <a:pt x="0" y="35136"/>
                </a:cubicBezTo>
                <a:lnTo>
                  <a:pt x="16832" y="21600"/>
                </a:lnTo>
                <a:lnTo>
                  <a:pt x="3415" y="467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198"/>
          <p:cNvGrpSpPr>
            <a:grpSpLocks/>
          </p:cNvGrpSpPr>
          <p:nvPr/>
        </p:nvGrpSpPr>
        <p:grpSpPr bwMode="auto">
          <a:xfrm>
            <a:off x="2625726" y="836614"/>
            <a:ext cx="2678113" cy="5792787"/>
            <a:chOff x="471" y="575"/>
            <a:chExt cx="1687" cy="3649"/>
          </a:xfrm>
        </p:grpSpPr>
        <p:sp>
          <p:nvSpPr>
            <p:cNvPr id="25" name="Arc 189"/>
            <p:cNvSpPr>
              <a:spLocks/>
            </p:cNvSpPr>
            <p:nvPr/>
          </p:nvSpPr>
          <p:spPr bwMode="auto">
            <a:xfrm flipH="1" flipV="1">
              <a:off x="480" y="575"/>
              <a:ext cx="1678" cy="1518"/>
            </a:xfrm>
            <a:custGeom>
              <a:avLst/>
              <a:gdLst>
                <a:gd name="T0" fmla="*/ 0 w 32955"/>
                <a:gd name="T1" fmla="*/ 0 h 21600"/>
                <a:gd name="T2" fmla="*/ 0 w 32955"/>
                <a:gd name="T3" fmla="*/ 0 h 21600"/>
                <a:gd name="T4" fmla="*/ 0 w 329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955" h="21600" fill="none" extrusionOk="0">
                  <a:moveTo>
                    <a:pt x="32955" y="3861"/>
                  </a:moveTo>
                  <a:cubicBezTo>
                    <a:pt x="31088" y="14132"/>
                    <a:pt x="22143" y="21599"/>
                    <a:pt x="11703" y="21600"/>
                  </a:cubicBezTo>
                  <a:cubicBezTo>
                    <a:pt x="7552" y="21600"/>
                    <a:pt x="3488" y="20403"/>
                    <a:pt x="0" y="18154"/>
                  </a:cubicBezTo>
                </a:path>
                <a:path w="32955" h="21600" stroke="0" extrusionOk="0">
                  <a:moveTo>
                    <a:pt x="32955" y="3861"/>
                  </a:moveTo>
                  <a:cubicBezTo>
                    <a:pt x="31088" y="14132"/>
                    <a:pt x="22143" y="21599"/>
                    <a:pt x="11703" y="21600"/>
                  </a:cubicBezTo>
                  <a:cubicBezTo>
                    <a:pt x="7552" y="21600"/>
                    <a:pt x="3488" y="20403"/>
                    <a:pt x="0" y="18154"/>
                  </a:cubicBezTo>
                  <a:lnTo>
                    <a:pt x="11703" y="0"/>
                  </a:lnTo>
                  <a:lnTo>
                    <a:pt x="32955" y="386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1"/>
            <p:cNvSpPr>
              <a:spLocks noChangeShapeType="1"/>
            </p:cNvSpPr>
            <p:nvPr/>
          </p:nvSpPr>
          <p:spPr bwMode="auto">
            <a:xfrm>
              <a:off x="480" y="3552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196"/>
            <p:cNvCxnSpPr>
              <a:cxnSpLocks noChangeShapeType="1"/>
              <a:stCxn id="15" idx="2"/>
              <a:endCxn id="26" idx="1"/>
            </p:cNvCxnSpPr>
            <p:nvPr/>
          </p:nvCxnSpPr>
          <p:spPr bwMode="auto">
            <a:xfrm rot="5400000">
              <a:off x="864" y="3792"/>
              <a:ext cx="48" cy="816"/>
            </a:xfrm>
            <a:prstGeom prst="curvedConnector5">
              <a:avLst>
                <a:gd name="adj1" fmla="val 300000"/>
                <a:gd name="adj2" fmla="val 88235"/>
                <a:gd name="adj3" fmla="val -20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97"/>
            <p:cNvCxnSpPr>
              <a:cxnSpLocks noChangeShapeType="1"/>
              <a:stCxn id="26" idx="0"/>
              <a:endCxn id="25" idx="0"/>
            </p:cNvCxnSpPr>
            <p:nvPr/>
          </p:nvCxnSpPr>
          <p:spPr bwMode="auto">
            <a:xfrm flipH="1" flipV="1">
              <a:off x="471" y="1821"/>
              <a:ext cx="9" cy="172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Text Box 199"/>
          <p:cNvSpPr txBox="1">
            <a:spLocks noChangeArrowheads="1"/>
          </p:cNvSpPr>
          <p:nvPr/>
        </p:nvSpPr>
        <p:spPr bwMode="auto">
          <a:xfrm>
            <a:off x="8126414" y="152400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8442325" y="1219200"/>
            <a:ext cx="44608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1" name="Text Box 201"/>
          <p:cNvSpPr txBox="1">
            <a:spLocks noChangeArrowheads="1"/>
          </p:cNvSpPr>
          <p:nvPr/>
        </p:nvSpPr>
        <p:spPr bwMode="auto">
          <a:xfrm>
            <a:off x="8442325" y="2286000"/>
            <a:ext cx="44608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2" name="Text Box 202"/>
          <p:cNvSpPr txBox="1">
            <a:spLocks noChangeArrowheads="1"/>
          </p:cNvSpPr>
          <p:nvPr/>
        </p:nvSpPr>
        <p:spPr bwMode="auto">
          <a:xfrm>
            <a:off x="8202614" y="3276600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3" name="Text Box 203"/>
          <p:cNvSpPr txBox="1">
            <a:spLocks noChangeArrowheads="1"/>
          </p:cNvSpPr>
          <p:nvPr/>
        </p:nvSpPr>
        <p:spPr bwMode="auto">
          <a:xfrm>
            <a:off x="5002214" y="3810000"/>
            <a:ext cx="446087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5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4" name="Text Box 204"/>
          <p:cNvSpPr txBox="1">
            <a:spLocks noChangeArrowheads="1"/>
          </p:cNvSpPr>
          <p:nvPr/>
        </p:nvSpPr>
        <p:spPr bwMode="auto">
          <a:xfrm>
            <a:off x="7985125" y="3886200"/>
            <a:ext cx="44608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 baseline="-25000">
                <a:latin typeface="Times New Roman" pitchFamily="18" charset="0"/>
              </a:rPr>
              <a:t>6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5" name="Text Box 209"/>
          <p:cNvSpPr txBox="1">
            <a:spLocks noChangeArrowheads="1"/>
          </p:cNvSpPr>
          <p:nvPr/>
        </p:nvSpPr>
        <p:spPr bwMode="auto">
          <a:xfrm>
            <a:off x="7866063" y="1524001"/>
            <a:ext cx="4127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36" name="Text Box 210"/>
          <p:cNvSpPr txBox="1">
            <a:spLocks noChangeArrowheads="1"/>
          </p:cNvSpPr>
          <p:nvPr/>
        </p:nvSpPr>
        <p:spPr bwMode="auto">
          <a:xfrm>
            <a:off x="7897813" y="2590801"/>
            <a:ext cx="4127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37" name="Text Box 211"/>
          <p:cNvSpPr txBox="1">
            <a:spLocks noChangeArrowheads="1"/>
          </p:cNvSpPr>
          <p:nvPr/>
        </p:nvSpPr>
        <p:spPr bwMode="auto">
          <a:xfrm>
            <a:off x="6907213" y="3290888"/>
            <a:ext cx="45720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6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38" name="Text Box 212"/>
          <p:cNvSpPr txBox="1">
            <a:spLocks noChangeArrowheads="1"/>
          </p:cNvSpPr>
          <p:nvPr/>
        </p:nvSpPr>
        <p:spPr bwMode="auto">
          <a:xfrm>
            <a:off x="4087813" y="6172201"/>
            <a:ext cx="45720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  <a:endParaRPr lang="en-US" altLang="zh-CN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2" grpId="0" animBg="1"/>
      <p:bldP spid="23" grpId="0" animBg="1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115824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在把三地址代码转换成为目标代码时，遇到的一个重要问题：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如何充分利用寄存器？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作用：如果存于寄存器的名字的值以后不再需要，那么该寄存器可以分配给其它名字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基本思路：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在一个基本块范围内考虑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把在基本块内还要被引用的变量的值尽可能保存在寄存器中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把在基本块内不再被引用的变量所占用的寄存器尽早地释放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如：翻译语句  </a:t>
            </a:r>
            <a:r>
              <a:rPr lang="en-US" altLang="zh-CN" dirty="0">
                <a:latin typeface="Times New Roman" panose="02020603050405020304" pitchFamily="18" charset="0"/>
              </a:rPr>
              <a:t>x:=y op z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在基本块中是否还会被引用？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在哪些三地址语句中被引用？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下次引用信息</a:t>
            </a:r>
          </a:p>
        </p:txBody>
      </p:sp>
    </p:spTree>
    <p:extLst>
      <p:ext uri="{BB962C8B-B14F-4D97-AF65-F5344CB8AC3E}">
        <p14:creationId xmlns:p14="http://schemas.microsoft.com/office/powerpoint/2010/main" val="16985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计算下次引用信息</a:t>
            </a:r>
          </a:p>
        </p:txBody>
      </p:sp>
      <p:sp>
        <p:nvSpPr>
          <p:cNvPr id="5" name="Rectangle 45"/>
          <p:cNvSpPr txBox="1">
            <a:spLocks noChangeArrowheads="1"/>
          </p:cNvSpPr>
          <p:nvPr/>
        </p:nvSpPr>
        <p:spPr bwMode="auto">
          <a:xfrm>
            <a:off x="762001" y="838200"/>
            <a:ext cx="4618037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sz="3200" b="0" dirty="0">
                <a:latin typeface="Times New Roman" pitchFamily="18" charset="0"/>
                <a:cs typeface="Times New Roman" panose="02020603050405020304" pitchFamily="18" charset="0"/>
              </a:rPr>
              <a:t>三地址语句序列</a:t>
            </a:r>
            <a:r>
              <a:rPr lang="en-US" altLang="zh-CN" sz="3200" b="0" dirty="0"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zh-CN" altLang="en-US" sz="3200" b="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2800" b="0" dirty="0">
                <a:latin typeface="Times New Roman" pitchFamily="18" charset="0"/>
                <a:cs typeface="Times New Roman" panose="02020603050405020304" pitchFamily="18" charset="0"/>
              </a:rPr>
              <a:t>i:    x:=1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endParaRPr lang="en-US" altLang="zh-CN" sz="2800" b="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endParaRPr lang="en-US" altLang="zh-CN" sz="2800" b="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US" altLang="zh-CN" sz="2800" b="0" dirty="0">
                <a:latin typeface="Times New Roman" pitchFamily="18" charset="0"/>
                <a:cs typeface="Times New Roman" panose="02020603050405020304" pitchFamily="18" charset="0"/>
              </a:rPr>
              <a:t>j:    y:=x  op  z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762001" y="3733800"/>
            <a:ext cx="10591799" cy="25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lvl="2" algn="l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是三地址语句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的下次引用信息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讨论在一个基本块内的引用信息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所有的变量在基本块出口处都是活跃的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符号表中含有记录下次引用信息和活跃信息的域</a:t>
            </a:r>
          </a:p>
        </p:txBody>
      </p:sp>
      <p:sp>
        <p:nvSpPr>
          <p:cNvPr id="7" name="AutoShape 48"/>
          <p:cNvSpPr>
            <a:spLocks noChangeArrowheads="1"/>
          </p:cNvSpPr>
          <p:nvPr/>
        </p:nvSpPr>
        <p:spPr bwMode="auto">
          <a:xfrm>
            <a:off x="4419600" y="1143000"/>
            <a:ext cx="3352800" cy="457200"/>
          </a:xfrm>
          <a:prstGeom prst="wedgeRoundRectCallout">
            <a:avLst>
              <a:gd name="adj1" fmla="val -103108"/>
              <a:gd name="adj2" fmla="val 75944"/>
              <a:gd name="adj3" fmla="val 16667"/>
            </a:avLst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对变量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定值</a:t>
            </a:r>
          </a:p>
        </p:txBody>
      </p:sp>
      <p:sp>
        <p:nvSpPr>
          <p:cNvPr id="8" name="Line 49"/>
          <p:cNvSpPr>
            <a:spLocks noChangeShapeType="1"/>
          </p:cNvSpPr>
          <p:nvPr/>
        </p:nvSpPr>
        <p:spPr bwMode="auto">
          <a:xfrm>
            <a:off x="2133601" y="1828800"/>
            <a:ext cx="1587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4419600" y="1981200"/>
            <a:ext cx="4343400" cy="457200"/>
          </a:xfrm>
          <a:prstGeom prst="wedgeRoundRectCallout">
            <a:avLst>
              <a:gd name="adj1" fmla="val -87101"/>
              <a:gd name="adj2" fmla="val 45181"/>
              <a:gd name="adj3" fmla="val 16667"/>
            </a:avLst>
          </a:prstGeom>
          <a:solidFill>
            <a:srgbClr val="00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没有对变量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定值的其他语句</a:t>
            </a:r>
          </a:p>
        </p:txBody>
      </p:sp>
      <p:sp>
        <p:nvSpPr>
          <p:cNvPr id="10" name="Arc 51"/>
          <p:cNvSpPr>
            <a:spLocks/>
          </p:cNvSpPr>
          <p:nvPr/>
        </p:nvSpPr>
        <p:spPr bwMode="auto">
          <a:xfrm flipH="1">
            <a:off x="1752600" y="1828800"/>
            <a:ext cx="152400" cy="1219200"/>
          </a:xfrm>
          <a:custGeom>
            <a:avLst/>
            <a:gdLst>
              <a:gd name="T0" fmla="*/ 0 w 21600"/>
              <a:gd name="T1" fmla="*/ 0 h 41548"/>
              <a:gd name="T2" fmla="*/ 20533713 w 21600"/>
              <a:gd name="T3" fmla="*/ 2147483647 h 41548"/>
              <a:gd name="T4" fmla="*/ 0 w 21600"/>
              <a:gd name="T5" fmla="*/ 2147483647 h 415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54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</a:path>
              <a:path w="21600" h="4154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c 52"/>
          <p:cNvSpPr>
            <a:spLocks/>
          </p:cNvSpPr>
          <p:nvPr/>
        </p:nvSpPr>
        <p:spPr bwMode="auto">
          <a:xfrm>
            <a:off x="2362200" y="1828800"/>
            <a:ext cx="152400" cy="1219200"/>
          </a:xfrm>
          <a:custGeom>
            <a:avLst/>
            <a:gdLst>
              <a:gd name="T0" fmla="*/ 0 w 21600"/>
              <a:gd name="T1" fmla="*/ 0 h 41548"/>
              <a:gd name="T2" fmla="*/ 20533713 w 21600"/>
              <a:gd name="T3" fmla="*/ 2147483647 h 41548"/>
              <a:gd name="T4" fmla="*/ 0 w 21600"/>
              <a:gd name="T5" fmla="*/ 2147483647 h 415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54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</a:path>
              <a:path w="21600" h="4154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53"/>
          <p:cNvSpPr>
            <a:spLocks noChangeArrowheads="1"/>
          </p:cNvSpPr>
          <p:nvPr/>
        </p:nvSpPr>
        <p:spPr bwMode="auto">
          <a:xfrm>
            <a:off x="4876800" y="3048000"/>
            <a:ext cx="4343400" cy="457200"/>
          </a:xfrm>
          <a:prstGeom prst="wedgeRoundRectCallout">
            <a:avLst>
              <a:gd name="adj1" fmla="val -79384"/>
              <a:gd name="adj2" fmla="val 15278"/>
              <a:gd name="adj3" fmla="val 16667"/>
            </a:avLst>
          </a:prstGeom>
          <a:solidFill>
            <a:srgbClr val="FF99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在语句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处定的值</a:t>
            </a:r>
          </a:p>
        </p:txBody>
      </p:sp>
    </p:spTree>
    <p:extLst>
      <p:ext uri="{BB962C8B-B14F-4D97-AF65-F5344CB8AC3E}">
        <p14:creationId xmlns:p14="http://schemas.microsoft.com/office/powerpoint/2010/main" val="36666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 autoUpdateAnimBg="0"/>
      <p:bldP spid="8" grpId="0" animBg="1"/>
      <p:bldP spid="9" grpId="0" animBg="1" autoUpdateAnimBg="0"/>
      <p:bldP spid="10" grpId="0" animBg="1"/>
      <p:bldP spid="11" grpId="0" animBg="1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代码生成器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运行时管理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基本块和流图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下次引用信息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简单代码生成算法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05389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738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74460" y="78771"/>
            <a:ext cx="1201738" cy="72231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00" y="801084"/>
            <a:ext cx="10668000" cy="579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Monotype Sorts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输入：组成基本块的三地址语句序列</a:t>
            </a:r>
          </a:p>
          <a:p>
            <a:pPr algn="just">
              <a:buFont typeface="Monotype Sorts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输出：基本块中各名字的下次引用信息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方法：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把基本块中各变量在符号表中的下次引用信息域置为“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无下次引用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”、活跃信息域置为“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活跃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”。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从基本块出口到入口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由后向前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依次处理各语句，对每个三地址语句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i:  x:=y op z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，依次执行下述步骤：</a:t>
            </a:r>
          </a:p>
          <a:p>
            <a:pPr marL="927100" lvl="1" indent="-39370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a)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把当前符号表中变量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的下次引用信息和活跃信息附加到语句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上；</a:t>
            </a:r>
          </a:p>
          <a:p>
            <a:pPr marL="927100" lvl="1" indent="-39370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b)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把符号表中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的下次引用信息和活跃信息分别置为“无下次引用”和“非活跃”；</a:t>
            </a:r>
          </a:p>
          <a:p>
            <a:pPr marL="927100" lvl="1" indent="-39370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c)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把当前符号表中变量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的下次引用信息和活跃信息附加到语句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上；</a:t>
            </a:r>
          </a:p>
          <a:p>
            <a:pPr marL="927100" lvl="1" indent="-39370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d)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把符号表中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的下次引用信息均置为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，活跃信息均置为“活跃”。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10250" y="3268472"/>
            <a:ext cx="1344612" cy="2971800"/>
          </a:xfrm>
          <a:prstGeom prst="cloudCallout">
            <a:avLst>
              <a:gd name="adj1" fmla="val 92949"/>
              <a:gd name="adj2" fmla="val -357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latin typeface="Times New Roman" pitchFamily="18" charset="0"/>
              </a:rPr>
              <a:t>abcd</a:t>
            </a:r>
            <a:endParaRPr lang="en-US" altLang="zh-CN" dirty="0"/>
          </a:p>
          <a:p>
            <a:pPr eaLnBrk="1" hangingPunct="1"/>
            <a:r>
              <a:rPr lang="zh-CN" altLang="en-US" dirty="0"/>
              <a:t>次序</a:t>
            </a:r>
          </a:p>
          <a:p>
            <a:pPr eaLnBrk="1" hangingPunct="1"/>
            <a:r>
              <a:rPr lang="zh-CN" altLang="en-US" dirty="0"/>
              <a:t>不能</a:t>
            </a:r>
          </a:p>
          <a:p>
            <a:pPr eaLnBrk="1" hangingPunct="1"/>
            <a:r>
              <a:rPr lang="zh-CN" altLang="en-US" dirty="0"/>
              <a:t>颠倒</a:t>
            </a:r>
          </a:p>
          <a:p>
            <a:pPr eaLnBrk="1" hangingPunct="1"/>
            <a:r>
              <a:rPr lang="en-US" altLang="zh-CN" sz="3200" i="1" dirty="0">
                <a:solidFill>
                  <a:srgbClr val="FF0000"/>
                </a:solidFill>
              </a:rPr>
              <a:t>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72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827913"/>
            <a:ext cx="496163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3200" dirty="0">
                <a:latin typeface="宋体" pitchFamily="2" charset="-122"/>
              </a:rPr>
              <a:t>计算向量点积的程序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begin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prod:=0;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i:=1;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do begin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    prod:=</a:t>
            </a:r>
            <a:r>
              <a:rPr kumimoji="1" lang="en-US" altLang="zh-CN" sz="2800" dirty="0" err="1">
                <a:latin typeface="Times New Roman" pitchFamily="18" charset="0"/>
              </a:rPr>
              <a:t>prod+a</a:t>
            </a:r>
            <a:r>
              <a:rPr kumimoji="1" lang="en-US" altLang="zh-CN" sz="2800" dirty="0">
                <a:latin typeface="Times New Roman" pitchFamily="18" charset="0"/>
              </a:rPr>
              <a:t>[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]*b[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];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    i:=i+1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    end</a:t>
            </a:r>
          </a:p>
          <a:p>
            <a:pPr lvl="1" algn="just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while 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&lt;=20</a:t>
            </a:r>
          </a:p>
          <a:p>
            <a:pPr lvl="1"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end.</a:t>
            </a:r>
          </a:p>
        </p:txBody>
      </p: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10567988" y="909638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102"/>
          <p:cNvSpPr txBox="1">
            <a:spLocks noChangeArrowheads="1"/>
          </p:cNvSpPr>
          <p:nvPr/>
        </p:nvSpPr>
        <p:spPr bwMode="auto">
          <a:xfrm>
            <a:off x="8835132" y="985837"/>
            <a:ext cx="16764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itchFamily="18" charset="0"/>
              </a:rPr>
              <a:t> (1) prod:=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itchFamily="18" charset="0"/>
              </a:rPr>
              <a:t> (2) i:= 1</a:t>
            </a:r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8377932" y="2205037"/>
            <a:ext cx="2590800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(3)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1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:=4*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(4)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:=a-4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(5)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3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[t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1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(6)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4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:=4*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(7)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5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:=b-4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(8)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6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5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[t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4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(9)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7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3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*t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6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(10)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8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:=prod+t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7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(11) prod:=t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8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(12) 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9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:=i+1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(13) i:=t</a:t>
            </a:r>
            <a:r>
              <a:rPr lang="en-US" altLang="zh-CN" sz="2000" kern="0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9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(14) if  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&lt;=20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goto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 B2</a:t>
            </a:r>
          </a:p>
        </p:txBody>
      </p:sp>
      <p:sp>
        <p:nvSpPr>
          <p:cNvPr id="17" name="Rectangle 107"/>
          <p:cNvSpPr>
            <a:spLocks noChangeArrowheads="1"/>
          </p:cNvSpPr>
          <p:nvPr/>
        </p:nvSpPr>
        <p:spPr bwMode="auto">
          <a:xfrm>
            <a:off x="11097320" y="2128838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8" name="AutoShape 108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9673332" y="1697037"/>
            <a:ext cx="0" cy="508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rc 94"/>
          <p:cNvSpPr>
            <a:spLocks/>
          </p:cNvSpPr>
          <p:nvPr/>
        </p:nvSpPr>
        <p:spPr bwMode="auto">
          <a:xfrm>
            <a:off x="7920732" y="1901826"/>
            <a:ext cx="800100" cy="4321175"/>
          </a:xfrm>
          <a:custGeom>
            <a:avLst/>
            <a:gdLst>
              <a:gd name="T0" fmla="*/ 2147483647 w 32842"/>
              <a:gd name="T1" fmla="*/ 2147483647 h 43200"/>
              <a:gd name="T2" fmla="*/ 2147483647 w 32842"/>
              <a:gd name="T3" fmla="*/ 2147483647 h 43200"/>
              <a:gd name="T4" fmla="*/ 2147483647 w 32842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842" h="43200" fill="none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</a:path>
              <a:path w="32842" h="43200" stroke="0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  <a:lnTo>
                  <a:pt x="21600" y="21600"/>
                </a:lnTo>
                <a:lnTo>
                  <a:pt x="31681" y="4070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5257800" y="865808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/>
              <a:t>程序的控制流图</a:t>
            </a:r>
          </a:p>
        </p:txBody>
      </p:sp>
      <p:cxnSp>
        <p:nvCxnSpPr>
          <p:cNvPr id="21" name="AutoShape 108"/>
          <p:cNvCxnSpPr>
            <a:cxnSpLocks noChangeShapeType="1"/>
            <a:stCxn id="16" idx="2"/>
          </p:cNvCxnSpPr>
          <p:nvPr/>
        </p:nvCxnSpPr>
        <p:spPr bwMode="auto">
          <a:xfrm>
            <a:off x="9673332" y="5964238"/>
            <a:ext cx="0" cy="512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84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utoUpdateAnimBg="0"/>
      <p:bldP spid="14" grpId="0" autoUpdateAnimBg="0"/>
      <p:bldP spid="15" grpId="0" animBg="1" autoUpdateAnimBg="0"/>
      <p:bldP spid="16" grpId="0" animBg="1" autoUpdateAnimBg="0"/>
      <p:bldP spid="17" grpId="0" autoUpdateAnimBg="0"/>
      <p:bldP spid="19" grpId="0" animBg="1"/>
      <p:bldP spid="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中变量的下次引用信息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54"/>
          <p:cNvSpPr txBox="1">
            <a:spLocks noChangeArrowheads="1"/>
          </p:cNvSpPr>
          <p:nvPr/>
        </p:nvSpPr>
        <p:spPr bwMode="auto">
          <a:xfrm>
            <a:off x="304800" y="6858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初始化符号表：</a:t>
            </a:r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361951" y="1119188"/>
            <a:ext cx="2174875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变量 下次 活跃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 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prod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a 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b 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345113" y="1371601"/>
            <a:ext cx="4267200" cy="795337"/>
            <a:chOff x="624" y="1947"/>
            <a:chExt cx="2448" cy="501"/>
          </a:xfrm>
        </p:grpSpPr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624" y="1968"/>
              <a:ext cx="244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51"/>
            <p:cNvSpPr txBox="1">
              <a:spLocks noChangeArrowheads="1"/>
            </p:cNvSpPr>
            <p:nvPr/>
          </p:nvSpPr>
          <p:spPr bwMode="auto">
            <a:xfrm>
              <a:off x="630" y="1947"/>
              <a:ext cx="24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                                    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附加信息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语句                           变量 下次 活跃 </a:t>
              </a:r>
            </a:p>
          </p:txBody>
        </p: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624" y="216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776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3581400" y="685800"/>
            <a:ext cx="6781799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从出口到入口依次检查每条三地址语句：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5313363" y="222726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(14) if i&lt;=20	</a:t>
            </a: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7631113" y="22272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i  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219200" y="15319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14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5345113" y="2090737"/>
            <a:ext cx="4267200" cy="533400"/>
            <a:chOff x="2496" y="1488"/>
            <a:chExt cx="2688" cy="336"/>
          </a:xfrm>
        </p:grpSpPr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345113" y="260826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(13) i:=t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7631113" y="26844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        14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1219200" y="15319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7631113" y="29892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1371600" y="5935664"/>
            <a:ext cx="1143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5345113" y="2624137"/>
            <a:ext cx="4267200" cy="762000"/>
            <a:chOff x="2496" y="1488"/>
            <a:chExt cx="2688" cy="336"/>
          </a:xfrm>
        </p:grpSpPr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345113" y="3386138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(12)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:=i+1	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631113" y="34464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13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19200" y="5935664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631113" y="37512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i      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非活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219200" y="15319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 12      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5345113" y="3386137"/>
            <a:ext cx="4267200" cy="762000"/>
            <a:chOff x="2496" y="1488"/>
            <a:chExt cx="2688" cy="336"/>
          </a:xfrm>
        </p:grpSpPr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345113" y="413226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(11) prod:=t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7478713" y="4148138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prod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1241425" y="19129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7631113" y="45132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219200" y="55705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11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5345113" y="4148137"/>
            <a:ext cx="4267200" cy="762000"/>
            <a:chOff x="2496" y="1488"/>
            <a:chExt cx="2688" cy="336"/>
          </a:xfrm>
        </p:grpSpPr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5345113" y="489426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(10)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:=prod+t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7631113" y="491013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11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219200" y="55705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7478713" y="5275263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prod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 非活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219200" y="193992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10    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7631113" y="565626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219200" y="5189539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10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5345113" y="4833937"/>
            <a:ext cx="4267200" cy="1295400"/>
            <a:chOff x="2496" y="1488"/>
            <a:chExt cx="2688" cy="336"/>
          </a:xfrm>
        </p:grpSpPr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7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  <p:bldP spid="11" grpId="0" build="p" autoUpdateAnimBg="0"/>
      <p:bldP spid="12" grpId="0" autoUpdateAnimBg="0"/>
      <p:bldP spid="13" grpId="0" autoUpdateAnimBg="0"/>
      <p:bldP spid="14" grpId="0" animBg="1" autoUpdateAnimBg="0"/>
      <p:bldP spid="19" grpId="0" autoUpdateAnimBg="0"/>
      <p:bldP spid="20" grpId="0" autoUpdateAnimBg="0"/>
      <p:bldP spid="21" grpId="0" animBg="1" autoUpdateAnimBg="0"/>
      <p:bldP spid="22" grpId="0" autoUpdateAnimBg="0"/>
      <p:bldP spid="23" grpId="0" animBg="1" autoUpdateAnimBg="0"/>
      <p:bldP spid="28" grpId="0" autoUpdateAnimBg="0"/>
      <p:bldP spid="29" grpId="0" autoUpdateAnimBg="0"/>
      <p:bldP spid="30" grpId="0" animBg="1" autoUpdateAnimBg="0"/>
      <p:bldP spid="31" grpId="0" autoUpdateAnimBg="0"/>
      <p:bldP spid="32" grpId="0" animBg="1" autoUpdateAnimBg="0"/>
      <p:bldP spid="37" grpId="0" autoUpdateAnimBg="0"/>
      <p:bldP spid="38" grpId="0" autoUpdateAnimBg="0"/>
      <p:bldP spid="39" grpId="0" animBg="1" autoUpdateAnimBg="0"/>
      <p:bldP spid="40" grpId="0" autoUpdateAnimBg="0"/>
      <p:bldP spid="41" grpId="0" animBg="1" autoUpdateAnimBg="0"/>
      <p:bldP spid="46" grpId="0" autoUpdateAnimBg="0"/>
      <p:bldP spid="47" grpId="0" autoUpdateAnimBg="0"/>
      <p:bldP spid="48" grpId="0" animBg="1" autoUpdateAnimBg="0"/>
      <p:bldP spid="49" grpId="0" autoUpdateAnimBg="0"/>
      <p:bldP spid="50" grpId="0" animBg="1" autoUpdateAnimBg="0"/>
      <p:bldP spid="51" grpId="0" autoUpdateAnimBg="0"/>
      <p:bldP spid="5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73800"/>
            <a:ext cx="1981200" cy="457200"/>
          </a:xfrm>
        </p:spPr>
        <p:txBody>
          <a:bodyPr/>
          <a:lstStyle/>
          <a:p>
            <a:fld id="{03BC7101-16EA-C942-850C-355264FDE9E8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178051" y="809625"/>
            <a:ext cx="2282825" cy="5676900"/>
            <a:chOff x="412" y="600"/>
            <a:chExt cx="1438" cy="3576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80" y="892"/>
              <a:ext cx="1370" cy="3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变量 下次 活跃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  <a:p>
              <a:pPr algn="l" eaLnBrk="1" hangingPunct="1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i 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prod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a 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b 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5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6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7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8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  <a:p>
              <a:pPr algn="l"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9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无     活</a:t>
              </a:r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960" y="115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14     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960" y="115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无   非活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056" y="3926"/>
              <a:ext cx="72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13     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60" y="3926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无   非活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960" y="115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  12      </a:t>
              </a:r>
              <a:r>
                <a:rPr lang="zh-CN" altLang="en-US" sz="20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912" y="139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无   非活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960" y="3696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11     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960" y="3696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无   非活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960" y="138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  10      </a:t>
              </a:r>
              <a:r>
                <a:rPr lang="zh-CN" altLang="en-US" sz="20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960" y="3456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10     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活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12" y="60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latin typeface="Times New Roman" panose="02020603050405020304" pitchFamily="18" charset="0"/>
                  <a:cs typeface="Times New Roman" pitchFamily="18" charset="0"/>
                </a:rPr>
                <a:t>符号表：</a:t>
              </a: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5486400" y="0"/>
            <a:ext cx="4267200" cy="795338"/>
            <a:chOff x="624" y="1947"/>
            <a:chExt cx="2448" cy="501"/>
          </a:xfrm>
        </p:grpSpPr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624" y="1968"/>
              <a:ext cx="244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630" y="1947"/>
              <a:ext cx="24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                                      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附加信息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语句                         变量 下次 活跃 </a:t>
              </a: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24" y="216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776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486400" y="823913"/>
            <a:ext cx="1479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(9)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7772400" y="8413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10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3048000" y="5413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772400" y="11461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3048000" y="3965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9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7772400" y="14509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3048000" y="5032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9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5486400" y="765175"/>
            <a:ext cx="4267200" cy="1066800"/>
            <a:chOff x="2496" y="1488"/>
            <a:chExt cx="2688" cy="336"/>
          </a:xfrm>
        </p:grpSpPr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5486401" y="1814513"/>
            <a:ext cx="1520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(8)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[t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7772400" y="18319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9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3048000" y="5032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7772400" y="21209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3048000" y="4651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8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38" name="Text Box 51"/>
          <p:cNvSpPr txBox="1">
            <a:spLocks noChangeArrowheads="1"/>
          </p:cNvSpPr>
          <p:nvPr/>
        </p:nvSpPr>
        <p:spPr bwMode="auto">
          <a:xfrm>
            <a:off x="7772400" y="24257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3048000" y="4270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8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5486400" y="1755775"/>
            <a:ext cx="4267200" cy="1066800"/>
            <a:chOff x="2496" y="1488"/>
            <a:chExt cx="2688" cy="336"/>
          </a:xfrm>
        </p:grpSpPr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5486401" y="2805113"/>
            <a:ext cx="1368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(7)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:=b-4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7772400" y="28067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8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3048000" y="4651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7772400" y="31115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b 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3048000" y="2822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7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49" name="Group 62"/>
          <p:cNvGrpSpPr>
            <a:grpSpLocks/>
          </p:cNvGrpSpPr>
          <p:nvPr/>
        </p:nvGrpSpPr>
        <p:grpSpPr bwMode="auto">
          <a:xfrm>
            <a:off x="5486400" y="2670175"/>
            <a:ext cx="4267200" cy="838200"/>
            <a:chOff x="2496" y="1488"/>
            <a:chExt cx="2688" cy="336"/>
          </a:xfrm>
        </p:grpSpPr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5486401" y="3490913"/>
            <a:ext cx="13382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(6)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:=4*i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7772400" y="34925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8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55" name="Text Box 68"/>
          <p:cNvSpPr txBox="1">
            <a:spLocks noChangeArrowheads="1"/>
          </p:cNvSpPr>
          <p:nvPr/>
        </p:nvSpPr>
        <p:spPr bwMode="auto">
          <a:xfrm>
            <a:off x="3048000" y="42703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56" name="Text Box 69"/>
          <p:cNvSpPr txBox="1">
            <a:spLocks noChangeArrowheads="1"/>
          </p:cNvSpPr>
          <p:nvPr/>
        </p:nvSpPr>
        <p:spPr bwMode="auto">
          <a:xfrm>
            <a:off x="7772400" y="37973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i       12      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3048000" y="1739901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6 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5486400" y="3355975"/>
            <a:ext cx="4267200" cy="838200"/>
            <a:chOff x="2496" y="1488"/>
            <a:chExt cx="2688" cy="336"/>
          </a:xfrm>
        </p:grpSpPr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5486401" y="4192588"/>
            <a:ext cx="1520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(5)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[t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7772400" y="41941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9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3048000" y="3949701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65" name="Text Box 78"/>
          <p:cNvSpPr txBox="1">
            <a:spLocks noChangeArrowheads="1"/>
          </p:cNvSpPr>
          <p:nvPr/>
        </p:nvSpPr>
        <p:spPr bwMode="auto">
          <a:xfrm>
            <a:off x="7772400" y="44989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66" name="Text Box 79"/>
          <p:cNvSpPr txBox="1">
            <a:spLocks noChangeArrowheads="1"/>
          </p:cNvSpPr>
          <p:nvPr/>
        </p:nvSpPr>
        <p:spPr bwMode="auto">
          <a:xfrm>
            <a:off x="3048000" y="3584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5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7772400" y="47879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68" name="Text Box 81"/>
          <p:cNvSpPr txBox="1">
            <a:spLocks noChangeArrowheads="1"/>
          </p:cNvSpPr>
          <p:nvPr/>
        </p:nvSpPr>
        <p:spPr bwMode="auto">
          <a:xfrm>
            <a:off x="3048000" y="3203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5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69" name="Group 82"/>
          <p:cNvGrpSpPr>
            <a:grpSpLocks/>
          </p:cNvGrpSpPr>
          <p:nvPr/>
        </p:nvGrpSpPr>
        <p:grpSpPr bwMode="auto">
          <a:xfrm>
            <a:off x="5486400" y="4117975"/>
            <a:ext cx="4267200" cy="1066800"/>
            <a:chOff x="2496" y="1488"/>
            <a:chExt cx="2688" cy="336"/>
          </a:xfrm>
        </p:grpSpPr>
        <p:sp>
          <p:nvSpPr>
            <p:cNvPr id="70" name="Line 83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84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85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86"/>
          <p:cNvSpPr txBox="1">
            <a:spLocks noChangeArrowheads="1"/>
          </p:cNvSpPr>
          <p:nvPr/>
        </p:nvSpPr>
        <p:spPr bwMode="auto">
          <a:xfrm>
            <a:off x="5486400" y="5167313"/>
            <a:ext cx="1352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(4)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:=a-4</a:t>
            </a:r>
          </a:p>
        </p:txBody>
      </p:sp>
      <p:sp>
        <p:nvSpPr>
          <p:cNvPr id="74" name="Text Box 87"/>
          <p:cNvSpPr txBox="1">
            <a:spLocks noChangeArrowheads="1"/>
          </p:cNvSpPr>
          <p:nvPr/>
        </p:nvSpPr>
        <p:spPr bwMode="auto">
          <a:xfrm>
            <a:off x="7772400" y="51689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5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75" name="Text Box 88"/>
          <p:cNvSpPr txBox="1">
            <a:spLocks noChangeArrowheads="1"/>
          </p:cNvSpPr>
          <p:nvPr/>
        </p:nvSpPr>
        <p:spPr bwMode="auto">
          <a:xfrm>
            <a:off x="3048000" y="3584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76" name="Text Box 89"/>
          <p:cNvSpPr txBox="1">
            <a:spLocks noChangeArrowheads="1"/>
          </p:cNvSpPr>
          <p:nvPr/>
        </p:nvSpPr>
        <p:spPr bwMode="auto">
          <a:xfrm>
            <a:off x="7772400" y="54737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a      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无     活</a:t>
            </a: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3048000" y="2441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4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78" name="Group 91"/>
          <p:cNvGrpSpPr>
            <a:grpSpLocks/>
          </p:cNvGrpSpPr>
          <p:nvPr/>
        </p:nvGrpSpPr>
        <p:grpSpPr bwMode="auto">
          <a:xfrm>
            <a:off x="5486400" y="5032375"/>
            <a:ext cx="4267200" cy="838200"/>
            <a:chOff x="2496" y="1488"/>
            <a:chExt cx="2688" cy="336"/>
          </a:xfrm>
        </p:grpSpPr>
        <p:sp>
          <p:nvSpPr>
            <p:cNvPr id="79" name="Line 92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Text Box 95"/>
          <p:cNvSpPr txBox="1">
            <a:spLocks noChangeArrowheads="1"/>
          </p:cNvSpPr>
          <p:nvPr/>
        </p:nvSpPr>
        <p:spPr bwMode="auto">
          <a:xfrm>
            <a:off x="5486401" y="5868988"/>
            <a:ext cx="13382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  <a:cs typeface="Times New Roman" pitchFamily="18" charset="0"/>
              </a:rPr>
              <a:t>(3)  t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:=4*i</a:t>
            </a:r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7772400" y="587057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5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84" name="Text Box 97"/>
          <p:cNvSpPr txBox="1">
            <a:spLocks noChangeArrowheads="1"/>
          </p:cNvSpPr>
          <p:nvPr/>
        </p:nvSpPr>
        <p:spPr bwMode="auto">
          <a:xfrm>
            <a:off x="3048000" y="32035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无   非活</a:t>
            </a:r>
          </a:p>
        </p:txBody>
      </p:sp>
      <p:sp>
        <p:nvSpPr>
          <p:cNvPr id="85" name="Text Box 98"/>
          <p:cNvSpPr txBox="1">
            <a:spLocks noChangeArrowheads="1"/>
          </p:cNvSpPr>
          <p:nvPr/>
        </p:nvSpPr>
        <p:spPr bwMode="auto">
          <a:xfrm>
            <a:off x="7772400" y="62357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         6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sp>
        <p:nvSpPr>
          <p:cNvPr id="86" name="Text Box 99"/>
          <p:cNvSpPr txBox="1">
            <a:spLocks noChangeArrowheads="1"/>
          </p:cNvSpPr>
          <p:nvPr/>
        </p:nvSpPr>
        <p:spPr bwMode="auto">
          <a:xfrm>
            <a:off x="3048000" y="1755776"/>
            <a:ext cx="1295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3        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</a:p>
        </p:txBody>
      </p:sp>
      <p:grpSp>
        <p:nvGrpSpPr>
          <p:cNvPr id="87" name="Group 100"/>
          <p:cNvGrpSpPr>
            <a:grpSpLocks/>
          </p:cNvGrpSpPr>
          <p:nvPr/>
        </p:nvGrpSpPr>
        <p:grpSpPr bwMode="auto">
          <a:xfrm>
            <a:off x="5486400" y="5794375"/>
            <a:ext cx="4267200" cy="838200"/>
            <a:chOff x="2496" y="1488"/>
            <a:chExt cx="2688" cy="336"/>
          </a:xfrm>
        </p:grpSpPr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2496" y="182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249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5184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Line 104"/>
          <p:cNvSpPr>
            <a:spLocks noChangeShapeType="1"/>
          </p:cNvSpPr>
          <p:nvPr/>
        </p:nvSpPr>
        <p:spPr bwMode="auto">
          <a:xfrm>
            <a:off x="1981200" y="1908175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AutoShape 106"/>
          <p:cNvCxnSpPr>
            <a:cxnSpLocks noChangeShapeType="1"/>
            <a:stCxn id="85" idx="3"/>
            <a:endCxn id="56" idx="3"/>
          </p:cNvCxnSpPr>
          <p:nvPr/>
        </p:nvCxnSpPr>
        <p:spPr bwMode="auto">
          <a:xfrm flipV="1">
            <a:off x="9601200" y="3995738"/>
            <a:ext cx="1588" cy="2438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107"/>
          <p:cNvCxnSpPr>
            <a:cxnSpLocks noChangeShapeType="1"/>
            <a:stCxn id="86" idx="3"/>
            <a:endCxn id="82" idx="1"/>
          </p:cNvCxnSpPr>
          <p:nvPr/>
        </p:nvCxnSpPr>
        <p:spPr bwMode="auto">
          <a:xfrm>
            <a:off x="4343400" y="1954213"/>
            <a:ext cx="1143000" cy="4114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Arc 108"/>
          <p:cNvSpPr>
            <a:spLocks/>
          </p:cNvSpPr>
          <p:nvPr/>
        </p:nvSpPr>
        <p:spPr bwMode="auto">
          <a:xfrm flipV="1">
            <a:off x="9753600" y="2998789"/>
            <a:ext cx="228600" cy="1042987"/>
          </a:xfrm>
          <a:custGeom>
            <a:avLst/>
            <a:gdLst>
              <a:gd name="T0" fmla="*/ 0 w 24231"/>
              <a:gd name="T1" fmla="*/ 366269492 h 26856"/>
              <a:gd name="T2" fmla="*/ 186809890 w 24231"/>
              <a:gd name="T3" fmla="*/ 2147483647 h 26856"/>
              <a:gd name="T4" fmla="*/ 20841724 w 24231"/>
              <a:gd name="T5" fmla="*/ 2147483647 h 268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31" h="26856" fill="none" extrusionOk="0">
                <a:moveTo>
                  <a:pt x="-1" y="160"/>
                </a:moveTo>
                <a:cubicBezTo>
                  <a:pt x="872" y="53"/>
                  <a:pt x="1751" y="-1"/>
                  <a:pt x="2631" y="0"/>
                </a:cubicBezTo>
                <a:cubicBezTo>
                  <a:pt x="14560" y="0"/>
                  <a:pt x="24231" y="9670"/>
                  <a:pt x="24231" y="21600"/>
                </a:cubicBezTo>
                <a:cubicBezTo>
                  <a:pt x="24231" y="23371"/>
                  <a:pt x="24012" y="25137"/>
                  <a:pt x="23581" y="26855"/>
                </a:cubicBezTo>
              </a:path>
              <a:path w="24231" h="26856" stroke="0" extrusionOk="0">
                <a:moveTo>
                  <a:pt x="-1" y="160"/>
                </a:moveTo>
                <a:cubicBezTo>
                  <a:pt x="872" y="53"/>
                  <a:pt x="1751" y="-1"/>
                  <a:pt x="2631" y="0"/>
                </a:cubicBezTo>
                <a:cubicBezTo>
                  <a:pt x="14560" y="0"/>
                  <a:pt x="24231" y="9670"/>
                  <a:pt x="24231" y="21600"/>
                </a:cubicBezTo>
                <a:cubicBezTo>
                  <a:pt x="24231" y="23371"/>
                  <a:pt x="24012" y="25137"/>
                  <a:pt x="23581" y="26855"/>
                </a:cubicBezTo>
                <a:lnTo>
                  <a:pt x="2631" y="21600"/>
                </a:lnTo>
                <a:lnTo>
                  <a:pt x="-1" y="16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nimBg="1" autoUpdateAnimBg="0"/>
      <p:bldP spid="25" grpId="0" autoUpdateAnimBg="0"/>
      <p:bldP spid="26" grpId="0" animBg="1" autoUpdateAnimBg="0"/>
      <p:bldP spid="27" grpId="0" autoUpdateAnimBg="0"/>
      <p:bldP spid="28" grpId="0" animBg="1" autoUpdateAnimBg="0"/>
      <p:bldP spid="33" grpId="0" autoUpdateAnimBg="0"/>
      <p:bldP spid="34" grpId="0" autoUpdateAnimBg="0"/>
      <p:bldP spid="35" grpId="0" animBg="1" autoUpdateAnimBg="0"/>
      <p:bldP spid="36" grpId="0" autoUpdateAnimBg="0"/>
      <p:bldP spid="37" grpId="0" animBg="1" autoUpdateAnimBg="0"/>
      <p:bldP spid="38" grpId="0" autoUpdateAnimBg="0"/>
      <p:bldP spid="39" grpId="0" animBg="1" autoUpdateAnimBg="0"/>
      <p:bldP spid="44" grpId="0" autoUpdateAnimBg="0"/>
      <p:bldP spid="45" grpId="0" autoUpdateAnimBg="0"/>
      <p:bldP spid="46" grpId="0" animBg="1" autoUpdateAnimBg="0"/>
      <p:bldP spid="47" grpId="0" autoUpdateAnimBg="0"/>
      <p:bldP spid="48" grpId="0" animBg="1" autoUpdateAnimBg="0"/>
      <p:bldP spid="53" grpId="0" autoUpdateAnimBg="0"/>
      <p:bldP spid="54" grpId="0" autoUpdateAnimBg="0"/>
      <p:bldP spid="55" grpId="0" animBg="1" autoUpdateAnimBg="0"/>
      <p:bldP spid="56" grpId="0" autoUpdateAnimBg="0"/>
      <p:bldP spid="57" grpId="0" animBg="1" autoUpdateAnimBg="0"/>
      <p:bldP spid="62" grpId="0" autoUpdateAnimBg="0"/>
      <p:bldP spid="63" grpId="0" autoUpdateAnimBg="0"/>
      <p:bldP spid="64" grpId="0" animBg="1" autoUpdateAnimBg="0"/>
      <p:bldP spid="65" grpId="0" autoUpdateAnimBg="0"/>
      <p:bldP spid="66" grpId="0" animBg="1" autoUpdateAnimBg="0"/>
      <p:bldP spid="67" grpId="0" autoUpdateAnimBg="0"/>
      <p:bldP spid="68" grpId="0" animBg="1" autoUpdateAnimBg="0"/>
      <p:bldP spid="73" grpId="0" autoUpdateAnimBg="0"/>
      <p:bldP spid="74" grpId="0" autoUpdateAnimBg="0"/>
      <p:bldP spid="75" grpId="0" animBg="1" autoUpdateAnimBg="0"/>
      <p:bldP spid="76" grpId="0" autoUpdateAnimBg="0"/>
      <p:bldP spid="77" grpId="0" animBg="1" autoUpdateAnimBg="0"/>
      <p:bldP spid="82" grpId="0" autoUpdateAnimBg="0"/>
      <p:bldP spid="83" grpId="0" autoUpdateAnimBg="0"/>
      <p:bldP spid="84" grpId="0" animBg="1" autoUpdateAnimBg="0"/>
      <p:bldP spid="85" grpId="0" autoUpdateAnimBg="0"/>
      <p:bldP spid="86" grpId="0" animBg="1" autoUpdateAnimBg="0"/>
      <p:bldP spid="91" grpId="0" animBg="1"/>
      <p:bldP spid="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11480801" cy="5410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思想：在基本块内充分利用寄存器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方法：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尽可能让变量的值保存在寄存器中，只有在下面两种情况下存储它们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如果此寄存器要用于其它计算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已到达基本块出口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后续的代码尽可能引用变量在寄存器中的值，而不访问主存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在基本块之间如何充分利用寄存器的困难：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一个基本块可能有多个后继，而每个后继又可能有多个前驱，因而后继基本块不易判断变量的值是否存放在寄存器中，以及存放在那个寄存器中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假定：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三地址语句中的每个算符都对应一个相应目标语言算符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简单代码生成算法</a:t>
            </a:r>
          </a:p>
        </p:txBody>
      </p:sp>
    </p:spTree>
    <p:extLst>
      <p:ext uri="{BB962C8B-B14F-4D97-AF65-F5344CB8AC3E}">
        <p14:creationId xmlns:p14="http://schemas.microsoft.com/office/powerpoint/2010/main" val="39616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838200"/>
            <a:ext cx="11252201" cy="5638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latin typeface="宋体" pitchFamily="2" charset="-122"/>
              </a:rPr>
              <a:t>寄存器描述器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记录每个寄存器的当前内容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开始时，寄存器描述器指示所有的寄存器均为空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代码生成过程中，每个寄存器在任一给定时刻将保留</a:t>
            </a:r>
            <a:r>
              <a:rPr lang="en-US" altLang="zh-CN" dirty="0">
                <a:latin typeface="宋体" pitchFamily="2" charset="-122"/>
              </a:rPr>
              <a:t>0</a:t>
            </a:r>
            <a:r>
              <a:rPr lang="zh-CN" altLang="en-US" dirty="0">
                <a:latin typeface="宋体" pitchFamily="2" charset="-122"/>
              </a:rPr>
              <a:t>个或多个名字的值。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latin typeface="宋体" pitchFamily="2" charset="-122"/>
              </a:rPr>
              <a:t>地址描述器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记录某时刻一个名字的当前值存放的位置，可能是：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3100" dirty="0">
                <a:latin typeface="宋体" pitchFamily="2" charset="-122"/>
              </a:rPr>
              <a:t>一个寄存器地址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3100" dirty="0">
                <a:latin typeface="宋体" pitchFamily="2" charset="-122"/>
              </a:rPr>
              <a:t>一个栈地址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3100" dirty="0">
                <a:latin typeface="宋体" pitchFamily="2" charset="-122"/>
              </a:rPr>
              <a:t>一个存储单元地址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3100" dirty="0">
                <a:latin typeface="宋体" pitchFamily="2" charset="-122"/>
              </a:rPr>
              <a:t>或这些地址的一个集合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这些信息可以存放在符号表中，用来确定对一个名字的存取方式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4182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762000"/>
            <a:ext cx="11887200" cy="5594176"/>
          </a:xfrm>
        </p:spPr>
        <p:txBody>
          <a:bodyPr/>
          <a:lstStyle/>
          <a:p>
            <a:r>
              <a:rPr lang="zh-CN" altLang="en-US" sz="2800" dirty="0"/>
              <a:t>输入：三地址语句 </a:t>
            </a:r>
            <a:r>
              <a:rPr lang="en-US" altLang="zh-CN" sz="2800" dirty="0"/>
              <a:t>x:=y op z</a:t>
            </a:r>
            <a:endParaRPr lang="en-US" altLang="zh-CN" sz="3600" dirty="0">
              <a:latin typeface="Times New Roman" pitchFamily="18" charset="0"/>
            </a:endParaRPr>
          </a:p>
          <a:p>
            <a:pPr marL="1371600" lvl="2">
              <a:buNone/>
            </a:pPr>
            <a:r>
              <a:rPr lang="en-US" altLang="zh-CN" sz="3200" dirty="0">
                <a:latin typeface="Times New Roman" pitchFamily="18" charset="0"/>
              </a:rPr>
              <a:t>  </a:t>
            </a:r>
            <a:r>
              <a:rPr lang="zh-CN" altLang="en-US" sz="3200" dirty="0">
                <a:latin typeface="Times New Roman" pitchFamily="18" charset="0"/>
              </a:rPr>
              <a:t>寄存器描述器和名字的地址描述器</a:t>
            </a:r>
          </a:p>
          <a:p>
            <a:r>
              <a:rPr lang="zh-CN" altLang="en-US" sz="2800" dirty="0"/>
              <a:t>输出：地址</a:t>
            </a:r>
            <a:r>
              <a:rPr lang="en-US" altLang="zh-CN" sz="2800" dirty="0"/>
              <a:t>L  (</a:t>
            </a:r>
            <a:r>
              <a:rPr lang="en-US" altLang="zh-CN" sz="2800" dirty="0">
                <a:solidFill>
                  <a:srgbClr val="FF0000"/>
                </a:solidFill>
              </a:rPr>
              <a:t>L</a:t>
            </a:r>
            <a:r>
              <a:rPr lang="zh-CN" altLang="en-US" sz="2800" dirty="0">
                <a:solidFill>
                  <a:srgbClr val="FF0000"/>
                </a:solidFill>
              </a:rPr>
              <a:t>或者是寄存器，或者是存储单元</a:t>
            </a:r>
            <a:r>
              <a:rPr lang="en-US" altLang="zh-CN" sz="2800" dirty="0"/>
              <a:t>)</a:t>
            </a:r>
            <a:endParaRPr lang="zh-CN" altLang="en-US" sz="3600" dirty="0">
              <a:latin typeface="Times New Roman" pitchFamily="18" charset="0"/>
            </a:endParaRPr>
          </a:p>
          <a:p>
            <a:r>
              <a:rPr lang="zh-CN" altLang="en-US" sz="2800" dirty="0"/>
              <a:t>算法</a:t>
            </a:r>
          </a:p>
          <a:p>
            <a:pPr marL="927100" lvl="1" indent="-469900">
              <a:buNone/>
            </a:pPr>
            <a:r>
              <a:rPr lang="en-US" altLang="zh-CN" sz="2400" dirty="0"/>
              <a:t>(1)  </a:t>
            </a:r>
            <a:r>
              <a:rPr lang="zh-CN" altLang="en-US" sz="2400" dirty="0"/>
              <a:t>若</a:t>
            </a:r>
            <a:r>
              <a:rPr lang="en-US" altLang="zh-CN" sz="2400" dirty="0"/>
              <a:t>y</a:t>
            </a:r>
            <a:r>
              <a:rPr lang="zh-CN" altLang="en-US" sz="2400" dirty="0"/>
              <a:t>的值在</a:t>
            </a:r>
            <a:r>
              <a:rPr lang="en-US" altLang="zh-CN" sz="2400" dirty="0"/>
              <a:t>R</a:t>
            </a:r>
            <a:r>
              <a:rPr lang="zh-CN" altLang="en-US" sz="2400" dirty="0"/>
              <a:t>中，且该</a:t>
            </a:r>
            <a:r>
              <a:rPr lang="en-US" altLang="zh-CN" sz="2400" dirty="0"/>
              <a:t>R</a:t>
            </a:r>
            <a:r>
              <a:rPr lang="zh-CN" altLang="en-US" sz="2400" dirty="0"/>
              <a:t>中不含其它名字的值，并且以后</a:t>
            </a:r>
            <a:r>
              <a:rPr lang="en-US" altLang="zh-CN" sz="2400" dirty="0"/>
              <a:t>y</a:t>
            </a:r>
            <a:r>
              <a:rPr lang="zh-CN" altLang="en-US" sz="2400" dirty="0"/>
              <a:t>不再活跃，没有下次引用信息，则返回</a:t>
            </a:r>
            <a:r>
              <a:rPr lang="en-US" altLang="zh-CN" sz="2400" dirty="0"/>
              <a:t>R</a:t>
            </a:r>
            <a:r>
              <a:rPr lang="zh-CN" altLang="en-US" sz="2400" dirty="0"/>
              <a:t>作为</a:t>
            </a:r>
            <a:r>
              <a:rPr lang="en-US" altLang="zh-CN" sz="2400" dirty="0"/>
              <a:t>L</a:t>
            </a:r>
            <a:r>
              <a:rPr lang="zh-CN" altLang="en-US" sz="2400" dirty="0"/>
              <a:t>。</a:t>
            </a:r>
          </a:p>
          <a:p>
            <a:pPr marL="927100" lvl="1" indent="-469900">
              <a:buNone/>
            </a:pPr>
            <a:r>
              <a:rPr lang="en-US" altLang="zh-CN" sz="2400" dirty="0"/>
              <a:t>(2)  </a:t>
            </a:r>
            <a:r>
              <a:rPr lang="zh-CN" altLang="en-US" sz="2400" dirty="0"/>
              <a:t>若</a:t>
            </a:r>
            <a:r>
              <a:rPr lang="en-US" altLang="zh-CN" sz="2400" dirty="0"/>
              <a:t>(1)</a:t>
            </a:r>
            <a:r>
              <a:rPr lang="zh-CN" altLang="en-US" sz="2400" dirty="0"/>
              <a:t>失败，有空</a:t>
            </a:r>
            <a:r>
              <a:rPr lang="en-US" altLang="zh-CN" sz="2400" dirty="0"/>
              <a:t>R</a:t>
            </a:r>
            <a:r>
              <a:rPr lang="zh-CN" altLang="en-US" sz="2400" dirty="0"/>
              <a:t>时，就返回一个空</a:t>
            </a:r>
            <a:r>
              <a:rPr lang="en-US" altLang="zh-CN" sz="2400" dirty="0"/>
              <a:t>R</a:t>
            </a:r>
            <a:r>
              <a:rPr lang="zh-CN" altLang="en-US" sz="2400" dirty="0"/>
              <a:t>作为</a:t>
            </a:r>
            <a:r>
              <a:rPr lang="en-US" altLang="zh-CN" sz="2400" dirty="0"/>
              <a:t>L</a:t>
            </a:r>
            <a:r>
              <a:rPr lang="zh-CN" altLang="en-US" sz="2400" dirty="0"/>
              <a:t>。</a:t>
            </a:r>
          </a:p>
          <a:p>
            <a:pPr marL="927100" lvl="1" indent="-469900">
              <a:buNone/>
            </a:pPr>
            <a:r>
              <a:rPr lang="en-US" altLang="zh-CN" sz="2400" dirty="0"/>
              <a:t>(3)  </a:t>
            </a:r>
            <a:r>
              <a:rPr lang="zh-CN" altLang="en-US" sz="2400" dirty="0"/>
              <a:t>若</a:t>
            </a:r>
            <a:r>
              <a:rPr lang="en-US" altLang="zh-CN" sz="2400" dirty="0"/>
              <a:t>(2)</a:t>
            </a:r>
            <a:r>
              <a:rPr lang="zh-CN" altLang="en-US" sz="2400" dirty="0"/>
              <a:t>失败，</a:t>
            </a:r>
            <a:r>
              <a:rPr lang="en-US" altLang="zh-CN" sz="2400" dirty="0"/>
              <a:t>x</a:t>
            </a:r>
            <a:r>
              <a:rPr lang="zh-CN" altLang="en-US" sz="2400" dirty="0"/>
              <a:t>在块中有下次引用，或</a:t>
            </a:r>
            <a:r>
              <a:rPr lang="en-US" altLang="zh-CN" sz="2400" dirty="0"/>
              <a:t>op</a:t>
            </a:r>
            <a:r>
              <a:rPr lang="zh-CN" altLang="en-US" sz="2400" dirty="0"/>
              <a:t>是一个需要寄存器的算符，则找一个已被占用的</a:t>
            </a:r>
            <a:r>
              <a:rPr lang="en-US" altLang="zh-CN" sz="2400" dirty="0"/>
              <a:t>R</a:t>
            </a:r>
            <a:r>
              <a:rPr lang="zh-CN" altLang="en-US" sz="2400" dirty="0"/>
              <a:t>。如果</a:t>
            </a:r>
            <a:r>
              <a:rPr lang="en-US" altLang="zh-CN" sz="2400" dirty="0"/>
              <a:t>R</a:t>
            </a:r>
            <a:r>
              <a:rPr lang="zh-CN" altLang="en-US" sz="2400" dirty="0"/>
              <a:t>的值尚未在存储单元中，用指令</a:t>
            </a:r>
            <a:r>
              <a:rPr lang="en-US" altLang="zh-CN" sz="2400" dirty="0"/>
              <a:t>MOV R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将</a:t>
            </a:r>
            <a:r>
              <a:rPr lang="en-US" altLang="zh-CN" sz="2400" dirty="0"/>
              <a:t>R</a:t>
            </a:r>
            <a:r>
              <a:rPr lang="zh-CN" altLang="en-US" sz="2400" dirty="0"/>
              <a:t>的值存放到一个存储单元中，如果</a:t>
            </a:r>
            <a:r>
              <a:rPr lang="en-US" altLang="zh-CN" sz="2400" dirty="0"/>
              <a:t>R</a:t>
            </a:r>
            <a:r>
              <a:rPr lang="zh-CN" altLang="en-US" sz="2400" dirty="0"/>
              <a:t>同时保存有几个变量的值，则对每一个需要存储的变量值都应产生一条</a:t>
            </a:r>
            <a:r>
              <a:rPr lang="en-US" altLang="zh-CN" sz="2400" dirty="0"/>
              <a:t>MOV</a:t>
            </a:r>
            <a:r>
              <a:rPr lang="zh-CN" altLang="en-US" sz="2400" dirty="0"/>
              <a:t>指令。并且更新地址描述器，返回</a:t>
            </a:r>
            <a:r>
              <a:rPr lang="en-US" altLang="zh-CN" sz="2400" dirty="0"/>
              <a:t>R</a:t>
            </a:r>
            <a:r>
              <a:rPr lang="zh-CN" altLang="en-US" sz="2400" dirty="0"/>
              <a:t>。</a:t>
            </a:r>
          </a:p>
          <a:p>
            <a:pPr marL="927100" lvl="1" indent="-469900">
              <a:buNone/>
            </a:pPr>
            <a:r>
              <a:rPr lang="en-US" altLang="zh-CN" sz="2400" dirty="0"/>
              <a:t>(4)  </a:t>
            </a:r>
            <a:r>
              <a:rPr lang="zh-CN" altLang="en-US" sz="2400" dirty="0"/>
              <a:t>如</a:t>
            </a:r>
            <a:r>
              <a:rPr lang="en-US" altLang="zh-CN" sz="2400" dirty="0"/>
              <a:t>x</a:t>
            </a:r>
            <a:r>
              <a:rPr lang="zh-CN" altLang="en-US" sz="2400" dirty="0"/>
              <a:t>在块中不再被引用，或找不到合适的被占用的寄存器，则返回</a:t>
            </a:r>
            <a:r>
              <a:rPr lang="en-US" altLang="zh-CN" sz="2400" dirty="0"/>
              <a:t>x</a:t>
            </a:r>
            <a:r>
              <a:rPr lang="zh-CN" altLang="en-US" sz="2400" dirty="0"/>
              <a:t>的存储单元</a:t>
            </a:r>
            <a:r>
              <a:rPr lang="en-US" altLang="zh-CN" sz="2400" dirty="0" err="1"/>
              <a:t>Mx</a:t>
            </a:r>
            <a:r>
              <a:rPr lang="zh-CN" altLang="en-US" sz="2400" dirty="0"/>
              <a:t>作为</a:t>
            </a:r>
            <a:r>
              <a:rPr lang="en-US" altLang="zh-CN" sz="2400" dirty="0"/>
              <a:t>L</a:t>
            </a:r>
            <a:r>
              <a:rPr lang="zh-CN" altLang="en-US" sz="2400" dirty="0"/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寄存器分配函数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getreg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914400"/>
            <a:ext cx="11480801" cy="53340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zh-CN" altLang="en-US" sz="2600" dirty="0"/>
              <a:t>输入：基本块的三地址语句</a:t>
            </a:r>
            <a:endParaRPr lang="en-US" altLang="zh-CN" sz="2600" dirty="0"/>
          </a:p>
          <a:p>
            <a:pPr marL="0" indent="0" algn="just">
              <a:buNone/>
              <a:defRPr/>
            </a:pPr>
            <a:r>
              <a:rPr lang="zh-CN" altLang="en-US" sz="2600" dirty="0"/>
              <a:t>     输出：基本块的目标代码</a:t>
            </a:r>
          </a:p>
          <a:p>
            <a:pPr>
              <a:defRPr/>
            </a:pPr>
            <a:r>
              <a:rPr lang="zh-CN" altLang="en-US" sz="2400" dirty="0"/>
              <a:t>方法：对基本块中每个三地址语句</a:t>
            </a:r>
            <a:r>
              <a:rPr lang="en-US" altLang="zh-CN" sz="2400" dirty="0"/>
              <a:t>x:=y op z</a:t>
            </a:r>
            <a:r>
              <a:rPr lang="zh-CN" altLang="en-US" sz="2400" dirty="0"/>
              <a:t>执行以下操作</a:t>
            </a:r>
            <a:endParaRPr lang="zh-CN" altLang="en-US" dirty="0">
              <a:latin typeface="Times New Roman" pitchFamily="18" charset="0"/>
            </a:endParaRPr>
          </a:p>
          <a:p>
            <a:pPr marL="841375" lvl="1" indent="-384175">
              <a:buNone/>
              <a:defRPr/>
            </a:pPr>
            <a:r>
              <a:rPr lang="en-US" altLang="zh-CN" sz="2600" dirty="0"/>
              <a:t>(1) </a:t>
            </a:r>
            <a:r>
              <a:rPr lang="zh-CN" altLang="en-US" sz="2600" dirty="0"/>
              <a:t>确定工作单元 </a:t>
            </a:r>
            <a:r>
              <a:rPr lang="en-US" altLang="zh-CN" sz="2600" dirty="0"/>
              <a:t>L</a:t>
            </a:r>
            <a:r>
              <a:rPr lang="zh-CN" altLang="en-US" sz="2600" dirty="0"/>
              <a:t>：</a:t>
            </a:r>
            <a:r>
              <a:rPr lang="en-US" altLang="zh-CN" sz="2600" dirty="0"/>
              <a:t>=</a:t>
            </a:r>
            <a:r>
              <a:rPr lang="en-US" altLang="zh-CN" sz="2600" dirty="0" err="1"/>
              <a:t>getreg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: x:=y op z)</a:t>
            </a:r>
          </a:p>
          <a:p>
            <a:pPr marL="841375" lvl="1" indent="-384175">
              <a:buNone/>
              <a:defRPr/>
            </a:pPr>
            <a:r>
              <a:rPr lang="en-US" altLang="zh-CN" sz="2600" dirty="0"/>
              <a:t>(2) </a:t>
            </a:r>
            <a:r>
              <a:rPr lang="zh-CN" altLang="en-US" sz="2600" dirty="0"/>
              <a:t>查看</a:t>
            </a:r>
            <a:r>
              <a:rPr lang="en-US" altLang="zh-CN" sz="2600" dirty="0"/>
              <a:t>y</a:t>
            </a:r>
            <a:r>
              <a:rPr lang="zh-CN" altLang="en-US" sz="2600" dirty="0"/>
              <a:t>的地址描述器，以确定</a:t>
            </a:r>
            <a:r>
              <a:rPr lang="en-US" altLang="zh-CN" sz="2600" dirty="0"/>
              <a:t>y</a:t>
            </a:r>
            <a:r>
              <a:rPr lang="zh-CN" altLang="en-US" sz="2600" dirty="0"/>
              <a:t>的值存放的当前位置</a:t>
            </a:r>
            <a:r>
              <a:rPr lang="en-US" altLang="zh-CN" sz="2600" dirty="0"/>
              <a:t>y’</a:t>
            </a:r>
          </a:p>
          <a:p>
            <a:pPr lvl="2" indent="-111125">
              <a:defRPr/>
            </a:pPr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的值同时存放在存储器和寄存器中，那么选择寄存器作为</a:t>
            </a:r>
            <a:r>
              <a:rPr lang="en-US" altLang="zh-CN" dirty="0">
                <a:latin typeface="Times New Roman" pitchFamily="18" charset="0"/>
              </a:rPr>
              <a:t>y’</a:t>
            </a:r>
          </a:p>
          <a:p>
            <a:pPr lvl="2" indent="-111125">
              <a:defRPr/>
            </a:pPr>
            <a:r>
              <a:rPr lang="zh-CN" altLang="en-US" dirty="0">
                <a:latin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的值在寄存器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中，更新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的地址描述器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不在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的寄存器描述器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中不含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的值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</a:endParaRPr>
          </a:p>
          <a:p>
            <a:pPr lvl="2" indent="-111125">
              <a:defRPr/>
            </a:pPr>
            <a:r>
              <a:rPr lang="zh-CN" altLang="en-US" dirty="0">
                <a:latin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的值不在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中，则生成指令：</a:t>
            </a:r>
            <a:r>
              <a:rPr lang="en-US" altLang="zh-CN" dirty="0">
                <a:latin typeface="Times New Roman" pitchFamily="18" charset="0"/>
              </a:rPr>
              <a:t>MOV y’, L</a:t>
            </a:r>
          </a:p>
          <a:p>
            <a:pPr marL="841375" lvl="1" indent="-384175">
              <a:buNone/>
              <a:defRPr/>
            </a:pPr>
            <a:r>
              <a:rPr lang="en-US" altLang="zh-CN" sz="2600" dirty="0"/>
              <a:t>(3)  </a:t>
            </a:r>
            <a:r>
              <a:rPr lang="zh-CN" altLang="en-US" sz="2600" dirty="0"/>
              <a:t>生成指令：</a:t>
            </a:r>
            <a:r>
              <a:rPr lang="en-US" altLang="zh-CN" sz="2600" dirty="0"/>
              <a:t>op  z’, L</a:t>
            </a:r>
          </a:p>
          <a:p>
            <a:pPr lvl="2" indent="-111125">
              <a:buNone/>
              <a:defRPr/>
            </a:pPr>
            <a:r>
              <a:rPr lang="zh-CN" altLang="en-US" dirty="0">
                <a:latin typeface="Times New Roman" pitchFamily="18" charset="0"/>
              </a:rPr>
              <a:t>更新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的地址描述器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的值在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，如果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为寄存器，更新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的寄存器描述器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中只含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的值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</a:endParaRPr>
          </a:p>
          <a:p>
            <a:pPr marL="841375" lvl="1" indent="-384175">
              <a:buNone/>
              <a:defRPr/>
            </a:pPr>
            <a:r>
              <a:rPr lang="en-US" altLang="zh-CN" sz="2600" dirty="0"/>
              <a:t>(4) </a:t>
            </a:r>
            <a:r>
              <a:rPr lang="zh-CN" altLang="en-US" sz="2600" dirty="0"/>
              <a:t>若</a:t>
            </a:r>
            <a:r>
              <a:rPr lang="en-US" altLang="zh-CN" sz="2600" dirty="0"/>
              <a:t>y/z</a:t>
            </a:r>
            <a:r>
              <a:rPr lang="zh-CN" altLang="en-US" sz="2600" dirty="0"/>
              <a:t>的当前值没有下次引用，在块的出口非活跃，并且在寄存器中，则更新寄存器描述器及</a:t>
            </a:r>
            <a:r>
              <a:rPr lang="en-US" altLang="zh-CN" sz="2600" dirty="0"/>
              <a:t>y/z</a:t>
            </a:r>
            <a:r>
              <a:rPr lang="zh-CN" altLang="en-US" sz="2600" dirty="0"/>
              <a:t>的地址描述器</a:t>
            </a:r>
            <a:r>
              <a:rPr lang="en-US" altLang="zh-CN" sz="2600" dirty="0"/>
              <a:t>(</a:t>
            </a:r>
            <a:r>
              <a:rPr lang="zh-CN" altLang="en-US" sz="2600" dirty="0"/>
              <a:t>此后，这些寄存器不再包含</a:t>
            </a:r>
            <a:r>
              <a:rPr lang="en-US" altLang="zh-CN" sz="2600" dirty="0"/>
              <a:t>y</a:t>
            </a:r>
            <a:r>
              <a:rPr lang="zh-CN" altLang="en-US" sz="2600" dirty="0"/>
              <a:t>和</a:t>
            </a:r>
            <a:r>
              <a:rPr lang="en-US" altLang="zh-CN" sz="2600" dirty="0"/>
              <a:t>/</a:t>
            </a:r>
            <a:r>
              <a:rPr lang="zh-CN" altLang="en-US" sz="2600" dirty="0"/>
              <a:t>或</a:t>
            </a:r>
            <a:r>
              <a:rPr lang="en-US" altLang="zh-CN" sz="2600" dirty="0"/>
              <a:t>z</a:t>
            </a:r>
            <a:r>
              <a:rPr lang="zh-CN" altLang="en-US" sz="2600" dirty="0"/>
              <a:t>的值</a:t>
            </a:r>
            <a:r>
              <a:rPr lang="en-US" altLang="zh-CN" sz="2600" dirty="0"/>
              <a:t>)</a:t>
            </a:r>
            <a:endParaRPr lang="zh-CN" altLang="en-US" sz="2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代码生成算法</a:t>
            </a:r>
          </a:p>
        </p:txBody>
      </p:sp>
    </p:spTree>
    <p:extLst>
      <p:ext uri="{BB962C8B-B14F-4D97-AF65-F5344CB8AC3E}">
        <p14:creationId xmlns:p14="http://schemas.microsoft.com/office/powerpoint/2010/main" val="20226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考虑赋值语句 </a:t>
            </a:r>
            <a:r>
              <a:rPr lang="en-US" altLang="zh-CN" dirty="0">
                <a:latin typeface="Times New Roman" pitchFamily="18" charset="0"/>
              </a:rPr>
              <a:t>d:=(a-b)+(a-c)+(a-c)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三地址语句序列：</a:t>
            </a:r>
          </a:p>
          <a:p>
            <a:pPr marL="1050925" lvl="1" algn="just">
              <a:buNone/>
            </a:pPr>
            <a:r>
              <a:rPr lang="en-US" altLang="zh-CN" dirty="0">
                <a:latin typeface="Times New Roman" pitchFamily="18" charset="0"/>
              </a:rPr>
              <a:t>t:=a-b</a:t>
            </a:r>
          </a:p>
          <a:p>
            <a:pPr marL="1050925" lvl="1" algn="just">
              <a:buNone/>
            </a:pPr>
            <a:r>
              <a:rPr lang="en-US" altLang="zh-CN" dirty="0">
                <a:latin typeface="Times New Roman" pitchFamily="18" charset="0"/>
              </a:rPr>
              <a:t>u:=a-c</a:t>
            </a:r>
          </a:p>
          <a:p>
            <a:pPr marL="1050925" lvl="1" algn="just">
              <a:buNone/>
            </a:pPr>
            <a:r>
              <a:rPr lang="en-US" altLang="zh-CN" dirty="0">
                <a:latin typeface="Times New Roman" pitchFamily="18" charset="0"/>
              </a:rPr>
              <a:t>v:=t+u</a:t>
            </a:r>
          </a:p>
          <a:p>
            <a:pPr marL="1050925" lvl="1">
              <a:buNone/>
            </a:pPr>
            <a:r>
              <a:rPr lang="en-US" altLang="zh-CN" dirty="0">
                <a:latin typeface="Times New Roman" pitchFamily="18" charset="0"/>
              </a:rPr>
              <a:t>d:=v+u</a:t>
            </a:r>
          </a:p>
          <a:p>
            <a:r>
              <a:rPr lang="zh-CN" altLang="en-US" dirty="0">
                <a:latin typeface="Times New Roman" pitchFamily="18" charset="0"/>
              </a:rPr>
              <a:t>假定在基本块的出口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是活跃的</a:t>
            </a:r>
          </a:p>
          <a:p>
            <a:r>
              <a:rPr lang="zh-CN" altLang="en-US" dirty="0">
                <a:latin typeface="Times New Roman" pitchFamily="18" charset="0"/>
              </a:rPr>
              <a:t>有两个寄存器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7182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翻译过程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133601" y="990600"/>
            <a:ext cx="8281987" cy="5029200"/>
            <a:chOff x="768" y="384"/>
            <a:chExt cx="4800" cy="3168"/>
          </a:xfrm>
          <a:noFill/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68" y="384"/>
              <a:ext cx="4800" cy="3168"/>
              <a:chOff x="864" y="384"/>
              <a:chExt cx="4704" cy="2976"/>
            </a:xfrm>
            <a:grpFill/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864" y="384"/>
                <a:ext cx="4704" cy="2976"/>
                <a:chOff x="864" y="384"/>
                <a:chExt cx="4704" cy="2976"/>
              </a:xfrm>
              <a:grpFill/>
            </p:grpSpPr>
            <p:sp>
              <p:nvSpPr>
                <p:cNvPr id="12" name="Rectangle 23"/>
                <p:cNvSpPr>
                  <a:spLocks noChangeArrowheads="1"/>
                </p:cNvSpPr>
                <p:nvPr/>
              </p:nvSpPr>
              <p:spPr bwMode="auto">
                <a:xfrm>
                  <a:off x="864" y="384"/>
                  <a:ext cx="4704" cy="297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itchFamily="2" charset="2"/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itchFamily="2" charset="2"/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itchFamily="2" charset="2"/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itchFamily="2" charset="2"/>
                    <a:defRPr sz="2400" b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Line 24"/>
                <p:cNvSpPr>
                  <a:spLocks noChangeShapeType="1"/>
                </p:cNvSpPr>
                <p:nvPr/>
              </p:nvSpPr>
              <p:spPr bwMode="auto">
                <a:xfrm>
                  <a:off x="864" y="768"/>
                  <a:ext cx="4704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25"/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4704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26"/>
                <p:cNvSpPr>
                  <a:spLocks noChangeShapeType="1"/>
                </p:cNvSpPr>
                <p:nvPr/>
              </p:nvSpPr>
              <p:spPr bwMode="auto">
                <a:xfrm>
                  <a:off x="864" y="1632"/>
                  <a:ext cx="4704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160"/>
                  <a:ext cx="4704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2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4704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Line 30"/>
              <p:cNvSpPr>
                <a:spLocks noChangeShapeType="1"/>
              </p:cNvSpPr>
              <p:nvPr/>
            </p:nvSpPr>
            <p:spPr bwMode="auto">
              <a:xfrm>
                <a:off x="1559" y="384"/>
                <a:ext cx="0" cy="297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31"/>
              <p:cNvSpPr>
                <a:spLocks noChangeShapeType="1"/>
              </p:cNvSpPr>
              <p:nvPr/>
            </p:nvSpPr>
            <p:spPr bwMode="auto">
              <a:xfrm>
                <a:off x="2592" y="384"/>
                <a:ext cx="0" cy="297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850" y="384"/>
                <a:ext cx="0" cy="297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Line 52"/>
            <p:cNvSpPr>
              <a:spLocks noChangeShapeType="1"/>
            </p:cNvSpPr>
            <p:nvPr/>
          </p:nvSpPr>
          <p:spPr bwMode="auto">
            <a:xfrm>
              <a:off x="768" y="3216"/>
              <a:ext cx="4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2259014" y="2406651"/>
            <a:ext cx="992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t:=a-b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2211388" y="3305176"/>
            <a:ext cx="1027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u:=a-c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2211388" y="4219576"/>
            <a:ext cx="1065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v:=t+u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2211389" y="4997451"/>
            <a:ext cx="1133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d:=v+u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5705475" y="1735137"/>
            <a:ext cx="14668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latin typeface="Times New Roman" pitchFamily="18" charset="0"/>
              </a:rPr>
              <a:t>寄存器全空</a:t>
            </a: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425826" y="2251075"/>
            <a:ext cx="17176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MOV  a, R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endParaRPr lang="en-US" altLang="zh-CN" dirty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SUB   b, R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5983288" y="2436813"/>
            <a:ext cx="9191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t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7535864" y="2436813"/>
            <a:ext cx="1228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中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425826" y="3119437"/>
            <a:ext cx="17176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MOV  a, 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endParaRPr lang="en-US" altLang="zh-CN">
              <a:latin typeface="Times New Roman" pitchFamily="18" charset="0"/>
            </a:endParaRP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SUB   c, 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5983288" y="3119437"/>
            <a:ext cx="9890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t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u</a:t>
            </a: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7535864" y="3119437"/>
            <a:ext cx="12969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中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u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中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3425825" y="4265613"/>
            <a:ext cx="173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ADD 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5970588" y="4049712"/>
            <a:ext cx="9890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v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u</a:t>
            </a:r>
          </a:p>
        </p:txBody>
      </p: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7535864" y="4110037"/>
            <a:ext cx="12969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中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u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中</a:t>
            </a:r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425825" y="4997451"/>
            <a:ext cx="173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ADD 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5983288" y="4997451"/>
            <a:ext cx="9890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en-US" altLang="zh-CN">
                <a:latin typeface="Times New Roman" pitchFamily="18" charset="0"/>
              </a:rPr>
              <a:t>d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535864" y="4997451"/>
            <a:ext cx="12969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中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3425825" y="5530851"/>
            <a:ext cx="1657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MOV 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, d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7535863" y="5530851"/>
            <a:ext cx="28368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和内存单元中</a:t>
            </a:r>
          </a:p>
        </p:txBody>
      </p:sp>
      <p:sp>
        <p:nvSpPr>
          <p:cNvPr id="37" name="Rectangle 22"/>
          <p:cNvSpPr txBox="1">
            <a:spLocks noChangeArrowheads="1"/>
          </p:cNvSpPr>
          <p:nvPr/>
        </p:nvSpPr>
        <p:spPr bwMode="auto">
          <a:xfrm>
            <a:off x="2211389" y="1143000"/>
            <a:ext cx="7845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语句      生成的代码       寄存器描述器             地址描述器</a:t>
            </a:r>
          </a:p>
        </p:txBody>
      </p:sp>
    </p:spTree>
    <p:extLst>
      <p:ext uri="{BB962C8B-B14F-4D97-AF65-F5344CB8AC3E}">
        <p14:creationId xmlns:p14="http://schemas.microsoft.com/office/powerpoint/2010/main" val="33355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 advAuto="0"/>
      <p:bldP spid="19" grpId="0" build="p" autoUpdateAnimBg="0" advAuto="0"/>
      <p:bldP spid="20" grpId="0" build="p" autoUpdateAnimBg="0" advAuto="0"/>
      <p:bldP spid="21" grpId="0" build="p" autoUpdateAnimBg="0" advAuto="0"/>
      <p:bldP spid="22" grpId="0" build="p" autoUpdateAnimBg="0" advAuto="0"/>
      <p:bldP spid="23" grpId="0" autoUpdateAnimBg="0"/>
      <p:bldP spid="24" grpId="0" build="p" autoUpdateAnimBg="0"/>
      <p:bldP spid="25" grpId="0" build="p" autoUpdateAnimBg="0" advAuto="0"/>
      <p:bldP spid="26" grpId="0" autoUpdateAnimBg="0"/>
      <p:bldP spid="27" grpId="0" autoUpdateAnimBg="0"/>
      <p:bldP spid="28" grpId="0" autoUpdateAnimBg="0"/>
      <p:bldP spid="29" grpId="0" build="p" autoUpdateAnimBg="0"/>
      <p:bldP spid="30" grpId="0" autoUpdateAnimBg="0"/>
      <p:bldP spid="31" grpId="0" autoUpdateAnimBg="0"/>
      <p:bldP spid="32" grpId="0" build="p" autoUpdateAnimBg="0"/>
      <p:bldP spid="33" grpId="0" build="p" autoUpdateAnimBg="0"/>
      <p:bldP spid="34" grpId="0" build="p" autoUpdateAnimBg="0" advAuto="0"/>
      <p:bldP spid="35" grpId="0" build="p" autoUpdateAnimBg="0"/>
      <p:bldP spid="36" grpId="0" build="p" autoUpdateAnimBg="0" advAuto="0"/>
      <p:bldP spid="37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990600"/>
            <a:ext cx="9829800" cy="1143000"/>
          </a:xfrm>
        </p:spPr>
        <p:txBody>
          <a:bodyPr/>
          <a:lstStyle/>
          <a:p>
            <a:r>
              <a:rPr lang="zh-CN" altLang="en-US" dirty="0"/>
              <a:t>代码生成程序的任务</a:t>
            </a:r>
            <a:endParaRPr lang="en-US" altLang="zh-CN" dirty="0"/>
          </a:p>
          <a:p>
            <a:pPr lvl="1"/>
            <a:r>
              <a:rPr lang="zh-CN" altLang="en-US" dirty="0"/>
              <a:t>将前端产生的中间代码转换为等价的目标代码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代码生成器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7672388" y="2363787"/>
            <a:ext cx="1447800" cy="407988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487487" y="2371725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源程序</a:t>
            </a:r>
          </a:p>
        </p:txBody>
      </p:sp>
      <p:sp>
        <p:nvSpPr>
          <p:cNvPr id="7" name="圆角矩形 3"/>
          <p:cNvSpPr>
            <a:spLocks noChangeArrowheads="1"/>
          </p:cNvSpPr>
          <p:nvPr/>
        </p:nvSpPr>
        <p:spPr bwMode="auto">
          <a:xfrm>
            <a:off x="2782888" y="2363788"/>
            <a:ext cx="760412" cy="4159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前端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902200" y="2341563"/>
            <a:ext cx="1481138" cy="460375"/>
          </a:xfrm>
          <a:prstGeom prst="rect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代码优化器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651750" y="2339975"/>
            <a:ext cx="1468438" cy="461962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代码生成器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409114" y="2371725"/>
            <a:ext cx="1258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sz="2000" b="0"/>
              <a:t>目标代码</a:t>
            </a:r>
          </a:p>
        </p:txBody>
      </p:sp>
      <p:cxnSp>
        <p:nvCxnSpPr>
          <p:cNvPr id="11" name="直接箭头连接符 6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441576" y="2571750"/>
            <a:ext cx="3413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0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3543300" y="2571750"/>
            <a:ext cx="1358900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6383338" y="2571750"/>
            <a:ext cx="126841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4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9120189" y="2571750"/>
            <a:ext cx="28892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06"/>
          <p:cNvSpPr txBox="1">
            <a:spLocks noChangeArrowheads="1"/>
          </p:cNvSpPr>
          <p:nvPr/>
        </p:nvSpPr>
        <p:spPr bwMode="auto">
          <a:xfrm>
            <a:off x="3589338" y="220027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中间代码</a:t>
            </a:r>
          </a:p>
        </p:txBody>
      </p:sp>
      <p:sp>
        <p:nvSpPr>
          <p:cNvPr id="16" name="TextBox 113"/>
          <p:cNvSpPr txBox="1">
            <a:spLocks noChangeArrowheads="1"/>
          </p:cNvSpPr>
          <p:nvPr/>
        </p:nvSpPr>
        <p:spPr bwMode="auto">
          <a:xfrm>
            <a:off x="6397626" y="2220912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中间代码</a:t>
            </a:r>
          </a:p>
        </p:txBody>
      </p:sp>
      <p:sp>
        <p:nvSpPr>
          <p:cNvPr id="17" name="矩形 116"/>
          <p:cNvSpPr>
            <a:spLocks noChangeArrowheads="1"/>
          </p:cNvSpPr>
          <p:nvPr/>
        </p:nvSpPr>
        <p:spPr bwMode="auto">
          <a:xfrm>
            <a:off x="5103813" y="3424238"/>
            <a:ext cx="1079500" cy="461963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0"/>
              <a:t>符号表</a:t>
            </a:r>
          </a:p>
        </p:txBody>
      </p:sp>
      <p:cxnSp>
        <p:nvCxnSpPr>
          <p:cNvPr id="18" name="直接连接符 5203"/>
          <p:cNvCxnSpPr>
            <a:cxnSpLocks noChangeShapeType="1"/>
            <a:stCxn id="7" idx="2"/>
            <a:endCxn id="17" idx="0"/>
          </p:cNvCxnSpPr>
          <p:nvPr/>
        </p:nvCxnSpPr>
        <p:spPr bwMode="auto">
          <a:xfrm>
            <a:off x="3163889" y="2779713"/>
            <a:ext cx="2479675" cy="6445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520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5643563" y="2801937"/>
            <a:ext cx="0" cy="622300"/>
          </a:xfrm>
          <a:prstGeom prst="line">
            <a:avLst/>
          </a:prstGeom>
          <a:noFill/>
          <a:ln w="31750" algn="ctr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5207"/>
          <p:cNvCxnSpPr>
            <a:cxnSpLocks noChangeShapeType="1"/>
            <a:stCxn id="9" idx="2"/>
            <a:endCxn id="17" idx="0"/>
          </p:cNvCxnSpPr>
          <p:nvPr/>
        </p:nvCxnSpPr>
        <p:spPr bwMode="auto">
          <a:xfrm flipH="1">
            <a:off x="5643563" y="2801937"/>
            <a:ext cx="2743200" cy="6223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143000" y="4364037"/>
            <a:ext cx="89916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SzPct val="55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Tahoma" pitchFamily="34" charset="0"/>
              </a:rPr>
              <a:t>输入</a:t>
            </a:r>
            <a:r>
              <a:rPr lang="en-US" altLang="zh-CN" sz="2800" b="0" dirty="0">
                <a:latin typeface="Tahoma" pitchFamily="34" charset="0"/>
              </a:rPr>
              <a:t>: (</a:t>
            </a:r>
            <a:r>
              <a:rPr lang="zh-CN" altLang="en-US" sz="2800" b="0" dirty="0">
                <a:latin typeface="Tahoma" pitchFamily="34" charset="0"/>
              </a:rPr>
              <a:t>经优化后的</a:t>
            </a:r>
            <a:r>
              <a:rPr lang="en-US" altLang="zh-CN" sz="2800" b="0" dirty="0">
                <a:latin typeface="Tahoma" pitchFamily="34" charset="0"/>
              </a:rPr>
              <a:t>)</a:t>
            </a:r>
            <a:r>
              <a:rPr lang="zh-CN" altLang="en-US" sz="2800" b="0" dirty="0">
                <a:latin typeface="Tahoma" pitchFamily="34" charset="0"/>
              </a:rPr>
              <a:t>三地址代码，符号表</a:t>
            </a:r>
            <a:r>
              <a:rPr lang="en-US" altLang="zh-CN" sz="2800" b="0" dirty="0">
                <a:latin typeface="Tahoma" pitchFamily="34" charset="0"/>
              </a:rPr>
              <a:t>(</a:t>
            </a:r>
            <a:r>
              <a:rPr lang="zh-CN" altLang="en-US" sz="2800" b="0" dirty="0">
                <a:latin typeface="Tahoma" pitchFamily="34" charset="0"/>
              </a:rPr>
              <a:t>名字、存储类别、存储分配信息、内情向量等</a:t>
            </a:r>
            <a:r>
              <a:rPr lang="en-US" altLang="zh-CN" sz="2800" b="0" dirty="0">
                <a:latin typeface="Tahoma" pitchFamily="34" charset="0"/>
              </a:rPr>
              <a:t>)</a:t>
            </a:r>
            <a:endParaRPr lang="zh-CN" altLang="en-US" sz="2800" b="0" dirty="0">
              <a:latin typeface="Tahoma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143000" y="5370512"/>
            <a:ext cx="89138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SzPct val="55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Tahoma" pitchFamily="34" charset="0"/>
              </a:rPr>
              <a:t>输出</a:t>
            </a:r>
            <a:r>
              <a:rPr lang="en-US" altLang="zh-CN" sz="2800" b="0" dirty="0">
                <a:latin typeface="Tahoma" pitchFamily="34" charset="0"/>
              </a:rPr>
              <a:t>: </a:t>
            </a:r>
            <a:r>
              <a:rPr lang="zh-CN" altLang="en-US" sz="2800" b="0" dirty="0">
                <a:latin typeface="Tahoma" pitchFamily="34" charset="0"/>
              </a:rPr>
              <a:t>目标代码</a:t>
            </a:r>
          </a:p>
        </p:txBody>
      </p:sp>
    </p:spTree>
    <p:extLst>
      <p:ext uri="{BB962C8B-B14F-4D97-AF65-F5344CB8AC3E}">
        <p14:creationId xmlns:p14="http://schemas.microsoft.com/office/powerpoint/2010/main" val="31944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utoUpdateAnimBg="0"/>
      <p:bldP spid="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1" y="914400"/>
            <a:ext cx="9601199" cy="5410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代码生成器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任务</a:t>
            </a:r>
            <a:r>
              <a:rPr lang="en-US" altLang="zh-CN" dirty="0"/>
              <a:t>: </a:t>
            </a:r>
            <a:r>
              <a:rPr lang="zh-CN" altLang="en-US" dirty="0"/>
              <a:t>输入、输出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存储管理、寄存器分配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目标代码的形式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基本块和控制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基本块</a:t>
            </a:r>
            <a:r>
              <a:rPr lang="en-US" altLang="zh-CN" dirty="0"/>
              <a:t>: </a:t>
            </a:r>
            <a:r>
              <a:rPr lang="zh-CN" altLang="en-US" dirty="0"/>
              <a:t>具有原子性的语句序列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基本块的划分</a:t>
            </a:r>
            <a:r>
              <a:rPr lang="en-US" altLang="zh-CN" dirty="0"/>
              <a:t>: </a:t>
            </a:r>
            <a:r>
              <a:rPr lang="zh-CN" altLang="en-US" dirty="0"/>
              <a:t>入口语句的确定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流图</a:t>
            </a:r>
            <a:r>
              <a:rPr lang="en-US" altLang="zh-CN" dirty="0"/>
              <a:t>: </a:t>
            </a:r>
            <a:r>
              <a:rPr lang="zh-CN" altLang="en-US" dirty="0"/>
              <a:t>有向图</a:t>
            </a:r>
            <a:r>
              <a:rPr lang="en-US" altLang="zh-CN" dirty="0"/>
              <a:t>(</a:t>
            </a:r>
            <a:r>
              <a:rPr lang="zh-CN" altLang="en-US" dirty="0"/>
              <a:t>结点</a:t>
            </a:r>
            <a:r>
              <a:rPr lang="en-US" altLang="zh-CN" dirty="0"/>
              <a:t>: </a:t>
            </a:r>
            <a:r>
              <a:rPr lang="zh-CN" altLang="en-US" dirty="0"/>
              <a:t>基本块，边</a:t>
            </a:r>
            <a:r>
              <a:rPr lang="en-US" altLang="zh-CN" dirty="0"/>
              <a:t>: </a:t>
            </a:r>
            <a:r>
              <a:rPr lang="zh-CN" altLang="en-US" dirty="0"/>
              <a:t>控制流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下次引用信息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作用，计算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代码生成算法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寄存器描述器、地址描述器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寄存器分配函数</a:t>
            </a:r>
            <a:r>
              <a:rPr lang="en-US" altLang="zh-CN" dirty="0" err="1"/>
              <a:t>getreg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000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1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目标代码的形式</a:t>
            </a:r>
            <a:endParaRPr lang="en-US" altLang="zh-CN" dirty="0"/>
          </a:p>
          <a:p>
            <a:pPr lvl="1"/>
            <a:r>
              <a:rPr lang="zh-CN" altLang="en-US" sz="3200" dirty="0"/>
              <a:t>绝对机器代码</a:t>
            </a:r>
          </a:p>
          <a:p>
            <a:pPr lvl="2"/>
            <a:r>
              <a:rPr lang="zh-CN" altLang="en-US" dirty="0"/>
              <a:t>都是绝对地址，放在内存的固定地方，可立即执行</a:t>
            </a:r>
          </a:p>
          <a:p>
            <a:pPr lvl="1"/>
            <a:r>
              <a:rPr lang="zh-CN" altLang="en-US" sz="3200" dirty="0"/>
              <a:t>可重定位的机器语言代码</a:t>
            </a:r>
          </a:p>
          <a:p>
            <a:pPr lvl="2"/>
            <a:r>
              <a:rPr lang="zh-CN" altLang="en-US" dirty="0"/>
              <a:t>可重定位的多个目标模块，需经连接装配，然后执行</a:t>
            </a:r>
          </a:p>
          <a:p>
            <a:pPr lvl="1"/>
            <a:r>
              <a:rPr lang="zh-CN" altLang="en-US" sz="3200" dirty="0"/>
              <a:t>汇编语言代码</a:t>
            </a:r>
          </a:p>
          <a:p>
            <a:pPr lvl="2"/>
            <a:r>
              <a:rPr lang="zh-CN" altLang="en-US" dirty="0"/>
              <a:t>生成比较容易，但需汇编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代码生成器</a:t>
            </a:r>
          </a:p>
        </p:txBody>
      </p:sp>
    </p:spTree>
    <p:extLst>
      <p:ext uri="{BB962C8B-B14F-4D97-AF65-F5344CB8AC3E}">
        <p14:creationId xmlns:p14="http://schemas.microsoft.com/office/powerpoint/2010/main" val="18470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990600" y="4343400"/>
            <a:ext cx="3744912" cy="838200"/>
            <a:chOff x="864" y="3456"/>
            <a:chExt cx="2400" cy="528"/>
          </a:xfrm>
        </p:grpSpPr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2400" y="3456"/>
              <a:ext cx="864" cy="2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864" y="3696"/>
              <a:ext cx="816" cy="2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38200"/>
            <a:ext cx="7451725" cy="5257800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存储分配策略</a:t>
            </a:r>
            <a:r>
              <a:rPr lang="zh-CN" altLang="en-US" sz="2800" dirty="0"/>
              <a:t>的具体实现</a:t>
            </a:r>
            <a:r>
              <a:rPr lang="en-US" altLang="zh-CN" sz="2800" dirty="0"/>
              <a:t> </a:t>
            </a:r>
            <a:endParaRPr lang="zh-CN" altLang="en-US" sz="28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静态存储分配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存储器中活动记录的位置在编译时刻已经确定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栈式存储分配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当开始执行一个过程时，一个新的活动记录压入栈顶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当该过程的活动结束时，其活动记录从栈中弹出</a:t>
            </a:r>
          </a:p>
          <a:p>
            <a:r>
              <a:rPr lang="zh-CN" altLang="en-US" sz="2800" dirty="0">
                <a:latin typeface="宋体" pitchFamily="2" charset="-122"/>
              </a:rPr>
              <a:t>活动记录的内容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参数、返回值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控制链、存取链、机器状态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局部数据、临时变量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运行时管理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7969515" y="1024880"/>
            <a:ext cx="3555572" cy="153884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/>
          <a:lstStyle/>
          <a:p>
            <a:pPr marL="92075" indent="-92075" fontAlgn="auto">
              <a:spcBef>
                <a:spcPct val="20000"/>
              </a:spcBef>
              <a:spcAft>
                <a:spcPts val="0"/>
              </a:spcAft>
              <a:buClr>
                <a:srgbClr val="9181E1"/>
              </a:buClr>
              <a:buSzPct val="70000"/>
              <a:buFont typeface="Arial" pitchFamily="34" charset="0"/>
              <a:buChar char="•"/>
              <a:tabLst>
                <a:tab pos="92075" algn="l"/>
              </a:tabLs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活动记录的分配和释放是调用序列和返回序列的一部分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9041558" y="3825240"/>
            <a:ext cx="26939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181E1"/>
              </a:buClr>
              <a:buSzPct val="70000"/>
              <a:buFont typeface="Arial" charset="0"/>
              <a:buChar char="•"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讨论三地址语句</a:t>
            </a:r>
            <a:r>
              <a:rPr lang="zh-CN" altLang="en-US" sz="2800" kern="0" dirty="0">
                <a:solidFill>
                  <a:srgbClr val="000000"/>
                </a:solidFill>
                <a:latin typeface="Arial" charset="0"/>
              </a:rPr>
              <a:t> </a:t>
            </a:r>
            <a:endParaRPr lang="zh-CN" altLang="en-US" sz="2800" kern="0" dirty="0">
              <a:solidFill>
                <a:srgbClr val="000000"/>
              </a:solidFill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call    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halt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action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990600"/>
            <a:ext cx="9829800" cy="685800"/>
          </a:xfrm>
        </p:spPr>
        <p:txBody>
          <a:bodyPr/>
          <a:lstStyle/>
          <a:p>
            <a:r>
              <a:rPr lang="zh-CN" altLang="en-US" dirty="0"/>
              <a:t>静态存储分配情况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运行时管理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878013" y="2046288"/>
            <a:ext cx="2057400" cy="3370263"/>
            <a:chOff x="3936" y="96"/>
            <a:chExt cx="1296" cy="1872"/>
          </a:xfrm>
          <a:noFill/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3936" y="96"/>
              <a:ext cx="1296" cy="18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>
              <a:off x="3936" y="1267"/>
              <a:ext cx="12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676401" y="1519238"/>
            <a:ext cx="1825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三地址代码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919288" y="2105026"/>
            <a:ext cx="191611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284163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/* S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的代码 *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/</a:t>
            </a: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action</a:t>
            </a:r>
            <a:r>
              <a:rPr kumimoji="1" lang="en-US" altLang="zh-CN" baseline="-25000" dirty="0"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call p</a:t>
            </a: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action</a:t>
            </a:r>
            <a:r>
              <a:rPr kumimoji="1" lang="en-US" altLang="zh-CN" baseline="-25000" dirty="0"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halt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992313" y="4144962"/>
            <a:ext cx="1930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284163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/* P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的代码 *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/</a:t>
            </a: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action</a:t>
            </a:r>
            <a:r>
              <a:rPr kumimoji="1" lang="en-US" altLang="zh-CN" baseline="-25000" dirty="0"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lvl="1" algn="l" eaLnBrk="1" hangingPunct="1"/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return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151314" y="1520826"/>
            <a:ext cx="312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的活动记录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(64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字节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):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824413" y="2062162"/>
            <a:ext cx="1600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443413" y="1909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443413" y="2579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379913" y="38147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56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4367213" y="42560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60</a:t>
            </a: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4824413" y="2166938"/>
            <a:ext cx="1600200" cy="504825"/>
            <a:chOff x="2256" y="2370"/>
            <a:chExt cx="1008" cy="318"/>
          </a:xfrm>
        </p:grpSpPr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2256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44" y="2370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返回地址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824413" y="2960688"/>
            <a:ext cx="1600200" cy="930275"/>
            <a:chOff x="2256" y="2459"/>
            <a:chExt cx="1008" cy="229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256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25" y="2459"/>
              <a:ext cx="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latin typeface="Times New Roman" pitchFamily="18" charset="0"/>
                </a:rPr>
                <a:t>arr</a:t>
              </a:r>
              <a:endParaRPr lang="en-US" altLang="zh-CN" sz="2000" dirty="0"/>
            </a:p>
          </p:txBody>
        </p:sp>
      </p:grp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4824413" y="3880281"/>
            <a:ext cx="1600200" cy="467881"/>
            <a:chOff x="2256" y="2347"/>
            <a:chExt cx="1008" cy="341"/>
          </a:xfrm>
        </p:grpSpPr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256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706" y="2347"/>
              <a:ext cx="17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</a:rPr>
                <a:t>i</a:t>
              </a:r>
              <a:endParaRPr lang="en-US" altLang="zh-CN" sz="2000"/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546725" y="4345931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j</a:t>
            </a:r>
            <a:endParaRPr lang="en-US" altLang="zh-CN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7418388" y="1479551"/>
            <a:ext cx="3143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的活动记录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(88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字节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):</a:t>
            </a:r>
            <a:endParaRPr lang="zh-CN" altLang="en-US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7875588" y="2062162"/>
            <a:ext cx="1600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94588" y="1909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494588" y="2579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7875588" y="2166938"/>
            <a:ext cx="1600200" cy="504825"/>
            <a:chOff x="2256" y="2370"/>
            <a:chExt cx="1008" cy="318"/>
          </a:xfrm>
        </p:grpSpPr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256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376" y="2370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返回</a:t>
              </a:r>
              <a:r>
                <a:rPr lang="zh-CN" altLang="en-US" sz="2000"/>
                <a:t>地址</a:t>
              </a:r>
            </a:p>
          </p:txBody>
        </p:sp>
      </p:grp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7875588" y="3290864"/>
            <a:ext cx="1600200" cy="1057296"/>
            <a:chOff x="2256" y="2467"/>
            <a:chExt cx="1008" cy="221"/>
          </a:xfrm>
        </p:grpSpPr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2256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603" y="2467"/>
              <a:ext cx="39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latin typeface="Times New Roman" pitchFamily="18" charset="0"/>
                </a:rPr>
                <a:t>buf</a:t>
              </a:r>
              <a:endParaRPr lang="en-US" altLang="zh-CN" sz="2000" dirty="0"/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418388" y="42560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84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8564563" y="434593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18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8382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defRPr/>
            </a:pP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三地址语句</a:t>
            </a:r>
            <a:r>
              <a:rPr lang="en-US" altLang="zh-CN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的目标机器指令：</a:t>
            </a:r>
          </a:p>
          <a:p>
            <a:pPr lvl="1" algn="just"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MOV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指令：存放返回地址</a:t>
            </a:r>
          </a:p>
          <a:p>
            <a:pPr lvl="2" algn="just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指令：将控制转移到被调用过程的目标代码</a:t>
            </a:r>
          </a:p>
          <a:p>
            <a:pPr lvl="3" algn="just">
              <a:buFontTx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3" algn="just">
              <a:buFontTx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3" algn="just">
              <a:buFontTx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algn="just">
              <a:buFontTx/>
              <a:buNone/>
              <a:defRPr/>
            </a:pPr>
            <a:endParaRPr lang="zh-CN" altLang="en-US" sz="1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 #here+20,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callee.static_area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GOTO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callee.code_area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三地址语句</a:t>
            </a:r>
            <a:r>
              <a:rPr lang="en-US" altLang="zh-CN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的目标机器指令：</a:t>
            </a:r>
            <a:endParaRPr lang="en-US" altLang="zh-CN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GOTO   *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callee.static_area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2438400" y="2438400"/>
            <a:ext cx="3581400" cy="1066800"/>
          </a:xfrm>
          <a:prstGeom prst="wedgeRectCallout">
            <a:avLst>
              <a:gd name="adj1" fmla="val 20963"/>
              <a:gd name="adj2" fmla="val 9130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1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here</a:t>
            </a:r>
            <a:r>
              <a:rPr lang="zh-CN" altLang="en-US" sz="2000" dirty="0">
                <a:latin typeface="Times New Roman" pitchFamily="18" charset="0"/>
              </a:rPr>
              <a:t>：该</a:t>
            </a:r>
            <a:r>
              <a:rPr lang="en-US" altLang="zh-CN" sz="2000" dirty="0">
                <a:latin typeface="Times New Roman" pitchFamily="18" charset="0"/>
              </a:rPr>
              <a:t>MOV</a:t>
            </a:r>
            <a:r>
              <a:rPr lang="zh-CN" altLang="en-US" sz="2000" dirty="0">
                <a:latin typeface="Times New Roman" pitchFamily="18" charset="0"/>
              </a:rPr>
              <a:t>指令的地址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20</a:t>
            </a:r>
            <a:r>
              <a:rPr lang="zh-CN" altLang="en-US" sz="2000" dirty="0">
                <a:latin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</a:rPr>
              <a:t>call</a:t>
            </a:r>
            <a:r>
              <a:rPr lang="zh-CN" altLang="en-US" sz="2000" dirty="0">
                <a:latin typeface="Times New Roman" pitchFamily="18" charset="0"/>
              </a:rPr>
              <a:t>的机器指令的代价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#here+20</a:t>
            </a:r>
            <a:r>
              <a:rPr lang="zh-CN" altLang="en-US" sz="2000" dirty="0">
                <a:latin typeface="Times New Roman" pitchFamily="18" charset="0"/>
              </a:rPr>
              <a:t>：返回地址</a:t>
            </a: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6170612" y="2514600"/>
            <a:ext cx="4114800" cy="533400"/>
          </a:xfrm>
          <a:prstGeom prst="wedgeRoundRectCallout">
            <a:avLst>
              <a:gd name="adj1" fmla="val -35741"/>
              <a:gd name="adj2" fmla="val 213690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itchFamily="18" charset="0"/>
              </a:rPr>
              <a:t>被调用过程活动记录的开始地址</a:t>
            </a:r>
          </a:p>
        </p:txBody>
      </p:sp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6176964" y="4648200"/>
            <a:ext cx="4108449" cy="609600"/>
          </a:xfrm>
          <a:prstGeom prst="wedgeRoundRectCallout">
            <a:avLst>
              <a:gd name="adj1" fmla="val -58631"/>
              <a:gd name="adj2" fmla="val -85715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itchFamily="18" charset="0"/>
              </a:rPr>
              <a:t>被调用过程代码的第一条指令地址</a:t>
            </a:r>
          </a:p>
        </p:txBody>
      </p:sp>
    </p:spTree>
    <p:extLst>
      <p:ext uri="{BB962C8B-B14F-4D97-AF65-F5344CB8AC3E}">
        <p14:creationId xmlns:p14="http://schemas.microsoft.com/office/powerpoint/2010/main" val="6937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738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7"/>
          <p:cNvSpPr txBox="1">
            <a:spLocks noChangeArrowheads="1"/>
          </p:cNvSpPr>
          <p:nvPr/>
        </p:nvSpPr>
        <p:spPr bwMode="auto">
          <a:xfrm>
            <a:off x="4554538" y="228600"/>
            <a:ext cx="2913063" cy="6483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100:  action</a:t>
            </a:r>
            <a:r>
              <a:rPr lang="en-US" altLang="zh-CN" sz="2000" baseline="-25000" dirty="0">
                <a:latin typeface="Times New Roman" pitchFamily="18" charset="0"/>
              </a:rPr>
              <a:t>1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120:  MOV  #140,  364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132:  GOTO  200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140:  action</a:t>
            </a:r>
            <a:r>
              <a:rPr lang="en-US" altLang="zh-CN" sz="2000" baseline="-25000" dirty="0">
                <a:latin typeface="Times New Roman" pitchFamily="18" charset="0"/>
              </a:rPr>
              <a:t>2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160:  HALT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… 	     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200:  action</a:t>
            </a:r>
            <a:r>
              <a:rPr lang="en-US" altLang="zh-CN" sz="2000" baseline="-25000" dirty="0">
                <a:latin typeface="Times New Roman" pitchFamily="18" charset="0"/>
              </a:rPr>
              <a:t>3</a:t>
            </a: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220:  GOTO  *364  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…	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300:  	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304:  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…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364:  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368:  	</a:t>
            </a: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…</a:t>
            </a: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7754937" y="457200"/>
            <a:ext cx="2287588" cy="381000"/>
          </a:xfrm>
          <a:prstGeom prst="wedgeRoundRectCallout">
            <a:avLst>
              <a:gd name="adj1" fmla="val -79208"/>
              <a:gd name="adj2" fmla="val -5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保存返回地址  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602538" y="1066800"/>
            <a:ext cx="1865313" cy="457200"/>
          </a:xfrm>
          <a:prstGeom prst="wedgeRoundRectCallout">
            <a:avLst>
              <a:gd name="adj1" fmla="val -105940"/>
              <a:gd name="adj2" fmla="val -44995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调用过程</a:t>
            </a:r>
            <a:r>
              <a:rPr lang="en-US" altLang="zh-CN">
                <a:latin typeface="Times New Roman" pitchFamily="18" charset="0"/>
              </a:rPr>
              <a:t>P  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69137" y="2895600"/>
            <a:ext cx="3581400" cy="381000"/>
          </a:xfrm>
          <a:prstGeom prst="wedgeRoundRectCallout">
            <a:avLst>
              <a:gd name="adj1" fmla="val -61083"/>
              <a:gd name="adj2" fmla="val -20833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 </a:t>
            </a:r>
            <a:r>
              <a:rPr lang="zh-CN" altLang="en-US" sz="1800">
                <a:latin typeface="Times New Roman" pitchFamily="18" charset="0"/>
              </a:rPr>
              <a:t>返回到</a:t>
            </a:r>
            <a:r>
              <a:rPr lang="en-US" altLang="zh-CN" sz="1800">
                <a:latin typeface="Times New Roman" pitchFamily="18" charset="0"/>
              </a:rPr>
              <a:t>364</a:t>
            </a:r>
            <a:r>
              <a:rPr lang="zh-CN" altLang="en-US" sz="1800">
                <a:latin typeface="Times New Roman" pitchFamily="18" charset="0"/>
              </a:rPr>
              <a:t>存储单元里存放的地址 </a:t>
            </a: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752725" y="381000"/>
            <a:ext cx="1801812" cy="1600200"/>
            <a:chOff x="1000" y="336"/>
            <a:chExt cx="872" cy="1008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000" y="690"/>
              <a:ext cx="7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 S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的代码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: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1" name="AutoShape 22"/>
            <p:cNvSpPr>
              <a:spLocks/>
            </p:cNvSpPr>
            <p:nvPr/>
          </p:nvSpPr>
          <p:spPr bwMode="auto">
            <a:xfrm>
              <a:off x="1728" y="336"/>
              <a:ext cx="144" cy="1008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914651" y="2514600"/>
            <a:ext cx="1639887" cy="533400"/>
            <a:chOff x="839" y="336"/>
            <a:chExt cx="1033" cy="1008"/>
          </a:xfrm>
        </p:grpSpPr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839" y="401"/>
              <a:ext cx="1029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 P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的代码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: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" name="AutoShape 19"/>
            <p:cNvSpPr>
              <a:spLocks/>
            </p:cNvSpPr>
            <p:nvPr/>
          </p:nvSpPr>
          <p:spPr bwMode="auto">
            <a:xfrm>
              <a:off x="1728" y="336"/>
              <a:ext cx="144" cy="1008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698751" y="3962400"/>
            <a:ext cx="1855787" cy="1295400"/>
            <a:chOff x="703" y="2592"/>
            <a:chExt cx="1169" cy="816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703" y="2800"/>
              <a:ext cx="111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</a:rPr>
                <a:t>的活动记录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: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l" eaLnBrk="1" hangingPunct="1"/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(300-363)</a:t>
              </a: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1728" y="259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438401" y="5410200"/>
            <a:ext cx="2116137" cy="1295400"/>
            <a:chOff x="539" y="2592"/>
            <a:chExt cx="1333" cy="816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39" y="2733"/>
              <a:ext cx="12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</a:rPr>
                <a:t>的活动记录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: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l" eaLnBrk="1" hangingPunct="1"/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(364-451)</a:t>
              </a:r>
            </a:p>
          </p:txBody>
        </p:sp>
        <p:sp>
          <p:nvSpPr>
            <p:cNvPr id="20" name="AutoShape 13"/>
            <p:cNvSpPr>
              <a:spLocks/>
            </p:cNvSpPr>
            <p:nvPr/>
          </p:nvSpPr>
          <p:spPr bwMode="auto">
            <a:xfrm>
              <a:off x="1728" y="259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5227637" y="3886200"/>
            <a:ext cx="1612900" cy="1828800"/>
            <a:chOff x="2296" y="2544"/>
            <a:chExt cx="1016" cy="1152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296" y="3465"/>
              <a:ext cx="1016" cy="23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返回地址单元</a:t>
              </a:r>
              <a:endParaRPr lang="zh-CN" alt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296" y="2544"/>
              <a:ext cx="1016" cy="23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返回地址单元</a:t>
              </a:r>
              <a:endParaRPr lang="zh-CN" altLang="en-US"/>
            </a:p>
          </p:txBody>
        </p:sp>
      </p:grp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5202237" y="4265614"/>
            <a:ext cx="1600200" cy="2446337"/>
            <a:chOff x="2304" y="2687"/>
            <a:chExt cx="1008" cy="1541"/>
          </a:xfrm>
        </p:grpSpPr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304" y="2687"/>
              <a:ext cx="1008" cy="57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endParaRPr lang="en-US" altLang="zh-CN" sz="1800" dirty="0"/>
            </a:p>
            <a:p>
              <a:pPr algn="l" eaLnBrk="1" hangingPunct="1"/>
              <a:r>
                <a:rPr lang="zh-CN" altLang="en-US" sz="1800" dirty="0"/>
                <a:t>局部数据单元</a:t>
              </a:r>
            </a:p>
            <a:p>
              <a:pPr algn="l" eaLnBrk="1" hangingPunct="1"/>
              <a:endParaRPr lang="en-US" altLang="zh-CN" sz="1800" dirty="0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304" y="3600"/>
              <a:ext cx="1008" cy="62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endParaRPr lang="en-US" altLang="zh-CN" sz="1800" dirty="0"/>
            </a:p>
            <a:p>
              <a:pPr algn="l" eaLnBrk="1" hangingPunct="1">
                <a:lnSpc>
                  <a:spcPct val="110000"/>
                </a:lnSpc>
              </a:pPr>
              <a:r>
                <a:rPr lang="zh-CN" altLang="en-US" sz="1800" dirty="0"/>
                <a:t>局部数据单元</a:t>
              </a:r>
            </a:p>
            <a:p>
              <a:pPr algn="l" eaLnBrk="1" hangingPunct="1">
                <a:lnSpc>
                  <a:spcPct val="110000"/>
                </a:lnSpc>
              </a:pPr>
              <a:endParaRPr lang="en-US" altLang="zh-CN" sz="1800" dirty="0"/>
            </a:p>
          </p:txBody>
        </p:sp>
      </p:grp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257800" y="5334000"/>
            <a:ext cx="1600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</a:rPr>
              <a:t>140</a:t>
            </a:r>
          </a:p>
        </p:txBody>
      </p: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2625725" y="1323975"/>
            <a:ext cx="1928812" cy="369888"/>
            <a:chOff x="919" y="834"/>
            <a:chExt cx="953" cy="23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1536" y="96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919" y="834"/>
              <a:ext cx="5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00"/>
                  </a:solidFill>
                </a:rPr>
                <a:t>返回地址</a:t>
              </a:r>
            </a:p>
          </p:txBody>
        </p:sp>
      </p:grpSp>
      <p:sp>
        <p:nvSpPr>
          <p:cNvPr id="31" name="标题 1"/>
          <p:cNvSpPr txBox="1">
            <a:spLocks/>
          </p:cNvSpPr>
          <p:nvPr/>
        </p:nvSpPr>
        <p:spPr>
          <a:xfrm>
            <a:off x="1700214" y="157163"/>
            <a:ext cx="650875" cy="655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pPr algn="ctr"/>
            <a:endParaRPr lang="en-US" altLang="zh-CN" kern="0" dirty="0"/>
          </a:p>
          <a:p>
            <a:pPr algn="ctr"/>
            <a:endParaRPr lang="en-US" altLang="zh-CN" kern="0" dirty="0"/>
          </a:p>
          <a:p>
            <a:pPr algn="ctr"/>
            <a:endParaRPr lang="en-US" altLang="zh-CN" kern="0" dirty="0"/>
          </a:p>
          <a:p>
            <a:pPr algn="ctr"/>
            <a:r>
              <a:rPr lang="zh-CN" altLang="en-US" kern="0" dirty="0"/>
              <a:t>静态存储分配举例</a:t>
            </a:r>
          </a:p>
        </p:txBody>
      </p:sp>
    </p:spTree>
    <p:extLst>
      <p:ext uri="{BB962C8B-B14F-4D97-AF65-F5344CB8AC3E}">
        <p14:creationId xmlns:p14="http://schemas.microsoft.com/office/powerpoint/2010/main" val="9518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 autoUpdateAnimBg="0"/>
      <p:bldP spid="8" grpId="0" animBg="1" autoUpdateAnimBg="0"/>
      <p:bldP spid="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34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活动记录分配在栈中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活动记录在栈中的位置，直到运行时才能确定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这个位置常被存放在一个寄存器中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寄存器</a:t>
            </a:r>
            <a:r>
              <a:rPr lang="en-US" altLang="zh-CN" dirty="0">
                <a:latin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</a:rPr>
              <a:t>保存指向栈顶活动记录开始位置的指针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当发生过程调用时，调用过程给</a:t>
            </a:r>
            <a:r>
              <a:rPr lang="en-US" altLang="zh-CN" dirty="0">
                <a:latin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</a:rPr>
              <a:t>一个增量，使之指向被调用过程的活动记录的开始位置，同时将控制转移到被调用过程；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当控制返回到调用过程时，再将</a:t>
            </a:r>
            <a:r>
              <a:rPr lang="en-US" altLang="zh-CN" dirty="0">
                <a:latin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</a:rPr>
              <a:t>减去原来的增量，从而释放了被调用过程的活动记录。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栈式存储分配情况</a:t>
            </a:r>
          </a:p>
        </p:txBody>
      </p:sp>
    </p:spTree>
    <p:extLst>
      <p:ext uri="{BB962C8B-B14F-4D97-AF65-F5344CB8AC3E}">
        <p14:creationId xmlns:p14="http://schemas.microsoft.com/office/powerpoint/2010/main" val="24540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主题6</Template>
  <TotalTime>0</TotalTime>
  <Words>4090</Words>
  <Application>Microsoft Macintosh PowerPoint</Application>
  <PresentationFormat>宽屏</PresentationFormat>
  <Paragraphs>694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华文新魏</vt:lpstr>
      <vt:lpstr>宋体</vt:lpstr>
      <vt:lpstr>Times</vt:lpstr>
      <vt:lpstr>Arial</vt:lpstr>
      <vt:lpstr>Calibri</vt:lpstr>
      <vt:lpstr>Comic Sans MS</vt:lpstr>
      <vt:lpstr>Consolas</vt:lpstr>
      <vt:lpstr>Lucida Sans</vt:lpstr>
      <vt:lpstr>Monotype Sorts</vt:lpstr>
      <vt:lpstr>Tahoma</vt:lpstr>
      <vt:lpstr>Times New Roman</vt:lpstr>
      <vt:lpstr>Wingdings</vt:lpstr>
      <vt:lpstr>主题6</vt:lpstr>
      <vt:lpstr>编译原理 Principle of Compiler 2023-2024第2学期</vt:lpstr>
      <vt:lpstr>提纲</vt:lpstr>
      <vt:lpstr>8.1代码生成器</vt:lpstr>
      <vt:lpstr>8.1代码生成器</vt:lpstr>
      <vt:lpstr>8.2 运行时管理</vt:lpstr>
      <vt:lpstr>8.2 运行时管理</vt:lpstr>
      <vt:lpstr>代码结构</vt:lpstr>
      <vt:lpstr>PowerPoint 演示文稿</vt:lpstr>
      <vt:lpstr>栈式存储分配情况</vt:lpstr>
      <vt:lpstr>代码结构</vt:lpstr>
      <vt:lpstr>栈式存储分配举例</vt:lpstr>
      <vt:lpstr>PowerPoint 演示文稿</vt:lpstr>
      <vt:lpstr>PowerPoint 演示文稿</vt:lpstr>
      <vt:lpstr>8.3 基本块和流图</vt:lpstr>
      <vt:lpstr>举例</vt:lpstr>
      <vt:lpstr>流图</vt:lpstr>
      <vt:lpstr>举例</vt:lpstr>
      <vt:lpstr>8.4 下次引用信息</vt:lpstr>
      <vt:lpstr>计算下次引用信息</vt:lpstr>
      <vt:lpstr>算法</vt:lpstr>
      <vt:lpstr>举例</vt:lpstr>
      <vt:lpstr>计算B2中变量的下次引用信息</vt:lpstr>
      <vt:lpstr>PowerPoint 演示文稿</vt:lpstr>
      <vt:lpstr>8.5 简单代码生成算法</vt:lpstr>
      <vt:lpstr>数据结构</vt:lpstr>
      <vt:lpstr>寄存器分配函数getreg  </vt:lpstr>
      <vt:lpstr>代码生成算法</vt:lpstr>
      <vt:lpstr>举例</vt:lpstr>
      <vt:lpstr>翻译过程</vt:lpstr>
      <vt:lpstr>小结</vt:lpstr>
      <vt:lpstr>PowerPoint 演示文稿</vt:lpstr>
    </vt:vector>
  </TitlesOfParts>
  <Company>Hangzhou Dianzi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Microsoft Office User</cp:lastModifiedBy>
  <cp:revision>1124</cp:revision>
  <cp:lastPrinted>2012-03-05T01:42:15Z</cp:lastPrinted>
  <dcterms:created xsi:type="dcterms:W3CDTF">2010-04-19T15:31:24Z</dcterms:created>
  <dcterms:modified xsi:type="dcterms:W3CDTF">2024-05-30T04:33:05Z</dcterms:modified>
</cp:coreProperties>
</file>