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50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51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0" r:id="rId1"/>
  </p:sldMasterIdLst>
  <p:notesMasterIdLst>
    <p:notesMasterId r:id="rId121"/>
  </p:notesMasterIdLst>
  <p:handoutMasterIdLst>
    <p:handoutMasterId r:id="rId122"/>
  </p:handoutMasterIdLst>
  <p:sldIdLst>
    <p:sldId id="384" r:id="rId2"/>
    <p:sldId id="420" r:id="rId3"/>
    <p:sldId id="629" r:id="rId4"/>
    <p:sldId id="631" r:id="rId5"/>
    <p:sldId id="632" r:id="rId6"/>
    <p:sldId id="633" r:id="rId7"/>
    <p:sldId id="630" r:id="rId8"/>
    <p:sldId id="634" r:id="rId9"/>
    <p:sldId id="635" r:id="rId10"/>
    <p:sldId id="636" r:id="rId11"/>
    <p:sldId id="738" r:id="rId12"/>
    <p:sldId id="740" r:id="rId13"/>
    <p:sldId id="741" r:id="rId14"/>
    <p:sldId id="742" r:id="rId15"/>
    <p:sldId id="743" r:id="rId16"/>
    <p:sldId id="739" r:id="rId17"/>
    <p:sldId id="744" r:id="rId18"/>
    <p:sldId id="745" r:id="rId19"/>
    <p:sldId id="746" r:id="rId20"/>
    <p:sldId id="751" r:id="rId21"/>
    <p:sldId id="649" r:id="rId22"/>
    <p:sldId id="735" r:id="rId23"/>
    <p:sldId id="650" r:id="rId24"/>
    <p:sldId id="651" r:id="rId25"/>
    <p:sldId id="652" r:id="rId26"/>
    <p:sldId id="655" r:id="rId27"/>
    <p:sldId id="653" r:id="rId28"/>
    <p:sldId id="654" r:id="rId29"/>
    <p:sldId id="656" r:id="rId30"/>
    <p:sldId id="752" r:id="rId31"/>
    <p:sldId id="747" r:id="rId32"/>
    <p:sldId id="657" r:id="rId33"/>
    <p:sldId id="658" r:id="rId34"/>
    <p:sldId id="659" r:id="rId35"/>
    <p:sldId id="660" r:id="rId36"/>
    <p:sldId id="661" r:id="rId37"/>
    <p:sldId id="673" r:id="rId38"/>
    <p:sldId id="664" r:id="rId39"/>
    <p:sldId id="663" r:id="rId40"/>
    <p:sldId id="667" r:id="rId41"/>
    <p:sldId id="668" r:id="rId42"/>
    <p:sldId id="753" r:id="rId43"/>
    <p:sldId id="665" r:id="rId44"/>
    <p:sldId id="670" r:id="rId45"/>
    <p:sldId id="674" r:id="rId46"/>
    <p:sldId id="628" r:id="rId47"/>
    <p:sldId id="675" r:id="rId48"/>
    <p:sldId id="676" r:id="rId49"/>
    <p:sldId id="677" r:id="rId50"/>
    <p:sldId id="678" r:id="rId51"/>
    <p:sldId id="680" r:id="rId52"/>
    <p:sldId id="679" r:id="rId53"/>
    <p:sldId id="681" r:id="rId54"/>
    <p:sldId id="682" r:id="rId55"/>
    <p:sldId id="683" r:id="rId56"/>
    <p:sldId id="684" r:id="rId57"/>
    <p:sldId id="685" r:id="rId58"/>
    <p:sldId id="687" r:id="rId59"/>
    <p:sldId id="688" r:id="rId60"/>
    <p:sldId id="689" r:id="rId61"/>
    <p:sldId id="690" r:id="rId62"/>
    <p:sldId id="691" r:id="rId63"/>
    <p:sldId id="754" r:id="rId64"/>
    <p:sldId id="755" r:id="rId65"/>
    <p:sldId id="692" r:id="rId66"/>
    <p:sldId id="693" r:id="rId67"/>
    <p:sldId id="694" r:id="rId68"/>
    <p:sldId id="695" r:id="rId69"/>
    <p:sldId id="696" r:id="rId70"/>
    <p:sldId id="697" r:id="rId71"/>
    <p:sldId id="698" r:id="rId72"/>
    <p:sldId id="699" r:id="rId73"/>
    <p:sldId id="700" r:id="rId74"/>
    <p:sldId id="748" r:id="rId75"/>
    <p:sldId id="749" r:id="rId76"/>
    <p:sldId id="750" r:id="rId77"/>
    <p:sldId id="756" r:id="rId78"/>
    <p:sldId id="701" r:id="rId79"/>
    <p:sldId id="702" r:id="rId80"/>
    <p:sldId id="703" r:id="rId81"/>
    <p:sldId id="704" r:id="rId82"/>
    <p:sldId id="707" r:id="rId83"/>
    <p:sldId id="705" r:id="rId84"/>
    <p:sldId id="708" r:id="rId85"/>
    <p:sldId id="709" r:id="rId86"/>
    <p:sldId id="710" r:id="rId87"/>
    <p:sldId id="706" r:id="rId88"/>
    <p:sldId id="711" r:id="rId89"/>
    <p:sldId id="713" r:id="rId90"/>
    <p:sldId id="715" r:id="rId91"/>
    <p:sldId id="714" r:id="rId92"/>
    <p:sldId id="712" r:id="rId93"/>
    <p:sldId id="716" r:id="rId94"/>
    <p:sldId id="717" r:id="rId95"/>
    <p:sldId id="718" r:id="rId96"/>
    <p:sldId id="719" r:id="rId97"/>
    <p:sldId id="720" r:id="rId98"/>
    <p:sldId id="722" r:id="rId99"/>
    <p:sldId id="723" r:id="rId100"/>
    <p:sldId id="724" r:id="rId101"/>
    <p:sldId id="725" r:id="rId102"/>
    <p:sldId id="726" r:id="rId103"/>
    <p:sldId id="727" r:id="rId104"/>
    <p:sldId id="728" r:id="rId105"/>
    <p:sldId id="729" r:id="rId106"/>
    <p:sldId id="730" r:id="rId107"/>
    <p:sldId id="731" r:id="rId108"/>
    <p:sldId id="732" r:id="rId109"/>
    <p:sldId id="761" r:id="rId110"/>
    <p:sldId id="762" r:id="rId111"/>
    <p:sldId id="763" r:id="rId112"/>
    <p:sldId id="737" r:id="rId113"/>
    <p:sldId id="757" r:id="rId114"/>
    <p:sldId id="758" r:id="rId115"/>
    <p:sldId id="759" r:id="rId116"/>
    <p:sldId id="760" r:id="rId117"/>
    <p:sldId id="733" r:id="rId118"/>
    <p:sldId id="734" r:id="rId119"/>
    <p:sldId id="736" r:id="rId120"/>
  </p:sldIdLst>
  <p:sldSz cx="12192000" cy="6858000"/>
  <p:notesSz cx="6845300" cy="93964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EF1DE"/>
    <a:srgbClr val="000099"/>
    <a:srgbClr val="FFFFCC"/>
    <a:srgbClr val="0000CC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0" autoAdjust="0"/>
    <p:restoredTop sz="93082" autoAdjust="0"/>
  </p:normalViewPr>
  <p:slideViewPr>
    <p:cSldViewPr>
      <p:cViewPr varScale="1">
        <p:scale>
          <a:sx n="97" d="100"/>
          <a:sy n="97" d="100"/>
        </p:scale>
        <p:origin x="816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84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899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7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09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51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35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70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24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09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73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04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77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47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11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11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658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57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175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75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007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729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270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30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283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77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473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56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741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741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89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219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123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691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						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0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778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818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442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442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/>
              <a:t>解释</a:t>
            </a:r>
            <a:r>
              <a:rPr lang="en-US" altLang="zh-CN" sz="1800" dirty="0"/>
              <a:t>: X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800" dirty="0"/>
              <a:t>AB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8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Atβ</a:t>
            </a:r>
          </a:p>
          <a:p>
            <a:r>
              <a:rPr lang="en-US" altLang="zh-CN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S+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XtABt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8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At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038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/>
              <a:t>解释</a:t>
            </a:r>
            <a:r>
              <a:rPr lang="en-US" altLang="zh-CN" sz="1800" dirty="0"/>
              <a:t>: X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800" dirty="0"/>
              <a:t>AB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8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Atβ</a:t>
            </a:r>
          </a:p>
          <a:p>
            <a:r>
              <a:rPr lang="en-US" altLang="zh-CN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S+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XtABt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8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At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038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442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442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442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442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44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用表达式文法的例子来讲自顶向下分析方法和推导的关系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194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087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97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用表达式文法的例子来讲自底向上分析方法和归约的关系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9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画出分析树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21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画出分析树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39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4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8C1611B-99FE-4849-8747-453C2EE02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82602"/>
            <a:ext cx="5217393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55493" y="457206"/>
            <a:ext cx="6817171" cy="1731963"/>
          </a:xfrm>
        </p:spPr>
        <p:txBody>
          <a:bodyPr/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88268" y="2462872"/>
            <a:ext cx="6480047" cy="2235200"/>
          </a:xfrm>
        </p:spPr>
        <p:txBody>
          <a:bodyPr/>
          <a:lstStyle>
            <a:lvl1pPr marL="0" indent="0" algn="r">
              <a:spcBef>
                <a:spcPts val="506"/>
              </a:spcBef>
              <a:buFont typeface="Times" pitchFamily="-65" charset="0"/>
              <a:buNone/>
              <a:defRPr sz="3600"/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5607170" y="2303161"/>
            <a:ext cx="6465494" cy="45719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86253">
                <a:srgbClr val="0060C0"/>
              </a:gs>
              <a:gs pos="74590">
                <a:srgbClr val="0063C0"/>
              </a:gs>
              <a:gs pos="59985">
                <a:srgbClr val="0067C0"/>
              </a:gs>
              <a:gs pos="44191">
                <a:srgbClr val="006BC0"/>
              </a:gs>
              <a:gs pos="35030">
                <a:srgbClr val="006EC0"/>
              </a:gs>
              <a:gs pos="16668">
                <a:srgbClr val="13ABD2"/>
              </a:gs>
              <a:gs pos="9000">
                <a:srgbClr val="21D6E0"/>
              </a:gs>
              <a:gs pos="27000">
                <a:srgbClr val="0070C0"/>
              </a:gs>
              <a:gs pos="100000">
                <a:srgbClr val="005CBF"/>
              </a:gs>
            </a:gsLst>
            <a:lin ang="5400000" scaled="0"/>
            <a:tileRect r="-100000" b="-10000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B0F0">
                <a:alpha val="97000"/>
              </a:srgbClr>
            </a:outerShdw>
          </a:effectLst>
        </p:spPr>
        <p:txBody>
          <a:bodyPr vert="horz" wrap="none" lIns="51435" tIns="25718" rIns="51435" bIns="2571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64808" y="6431086"/>
            <a:ext cx="1727201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A4001D"/>
                </a:solidFill>
                <a:latin typeface="+mn-lt"/>
              </a:rPr>
              <a:t>HUANG Xiaoxi</a:t>
            </a:r>
            <a:endParaRPr lang="en-US" sz="1800" dirty="0">
              <a:solidFill>
                <a:srgbClr val="A4001D"/>
              </a:solidFill>
              <a:latin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1FB834-893F-4941-B700-00678314A01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</a:blip>
          <a:stretch>
            <a:fillRect/>
          </a:stretch>
        </p:blipFill>
        <p:spPr>
          <a:xfrm>
            <a:off x="6783063" y="2971800"/>
            <a:ext cx="3615358" cy="345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2418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152400"/>
            <a:ext cx="10871201" cy="609600"/>
          </a:xfrm>
        </p:spPr>
        <p:txBody>
          <a:bodyPr/>
          <a:lstStyle>
            <a:lvl1pPr>
              <a:defRPr sz="3600"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360" y="908720"/>
            <a:ext cx="11404599" cy="5339680"/>
          </a:xfrm>
        </p:spPr>
        <p:txBody>
          <a:bodyPr vert="eaVert"/>
          <a:lstStyle>
            <a:lvl1pPr>
              <a:defRPr sz="3600">
                <a:latin typeface="+mn-ea"/>
                <a:ea typeface="+mn-ea"/>
              </a:defRPr>
            </a:lvl1pPr>
            <a:lvl2pPr>
              <a:defRPr sz="2800">
                <a:latin typeface="+mn-ea"/>
                <a:ea typeface="+mn-ea"/>
              </a:defRPr>
            </a:lvl2pPr>
            <a:lvl3pPr>
              <a:defRPr sz="28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2714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9" y="381000"/>
            <a:ext cx="2819399" cy="586740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381000"/>
            <a:ext cx="8255000" cy="5867400"/>
          </a:xfrm>
        </p:spPr>
        <p:txBody>
          <a:bodyPr vert="eaVert"/>
          <a:lstStyle>
            <a:lvl1pPr>
              <a:defRPr sz="4000">
                <a:latin typeface="+mn-ea"/>
                <a:ea typeface="+mn-ea"/>
              </a:defRPr>
            </a:lvl1pPr>
            <a:lvl2pPr>
              <a:defRPr sz="3200">
                <a:latin typeface="+mn-ea"/>
                <a:ea typeface="+mn-ea"/>
              </a:defRPr>
            </a:lvl2pPr>
            <a:lvl3pPr>
              <a:defRPr sz="3200">
                <a:latin typeface="+mn-ea"/>
                <a:ea typeface="+mn-ea"/>
              </a:defRPr>
            </a:lvl3pPr>
            <a:lvl4pPr>
              <a:defRPr sz="2800">
                <a:latin typeface="+mn-ea"/>
                <a:ea typeface="+mn-ea"/>
              </a:defRPr>
            </a:lvl4pPr>
            <a:lvl5pPr>
              <a:defRPr sz="28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7340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9165" y="1052736"/>
            <a:ext cx="10363200" cy="2171700"/>
          </a:xfrm>
        </p:spPr>
        <p:txBody>
          <a:bodyPr/>
          <a:lstStyle>
            <a:lvl1pPr>
              <a:defRPr sz="28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3591367"/>
            <a:ext cx="10363200" cy="2171700"/>
          </a:xfrm>
        </p:spPr>
        <p:txBody>
          <a:bodyPr/>
          <a:lstStyle>
            <a:lvl1pPr>
              <a:defRPr sz="28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73860"/>
            <a:ext cx="9956800" cy="611945"/>
          </a:xfrm>
        </p:spPr>
        <p:txBody>
          <a:bodyPr/>
          <a:lstStyle>
            <a:lvl1pPr>
              <a:defRPr sz="3600"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271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9956800" cy="685800"/>
          </a:xfrm>
        </p:spPr>
        <p:txBody>
          <a:bodyPr/>
          <a:lstStyle>
            <a:lvl1pPr>
              <a:defRPr sz="225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914400"/>
            <a:ext cx="9144000" cy="5334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9088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1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26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1350" b="1">
                <a:latin typeface="+mn-ea"/>
                <a:ea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1350">
                <a:latin typeface="+mn-ea"/>
                <a:ea typeface="+mn-ea"/>
              </a:defRPr>
            </a:lvl1pPr>
            <a:lvl2pPr>
              <a:defRPr sz="1125">
                <a:latin typeface="+mn-ea"/>
                <a:ea typeface="+mn-ea"/>
              </a:defRPr>
            </a:lvl2pPr>
            <a:lvl3pPr>
              <a:defRPr sz="1125">
                <a:latin typeface="+mn-ea"/>
                <a:ea typeface="+mn-ea"/>
              </a:defRPr>
            </a:lvl3pPr>
            <a:lvl4pPr>
              <a:defRPr sz="1013">
                <a:latin typeface="+mn-ea"/>
                <a:ea typeface="+mn-ea"/>
              </a:defRPr>
            </a:lvl4pPr>
            <a:lvl5pPr>
              <a:defRPr sz="1013">
                <a:latin typeface="+mn-ea"/>
                <a:ea typeface="+mn-ea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1350" b="1">
                <a:latin typeface="+mn-ea"/>
                <a:ea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1350">
                <a:latin typeface="+mn-ea"/>
                <a:ea typeface="+mn-ea"/>
              </a:defRPr>
            </a:lvl1pPr>
            <a:lvl2pPr>
              <a:defRPr sz="1125">
                <a:latin typeface="+mn-ea"/>
                <a:ea typeface="+mn-ea"/>
              </a:defRPr>
            </a:lvl2pPr>
            <a:lvl3pPr>
              <a:defRPr sz="1125">
                <a:latin typeface="+mn-ea"/>
                <a:ea typeface="+mn-ea"/>
              </a:defRPr>
            </a:lvl3pPr>
            <a:lvl4pPr>
              <a:defRPr sz="1013">
                <a:latin typeface="+mn-ea"/>
                <a:ea typeface="+mn-ea"/>
              </a:defRPr>
            </a:lvl4pPr>
            <a:lvl5pPr>
              <a:defRPr sz="1013">
                <a:latin typeface="+mn-ea"/>
                <a:ea typeface="+mn-ea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9956800" cy="5334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7033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1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9956800" cy="609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2439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1350" b="1">
                <a:latin typeface="+mn-ea"/>
                <a:ea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1350">
                <a:latin typeface="+mn-ea"/>
                <a:ea typeface="+mn-ea"/>
              </a:defRPr>
            </a:lvl1pPr>
            <a:lvl2pPr>
              <a:defRPr sz="1125">
                <a:latin typeface="+mn-ea"/>
                <a:ea typeface="+mn-ea"/>
              </a:defRPr>
            </a:lvl2pPr>
            <a:lvl3pPr>
              <a:defRPr sz="1125">
                <a:latin typeface="+mn-ea"/>
                <a:ea typeface="+mn-ea"/>
              </a:defRPr>
            </a:lvl3pPr>
            <a:lvl4pPr>
              <a:defRPr sz="1013">
                <a:latin typeface="+mn-ea"/>
                <a:ea typeface="+mn-ea"/>
              </a:defRPr>
            </a:lvl4pPr>
            <a:lvl5pPr>
              <a:defRPr sz="1013">
                <a:latin typeface="+mn-ea"/>
                <a:ea typeface="+mn-ea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1350" b="1">
                <a:latin typeface="+mn-ea"/>
                <a:ea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1350">
                <a:latin typeface="+mn-ea"/>
                <a:ea typeface="+mn-ea"/>
              </a:defRPr>
            </a:lvl1pPr>
            <a:lvl2pPr>
              <a:defRPr sz="1125">
                <a:latin typeface="+mn-ea"/>
                <a:ea typeface="+mn-ea"/>
              </a:defRPr>
            </a:lvl2pPr>
            <a:lvl3pPr>
              <a:defRPr sz="1125">
                <a:latin typeface="+mn-ea"/>
                <a:ea typeface="+mn-ea"/>
              </a:defRPr>
            </a:lvl3pPr>
            <a:lvl4pPr>
              <a:defRPr sz="1013">
                <a:latin typeface="+mn-ea"/>
                <a:ea typeface="+mn-ea"/>
              </a:defRPr>
            </a:lvl4pPr>
            <a:lvl5pPr>
              <a:defRPr sz="1013">
                <a:latin typeface="+mn-ea"/>
                <a:ea typeface="+mn-ea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7763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6727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387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1350" b="1">
                <a:latin typeface="+mn-ea"/>
                <a:ea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1350">
                <a:latin typeface="+mn-ea"/>
                <a:ea typeface="+mn-ea"/>
              </a:defRPr>
            </a:lvl1pPr>
            <a:lvl2pPr>
              <a:defRPr sz="1125">
                <a:latin typeface="+mn-ea"/>
                <a:ea typeface="+mn-ea"/>
              </a:defRPr>
            </a:lvl2pPr>
            <a:lvl3pPr>
              <a:defRPr sz="1125">
                <a:latin typeface="+mn-ea"/>
                <a:ea typeface="+mn-ea"/>
              </a:defRPr>
            </a:lvl3pPr>
            <a:lvl4pPr>
              <a:defRPr sz="1013">
                <a:latin typeface="+mn-ea"/>
                <a:ea typeface="+mn-ea"/>
              </a:defRPr>
            </a:lvl4pPr>
            <a:lvl5pPr>
              <a:defRPr sz="1013">
                <a:latin typeface="+mn-ea"/>
                <a:ea typeface="+mn-ea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1350" b="1">
                <a:latin typeface="+mn-ea"/>
                <a:ea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1350">
                <a:latin typeface="+mn-ea"/>
                <a:ea typeface="+mn-ea"/>
              </a:defRPr>
            </a:lvl1pPr>
            <a:lvl2pPr>
              <a:defRPr sz="1125">
                <a:latin typeface="+mn-ea"/>
                <a:ea typeface="+mn-ea"/>
              </a:defRPr>
            </a:lvl2pPr>
            <a:lvl3pPr>
              <a:defRPr sz="1125">
                <a:latin typeface="+mn-ea"/>
                <a:ea typeface="+mn-ea"/>
              </a:defRPr>
            </a:lvl3pPr>
            <a:lvl4pPr>
              <a:defRPr sz="1013">
                <a:latin typeface="+mn-ea"/>
                <a:ea typeface="+mn-ea"/>
              </a:defRPr>
            </a:lvl4pPr>
            <a:lvl5pPr>
              <a:defRPr sz="1013">
                <a:latin typeface="+mn-ea"/>
                <a:ea typeface="+mn-ea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11200" y="0"/>
            <a:ext cx="9956800" cy="769144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8545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978400"/>
          </a:xfrm>
        </p:spPr>
        <p:txBody>
          <a:bodyPr/>
          <a:lstStyle>
            <a:lvl1pPr>
              <a:defRPr sz="36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1" y="6320656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43339" y="6356176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327915" y="6356176"/>
            <a:ext cx="2641600" cy="457200"/>
          </a:xfrm>
          <a:ln/>
        </p:spPr>
        <p:txBody>
          <a:bodyPr anchor="ctr" anchorCtr="0"/>
          <a:lstStyle>
            <a:lvl1pPr algn="ctr"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96507" y="42508"/>
            <a:ext cx="11023600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40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7834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8382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31623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1" y="76204"/>
            <a:ext cx="9956800" cy="658091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27270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036642"/>
            <a:ext cx="5386917" cy="639763"/>
          </a:xfrm>
        </p:spPr>
        <p:txBody>
          <a:bodyPr anchor="b"/>
          <a:lstStyle>
            <a:lvl1pPr marL="0" indent="0">
              <a:buNone/>
              <a:defRPr sz="1350" b="1">
                <a:latin typeface="+mn-ea"/>
                <a:ea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1676400"/>
            <a:ext cx="5386917" cy="3962400"/>
          </a:xfrm>
        </p:spPr>
        <p:txBody>
          <a:bodyPr/>
          <a:lstStyle>
            <a:lvl1pPr>
              <a:defRPr sz="1350">
                <a:latin typeface="+mn-ea"/>
                <a:ea typeface="+mn-ea"/>
              </a:defRPr>
            </a:lvl1pPr>
            <a:lvl2pPr>
              <a:defRPr sz="1125">
                <a:latin typeface="+mn-ea"/>
                <a:ea typeface="+mn-ea"/>
              </a:defRPr>
            </a:lvl2pPr>
            <a:lvl3pPr>
              <a:defRPr sz="1125">
                <a:latin typeface="+mn-ea"/>
                <a:ea typeface="+mn-ea"/>
              </a:defRPr>
            </a:lvl3pPr>
            <a:lvl4pPr>
              <a:defRPr sz="1013">
                <a:latin typeface="+mn-ea"/>
                <a:ea typeface="+mn-ea"/>
              </a:defRPr>
            </a:lvl4pPr>
            <a:lvl5pPr>
              <a:defRPr sz="1013">
                <a:latin typeface="+mn-ea"/>
                <a:ea typeface="+mn-ea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036642"/>
            <a:ext cx="5389032" cy="639763"/>
          </a:xfrm>
        </p:spPr>
        <p:txBody>
          <a:bodyPr anchor="b"/>
          <a:lstStyle>
            <a:lvl1pPr marL="0" indent="0">
              <a:buNone/>
              <a:defRPr sz="1350" b="1">
                <a:latin typeface="+mn-ea"/>
                <a:ea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1676400"/>
            <a:ext cx="5389032" cy="3962400"/>
          </a:xfrm>
        </p:spPr>
        <p:txBody>
          <a:bodyPr/>
          <a:lstStyle>
            <a:lvl1pPr>
              <a:defRPr sz="1350">
                <a:latin typeface="+mn-ea"/>
                <a:ea typeface="+mn-ea"/>
              </a:defRPr>
            </a:lvl1pPr>
            <a:lvl2pPr>
              <a:defRPr sz="1125">
                <a:latin typeface="+mn-ea"/>
                <a:ea typeface="+mn-ea"/>
              </a:defRPr>
            </a:lvl2pPr>
            <a:lvl3pPr>
              <a:defRPr sz="1125">
                <a:latin typeface="+mn-ea"/>
                <a:ea typeface="+mn-ea"/>
              </a:defRPr>
            </a:lvl3pPr>
            <a:lvl4pPr>
              <a:defRPr sz="1013">
                <a:latin typeface="+mn-ea"/>
                <a:ea typeface="+mn-ea"/>
              </a:defRPr>
            </a:lvl4pPr>
            <a:lvl5pPr>
              <a:defRPr sz="1013">
                <a:latin typeface="+mn-ea"/>
                <a:ea typeface="+mn-ea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4526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9906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35052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65650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978400"/>
          </a:xfrm>
        </p:spPr>
        <p:txBody>
          <a:bodyPr/>
          <a:lstStyle>
            <a:lvl1pPr>
              <a:defRPr sz="18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 sz="1575"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>
              <a:defRPr sz="1575"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>
              <a:defRPr sz="1350"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 sz="1350"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064001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"/>
            <a:ext cx="10160000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225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CC39C1C5-CDB7-534D-9BA2-84E1B10B000A}"/>
              </a:ext>
            </a:extLst>
          </p:cNvPr>
          <p:cNvSpPr txBox="1">
            <a:spLocks/>
          </p:cNvSpPr>
          <p:nvPr/>
        </p:nvSpPr>
        <p:spPr bwMode="auto">
          <a:xfrm>
            <a:off x="9620253" y="6381753"/>
            <a:ext cx="2000249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E3F2E5-B40C-4CD3-B163-019C2CF60A70}" type="datetime1">
              <a:rPr lang="zh-CN" altLang="en-US" sz="1050" smtClean="0">
                <a:solidFill>
                  <a:srgbClr val="006699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2024/4/11</a:t>
            </a:fld>
            <a:endParaRPr lang="zh-CN" altLang="en-US" sz="1350" dirty="0">
              <a:solidFill>
                <a:srgbClr val="006699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962060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1350" b="1">
                <a:latin typeface="+mn-ea"/>
                <a:ea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1350">
                <a:latin typeface="+mn-ea"/>
                <a:ea typeface="+mn-ea"/>
              </a:defRPr>
            </a:lvl1pPr>
            <a:lvl2pPr>
              <a:defRPr sz="1125">
                <a:latin typeface="+mn-ea"/>
                <a:ea typeface="+mn-ea"/>
              </a:defRPr>
            </a:lvl2pPr>
            <a:lvl3pPr>
              <a:defRPr sz="1125">
                <a:latin typeface="+mn-ea"/>
                <a:ea typeface="+mn-ea"/>
              </a:defRPr>
            </a:lvl3pPr>
            <a:lvl4pPr>
              <a:defRPr sz="1013">
                <a:latin typeface="+mn-ea"/>
                <a:ea typeface="+mn-ea"/>
              </a:defRPr>
            </a:lvl4pPr>
            <a:lvl5pPr>
              <a:defRPr sz="1013">
                <a:latin typeface="+mn-ea"/>
                <a:ea typeface="+mn-ea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1350" b="1">
                <a:latin typeface="+mn-ea"/>
                <a:ea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1350">
                <a:latin typeface="+mn-ea"/>
                <a:ea typeface="+mn-ea"/>
              </a:defRPr>
            </a:lvl1pPr>
            <a:lvl2pPr>
              <a:defRPr sz="1125">
                <a:latin typeface="+mn-ea"/>
                <a:ea typeface="+mn-ea"/>
              </a:defRPr>
            </a:lvl2pPr>
            <a:lvl3pPr>
              <a:defRPr sz="1125">
                <a:latin typeface="+mn-ea"/>
                <a:ea typeface="+mn-ea"/>
              </a:defRPr>
            </a:lvl3pPr>
            <a:lvl4pPr>
              <a:defRPr sz="1013">
                <a:latin typeface="+mn-ea"/>
                <a:ea typeface="+mn-ea"/>
              </a:defRPr>
            </a:lvl4pPr>
            <a:lvl5pPr>
              <a:defRPr sz="1013">
                <a:latin typeface="+mn-ea"/>
                <a:ea typeface="+mn-ea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9956800" cy="5334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41712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1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9956800" cy="609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78825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19107" y="2924944"/>
            <a:ext cx="10249500" cy="1155576"/>
          </a:xfrm>
        </p:spPr>
        <p:txBody>
          <a:bodyPr/>
          <a:lstStyle>
            <a:lvl1pPr marL="0" indent="0" algn="l">
              <a:spcBef>
                <a:spcPts val="900"/>
              </a:spcBef>
              <a:buFont typeface="Times" pitchFamily="-65" charset="0"/>
              <a:buNone/>
              <a:defRPr sz="4400"/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40636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6"/>
            <a:ext cx="10363200" cy="1362075"/>
          </a:xfrm>
        </p:spPr>
        <p:txBody>
          <a:bodyPr anchor="t"/>
          <a:lstStyle>
            <a:lvl1pPr algn="l">
              <a:defRPr sz="1800" b="1" cap="all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1784797"/>
            <a:ext cx="10363200" cy="1500187"/>
          </a:xfrm>
        </p:spPr>
        <p:txBody>
          <a:bodyPr anchor="b"/>
          <a:lstStyle>
            <a:lvl1pPr marL="0" indent="0">
              <a:buNone/>
              <a:defRPr sz="2800">
                <a:latin typeface="STXinwei" panose="02010800040101010101" pitchFamily="2" charset="-122"/>
                <a:ea typeface="STXinwei" panose="02010800040101010101" pitchFamily="2" charset="-122"/>
              </a:defRPr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539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76200"/>
            <a:ext cx="9056045" cy="685800"/>
          </a:xfrm>
        </p:spPr>
        <p:txBody>
          <a:bodyPr/>
          <a:lstStyle>
            <a:lvl1pPr>
              <a:defRPr sz="3600"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990600"/>
            <a:ext cx="5080000" cy="5105400"/>
          </a:xfrm>
        </p:spPr>
        <p:txBody>
          <a:bodyPr/>
          <a:lstStyle>
            <a:lvl1pPr>
              <a:defRPr sz="3600">
                <a:latin typeface="STXinwei" panose="02010800040101010101" pitchFamily="2" charset="-122"/>
                <a:ea typeface="STXinwei" panose="02010800040101010101" pitchFamily="2" charset="-122"/>
              </a:defRPr>
            </a:lvl1pPr>
            <a:lvl2pPr>
              <a:defRPr sz="3200">
                <a:latin typeface="STXinwei" panose="02010800040101010101" pitchFamily="2" charset="-122"/>
                <a:ea typeface="STXinwei" panose="02010800040101010101" pitchFamily="2" charset="-122"/>
              </a:defRPr>
            </a:lvl2pPr>
            <a:lvl3pPr>
              <a:defRPr sz="3200">
                <a:latin typeface="STXinwei" panose="02010800040101010101" pitchFamily="2" charset="-122"/>
                <a:ea typeface="STXinwei" panose="02010800040101010101" pitchFamily="2" charset="-122"/>
              </a:defRPr>
            </a:lvl3pPr>
            <a:lvl4pPr>
              <a:defRPr sz="2400">
                <a:latin typeface="STXinwei" panose="02010800040101010101" pitchFamily="2" charset="-122"/>
                <a:ea typeface="STXinwei" panose="02010800040101010101" pitchFamily="2" charset="-122"/>
              </a:defRPr>
            </a:lvl4pPr>
            <a:lvl5pPr>
              <a:defRPr sz="2400">
                <a:latin typeface="STXinwei" panose="02010800040101010101" pitchFamily="2" charset="-122"/>
                <a:ea typeface="STXinwei" panose="02010800040101010101" pitchFamily="2" charset="-122"/>
              </a:defRPr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1" y="990600"/>
            <a:ext cx="5080000" cy="5105400"/>
          </a:xfrm>
        </p:spPr>
        <p:txBody>
          <a:bodyPr/>
          <a:lstStyle>
            <a:lvl1pPr>
              <a:defRPr sz="3600">
                <a:latin typeface="STXinwei" panose="02010800040101010101" pitchFamily="2" charset="-122"/>
                <a:ea typeface="STXinwei" panose="02010800040101010101" pitchFamily="2" charset="-122"/>
              </a:defRPr>
            </a:lvl1pPr>
            <a:lvl2pPr>
              <a:defRPr sz="3200">
                <a:latin typeface="STXinwei" panose="02010800040101010101" pitchFamily="2" charset="-122"/>
                <a:ea typeface="STXinwei" panose="02010800040101010101" pitchFamily="2" charset="-122"/>
              </a:defRPr>
            </a:lvl2pPr>
            <a:lvl3pPr>
              <a:defRPr sz="3200">
                <a:latin typeface="STXinwei" panose="02010800040101010101" pitchFamily="2" charset="-122"/>
                <a:ea typeface="STXinwei" panose="02010800040101010101" pitchFamily="2" charset="-122"/>
              </a:defRPr>
            </a:lvl3pPr>
            <a:lvl4pPr>
              <a:defRPr sz="2400">
                <a:latin typeface="STXinwei" panose="02010800040101010101" pitchFamily="2" charset="-122"/>
                <a:ea typeface="STXinwei" panose="02010800040101010101" pitchFamily="2" charset="-122"/>
              </a:defRPr>
            </a:lvl4pPr>
            <a:lvl5pPr>
              <a:defRPr sz="2400">
                <a:latin typeface="STXinwei" panose="02010800040101010101" pitchFamily="2" charset="-122"/>
                <a:ea typeface="STXinwei" panose="02010800040101010101" pitchFamily="2" charset="-122"/>
              </a:defRPr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56003" y="62484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1065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789" y="1698848"/>
            <a:ext cx="5386917" cy="3962400"/>
          </a:xfrm>
        </p:spPr>
        <p:txBody>
          <a:bodyPr/>
          <a:lstStyle>
            <a:lvl1pPr>
              <a:defRPr sz="3600">
                <a:latin typeface="STXinwei" panose="02010800040101010101" pitchFamily="2" charset="-122"/>
                <a:ea typeface="STXinwei" panose="02010800040101010101" pitchFamily="2" charset="-122"/>
              </a:defRPr>
            </a:lvl1pPr>
            <a:lvl2pPr>
              <a:defRPr sz="3200">
                <a:latin typeface="STXinwei" panose="02010800040101010101" pitchFamily="2" charset="-122"/>
                <a:ea typeface="STXinwei" panose="02010800040101010101" pitchFamily="2" charset="-122"/>
              </a:defRPr>
            </a:lvl2pPr>
            <a:lvl3pPr>
              <a:defRPr sz="3200">
                <a:latin typeface="STXinwei" panose="02010800040101010101" pitchFamily="2" charset="-122"/>
                <a:ea typeface="STXinwei" panose="02010800040101010101" pitchFamily="2" charset="-122"/>
              </a:defRPr>
            </a:lvl3pPr>
            <a:lvl4pPr>
              <a:defRPr sz="2400">
                <a:latin typeface="STXinwei" panose="02010800040101010101" pitchFamily="2" charset="-122"/>
                <a:ea typeface="STXinwei" panose="02010800040101010101" pitchFamily="2" charset="-122"/>
              </a:defRPr>
            </a:lvl4pPr>
            <a:lvl5pPr>
              <a:defRPr sz="2400">
                <a:latin typeface="STXinwei" panose="02010800040101010101" pitchFamily="2" charset="-122"/>
                <a:ea typeface="STXinwei" panose="02010800040101010101" pitchFamily="2" charset="-122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5560" y="1698848"/>
            <a:ext cx="5389032" cy="3962400"/>
          </a:xfrm>
        </p:spPr>
        <p:txBody>
          <a:bodyPr/>
          <a:lstStyle>
            <a:lvl1pPr>
              <a:defRPr sz="3600">
                <a:latin typeface="STXinwei" panose="02010800040101010101" pitchFamily="2" charset="-122"/>
                <a:ea typeface="STXinwei" panose="02010800040101010101" pitchFamily="2" charset="-122"/>
              </a:defRPr>
            </a:lvl1pPr>
            <a:lvl2pPr>
              <a:defRPr sz="3200">
                <a:latin typeface="STXinwei" panose="02010800040101010101" pitchFamily="2" charset="-122"/>
                <a:ea typeface="STXinwei" panose="02010800040101010101" pitchFamily="2" charset="-122"/>
              </a:defRPr>
            </a:lvl2pPr>
            <a:lvl3pPr>
              <a:defRPr sz="3200">
                <a:latin typeface="STXinwei" panose="02010800040101010101" pitchFamily="2" charset="-122"/>
                <a:ea typeface="STXinwei" panose="02010800040101010101" pitchFamily="2" charset="-122"/>
              </a:defRPr>
            </a:lvl3pPr>
            <a:lvl4pPr>
              <a:defRPr sz="2400">
                <a:latin typeface="STXinwei" panose="02010800040101010101" pitchFamily="2" charset="-122"/>
                <a:ea typeface="STXinwei" panose="02010800040101010101" pitchFamily="2" charset="-122"/>
              </a:defRPr>
            </a:lvl4pPr>
            <a:lvl5pPr>
              <a:defRPr sz="2400">
                <a:latin typeface="STXinwei" panose="02010800040101010101" pitchFamily="2" charset="-122"/>
                <a:ea typeface="STXinwei" panose="02010800040101010101" pitchFamily="2" charset="-122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88327" y="83837"/>
            <a:ext cx="9956800" cy="762000"/>
          </a:xfrm>
        </p:spPr>
        <p:txBody>
          <a:bodyPr/>
          <a:lstStyle>
            <a:lvl1pPr>
              <a:defRPr sz="3600">
                <a:latin typeface="STXinwei" panose="02010800040101010101" pitchFamily="2" charset="-122"/>
                <a:ea typeface="STXinwei" panose="020108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5603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624"/>
            <a:ext cx="10363200" cy="61798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842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625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1905006"/>
            <a:ext cx="4011084" cy="1162051"/>
          </a:xfrm>
        </p:spPr>
        <p:txBody>
          <a:bodyPr/>
          <a:lstStyle>
            <a:lvl1pPr algn="l">
              <a:defRPr sz="1125" b="1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4" y="273059"/>
            <a:ext cx="6815665" cy="5853113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>
              <a:defRPr sz="1575">
                <a:latin typeface="+mn-ea"/>
                <a:ea typeface="+mn-ea"/>
              </a:defRPr>
            </a:lvl2pPr>
            <a:lvl3pPr>
              <a:defRPr sz="1350">
                <a:latin typeface="+mn-ea"/>
                <a:ea typeface="+mn-ea"/>
              </a:defRPr>
            </a:lvl3pPr>
            <a:lvl4pPr>
              <a:defRPr sz="1125">
                <a:latin typeface="+mn-ea"/>
                <a:ea typeface="+mn-ea"/>
              </a:defRPr>
            </a:lvl4pPr>
            <a:lvl5pPr>
              <a:defRPr sz="1125">
                <a:latin typeface="+mn-ea"/>
                <a:ea typeface="+mn-ea"/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3124203"/>
            <a:ext cx="4011084" cy="3001964"/>
          </a:xfrm>
        </p:spPr>
        <p:txBody>
          <a:bodyPr/>
          <a:lstStyle>
            <a:lvl1pPr marL="0" indent="0">
              <a:buNone/>
              <a:defRPr sz="788">
                <a:latin typeface="+mn-ea"/>
                <a:ea typeface="+mn-ea"/>
              </a:defRPr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0265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6"/>
            <a:ext cx="7315200" cy="566739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0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6"/>
            <a:ext cx="7315200" cy="804863"/>
          </a:xfrm>
        </p:spPr>
        <p:txBody>
          <a:bodyPr/>
          <a:lstStyle>
            <a:lvl1pPr marL="0" indent="0">
              <a:buNone/>
              <a:defRPr sz="28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684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saturation sat="125000"/>
                    </a14:imgEffect>
                  </a14:imgLayer>
                </a14:imgProps>
              </a:ext>
            </a:extLst>
          </a:blip>
          <a:srcRect/>
          <a:stretch>
            <a:fillRect l="25000" t="11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46"/>
          <p:cNvSpPr>
            <a:spLocks noChangeArrowheads="1"/>
          </p:cNvSpPr>
          <p:nvPr/>
        </p:nvSpPr>
        <p:spPr bwMode="gray">
          <a:xfrm>
            <a:off x="-48683" y="6381328"/>
            <a:ext cx="12240683" cy="476672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51435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4" name="Rectangle 246"/>
          <p:cNvSpPr>
            <a:spLocks noChangeArrowheads="1"/>
          </p:cNvSpPr>
          <p:nvPr/>
        </p:nvSpPr>
        <p:spPr bwMode="gray">
          <a:xfrm>
            <a:off x="-20362" y="19655"/>
            <a:ext cx="12212364" cy="791657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51435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1425" y="44624"/>
            <a:ext cx="10899577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3" y="908720"/>
            <a:ext cx="11404599" cy="533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27893" y="6320408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1" y="632040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401" y="6345808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529400-510F-864C-BEDB-C2C1C816EAAA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982" y="44624"/>
            <a:ext cx="739449" cy="73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0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  <p:sldLayoutId id="2147483788" r:id="rId18"/>
    <p:sldLayoutId id="2147483789" r:id="rId19"/>
    <p:sldLayoutId id="2147483790" r:id="rId20"/>
    <p:sldLayoutId id="2147483791" r:id="rId21"/>
    <p:sldLayoutId id="2147483792" r:id="rId22"/>
    <p:sldLayoutId id="2147483793" r:id="rId23"/>
    <p:sldLayoutId id="2147483794" r:id="rId24"/>
    <p:sldLayoutId id="2147483795" r:id="rId25"/>
    <p:sldLayoutId id="2147483796" r:id="rId26"/>
    <p:sldLayoutId id="2147483702" r:id="rId27"/>
    <p:sldLayoutId id="2147483709" r:id="rId2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华文新魏" panose="02010800040101010101" pitchFamily="2" charset="-122"/>
          <a:ea typeface="华文新魏" panose="02010800040101010101" pitchFamily="2" charset="-122"/>
          <a:cs typeface="华文新魏" panose="020108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Lucida Sans" pitchFamily="-65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Lucida Sans" pitchFamily="-65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Lucida Sans" pitchFamily="-65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Lucida Sans" pitchFamily="-65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36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1pPr>
      <a:lvl2pPr marL="385763" indent="-1285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2pPr>
      <a:lvl3pPr marL="578644" indent="-128588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3pPr>
      <a:lvl4pPr marL="771525" indent="-1285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4pPr>
      <a:lvl5pPr marL="964406" indent="-128588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5pPr>
      <a:lvl6pPr marL="1221581" indent="-128588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788">
          <a:solidFill>
            <a:schemeClr val="tx1"/>
          </a:solidFill>
          <a:latin typeface="+mn-lt"/>
          <a:ea typeface="ＭＳ Ｐゴシック" pitchFamily="-65" charset="-128"/>
        </a:defRPr>
      </a:lvl6pPr>
      <a:lvl7pPr marL="1478756" indent="-128588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788">
          <a:solidFill>
            <a:schemeClr val="tx1"/>
          </a:solidFill>
          <a:latin typeface="+mn-lt"/>
          <a:ea typeface="ＭＳ Ｐゴシック" pitchFamily="-65" charset="-128"/>
        </a:defRPr>
      </a:lvl7pPr>
      <a:lvl8pPr marL="1735931" indent="-128588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788">
          <a:solidFill>
            <a:schemeClr val="tx1"/>
          </a:solidFill>
          <a:latin typeface="+mn-lt"/>
          <a:ea typeface="ＭＳ Ｐゴシック" pitchFamily="-65" charset="-128"/>
        </a:defRPr>
      </a:lvl8pPr>
      <a:lvl9pPr marL="1993106" indent="-128588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788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tags" Target="../tags/tag115.xml"/><Relationship Id="rId2" Type="http://schemas.openxmlformats.org/officeDocument/2006/relationships/tags" Target="../tags/tag100.xml"/><Relationship Id="rId16" Type="http://schemas.openxmlformats.org/officeDocument/2006/relationships/tags" Target="../tags/tag114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5" Type="http://schemas.openxmlformats.org/officeDocument/2006/relationships/tags" Target="../tags/tag113.xml"/><Relationship Id="rId10" Type="http://schemas.openxmlformats.org/officeDocument/2006/relationships/tags" Target="../tags/tag108.xml"/><Relationship Id="rId19" Type="http://schemas.openxmlformats.org/officeDocument/2006/relationships/image" Target="../media/image5.png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tags" Target="../tags/tag112.xm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tags" Target="../tags/tag12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tags" Target="../tags/tag127.xml"/><Relationship Id="rId17" Type="http://schemas.openxmlformats.org/officeDocument/2006/relationships/tags" Target="../tags/tag132.xml"/><Relationship Id="rId2" Type="http://schemas.openxmlformats.org/officeDocument/2006/relationships/tags" Target="../tags/tag117.xml"/><Relationship Id="rId16" Type="http://schemas.openxmlformats.org/officeDocument/2006/relationships/tags" Target="../tags/tag131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tags" Target="../tags/tag126.xml"/><Relationship Id="rId5" Type="http://schemas.openxmlformats.org/officeDocument/2006/relationships/tags" Target="../tags/tag120.xml"/><Relationship Id="rId15" Type="http://schemas.openxmlformats.org/officeDocument/2006/relationships/tags" Target="../tags/tag130.xml"/><Relationship Id="rId10" Type="http://schemas.openxmlformats.org/officeDocument/2006/relationships/tags" Target="../tags/tag125.xml"/><Relationship Id="rId19" Type="http://schemas.openxmlformats.org/officeDocument/2006/relationships/image" Target="../media/image5.png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4" Type="http://schemas.openxmlformats.org/officeDocument/2006/relationships/tags" Target="../tags/tag129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13" Type="http://schemas.openxmlformats.org/officeDocument/2006/relationships/tags" Target="../tags/tag14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35.xml"/><Relationship Id="rId7" Type="http://schemas.openxmlformats.org/officeDocument/2006/relationships/tags" Target="../tags/tag139.xml"/><Relationship Id="rId12" Type="http://schemas.openxmlformats.org/officeDocument/2006/relationships/tags" Target="../tags/tag144.xml"/><Relationship Id="rId17" Type="http://schemas.openxmlformats.org/officeDocument/2006/relationships/tags" Target="../tags/tag149.xml"/><Relationship Id="rId2" Type="http://schemas.openxmlformats.org/officeDocument/2006/relationships/tags" Target="../tags/tag134.xml"/><Relationship Id="rId16" Type="http://schemas.openxmlformats.org/officeDocument/2006/relationships/tags" Target="../tags/tag148.xml"/><Relationship Id="rId20" Type="http://schemas.openxmlformats.org/officeDocument/2006/relationships/image" Target="../media/image5.png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tags" Target="../tags/tag143.xml"/><Relationship Id="rId5" Type="http://schemas.openxmlformats.org/officeDocument/2006/relationships/tags" Target="../tags/tag137.xml"/><Relationship Id="rId15" Type="http://schemas.openxmlformats.org/officeDocument/2006/relationships/tags" Target="../tags/tag147.xml"/><Relationship Id="rId10" Type="http://schemas.openxmlformats.org/officeDocument/2006/relationships/tags" Target="../tags/tag142.xml"/><Relationship Id="rId19" Type="http://schemas.openxmlformats.org/officeDocument/2006/relationships/notesSlide" Target="../notesSlides/notesSlide51.xml"/><Relationship Id="rId4" Type="http://schemas.openxmlformats.org/officeDocument/2006/relationships/tags" Target="../tags/tag136.xml"/><Relationship Id="rId9" Type="http://schemas.openxmlformats.org/officeDocument/2006/relationships/tags" Target="../tags/tag141.xml"/><Relationship Id="rId14" Type="http://schemas.openxmlformats.org/officeDocument/2006/relationships/tags" Target="../tags/tag146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13" Type="http://schemas.openxmlformats.org/officeDocument/2006/relationships/tags" Target="../tags/tag16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12" Type="http://schemas.openxmlformats.org/officeDocument/2006/relationships/tags" Target="../tags/tag161.xml"/><Relationship Id="rId17" Type="http://schemas.openxmlformats.org/officeDocument/2006/relationships/tags" Target="../tags/tag166.xml"/><Relationship Id="rId2" Type="http://schemas.openxmlformats.org/officeDocument/2006/relationships/tags" Target="../tags/tag151.xml"/><Relationship Id="rId16" Type="http://schemas.openxmlformats.org/officeDocument/2006/relationships/tags" Target="../tags/tag165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tags" Target="../tags/tag160.xml"/><Relationship Id="rId5" Type="http://schemas.openxmlformats.org/officeDocument/2006/relationships/tags" Target="../tags/tag154.xml"/><Relationship Id="rId15" Type="http://schemas.openxmlformats.org/officeDocument/2006/relationships/tags" Target="../tags/tag164.xml"/><Relationship Id="rId10" Type="http://schemas.openxmlformats.org/officeDocument/2006/relationships/tags" Target="../tags/tag159.xml"/><Relationship Id="rId19" Type="http://schemas.openxmlformats.org/officeDocument/2006/relationships/image" Target="../media/image5.png"/><Relationship Id="rId4" Type="http://schemas.openxmlformats.org/officeDocument/2006/relationships/tags" Target="../tags/tag153.xml"/><Relationship Id="rId9" Type="http://schemas.openxmlformats.org/officeDocument/2006/relationships/tags" Target="../tags/tag158.xml"/><Relationship Id="rId14" Type="http://schemas.openxmlformats.org/officeDocument/2006/relationships/tags" Target="../tags/tag16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18" Type="http://schemas.openxmlformats.org/officeDocument/2006/relationships/slideLayout" Target="../slideLayouts/slideLayout18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10" Type="http://schemas.openxmlformats.org/officeDocument/2006/relationships/tags" Target="../tags/tag23.xml"/><Relationship Id="rId19" Type="http://schemas.openxmlformats.org/officeDocument/2006/relationships/image" Target="../media/image5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slideLayout" Target="../slideLayouts/slideLayout1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10" Type="http://schemas.openxmlformats.org/officeDocument/2006/relationships/tags" Target="../tags/tag40.xml"/><Relationship Id="rId19" Type="http://schemas.openxmlformats.org/officeDocument/2006/relationships/image" Target="../media/image5.png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10" Type="http://schemas.openxmlformats.org/officeDocument/2006/relationships/tags" Target="../tags/tag57.xml"/><Relationship Id="rId19" Type="http://schemas.openxmlformats.org/officeDocument/2006/relationships/image" Target="../media/image5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tags" Target="../tags/tag7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tags" Target="../tags/tag81.xml"/><Relationship Id="rId2" Type="http://schemas.openxmlformats.org/officeDocument/2006/relationships/tags" Target="../tags/tag66.xml"/><Relationship Id="rId16" Type="http://schemas.openxmlformats.org/officeDocument/2006/relationships/tags" Target="../tags/tag80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5" Type="http://schemas.openxmlformats.org/officeDocument/2006/relationships/tags" Target="../tags/tag79.xml"/><Relationship Id="rId10" Type="http://schemas.openxmlformats.org/officeDocument/2006/relationships/tags" Target="../tags/tag74.xml"/><Relationship Id="rId19" Type="http://schemas.openxmlformats.org/officeDocument/2006/relationships/image" Target="../media/image5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19" Type="http://schemas.openxmlformats.org/officeDocument/2006/relationships/image" Target="../media/image5.png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34000" y="554038"/>
            <a:ext cx="6858000" cy="1731963"/>
          </a:xfrm>
        </p:spPr>
        <p:txBody>
          <a:bodyPr/>
          <a:lstStyle/>
          <a:p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编译原理</a:t>
            </a:r>
            <a:br>
              <a:rPr lang="en-US" altLang="zh-CN" sz="4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3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Principle of Compiler</a:t>
            </a:r>
            <a:br>
              <a:rPr lang="en-US" altLang="zh-CN" sz="3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sz="3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2023-2024</a:t>
            </a:r>
            <a:r>
              <a:rPr lang="zh-CN" altLang="en-US" sz="3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第</a:t>
            </a:r>
            <a:r>
              <a:rPr lang="en-US" altLang="zh-CN" sz="3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sz="3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学期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562600" y="2590800"/>
            <a:ext cx="6477000" cy="1524000"/>
          </a:xfrm>
        </p:spPr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</a:rPr>
              <a:t>第四章 语法分析</a:t>
            </a:r>
            <a:endParaRPr lang="en-US" altLang="zh-CN" sz="2800" dirty="0">
              <a:solidFill>
                <a:srgbClr val="FF0000"/>
              </a:solidFill>
              <a:latin typeface="华文新魏" pitchFamily="2" charset="-122"/>
            </a:endParaRPr>
          </a:p>
          <a:p>
            <a:r>
              <a:rPr lang="zh-CN" altLang="en-US" dirty="0">
                <a:latin typeface="华文新魏" pitchFamily="2" charset="-122"/>
              </a:rPr>
              <a:t>黄孝喜</a:t>
            </a:r>
            <a:endParaRPr lang="en-US" dirty="0">
              <a:latin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17201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914400"/>
            <a:ext cx="5562600" cy="1219200"/>
          </a:xfrm>
        </p:spPr>
        <p:txBody>
          <a:bodyPr/>
          <a:lstStyle/>
          <a:p>
            <a:pPr lvl="2"/>
            <a:r>
              <a:rPr lang="en-US" altLang="zh-CN" dirty="0" err="1"/>
              <a:t>S→xAy</a:t>
            </a:r>
            <a:endParaRPr lang="en-US" altLang="zh-CN" dirty="0"/>
          </a:p>
          <a:p>
            <a:pPr lvl="2"/>
            <a:r>
              <a:rPr lang="en-US" altLang="zh-CN" dirty="0"/>
              <a:t>A→</a:t>
            </a:r>
            <a:r>
              <a:rPr lang="zh-CN" altLang="en-US" dirty="0"/>
              <a:t>** </a:t>
            </a:r>
            <a:r>
              <a:rPr lang="en-US" altLang="zh-CN" dirty="0"/>
              <a:t>|</a:t>
            </a:r>
            <a:r>
              <a:rPr lang="zh-CN" altLang="en-US" dirty="0"/>
              <a:t> *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30480"/>
            <a:ext cx="9525000" cy="722196"/>
          </a:xfrm>
        </p:spPr>
        <p:txBody>
          <a:bodyPr/>
          <a:lstStyle/>
          <a:p>
            <a:r>
              <a:rPr lang="zh-CN" altLang="en-US" dirty="0"/>
              <a:t>不确定的自顶向下分析</a:t>
            </a:r>
            <a:r>
              <a:rPr lang="en-US" altLang="zh-CN" sz="3200" b="0" dirty="0">
                <a:cs typeface="Times New Roman" panose="02020603050405020304" pitchFamily="18" charset="0"/>
              </a:rPr>
              <a:t>(</a:t>
            </a:r>
            <a:r>
              <a:rPr lang="zh-CN" altLang="en-US" sz="3200" b="0" dirty="0">
                <a:cs typeface="Times New Roman" panose="02020603050405020304" pitchFamily="18" charset="0"/>
              </a:rPr>
              <a:t>递归下降方法</a:t>
            </a:r>
            <a:r>
              <a:rPr lang="en-US" altLang="zh-CN" sz="3200" b="0" dirty="0"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2636035"/>
            <a:ext cx="173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输入句子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: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84EDBC1-6503-A541-AF74-0E3AE6C0C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7" y="3384810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5EEB943-621D-1849-8333-796E860D7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817" y="3537210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x*y</a:t>
            </a: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7A5990A-2F32-6A41-91E9-8BB910EA71EA}"/>
              </a:ext>
            </a:extLst>
          </p:cNvPr>
          <p:cNvGrpSpPr/>
          <p:nvPr/>
        </p:nvGrpSpPr>
        <p:grpSpPr>
          <a:xfrm>
            <a:off x="1447800" y="4013459"/>
            <a:ext cx="762000" cy="1015741"/>
            <a:chOff x="1457217" y="3937260"/>
            <a:chExt cx="762000" cy="1015741"/>
          </a:xfrm>
        </p:grpSpPr>
        <p:cxnSp>
          <p:nvCxnSpPr>
            <p:cNvPr id="8" name="直接箭头连接符 7"/>
            <p:cNvCxnSpPr>
              <a:cxnSpLocks/>
            </p:cNvCxnSpPr>
            <p:nvPr/>
          </p:nvCxnSpPr>
          <p:spPr bwMode="auto">
            <a:xfrm flipV="1">
              <a:off x="1838217" y="3937260"/>
              <a:ext cx="0" cy="49530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412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2133BA3C-D406-F74A-8C0B-54CF3AC32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217" y="4495801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IP</a:t>
              </a:r>
              <a:endPara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215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-1" y="30163"/>
            <a:ext cx="7162801" cy="5334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对句子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id+id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*id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的分析过程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273800"/>
            <a:ext cx="1981200" cy="457200"/>
          </a:xfrm>
        </p:spPr>
        <p:txBody>
          <a:bodyPr/>
          <a:lstStyle/>
          <a:p>
            <a:fld id="{91F816EA-24CC-2048-859A-C5EA9F275392}" type="slidenum">
              <a:rPr lang="en-US" smtClean="0"/>
              <a:pPr/>
              <a:t>100</a:t>
            </a:fld>
            <a:endParaRPr lang="en-US" dirty="0"/>
          </a:p>
        </p:txBody>
      </p:sp>
      <p:graphicFrame>
        <p:nvGraphicFramePr>
          <p:cNvPr id="5" name="Group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760953"/>
              </p:ext>
            </p:extLst>
          </p:nvPr>
        </p:nvGraphicFramePr>
        <p:xfrm>
          <a:off x="1783080" y="3962400"/>
          <a:ext cx="6934200" cy="2378076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id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+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*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(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E→ TE'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E→ TE'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E'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E'→ +TE'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E'→</a:t>
                      </a:r>
                      <a:r>
                        <a:rPr lang="el-GR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ε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E'→</a:t>
                      </a:r>
                      <a:r>
                        <a:rPr lang="el-GR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T→FT'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T→FT'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T'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T'→ε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T'→*FT'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F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F→id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F→(E)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Group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675781"/>
              </p:ext>
            </p:extLst>
          </p:nvPr>
        </p:nvGraphicFramePr>
        <p:xfrm>
          <a:off x="1676400" y="609600"/>
          <a:ext cx="4191000" cy="2773848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6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栈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输入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输出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+id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*id$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+id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*id$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E→ TE'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F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+id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*id$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T→FT'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id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+id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*id$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F→id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T'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+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id*id$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+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id*id$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T'→ε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781801" y="30480"/>
            <a:ext cx="3766185" cy="4572000"/>
            <a:chOff x="5257800" y="30480"/>
            <a:chExt cx="3766185" cy="4572000"/>
          </a:xfrm>
        </p:grpSpPr>
        <p:sp>
          <p:nvSpPr>
            <p:cNvPr id="7" name="椭圆 6"/>
            <p:cNvSpPr/>
            <p:nvPr/>
          </p:nvSpPr>
          <p:spPr bwMode="auto">
            <a:xfrm>
              <a:off x="6576060" y="304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5638800" y="7924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7513320" y="7924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altLang="zh-CN" dirty="0">
                  <a:latin typeface="Times New Roman" pitchFamily="18" charset="0"/>
                </a:rPr>
                <a:t>'</a:t>
              </a:r>
              <a:endParaRPr lang="zh-CN" altLang="en-US" dirty="0">
                <a:latin typeface="Times New Roman" pitchFamily="18" charset="0"/>
              </a:endParaRPr>
            </a:p>
          </p:txBody>
        </p:sp>
        <p:cxnSp>
          <p:nvCxnSpPr>
            <p:cNvPr id="31" name="直接连接符 30"/>
            <p:cNvCxnSpPr>
              <a:stCxn id="7" idx="4"/>
              <a:endCxn id="28" idx="0"/>
            </p:cNvCxnSpPr>
            <p:nvPr/>
          </p:nvCxnSpPr>
          <p:spPr bwMode="auto">
            <a:xfrm flipH="1">
              <a:off x="5829300" y="411480"/>
              <a:ext cx="937260" cy="3810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35" name="直接连接符 34"/>
            <p:cNvCxnSpPr>
              <a:stCxn id="7" idx="4"/>
              <a:endCxn id="29" idx="0"/>
            </p:cNvCxnSpPr>
            <p:nvPr/>
          </p:nvCxnSpPr>
          <p:spPr bwMode="auto">
            <a:xfrm>
              <a:off x="6766560" y="411480"/>
              <a:ext cx="937260" cy="3810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36" name="椭圆 35"/>
            <p:cNvSpPr/>
            <p:nvPr/>
          </p:nvSpPr>
          <p:spPr bwMode="auto">
            <a:xfrm>
              <a:off x="5257800" y="16078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椭圆 36"/>
            <p:cNvSpPr/>
            <p:nvPr/>
          </p:nvSpPr>
          <p:spPr bwMode="auto">
            <a:xfrm>
              <a:off x="6057900" y="16306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dirty="0">
                  <a:latin typeface="Times New Roman" pitchFamily="18" charset="0"/>
                </a:rPr>
                <a:t>'</a:t>
              </a:r>
              <a:endParaRPr lang="zh-CN" altLang="en-US" dirty="0">
                <a:latin typeface="Times New Roman" pitchFamily="18" charset="0"/>
              </a:endParaRPr>
            </a:p>
          </p:txBody>
        </p:sp>
        <p:cxnSp>
          <p:nvCxnSpPr>
            <p:cNvPr id="38" name="直接连接符 37"/>
            <p:cNvCxnSpPr>
              <a:stCxn id="28" idx="4"/>
              <a:endCxn id="36" idx="0"/>
            </p:cNvCxnSpPr>
            <p:nvPr/>
          </p:nvCxnSpPr>
          <p:spPr bwMode="auto">
            <a:xfrm flipH="1">
              <a:off x="5448300" y="1173480"/>
              <a:ext cx="381000" cy="43434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39" name="直接连接符 38"/>
            <p:cNvCxnSpPr>
              <a:stCxn id="28" idx="4"/>
              <a:endCxn id="37" idx="0"/>
            </p:cNvCxnSpPr>
            <p:nvPr/>
          </p:nvCxnSpPr>
          <p:spPr bwMode="auto">
            <a:xfrm>
              <a:off x="5829300" y="1173480"/>
              <a:ext cx="419100" cy="4572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42" name="椭圆 41"/>
            <p:cNvSpPr/>
            <p:nvPr/>
          </p:nvSpPr>
          <p:spPr bwMode="auto">
            <a:xfrm>
              <a:off x="5257800" y="24079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" name="直接连接符 42"/>
            <p:cNvCxnSpPr>
              <a:stCxn id="36" idx="4"/>
              <a:endCxn id="42" idx="0"/>
            </p:cNvCxnSpPr>
            <p:nvPr/>
          </p:nvCxnSpPr>
          <p:spPr bwMode="auto">
            <a:xfrm>
              <a:off x="5448300" y="1988820"/>
              <a:ext cx="0" cy="4191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48" name="椭圆 47"/>
            <p:cNvSpPr/>
            <p:nvPr/>
          </p:nvSpPr>
          <p:spPr bwMode="auto">
            <a:xfrm>
              <a:off x="6057900" y="242697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ε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9" name="直接连接符 48"/>
            <p:cNvCxnSpPr>
              <a:stCxn id="37" idx="4"/>
              <a:endCxn id="48" idx="0"/>
            </p:cNvCxnSpPr>
            <p:nvPr/>
          </p:nvCxnSpPr>
          <p:spPr bwMode="auto">
            <a:xfrm>
              <a:off x="6248400" y="2011680"/>
              <a:ext cx="0" cy="41529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55" name="椭圆 54"/>
            <p:cNvSpPr/>
            <p:nvPr/>
          </p:nvSpPr>
          <p:spPr bwMode="auto">
            <a:xfrm>
              <a:off x="6766560" y="16306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椭圆 58"/>
            <p:cNvSpPr/>
            <p:nvPr/>
          </p:nvSpPr>
          <p:spPr bwMode="auto">
            <a:xfrm>
              <a:off x="7513320" y="16306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8452485" y="16078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</a:rPr>
                <a:t>'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endParaRPr>
            </a:p>
          </p:txBody>
        </p:sp>
        <p:cxnSp>
          <p:nvCxnSpPr>
            <p:cNvPr id="63" name="直接连接符 62"/>
            <p:cNvCxnSpPr>
              <a:stCxn id="29" idx="4"/>
              <a:endCxn id="55" idx="0"/>
            </p:cNvCxnSpPr>
            <p:nvPr/>
          </p:nvCxnSpPr>
          <p:spPr bwMode="auto">
            <a:xfrm flipH="1">
              <a:off x="6957060" y="1173480"/>
              <a:ext cx="746760" cy="4572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65" name="直接连接符 64"/>
            <p:cNvCxnSpPr>
              <a:stCxn id="29" idx="4"/>
              <a:endCxn id="59" idx="0"/>
            </p:cNvCxnSpPr>
            <p:nvPr/>
          </p:nvCxnSpPr>
          <p:spPr bwMode="auto">
            <a:xfrm>
              <a:off x="7703820" y="1173480"/>
              <a:ext cx="0" cy="4572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67" name="直接连接符 66"/>
            <p:cNvCxnSpPr>
              <a:stCxn id="29" idx="4"/>
              <a:endCxn id="61" idx="0"/>
            </p:cNvCxnSpPr>
            <p:nvPr/>
          </p:nvCxnSpPr>
          <p:spPr bwMode="auto">
            <a:xfrm>
              <a:off x="7703820" y="1173480"/>
              <a:ext cx="939165" cy="43434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71" name="椭圆 70"/>
            <p:cNvSpPr/>
            <p:nvPr/>
          </p:nvSpPr>
          <p:spPr bwMode="auto">
            <a:xfrm>
              <a:off x="6964680" y="242697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椭圆 71"/>
            <p:cNvSpPr/>
            <p:nvPr/>
          </p:nvSpPr>
          <p:spPr bwMode="auto">
            <a:xfrm>
              <a:off x="7962900" y="242697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</a:rPr>
                <a:t>'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endParaRPr>
            </a:p>
          </p:txBody>
        </p:sp>
        <p:cxnSp>
          <p:nvCxnSpPr>
            <p:cNvPr id="73" name="直接连接符 72"/>
            <p:cNvCxnSpPr>
              <a:stCxn id="59" idx="4"/>
              <a:endCxn id="71" idx="0"/>
            </p:cNvCxnSpPr>
            <p:nvPr/>
          </p:nvCxnSpPr>
          <p:spPr bwMode="auto">
            <a:xfrm flipH="1">
              <a:off x="7155180" y="2011680"/>
              <a:ext cx="548640" cy="41529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74" name="直接连接符 73"/>
            <p:cNvCxnSpPr>
              <a:stCxn id="59" idx="4"/>
              <a:endCxn id="72" idx="0"/>
            </p:cNvCxnSpPr>
            <p:nvPr/>
          </p:nvCxnSpPr>
          <p:spPr bwMode="auto">
            <a:xfrm>
              <a:off x="7703820" y="2011680"/>
              <a:ext cx="449580" cy="41529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75" name="椭圆 74"/>
            <p:cNvSpPr/>
            <p:nvPr/>
          </p:nvSpPr>
          <p:spPr bwMode="auto">
            <a:xfrm>
              <a:off x="6964680" y="32461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" name="直接连接符 75"/>
            <p:cNvCxnSpPr>
              <a:stCxn id="71" idx="4"/>
              <a:endCxn id="75" idx="0"/>
            </p:cNvCxnSpPr>
            <p:nvPr/>
          </p:nvCxnSpPr>
          <p:spPr bwMode="auto">
            <a:xfrm>
              <a:off x="7155180" y="2807970"/>
              <a:ext cx="0" cy="43815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77" name="椭圆 76"/>
            <p:cNvSpPr/>
            <p:nvPr/>
          </p:nvSpPr>
          <p:spPr bwMode="auto">
            <a:xfrm>
              <a:off x="7547610" y="32461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直接连接符 77"/>
            <p:cNvCxnSpPr>
              <a:stCxn id="72" idx="4"/>
              <a:endCxn id="77" idx="0"/>
            </p:cNvCxnSpPr>
            <p:nvPr/>
          </p:nvCxnSpPr>
          <p:spPr bwMode="auto">
            <a:xfrm flipH="1">
              <a:off x="7738110" y="2807970"/>
              <a:ext cx="415290" cy="43815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86" name="椭圆 85"/>
            <p:cNvSpPr/>
            <p:nvPr/>
          </p:nvSpPr>
          <p:spPr bwMode="auto">
            <a:xfrm>
              <a:off x="7962900" y="32461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椭圆 86"/>
            <p:cNvSpPr/>
            <p:nvPr/>
          </p:nvSpPr>
          <p:spPr bwMode="auto">
            <a:xfrm>
              <a:off x="8642985" y="32461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</a:rPr>
                <a:t>'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endParaRPr>
            </a:p>
          </p:txBody>
        </p:sp>
        <p:cxnSp>
          <p:nvCxnSpPr>
            <p:cNvPr id="89" name="直接连接符 88"/>
            <p:cNvCxnSpPr>
              <a:stCxn id="72" idx="4"/>
              <a:endCxn id="86" idx="0"/>
            </p:cNvCxnSpPr>
            <p:nvPr/>
          </p:nvCxnSpPr>
          <p:spPr bwMode="auto">
            <a:xfrm>
              <a:off x="8153400" y="2807970"/>
              <a:ext cx="0" cy="43815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91" name="直接连接符 90"/>
            <p:cNvCxnSpPr>
              <a:stCxn id="72" idx="4"/>
              <a:endCxn id="87" idx="0"/>
            </p:cNvCxnSpPr>
            <p:nvPr/>
          </p:nvCxnSpPr>
          <p:spPr bwMode="auto">
            <a:xfrm>
              <a:off x="8153400" y="2807970"/>
              <a:ext cx="680085" cy="43815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97" name="椭圆 96"/>
            <p:cNvSpPr/>
            <p:nvPr/>
          </p:nvSpPr>
          <p:spPr bwMode="auto">
            <a:xfrm>
              <a:off x="7962900" y="42214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8" name="直接连接符 97"/>
            <p:cNvCxnSpPr>
              <a:stCxn id="86" idx="4"/>
              <a:endCxn id="97" idx="0"/>
            </p:cNvCxnSpPr>
            <p:nvPr/>
          </p:nvCxnSpPr>
          <p:spPr bwMode="auto">
            <a:xfrm>
              <a:off x="8153400" y="3627120"/>
              <a:ext cx="0" cy="59436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101" name="椭圆 100"/>
            <p:cNvSpPr/>
            <p:nvPr/>
          </p:nvSpPr>
          <p:spPr bwMode="auto">
            <a:xfrm>
              <a:off x="8642985" y="41986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ε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2" name="直接连接符 101"/>
            <p:cNvCxnSpPr>
              <a:stCxn id="87" idx="4"/>
              <a:endCxn id="101" idx="0"/>
            </p:cNvCxnSpPr>
            <p:nvPr/>
          </p:nvCxnSpPr>
          <p:spPr bwMode="auto">
            <a:xfrm>
              <a:off x="8833485" y="3627120"/>
              <a:ext cx="0" cy="5715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104" name="椭圆 103"/>
            <p:cNvSpPr/>
            <p:nvPr/>
          </p:nvSpPr>
          <p:spPr bwMode="auto">
            <a:xfrm>
              <a:off x="8452485" y="241935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ε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5" name="直接连接符 104"/>
            <p:cNvCxnSpPr>
              <a:stCxn id="61" idx="4"/>
              <a:endCxn id="104" idx="0"/>
            </p:cNvCxnSpPr>
            <p:nvPr/>
          </p:nvCxnSpPr>
          <p:spPr bwMode="auto">
            <a:xfrm>
              <a:off x="8642985" y="1988820"/>
              <a:ext cx="0" cy="43053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</p:grpSp>
      <p:sp>
        <p:nvSpPr>
          <p:cNvPr id="44" name="TextBox 43"/>
          <p:cNvSpPr txBox="1"/>
          <p:nvPr/>
        </p:nvSpPr>
        <p:spPr>
          <a:xfrm>
            <a:off x="9418320" y="7620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分析树</a:t>
            </a:r>
          </a:p>
        </p:txBody>
      </p:sp>
    </p:spTree>
    <p:extLst>
      <p:ext uri="{BB962C8B-B14F-4D97-AF65-F5344CB8AC3E}">
        <p14:creationId xmlns:p14="http://schemas.microsoft.com/office/powerpoint/2010/main" val="9982789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30163"/>
            <a:ext cx="6705600" cy="5334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对句子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id+id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*id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的分析过程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273800"/>
            <a:ext cx="1981200" cy="457200"/>
          </a:xfrm>
        </p:spPr>
        <p:txBody>
          <a:bodyPr/>
          <a:lstStyle/>
          <a:p>
            <a:fld id="{91F816EA-24CC-2048-859A-C5EA9F275392}" type="slidenum">
              <a:rPr lang="en-US" smtClean="0"/>
              <a:pPr/>
              <a:t>101</a:t>
            </a:fld>
            <a:endParaRPr lang="en-US" dirty="0"/>
          </a:p>
        </p:txBody>
      </p:sp>
      <p:graphicFrame>
        <p:nvGraphicFramePr>
          <p:cNvPr id="5" name="Group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630558"/>
              </p:ext>
            </p:extLst>
          </p:nvPr>
        </p:nvGraphicFramePr>
        <p:xfrm>
          <a:off x="1783080" y="3962400"/>
          <a:ext cx="6934200" cy="2378076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id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+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*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(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E→ TE'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E→ TE'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E'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E'→ +TE'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E'→</a:t>
                      </a:r>
                      <a:r>
                        <a:rPr lang="el-GR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ε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E'→</a:t>
                      </a:r>
                      <a:r>
                        <a:rPr lang="el-GR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T→FT'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T→FT'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T'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T'→*FT'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F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F→id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F→(E)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Group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698539"/>
              </p:ext>
            </p:extLst>
          </p:nvPr>
        </p:nvGraphicFramePr>
        <p:xfrm>
          <a:off x="1676400" y="609600"/>
          <a:ext cx="4191000" cy="317011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6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栈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输入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输出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+id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*id$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+id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*id$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E→ TE'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F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+id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*id$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T→FT'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id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+id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*id$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F→id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T'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+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id*id$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+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id*id$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+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TE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+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id*id$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E'→ +TE'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781801" y="30480"/>
            <a:ext cx="3766185" cy="4572000"/>
            <a:chOff x="5257800" y="30480"/>
            <a:chExt cx="3766185" cy="4572000"/>
          </a:xfrm>
        </p:grpSpPr>
        <p:sp>
          <p:nvSpPr>
            <p:cNvPr id="7" name="椭圆 6"/>
            <p:cNvSpPr/>
            <p:nvPr/>
          </p:nvSpPr>
          <p:spPr bwMode="auto">
            <a:xfrm>
              <a:off x="6576060" y="304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5638800" y="7924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7513320" y="7924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altLang="zh-CN" dirty="0">
                  <a:latin typeface="Times New Roman" pitchFamily="18" charset="0"/>
                </a:rPr>
                <a:t>'</a:t>
              </a:r>
              <a:endParaRPr lang="zh-CN" altLang="en-US" dirty="0">
                <a:latin typeface="Times New Roman" pitchFamily="18" charset="0"/>
              </a:endParaRPr>
            </a:p>
          </p:txBody>
        </p:sp>
        <p:cxnSp>
          <p:nvCxnSpPr>
            <p:cNvPr id="31" name="直接连接符 30"/>
            <p:cNvCxnSpPr>
              <a:stCxn id="7" idx="4"/>
              <a:endCxn id="28" idx="0"/>
            </p:cNvCxnSpPr>
            <p:nvPr/>
          </p:nvCxnSpPr>
          <p:spPr bwMode="auto">
            <a:xfrm flipH="1">
              <a:off x="5829300" y="411480"/>
              <a:ext cx="937260" cy="3810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35" name="直接连接符 34"/>
            <p:cNvCxnSpPr>
              <a:stCxn id="7" idx="4"/>
              <a:endCxn id="29" idx="0"/>
            </p:cNvCxnSpPr>
            <p:nvPr/>
          </p:nvCxnSpPr>
          <p:spPr bwMode="auto">
            <a:xfrm>
              <a:off x="6766560" y="411480"/>
              <a:ext cx="937260" cy="3810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36" name="椭圆 35"/>
            <p:cNvSpPr/>
            <p:nvPr/>
          </p:nvSpPr>
          <p:spPr bwMode="auto">
            <a:xfrm>
              <a:off x="5257800" y="16078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椭圆 36"/>
            <p:cNvSpPr/>
            <p:nvPr/>
          </p:nvSpPr>
          <p:spPr bwMode="auto">
            <a:xfrm>
              <a:off x="6057900" y="16306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dirty="0">
                  <a:latin typeface="Times New Roman" pitchFamily="18" charset="0"/>
                </a:rPr>
                <a:t>'</a:t>
              </a:r>
              <a:endParaRPr lang="zh-CN" altLang="en-US" dirty="0">
                <a:latin typeface="Times New Roman" pitchFamily="18" charset="0"/>
              </a:endParaRPr>
            </a:p>
          </p:txBody>
        </p:sp>
        <p:cxnSp>
          <p:nvCxnSpPr>
            <p:cNvPr id="38" name="直接连接符 37"/>
            <p:cNvCxnSpPr>
              <a:stCxn id="28" idx="4"/>
              <a:endCxn id="36" idx="0"/>
            </p:cNvCxnSpPr>
            <p:nvPr/>
          </p:nvCxnSpPr>
          <p:spPr bwMode="auto">
            <a:xfrm flipH="1">
              <a:off x="5448300" y="1173480"/>
              <a:ext cx="381000" cy="43434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39" name="直接连接符 38"/>
            <p:cNvCxnSpPr>
              <a:stCxn id="28" idx="4"/>
              <a:endCxn id="37" idx="0"/>
            </p:cNvCxnSpPr>
            <p:nvPr/>
          </p:nvCxnSpPr>
          <p:spPr bwMode="auto">
            <a:xfrm>
              <a:off x="5829300" y="1173480"/>
              <a:ext cx="419100" cy="4572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42" name="椭圆 41"/>
            <p:cNvSpPr/>
            <p:nvPr/>
          </p:nvSpPr>
          <p:spPr bwMode="auto">
            <a:xfrm>
              <a:off x="5257800" y="24079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" name="直接连接符 42"/>
            <p:cNvCxnSpPr>
              <a:stCxn id="36" idx="4"/>
              <a:endCxn id="42" idx="0"/>
            </p:cNvCxnSpPr>
            <p:nvPr/>
          </p:nvCxnSpPr>
          <p:spPr bwMode="auto">
            <a:xfrm>
              <a:off x="5448300" y="1988820"/>
              <a:ext cx="0" cy="4191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48" name="椭圆 47"/>
            <p:cNvSpPr/>
            <p:nvPr/>
          </p:nvSpPr>
          <p:spPr bwMode="auto">
            <a:xfrm>
              <a:off x="6057900" y="242697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ε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9" name="直接连接符 48"/>
            <p:cNvCxnSpPr>
              <a:stCxn id="37" idx="4"/>
              <a:endCxn id="48" idx="0"/>
            </p:cNvCxnSpPr>
            <p:nvPr/>
          </p:nvCxnSpPr>
          <p:spPr bwMode="auto">
            <a:xfrm>
              <a:off x="6248400" y="2011680"/>
              <a:ext cx="0" cy="41529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55" name="椭圆 54"/>
            <p:cNvSpPr/>
            <p:nvPr/>
          </p:nvSpPr>
          <p:spPr bwMode="auto">
            <a:xfrm>
              <a:off x="6766560" y="16306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椭圆 58"/>
            <p:cNvSpPr/>
            <p:nvPr/>
          </p:nvSpPr>
          <p:spPr bwMode="auto">
            <a:xfrm>
              <a:off x="7513320" y="16306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8452485" y="16078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altLang="zh-CN" dirty="0">
                  <a:latin typeface="Times New Roman" pitchFamily="18" charset="0"/>
                </a:rPr>
                <a:t>'</a:t>
              </a:r>
              <a:endParaRPr lang="zh-CN" altLang="en-US" dirty="0">
                <a:latin typeface="Times New Roman" pitchFamily="18" charset="0"/>
              </a:endParaRPr>
            </a:p>
          </p:txBody>
        </p:sp>
        <p:cxnSp>
          <p:nvCxnSpPr>
            <p:cNvPr id="63" name="直接连接符 62"/>
            <p:cNvCxnSpPr>
              <a:stCxn id="29" idx="4"/>
              <a:endCxn id="55" idx="0"/>
            </p:cNvCxnSpPr>
            <p:nvPr/>
          </p:nvCxnSpPr>
          <p:spPr bwMode="auto">
            <a:xfrm flipH="1">
              <a:off x="6957060" y="1173480"/>
              <a:ext cx="746760" cy="4572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65" name="直接连接符 64"/>
            <p:cNvCxnSpPr>
              <a:stCxn id="29" idx="4"/>
              <a:endCxn id="59" idx="0"/>
            </p:cNvCxnSpPr>
            <p:nvPr/>
          </p:nvCxnSpPr>
          <p:spPr bwMode="auto">
            <a:xfrm>
              <a:off x="7703820" y="1173480"/>
              <a:ext cx="0" cy="4572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67" name="直接连接符 66"/>
            <p:cNvCxnSpPr>
              <a:stCxn id="29" idx="4"/>
              <a:endCxn id="61" idx="0"/>
            </p:cNvCxnSpPr>
            <p:nvPr/>
          </p:nvCxnSpPr>
          <p:spPr bwMode="auto">
            <a:xfrm>
              <a:off x="7703820" y="1173480"/>
              <a:ext cx="939165" cy="43434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71" name="椭圆 70"/>
            <p:cNvSpPr/>
            <p:nvPr/>
          </p:nvSpPr>
          <p:spPr bwMode="auto">
            <a:xfrm>
              <a:off x="6964680" y="242697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椭圆 71"/>
            <p:cNvSpPr/>
            <p:nvPr/>
          </p:nvSpPr>
          <p:spPr bwMode="auto">
            <a:xfrm>
              <a:off x="7962900" y="242697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</a:rPr>
                <a:t>'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endParaRPr>
            </a:p>
          </p:txBody>
        </p:sp>
        <p:cxnSp>
          <p:nvCxnSpPr>
            <p:cNvPr id="73" name="直接连接符 72"/>
            <p:cNvCxnSpPr>
              <a:stCxn id="59" idx="4"/>
              <a:endCxn id="71" idx="0"/>
            </p:cNvCxnSpPr>
            <p:nvPr/>
          </p:nvCxnSpPr>
          <p:spPr bwMode="auto">
            <a:xfrm flipH="1">
              <a:off x="7155180" y="2011680"/>
              <a:ext cx="548640" cy="41529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74" name="直接连接符 73"/>
            <p:cNvCxnSpPr>
              <a:stCxn id="59" idx="4"/>
              <a:endCxn id="72" idx="0"/>
            </p:cNvCxnSpPr>
            <p:nvPr/>
          </p:nvCxnSpPr>
          <p:spPr bwMode="auto">
            <a:xfrm>
              <a:off x="7703820" y="2011680"/>
              <a:ext cx="449580" cy="41529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75" name="椭圆 74"/>
            <p:cNvSpPr/>
            <p:nvPr/>
          </p:nvSpPr>
          <p:spPr bwMode="auto">
            <a:xfrm>
              <a:off x="6964680" y="32461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" name="直接连接符 75"/>
            <p:cNvCxnSpPr>
              <a:stCxn id="71" idx="4"/>
              <a:endCxn id="75" idx="0"/>
            </p:cNvCxnSpPr>
            <p:nvPr/>
          </p:nvCxnSpPr>
          <p:spPr bwMode="auto">
            <a:xfrm>
              <a:off x="7155180" y="2807970"/>
              <a:ext cx="0" cy="43815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77" name="椭圆 76"/>
            <p:cNvSpPr/>
            <p:nvPr/>
          </p:nvSpPr>
          <p:spPr bwMode="auto">
            <a:xfrm>
              <a:off x="7547610" y="32461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直接连接符 77"/>
            <p:cNvCxnSpPr>
              <a:stCxn id="72" idx="4"/>
              <a:endCxn id="77" idx="0"/>
            </p:cNvCxnSpPr>
            <p:nvPr/>
          </p:nvCxnSpPr>
          <p:spPr bwMode="auto">
            <a:xfrm flipH="1">
              <a:off x="7738110" y="2807970"/>
              <a:ext cx="415290" cy="43815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86" name="椭圆 85"/>
            <p:cNvSpPr/>
            <p:nvPr/>
          </p:nvSpPr>
          <p:spPr bwMode="auto">
            <a:xfrm>
              <a:off x="7962900" y="32461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椭圆 86"/>
            <p:cNvSpPr/>
            <p:nvPr/>
          </p:nvSpPr>
          <p:spPr bwMode="auto">
            <a:xfrm>
              <a:off x="8642985" y="32461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</a:rPr>
                <a:t>'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endParaRPr>
            </a:p>
          </p:txBody>
        </p:sp>
        <p:cxnSp>
          <p:nvCxnSpPr>
            <p:cNvPr id="89" name="直接连接符 88"/>
            <p:cNvCxnSpPr>
              <a:stCxn id="72" idx="4"/>
              <a:endCxn id="86" idx="0"/>
            </p:cNvCxnSpPr>
            <p:nvPr/>
          </p:nvCxnSpPr>
          <p:spPr bwMode="auto">
            <a:xfrm>
              <a:off x="8153400" y="2807970"/>
              <a:ext cx="0" cy="43815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91" name="直接连接符 90"/>
            <p:cNvCxnSpPr>
              <a:stCxn id="72" idx="4"/>
              <a:endCxn id="87" idx="0"/>
            </p:cNvCxnSpPr>
            <p:nvPr/>
          </p:nvCxnSpPr>
          <p:spPr bwMode="auto">
            <a:xfrm>
              <a:off x="8153400" y="2807970"/>
              <a:ext cx="680085" cy="43815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97" name="椭圆 96"/>
            <p:cNvSpPr/>
            <p:nvPr/>
          </p:nvSpPr>
          <p:spPr bwMode="auto">
            <a:xfrm>
              <a:off x="7962900" y="42214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8" name="直接连接符 97"/>
            <p:cNvCxnSpPr>
              <a:stCxn id="86" idx="4"/>
              <a:endCxn id="97" idx="0"/>
            </p:cNvCxnSpPr>
            <p:nvPr/>
          </p:nvCxnSpPr>
          <p:spPr bwMode="auto">
            <a:xfrm>
              <a:off x="8153400" y="3627120"/>
              <a:ext cx="0" cy="59436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101" name="椭圆 100"/>
            <p:cNvSpPr/>
            <p:nvPr/>
          </p:nvSpPr>
          <p:spPr bwMode="auto">
            <a:xfrm>
              <a:off x="8642985" y="41986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ε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2" name="直接连接符 101"/>
            <p:cNvCxnSpPr>
              <a:stCxn id="87" idx="4"/>
              <a:endCxn id="101" idx="0"/>
            </p:cNvCxnSpPr>
            <p:nvPr/>
          </p:nvCxnSpPr>
          <p:spPr bwMode="auto">
            <a:xfrm>
              <a:off x="8833485" y="3627120"/>
              <a:ext cx="0" cy="5715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104" name="椭圆 103"/>
            <p:cNvSpPr/>
            <p:nvPr/>
          </p:nvSpPr>
          <p:spPr bwMode="auto">
            <a:xfrm>
              <a:off x="8452485" y="241935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ε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5" name="直接连接符 104"/>
            <p:cNvCxnSpPr>
              <a:stCxn id="61" idx="4"/>
              <a:endCxn id="104" idx="0"/>
            </p:cNvCxnSpPr>
            <p:nvPr/>
          </p:nvCxnSpPr>
          <p:spPr bwMode="auto">
            <a:xfrm>
              <a:off x="8642985" y="1988820"/>
              <a:ext cx="0" cy="43053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</p:grpSp>
      <p:sp>
        <p:nvSpPr>
          <p:cNvPr id="44" name="TextBox 43"/>
          <p:cNvSpPr txBox="1"/>
          <p:nvPr/>
        </p:nvSpPr>
        <p:spPr>
          <a:xfrm>
            <a:off x="9418320" y="7620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分析树</a:t>
            </a:r>
          </a:p>
        </p:txBody>
      </p:sp>
    </p:spTree>
    <p:extLst>
      <p:ext uri="{BB962C8B-B14F-4D97-AF65-F5344CB8AC3E}">
        <p14:creationId xmlns:p14="http://schemas.microsoft.com/office/powerpoint/2010/main" val="42327358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273800"/>
            <a:ext cx="1981200" cy="457200"/>
          </a:xfrm>
        </p:spPr>
        <p:txBody>
          <a:bodyPr/>
          <a:lstStyle/>
          <a:p>
            <a:fld id="{91F816EA-24CC-2048-859A-C5EA9F275392}" type="slidenum">
              <a:rPr lang="en-US" smtClean="0"/>
              <a:pPr/>
              <a:t>102</a:t>
            </a:fld>
            <a:endParaRPr lang="en-US" dirty="0"/>
          </a:p>
        </p:txBody>
      </p:sp>
      <p:graphicFrame>
        <p:nvGraphicFramePr>
          <p:cNvPr id="6" name="Group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235011"/>
              </p:ext>
            </p:extLst>
          </p:nvPr>
        </p:nvGraphicFramePr>
        <p:xfrm>
          <a:off x="1676400" y="106680"/>
          <a:ext cx="4191000" cy="6241458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6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栈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输入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输出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5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+id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*id$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+id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*id$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E→ TE'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04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F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+id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*id$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T→FT'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74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id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+id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*id$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F→id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04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T'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+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id*id$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73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+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id*id$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T'→ε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2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+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TE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+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id*id$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E'→ +TE'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172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*id$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1600" b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42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F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*id$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T→FT'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69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*id$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F→id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T'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*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id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$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11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*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FT'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*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id$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T'→*FT'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160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F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id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id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F→id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T'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T'→ε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E'→</a:t>
                      </a:r>
                      <a:r>
                        <a:rPr lang="el-GR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ε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781801" y="76200"/>
            <a:ext cx="3766185" cy="4572000"/>
            <a:chOff x="5257800" y="30480"/>
            <a:chExt cx="3766185" cy="4572000"/>
          </a:xfrm>
        </p:grpSpPr>
        <p:sp>
          <p:nvSpPr>
            <p:cNvPr id="7" name="椭圆 6"/>
            <p:cNvSpPr/>
            <p:nvPr/>
          </p:nvSpPr>
          <p:spPr bwMode="auto">
            <a:xfrm>
              <a:off x="6576060" y="304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5638800" y="7924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7513320" y="7924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altLang="zh-CN" dirty="0">
                  <a:latin typeface="Times New Roman" pitchFamily="18" charset="0"/>
                </a:rPr>
                <a:t>'</a:t>
              </a:r>
              <a:endParaRPr lang="zh-CN" altLang="en-US" dirty="0">
                <a:latin typeface="Times New Roman" pitchFamily="18" charset="0"/>
              </a:endParaRPr>
            </a:p>
          </p:txBody>
        </p:sp>
        <p:cxnSp>
          <p:nvCxnSpPr>
            <p:cNvPr id="31" name="直接连接符 30"/>
            <p:cNvCxnSpPr>
              <a:stCxn id="7" idx="4"/>
              <a:endCxn id="28" idx="0"/>
            </p:cNvCxnSpPr>
            <p:nvPr/>
          </p:nvCxnSpPr>
          <p:spPr bwMode="auto">
            <a:xfrm flipH="1">
              <a:off x="5829300" y="411480"/>
              <a:ext cx="937260" cy="3810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35" name="直接连接符 34"/>
            <p:cNvCxnSpPr>
              <a:stCxn id="7" idx="4"/>
              <a:endCxn id="29" idx="0"/>
            </p:cNvCxnSpPr>
            <p:nvPr/>
          </p:nvCxnSpPr>
          <p:spPr bwMode="auto">
            <a:xfrm>
              <a:off x="6766560" y="411480"/>
              <a:ext cx="937260" cy="3810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36" name="椭圆 35"/>
            <p:cNvSpPr/>
            <p:nvPr/>
          </p:nvSpPr>
          <p:spPr bwMode="auto">
            <a:xfrm>
              <a:off x="5257800" y="16078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椭圆 36"/>
            <p:cNvSpPr/>
            <p:nvPr/>
          </p:nvSpPr>
          <p:spPr bwMode="auto">
            <a:xfrm>
              <a:off x="6057900" y="16306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dirty="0">
                  <a:latin typeface="Times New Roman" pitchFamily="18" charset="0"/>
                </a:rPr>
                <a:t>'</a:t>
              </a:r>
              <a:endParaRPr lang="zh-CN" altLang="en-US" dirty="0">
                <a:latin typeface="Times New Roman" pitchFamily="18" charset="0"/>
              </a:endParaRPr>
            </a:p>
          </p:txBody>
        </p:sp>
        <p:cxnSp>
          <p:nvCxnSpPr>
            <p:cNvPr id="38" name="直接连接符 37"/>
            <p:cNvCxnSpPr>
              <a:stCxn id="28" idx="4"/>
              <a:endCxn id="36" idx="0"/>
            </p:cNvCxnSpPr>
            <p:nvPr/>
          </p:nvCxnSpPr>
          <p:spPr bwMode="auto">
            <a:xfrm flipH="1">
              <a:off x="5448300" y="1173480"/>
              <a:ext cx="381000" cy="43434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39" name="直接连接符 38"/>
            <p:cNvCxnSpPr>
              <a:stCxn id="28" idx="4"/>
              <a:endCxn id="37" idx="0"/>
            </p:cNvCxnSpPr>
            <p:nvPr/>
          </p:nvCxnSpPr>
          <p:spPr bwMode="auto">
            <a:xfrm>
              <a:off x="5829300" y="1173480"/>
              <a:ext cx="419100" cy="4572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42" name="椭圆 41"/>
            <p:cNvSpPr/>
            <p:nvPr/>
          </p:nvSpPr>
          <p:spPr bwMode="auto">
            <a:xfrm>
              <a:off x="5257800" y="24079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" name="直接连接符 42"/>
            <p:cNvCxnSpPr>
              <a:stCxn id="36" idx="4"/>
              <a:endCxn id="42" idx="0"/>
            </p:cNvCxnSpPr>
            <p:nvPr/>
          </p:nvCxnSpPr>
          <p:spPr bwMode="auto">
            <a:xfrm>
              <a:off x="5448300" y="1988820"/>
              <a:ext cx="0" cy="4191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48" name="椭圆 47"/>
            <p:cNvSpPr/>
            <p:nvPr/>
          </p:nvSpPr>
          <p:spPr bwMode="auto">
            <a:xfrm>
              <a:off x="6057900" y="242697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ε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9" name="直接连接符 48"/>
            <p:cNvCxnSpPr>
              <a:stCxn id="37" idx="4"/>
              <a:endCxn id="48" idx="0"/>
            </p:cNvCxnSpPr>
            <p:nvPr/>
          </p:nvCxnSpPr>
          <p:spPr bwMode="auto">
            <a:xfrm>
              <a:off x="6248400" y="2011680"/>
              <a:ext cx="0" cy="41529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55" name="椭圆 54"/>
            <p:cNvSpPr/>
            <p:nvPr/>
          </p:nvSpPr>
          <p:spPr bwMode="auto">
            <a:xfrm>
              <a:off x="6766560" y="16306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椭圆 58"/>
            <p:cNvSpPr/>
            <p:nvPr/>
          </p:nvSpPr>
          <p:spPr bwMode="auto">
            <a:xfrm>
              <a:off x="7513320" y="16306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8452485" y="16078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altLang="zh-CN" dirty="0">
                  <a:latin typeface="Times New Roman" pitchFamily="18" charset="0"/>
                </a:rPr>
                <a:t>'</a:t>
              </a:r>
              <a:endParaRPr lang="zh-CN" altLang="en-US" dirty="0">
                <a:latin typeface="Times New Roman" pitchFamily="18" charset="0"/>
              </a:endParaRPr>
            </a:p>
          </p:txBody>
        </p:sp>
        <p:cxnSp>
          <p:nvCxnSpPr>
            <p:cNvPr id="63" name="直接连接符 62"/>
            <p:cNvCxnSpPr>
              <a:stCxn id="29" idx="4"/>
              <a:endCxn id="55" idx="0"/>
            </p:cNvCxnSpPr>
            <p:nvPr/>
          </p:nvCxnSpPr>
          <p:spPr bwMode="auto">
            <a:xfrm flipH="1">
              <a:off x="6957060" y="1173480"/>
              <a:ext cx="746760" cy="4572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65" name="直接连接符 64"/>
            <p:cNvCxnSpPr>
              <a:stCxn id="29" idx="4"/>
              <a:endCxn id="59" idx="0"/>
            </p:cNvCxnSpPr>
            <p:nvPr/>
          </p:nvCxnSpPr>
          <p:spPr bwMode="auto">
            <a:xfrm>
              <a:off x="7703820" y="1173480"/>
              <a:ext cx="0" cy="4572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67" name="直接连接符 66"/>
            <p:cNvCxnSpPr>
              <a:stCxn id="29" idx="4"/>
              <a:endCxn id="61" idx="0"/>
            </p:cNvCxnSpPr>
            <p:nvPr/>
          </p:nvCxnSpPr>
          <p:spPr bwMode="auto">
            <a:xfrm>
              <a:off x="7703820" y="1173480"/>
              <a:ext cx="939165" cy="43434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71" name="椭圆 70"/>
            <p:cNvSpPr/>
            <p:nvPr/>
          </p:nvSpPr>
          <p:spPr bwMode="auto">
            <a:xfrm>
              <a:off x="6964680" y="242697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椭圆 71"/>
            <p:cNvSpPr/>
            <p:nvPr/>
          </p:nvSpPr>
          <p:spPr bwMode="auto">
            <a:xfrm>
              <a:off x="7962900" y="242697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</a:rPr>
                <a:t>'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endParaRPr>
            </a:p>
          </p:txBody>
        </p:sp>
        <p:cxnSp>
          <p:nvCxnSpPr>
            <p:cNvPr id="73" name="直接连接符 72"/>
            <p:cNvCxnSpPr>
              <a:stCxn id="59" idx="4"/>
              <a:endCxn id="71" idx="0"/>
            </p:cNvCxnSpPr>
            <p:nvPr/>
          </p:nvCxnSpPr>
          <p:spPr bwMode="auto">
            <a:xfrm flipH="1">
              <a:off x="7155180" y="2011680"/>
              <a:ext cx="548640" cy="41529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74" name="直接连接符 73"/>
            <p:cNvCxnSpPr>
              <a:stCxn id="59" idx="4"/>
              <a:endCxn id="72" idx="0"/>
            </p:cNvCxnSpPr>
            <p:nvPr/>
          </p:nvCxnSpPr>
          <p:spPr bwMode="auto">
            <a:xfrm>
              <a:off x="7703820" y="2011680"/>
              <a:ext cx="449580" cy="41529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75" name="椭圆 74"/>
            <p:cNvSpPr/>
            <p:nvPr/>
          </p:nvSpPr>
          <p:spPr bwMode="auto">
            <a:xfrm>
              <a:off x="6964680" y="32461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" name="直接连接符 75"/>
            <p:cNvCxnSpPr>
              <a:stCxn id="71" idx="4"/>
              <a:endCxn id="75" idx="0"/>
            </p:cNvCxnSpPr>
            <p:nvPr/>
          </p:nvCxnSpPr>
          <p:spPr bwMode="auto">
            <a:xfrm>
              <a:off x="7155180" y="2807970"/>
              <a:ext cx="0" cy="43815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77" name="椭圆 76"/>
            <p:cNvSpPr/>
            <p:nvPr/>
          </p:nvSpPr>
          <p:spPr bwMode="auto">
            <a:xfrm>
              <a:off x="7547610" y="32461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直接连接符 77"/>
            <p:cNvCxnSpPr>
              <a:stCxn id="72" idx="4"/>
              <a:endCxn id="77" idx="0"/>
            </p:cNvCxnSpPr>
            <p:nvPr/>
          </p:nvCxnSpPr>
          <p:spPr bwMode="auto">
            <a:xfrm flipH="1">
              <a:off x="7738110" y="2807970"/>
              <a:ext cx="415290" cy="43815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86" name="椭圆 85"/>
            <p:cNvSpPr/>
            <p:nvPr/>
          </p:nvSpPr>
          <p:spPr bwMode="auto">
            <a:xfrm>
              <a:off x="7962900" y="32461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椭圆 86"/>
            <p:cNvSpPr/>
            <p:nvPr/>
          </p:nvSpPr>
          <p:spPr bwMode="auto">
            <a:xfrm>
              <a:off x="8642985" y="32461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</a:rPr>
                <a:t>'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endParaRPr>
            </a:p>
          </p:txBody>
        </p:sp>
        <p:cxnSp>
          <p:nvCxnSpPr>
            <p:cNvPr id="89" name="直接连接符 88"/>
            <p:cNvCxnSpPr>
              <a:stCxn id="72" idx="4"/>
              <a:endCxn id="86" idx="0"/>
            </p:cNvCxnSpPr>
            <p:nvPr/>
          </p:nvCxnSpPr>
          <p:spPr bwMode="auto">
            <a:xfrm>
              <a:off x="8153400" y="2807970"/>
              <a:ext cx="0" cy="43815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91" name="直接连接符 90"/>
            <p:cNvCxnSpPr>
              <a:stCxn id="72" idx="4"/>
              <a:endCxn id="87" idx="0"/>
            </p:cNvCxnSpPr>
            <p:nvPr/>
          </p:nvCxnSpPr>
          <p:spPr bwMode="auto">
            <a:xfrm>
              <a:off x="8153400" y="2807970"/>
              <a:ext cx="680085" cy="43815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97" name="椭圆 96"/>
            <p:cNvSpPr/>
            <p:nvPr/>
          </p:nvSpPr>
          <p:spPr bwMode="auto">
            <a:xfrm>
              <a:off x="7962900" y="42214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8" name="直接连接符 97"/>
            <p:cNvCxnSpPr>
              <a:stCxn id="86" idx="4"/>
              <a:endCxn id="97" idx="0"/>
            </p:cNvCxnSpPr>
            <p:nvPr/>
          </p:nvCxnSpPr>
          <p:spPr bwMode="auto">
            <a:xfrm>
              <a:off x="8153400" y="3627120"/>
              <a:ext cx="0" cy="59436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101" name="椭圆 100"/>
            <p:cNvSpPr/>
            <p:nvPr/>
          </p:nvSpPr>
          <p:spPr bwMode="auto">
            <a:xfrm>
              <a:off x="8642985" y="41986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ε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2" name="直接连接符 101"/>
            <p:cNvCxnSpPr>
              <a:stCxn id="87" idx="4"/>
              <a:endCxn id="101" idx="0"/>
            </p:cNvCxnSpPr>
            <p:nvPr/>
          </p:nvCxnSpPr>
          <p:spPr bwMode="auto">
            <a:xfrm>
              <a:off x="8833485" y="3627120"/>
              <a:ext cx="0" cy="5715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104" name="椭圆 103"/>
            <p:cNvSpPr/>
            <p:nvPr/>
          </p:nvSpPr>
          <p:spPr bwMode="auto">
            <a:xfrm>
              <a:off x="8452485" y="241935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ε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5" name="直接连接符 104"/>
            <p:cNvCxnSpPr>
              <a:stCxn id="61" idx="4"/>
              <a:endCxn id="104" idx="0"/>
            </p:cNvCxnSpPr>
            <p:nvPr/>
          </p:nvCxnSpPr>
          <p:spPr bwMode="auto">
            <a:xfrm>
              <a:off x="8642985" y="1988820"/>
              <a:ext cx="0" cy="43053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</p:grpSp>
      <p:sp>
        <p:nvSpPr>
          <p:cNvPr id="44" name="TextBox 43"/>
          <p:cNvSpPr txBox="1"/>
          <p:nvPr/>
        </p:nvSpPr>
        <p:spPr>
          <a:xfrm>
            <a:off x="9418320" y="7620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分析树</a:t>
            </a:r>
          </a:p>
        </p:txBody>
      </p:sp>
    </p:spTree>
    <p:extLst>
      <p:ext uri="{BB962C8B-B14F-4D97-AF65-F5344CB8AC3E}">
        <p14:creationId xmlns:p14="http://schemas.microsoft.com/office/powerpoint/2010/main" val="321050248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273800"/>
            <a:ext cx="1981200" cy="457200"/>
          </a:xfrm>
        </p:spPr>
        <p:txBody>
          <a:bodyPr/>
          <a:lstStyle/>
          <a:p>
            <a:fld id="{91F816EA-24CC-2048-859A-C5EA9F275392}" type="slidenum">
              <a:rPr lang="en-US" smtClean="0"/>
              <a:pPr/>
              <a:t>103</a:t>
            </a:fld>
            <a:endParaRPr lang="en-US" dirty="0"/>
          </a:p>
        </p:txBody>
      </p:sp>
      <p:graphicFrame>
        <p:nvGraphicFramePr>
          <p:cNvPr id="6" name="Group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809550"/>
              </p:ext>
            </p:extLst>
          </p:nvPr>
        </p:nvGraphicFramePr>
        <p:xfrm>
          <a:off x="1676400" y="106680"/>
          <a:ext cx="4191000" cy="6241458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6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栈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输入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输出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5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+id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*id$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5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+id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*id$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E→ TE'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04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F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+id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*id$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T→FT'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74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id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+id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*id$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F→id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04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T'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+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id*id$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73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+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id*id$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T'→ε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2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+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TE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+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id*id$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E'→ +TE'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172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*id$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1600" b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42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F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*id$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T→FT'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692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*id$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F→id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T'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*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id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$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11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*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FT'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*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id$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T'→*FT'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160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F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id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id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F→id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T'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T'→ε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E'→</a:t>
                      </a:r>
                      <a:r>
                        <a:rPr lang="el-GR" altLang="zh-CN" sz="16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ε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825616" y="76200"/>
            <a:ext cx="3766185" cy="4572000"/>
            <a:chOff x="5257800" y="30480"/>
            <a:chExt cx="3766185" cy="4572000"/>
          </a:xfrm>
        </p:grpSpPr>
        <p:sp>
          <p:nvSpPr>
            <p:cNvPr id="7" name="椭圆 6"/>
            <p:cNvSpPr/>
            <p:nvPr/>
          </p:nvSpPr>
          <p:spPr bwMode="auto">
            <a:xfrm>
              <a:off x="6576060" y="304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5638800" y="7924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7513320" y="7924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altLang="zh-CN" dirty="0">
                  <a:latin typeface="Times New Roman" pitchFamily="18" charset="0"/>
                </a:rPr>
                <a:t>'</a:t>
              </a:r>
              <a:endParaRPr lang="zh-CN" altLang="en-US" dirty="0">
                <a:latin typeface="Times New Roman" pitchFamily="18" charset="0"/>
              </a:endParaRPr>
            </a:p>
          </p:txBody>
        </p:sp>
        <p:cxnSp>
          <p:nvCxnSpPr>
            <p:cNvPr id="31" name="直接连接符 30"/>
            <p:cNvCxnSpPr>
              <a:stCxn id="7" idx="4"/>
              <a:endCxn id="28" idx="0"/>
            </p:cNvCxnSpPr>
            <p:nvPr/>
          </p:nvCxnSpPr>
          <p:spPr bwMode="auto">
            <a:xfrm flipH="1">
              <a:off x="5829300" y="411480"/>
              <a:ext cx="937260" cy="3810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35" name="直接连接符 34"/>
            <p:cNvCxnSpPr>
              <a:stCxn id="7" idx="4"/>
              <a:endCxn id="29" idx="0"/>
            </p:cNvCxnSpPr>
            <p:nvPr/>
          </p:nvCxnSpPr>
          <p:spPr bwMode="auto">
            <a:xfrm>
              <a:off x="6766560" y="411480"/>
              <a:ext cx="937260" cy="3810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36" name="椭圆 35"/>
            <p:cNvSpPr/>
            <p:nvPr/>
          </p:nvSpPr>
          <p:spPr bwMode="auto">
            <a:xfrm>
              <a:off x="5257800" y="16078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椭圆 36"/>
            <p:cNvSpPr/>
            <p:nvPr/>
          </p:nvSpPr>
          <p:spPr bwMode="auto">
            <a:xfrm>
              <a:off x="6057900" y="16306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dirty="0">
                  <a:latin typeface="Times New Roman" pitchFamily="18" charset="0"/>
                </a:rPr>
                <a:t>'</a:t>
              </a:r>
              <a:endParaRPr lang="zh-CN" altLang="en-US" dirty="0">
                <a:latin typeface="Times New Roman" pitchFamily="18" charset="0"/>
              </a:endParaRPr>
            </a:p>
          </p:txBody>
        </p:sp>
        <p:cxnSp>
          <p:nvCxnSpPr>
            <p:cNvPr id="38" name="直接连接符 37"/>
            <p:cNvCxnSpPr>
              <a:stCxn id="28" idx="4"/>
              <a:endCxn id="36" idx="0"/>
            </p:cNvCxnSpPr>
            <p:nvPr/>
          </p:nvCxnSpPr>
          <p:spPr bwMode="auto">
            <a:xfrm flipH="1">
              <a:off x="5448300" y="1173480"/>
              <a:ext cx="381000" cy="43434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39" name="直接连接符 38"/>
            <p:cNvCxnSpPr>
              <a:stCxn id="28" idx="4"/>
              <a:endCxn id="37" idx="0"/>
            </p:cNvCxnSpPr>
            <p:nvPr/>
          </p:nvCxnSpPr>
          <p:spPr bwMode="auto">
            <a:xfrm>
              <a:off x="5829300" y="1173480"/>
              <a:ext cx="419100" cy="4572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42" name="椭圆 41"/>
            <p:cNvSpPr/>
            <p:nvPr/>
          </p:nvSpPr>
          <p:spPr bwMode="auto">
            <a:xfrm>
              <a:off x="5257800" y="24079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" name="直接连接符 42"/>
            <p:cNvCxnSpPr>
              <a:stCxn id="36" idx="4"/>
              <a:endCxn id="42" idx="0"/>
            </p:cNvCxnSpPr>
            <p:nvPr/>
          </p:nvCxnSpPr>
          <p:spPr bwMode="auto">
            <a:xfrm>
              <a:off x="5448300" y="1988820"/>
              <a:ext cx="0" cy="4191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48" name="椭圆 47"/>
            <p:cNvSpPr/>
            <p:nvPr/>
          </p:nvSpPr>
          <p:spPr bwMode="auto">
            <a:xfrm>
              <a:off x="6057900" y="242697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ε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9" name="直接连接符 48"/>
            <p:cNvCxnSpPr>
              <a:stCxn id="37" idx="4"/>
              <a:endCxn id="48" idx="0"/>
            </p:cNvCxnSpPr>
            <p:nvPr/>
          </p:nvCxnSpPr>
          <p:spPr bwMode="auto">
            <a:xfrm>
              <a:off x="6248400" y="2011680"/>
              <a:ext cx="0" cy="41529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55" name="椭圆 54"/>
            <p:cNvSpPr/>
            <p:nvPr/>
          </p:nvSpPr>
          <p:spPr bwMode="auto">
            <a:xfrm>
              <a:off x="6766560" y="16306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椭圆 58"/>
            <p:cNvSpPr/>
            <p:nvPr/>
          </p:nvSpPr>
          <p:spPr bwMode="auto">
            <a:xfrm>
              <a:off x="7513320" y="16306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8452485" y="16078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altLang="zh-CN" dirty="0">
                  <a:latin typeface="Times New Roman" pitchFamily="18" charset="0"/>
                </a:rPr>
                <a:t>'</a:t>
              </a:r>
              <a:endParaRPr lang="zh-CN" altLang="en-US" dirty="0">
                <a:latin typeface="Times New Roman" pitchFamily="18" charset="0"/>
              </a:endParaRPr>
            </a:p>
          </p:txBody>
        </p:sp>
        <p:cxnSp>
          <p:nvCxnSpPr>
            <p:cNvPr id="63" name="直接连接符 62"/>
            <p:cNvCxnSpPr>
              <a:stCxn id="29" idx="4"/>
              <a:endCxn id="55" idx="0"/>
            </p:cNvCxnSpPr>
            <p:nvPr/>
          </p:nvCxnSpPr>
          <p:spPr bwMode="auto">
            <a:xfrm flipH="1">
              <a:off x="6957060" y="1173480"/>
              <a:ext cx="746760" cy="4572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65" name="直接连接符 64"/>
            <p:cNvCxnSpPr>
              <a:stCxn id="29" idx="4"/>
              <a:endCxn id="59" idx="0"/>
            </p:cNvCxnSpPr>
            <p:nvPr/>
          </p:nvCxnSpPr>
          <p:spPr bwMode="auto">
            <a:xfrm>
              <a:off x="7703820" y="1173480"/>
              <a:ext cx="0" cy="4572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67" name="直接连接符 66"/>
            <p:cNvCxnSpPr>
              <a:stCxn id="29" idx="4"/>
              <a:endCxn id="61" idx="0"/>
            </p:cNvCxnSpPr>
            <p:nvPr/>
          </p:nvCxnSpPr>
          <p:spPr bwMode="auto">
            <a:xfrm>
              <a:off x="7703820" y="1173480"/>
              <a:ext cx="939165" cy="43434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71" name="椭圆 70"/>
            <p:cNvSpPr/>
            <p:nvPr/>
          </p:nvSpPr>
          <p:spPr bwMode="auto">
            <a:xfrm>
              <a:off x="6964680" y="242697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椭圆 71"/>
            <p:cNvSpPr/>
            <p:nvPr/>
          </p:nvSpPr>
          <p:spPr bwMode="auto">
            <a:xfrm>
              <a:off x="7962900" y="242697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dirty="0">
                  <a:latin typeface="Times New Roman" pitchFamily="18" charset="0"/>
                </a:rPr>
                <a:t>'</a:t>
              </a:r>
              <a:endParaRPr lang="zh-CN" altLang="en-US" dirty="0">
                <a:latin typeface="Times New Roman" pitchFamily="18" charset="0"/>
              </a:endParaRPr>
            </a:p>
          </p:txBody>
        </p:sp>
        <p:cxnSp>
          <p:nvCxnSpPr>
            <p:cNvPr id="73" name="直接连接符 72"/>
            <p:cNvCxnSpPr>
              <a:stCxn id="59" idx="4"/>
              <a:endCxn id="71" idx="0"/>
            </p:cNvCxnSpPr>
            <p:nvPr/>
          </p:nvCxnSpPr>
          <p:spPr bwMode="auto">
            <a:xfrm flipH="1">
              <a:off x="7155180" y="2011680"/>
              <a:ext cx="548640" cy="41529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74" name="直接连接符 73"/>
            <p:cNvCxnSpPr>
              <a:stCxn id="59" idx="4"/>
              <a:endCxn id="72" idx="0"/>
            </p:cNvCxnSpPr>
            <p:nvPr/>
          </p:nvCxnSpPr>
          <p:spPr bwMode="auto">
            <a:xfrm>
              <a:off x="7703820" y="2011680"/>
              <a:ext cx="449580" cy="41529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75" name="椭圆 74"/>
            <p:cNvSpPr/>
            <p:nvPr/>
          </p:nvSpPr>
          <p:spPr bwMode="auto">
            <a:xfrm>
              <a:off x="6964680" y="32461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" name="直接连接符 75"/>
            <p:cNvCxnSpPr>
              <a:stCxn id="71" idx="4"/>
              <a:endCxn id="75" idx="0"/>
            </p:cNvCxnSpPr>
            <p:nvPr/>
          </p:nvCxnSpPr>
          <p:spPr bwMode="auto">
            <a:xfrm>
              <a:off x="7155180" y="2807970"/>
              <a:ext cx="0" cy="43815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77" name="椭圆 76"/>
            <p:cNvSpPr/>
            <p:nvPr/>
          </p:nvSpPr>
          <p:spPr bwMode="auto">
            <a:xfrm>
              <a:off x="7547610" y="32461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*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直接连接符 77"/>
            <p:cNvCxnSpPr>
              <a:stCxn id="72" idx="4"/>
              <a:endCxn id="77" idx="0"/>
            </p:cNvCxnSpPr>
            <p:nvPr/>
          </p:nvCxnSpPr>
          <p:spPr bwMode="auto">
            <a:xfrm flipH="1">
              <a:off x="7738110" y="2807970"/>
              <a:ext cx="415290" cy="43815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86" name="椭圆 85"/>
            <p:cNvSpPr/>
            <p:nvPr/>
          </p:nvSpPr>
          <p:spPr bwMode="auto">
            <a:xfrm>
              <a:off x="7962900" y="32461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椭圆 86"/>
            <p:cNvSpPr/>
            <p:nvPr/>
          </p:nvSpPr>
          <p:spPr bwMode="auto">
            <a:xfrm>
              <a:off x="8642985" y="32461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dirty="0">
                  <a:latin typeface="Times New Roman" pitchFamily="18" charset="0"/>
                </a:rPr>
                <a:t>'</a:t>
              </a:r>
              <a:endParaRPr lang="zh-CN" altLang="en-US" dirty="0">
                <a:latin typeface="Times New Roman" pitchFamily="18" charset="0"/>
              </a:endParaRPr>
            </a:p>
          </p:txBody>
        </p:sp>
        <p:cxnSp>
          <p:nvCxnSpPr>
            <p:cNvPr id="89" name="直接连接符 88"/>
            <p:cNvCxnSpPr>
              <a:stCxn id="72" idx="4"/>
              <a:endCxn id="86" idx="0"/>
            </p:cNvCxnSpPr>
            <p:nvPr/>
          </p:nvCxnSpPr>
          <p:spPr bwMode="auto">
            <a:xfrm>
              <a:off x="8153400" y="2807970"/>
              <a:ext cx="0" cy="43815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91" name="直接连接符 90"/>
            <p:cNvCxnSpPr>
              <a:stCxn id="72" idx="4"/>
              <a:endCxn id="87" idx="0"/>
            </p:cNvCxnSpPr>
            <p:nvPr/>
          </p:nvCxnSpPr>
          <p:spPr bwMode="auto">
            <a:xfrm>
              <a:off x="8153400" y="2807970"/>
              <a:ext cx="680085" cy="43815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97" name="椭圆 96"/>
            <p:cNvSpPr/>
            <p:nvPr/>
          </p:nvSpPr>
          <p:spPr bwMode="auto">
            <a:xfrm>
              <a:off x="7962900" y="42214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8" name="直接连接符 97"/>
            <p:cNvCxnSpPr>
              <a:stCxn id="86" idx="4"/>
              <a:endCxn id="97" idx="0"/>
            </p:cNvCxnSpPr>
            <p:nvPr/>
          </p:nvCxnSpPr>
          <p:spPr bwMode="auto">
            <a:xfrm>
              <a:off x="8153400" y="3627120"/>
              <a:ext cx="0" cy="59436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101" name="椭圆 100"/>
            <p:cNvSpPr/>
            <p:nvPr/>
          </p:nvSpPr>
          <p:spPr bwMode="auto">
            <a:xfrm>
              <a:off x="8642985" y="41986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ε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2" name="直接连接符 101"/>
            <p:cNvCxnSpPr>
              <a:stCxn id="87" idx="4"/>
              <a:endCxn id="101" idx="0"/>
            </p:cNvCxnSpPr>
            <p:nvPr/>
          </p:nvCxnSpPr>
          <p:spPr bwMode="auto">
            <a:xfrm>
              <a:off x="8833485" y="3627120"/>
              <a:ext cx="0" cy="5715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104" name="椭圆 103"/>
            <p:cNvSpPr/>
            <p:nvPr/>
          </p:nvSpPr>
          <p:spPr bwMode="auto">
            <a:xfrm>
              <a:off x="8452485" y="241935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ε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5" name="直接连接符 104"/>
            <p:cNvCxnSpPr>
              <a:stCxn id="61" idx="4"/>
              <a:endCxn id="104" idx="0"/>
            </p:cNvCxnSpPr>
            <p:nvPr/>
          </p:nvCxnSpPr>
          <p:spPr bwMode="auto">
            <a:xfrm>
              <a:off x="8642985" y="1988820"/>
              <a:ext cx="0" cy="43053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</p:grpSp>
      <p:sp>
        <p:nvSpPr>
          <p:cNvPr id="44" name="TextBox 43"/>
          <p:cNvSpPr txBox="1"/>
          <p:nvPr/>
        </p:nvSpPr>
        <p:spPr>
          <a:xfrm>
            <a:off x="9418320" y="7620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分析树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8534" y="2865120"/>
            <a:ext cx="25057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最左推导过程</a:t>
            </a:r>
            <a:r>
              <a:rPr lang="en-US" altLang="zh-CN" sz="2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: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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' </a:t>
            </a:r>
          </a:p>
          <a:p>
            <a:pPr indent="182563"/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'  </a:t>
            </a:r>
          </a:p>
          <a:p>
            <a:pPr indent="182563"/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lm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'</a:t>
            </a:r>
          </a:p>
          <a:p>
            <a:pPr indent="182563"/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  </a:t>
            </a:r>
          </a:p>
          <a:p>
            <a:pPr indent="182563"/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id+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' </a:t>
            </a:r>
          </a:p>
          <a:p>
            <a:pPr indent="182563"/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000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lm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id+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'</a:t>
            </a:r>
          </a:p>
          <a:p>
            <a:pPr indent="182563"/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id+id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' </a:t>
            </a:r>
          </a:p>
          <a:p>
            <a:pPr indent="182563"/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id+id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T'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'   </a:t>
            </a:r>
          </a:p>
          <a:p>
            <a:pPr indent="182563"/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id+id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T'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' </a:t>
            </a:r>
          </a:p>
          <a:p>
            <a:pPr indent="182563"/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id+id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 </a:t>
            </a:r>
          </a:p>
          <a:p>
            <a:pPr indent="182563"/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id+id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*id          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1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发现错误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①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栈顶的终结符与当前输入符不匹配</a:t>
            </a:r>
          </a:p>
          <a:p>
            <a:pPr lvl="1"/>
            <a:r>
              <a:rPr lang="zh-CN" altLang="en-US" dirty="0">
                <a:latin typeface="+mn-ea"/>
                <a:ea typeface="+mn-ea"/>
                <a:cs typeface="Times New Roman" pitchFamily="18" charset="0"/>
              </a:rPr>
              <a:t>②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非终结符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位于栈顶，面临的输入符为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，但分析表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M[A, a]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为空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“应急”恢复策略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跳过输入串中的一些符号直至遇到“同步符号”为止。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同步符号的选择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把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FOLLOW(A)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中的所有符号作为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的同步符号。跳过输入串中的一些符号直至遇到这些“同步符号”，把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从栈中弹出，可使分析继续。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预测分析的</a:t>
            </a:r>
            <a:r>
              <a:rPr lang="zh-CN" altLang="en-US"/>
              <a:t>错误恢复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1253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914400"/>
            <a:ext cx="9677399" cy="1600200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synch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表示由相应非终结符的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FOLLOW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集得到的同步符号，则前面的预测分析表变为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预测分析的错误恢复</a:t>
            </a:r>
          </a:p>
        </p:txBody>
      </p:sp>
      <p:graphicFrame>
        <p:nvGraphicFramePr>
          <p:cNvPr id="5" name="Group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0597062"/>
              </p:ext>
            </p:extLst>
          </p:nvPr>
        </p:nvGraphicFramePr>
        <p:xfrm>
          <a:off x="1752600" y="3733800"/>
          <a:ext cx="8713788" cy="2378076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id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+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*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(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E→ TE'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E→ TE'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synch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synch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E'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E'→ +TE'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E'→</a:t>
                      </a:r>
                      <a:r>
                        <a:rPr lang="el-GR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ε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E'→</a:t>
                      </a:r>
                      <a:r>
                        <a:rPr lang="el-GR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T→FT'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synch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T→FT'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synch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synch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T'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T'→*FT'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F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F→id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synch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synch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F→(E)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synch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synch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048000" y="2057401"/>
            <a:ext cx="6858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FOLLOW(E)={ ), $ }       FOLLOW(E')={ ), $}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FOLLOW(T)={), $, +}     FOLLOW(T')={), $, +}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FOLLOW(F)={+, ), $, *}</a:t>
            </a:r>
          </a:p>
        </p:txBody>
      </p:sp>
    </p:spTree>
    <p:extLst>
      <p:ext uri="{BB962C8B-B14F-4D97-AF65-F5344CB8AC3E}">
        <p14:creationId xmlns:p14="http://schemas.microsoft.com/office/powerpoint/2010/main" val="311607639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分三种情况进行处理</a:t>
            </a:r>
            <a:endParaRPr lang="en-US" altLang="zh-CN" dirty="0"/>
          </a:p>
          <a:p>
            <a:pPr lvl="1"/>
            <a:r>
              <a:rPr lang="zh-CN" altLang="en-US" dirty="0">
                <a:latin typeface="Tahoma" pitchFamily="34" charset="0"/>
              </a:rPr>
              <a:t>分析表入口为空，跳过输入符号 </a:t>
            </a:r>
            <a:r>
              <a:rPr lang="en-US" altLang="zh-CN" dirty="0">
                <a:latin typeface="Tahoma" pitchFamily="34" charset="0"/>
              </a:rPr>
              <a:t>a</a:t>
            </a:r>
          </a:p>
          <a:p>
            <a:pPr lvl="1"/>
            <a:r>
              <a:rPr lang="zh-CN" altLang="en-US" dirty="0">
                <a:latin typeface="Tahoma" pitchFamily="34" charset="0"/>
              </a:rPr>
              <a:t>分析表入口为 </a:t>
            </a:r>
            <a:r>
              <a:rPr lang="en-US" altLang="zh-CN" dirty="0">
                <a:latin typeface="Tahoma" pitchFamily="34" charset="0"/>
              </a:rPr>
              <a:t>synch</a:t>
            </a:r>
            <a:r>
              <a:rPr lang="zh-CN" altLang="en-US" dirty="0">
                <a:latin typeface="Tahoma" pitchFamily="34" charset="0"/>
              </a:rPr>
              <a:t>，从栈中弹出 </a:t>
            </a:r>
            <a:r>
              <a:rPr lang="en-US" altLang="zh-CN" dirty="0">
                <a:latin typeface="Tahoma" pitchFamily="34" charset="0"/>
              </a:rPr>
              <a:t>A</a:t>
            </a:r>
          </a:p>
          <a:p>
            <a:pPr lvl="1"/>
            <a:r>
              <a:rPr lang="zh-CN" altLang="en-US" dirty="0">
                <a:latin typeface="Tahoma" pitchFamily="34" charset="0"/>
              </a:rPr>
              <a:t>栈顶为终结符号，但与输入符号不符，弹出栈顶终结符号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预测分析的错误恢复</a:t>
            </a:r>
          </a:p>
        </p:txBody>
      </p:sp>
    </p:spTree>
    <p:extLst>
      <p:ext uri="{BB962C8B-B14F-4D97-AF65-F5344CB8AC3E}">
        <p14:creationId xmlns:p14="http://schemas.microsoft.com/office/powerpoint/2010/main" val="409204441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4648200" cy="4902200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例子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*id*+id$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的分析过程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zh-CN" altLang="en-US" dirty="0">
                <a:latin typeface="Tahoma" pitchFamily="34" charset="0"/>
              </a:rPr>
              <a:t>分析表入口为空，跳过输入符号 </a:t>
            </a:r>
            <a:r>
              <a:rPr lang="en-US" altLang="zh-CN" dirty="0">
                <a:latin typeface="Tahoma" pitchFamily="34" charset="0"/>
              </a:rPr>
              <a:t>a</a:t>
            </a:r>
          </a:p>
          <a:p>
            <a:pPr lvl="1"/>
            <a:r>
              <a:rPr lang="zh-CN" altLang="en-US" dirty="0">
                <a:latin typeface="Tahoma" pitchFamily="34" charset="0"/>
              </a:rPr>
              <a:t>分析表入口为 </a:t>
            </a:r>
            <a:r>
              <a:rPr lang="en-US" altLang="zh-CN" dirty="0">
                <a:latin typeface="Tahoma" pitchFamily="34" charset="0"/>
              </a:rPr>
              <a:t>synch</a:t>
            </a:r>
            <a:r>
              <a:rPr lang="zh-CN" altLang="en-US" dirty="0">
                <a:latin typeface="Tahoma" pitchFamily="34" charset="0"/>
              </a:rPr>
              <a:t>，从栈中弹出</a:t>
            </a:r>
            <a:r>
              <a:rPr lang="en-US" altLang="zh-CN" dirty="0">
                <a:latin typeface="Tahoma" pitchFamily="34" charset="0"/>
              </a:rPr>
              <a:t>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预测分析的错误恢复</a:t>
            </a: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232400" y="1159669"/>
            <a:ext cx="5181600" cy="5264148"/>
            <a:chOff x="1632" y="816"/>
            <a:chExt cx="3264" cy="3316"/>
          </a:xfrm>
        </p:grpSpPr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1632" y="816"/>
              <a:ext cx="3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1632" y="864"/>
              <a:ext cx="3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1632" y="1056"/>
              <a:ext cx="3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1632" y="4032"/>
              <a:ext cx="3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3792" y="864"/>
              <a:ext cx="0" cy="3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2496" y="864"/>
              <a:ext cx="0" cy="3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1680" y="1104"/>
              <a:ext cx="720" cy="3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Times New Roman" pitchFamily="18" charset="0"/>
                </a:rPr>
                <a:t>E$</a:t>
              </a:r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itchFamily="18" charset="0"/>
                </a:rPr>
                <a:t>E$</a:t>
              </a: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itchFamily="18" charset="0"/>
                </a:rPr>
                <a:t>TE’$</a:t>
              </a: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itchFamily="18" charset="0"/>
                </a:rPr>
                <a:t>FT’E’$</a:t>
              </a: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 err="1">
                  <a:latin typeface="Times New Roman" pitchFamily="18" charset="0"/>
                </a:rPr>
                <a:t>idT’E</a:t>
              </a:r>
              <a:r>
                <a:rPr lang="en-US" altLang="zh-CN" sz="1600" dirty="0">
                  <a:latin typeface="Times New Roman" pitchFamily="18" charset="0"/>
                </a:rPr>
                <a:t>’$</a:t>
              </a: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itchFamily="18" charset="0"/>
                </a:rPr>
                <a:t>T’E’$</a:t>
              </a: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itchFamily="18" charset="0"/>
                </a:rPr>
                <a:t>*FT’E’$</a:t>
              </a: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itchFamily="18" charset="0"/>
                </a:rPr>
                <a:t>FT’E’$</a:t>
              </a: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itchFamily="18" charset="0"/>
                </a:rPr>
                <a:t>T’E’$</a:t>
              </a: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itchFamily="18" charset="0"/>
                </a:rPr>
                <a:t>E’$</a:t>
              </a: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itchFamily="18" charset="0"/>
                </a:rPr>
                <a:t>+TE’$</a:t>
              </a: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itchFamily="18" charset="0"/>
                </a:rPr>
                <a:t>TE’$</a:t>
              </a: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itchFamily="18" charset="0"/>
                </a:rPr>
                <a:t>FT’E’$</a:t>
              </a: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 err="1">
                  <a:latin typeface="Times New Roman" pitchFamily="18" charset="0"/>
                </a:rPr>
                <a:t>idT’E</a:t>
              </a:r>
              <a:r>
                <a:rPr lang="en-US" altLang="zh-CN" sz="1600" dirty="0">
                  <a:latin typeface="Times New Roman" pitchFamily="18" charset="0"/>
                </a:rPr>
                <a:t>’$</a:t>
              </a: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itchFamily="18" charset="0"/>
                </a:rPr>
                <a:t>T’E’$</a:t>
              </a: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itchFamily="18" charset="0"/>
                </a:rPr>
                <a:t>E’$</a:t>
              </a: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itchFamily="18" charset="0"/>
                </a:rPr>
                <a:t>$</a:t>
              </a: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2592" y="1104"/>
              <a:ext cx="1152" cy="2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Times New Roman" pitchFamily="18" charset="0"/>
                </a:rPr>
                <a:t>* id * + id$ </a:t>
              </a: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itchFamily="18" charset="0"/>
                </a:rPr>
                <a:t> id * + id$ </a:t>
              </a:r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itchFamily="18" charset="0"/>
                </a:rPr>
                <a:t> id * + id$ </a:t>
              </a: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itchFamily="18" charset="0"/>
                </a:rPr>
                <a:t> id * + id$ </a:t>
              </a:r>
            </a:p>
            <a:p>
              <a:pPr algn="r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itchFamily="18" charset="0"/>
                </a:rPr>
                <a:t> id * + id$ </a:t>
              </a:r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itchFamily="18" charset="0"/>
                </a:rPr>
                <a:t> * + id$ </a:t>
              </a: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itchFamily="18" charset="0"/>
                </a:rPr>
                <a:t> * + id$ </a:t>
              </a:r>
            </a:p>
            <a:p>
              <a:pPr algn="r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itchFamily="18" charset="0"/>
                </a:rPr>
                <a:t>+ id$ </a:t>
              </a:r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itchFamily="18" charset="0"/>
                </a:rPr>
                <a:t>+ id$ </a:t>
              </a:r>
            </a:p>
            <a:p>
              <a:pPr algn="r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itchFamily="18" charset="0"/>
                </a:rPr>
                <a:t>+ id$ </a:t>
              </a: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itchFamily="18" charset="0"/>
                </a:rPr>
                <a:t>+ id$ </a:t>
              </a:r>
            </a:p>
            <a:p>
              <a:pPr algn="r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itchFamily="18" charset="0"/>
                </a:rPr>
                <a:t> id$ </a:t>
              </a:r>
            </a:p>
            <a:p>
              <a:pPr algn="r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itchFamily="18" charset="0"/>
                </a:rPr>
                <a:t> id$ </a:t>
              </a: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itchFamily="18" charset="0"/>
                </a:rPr>
                <a:t> id$ </a:t>
              </a: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itchFamily="18" charset="0"/>
                </a:rPr>
                <a:t>$ </a:t>
              </a: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itchFamily="18" charset="0"/>
                </a:rPr>
                <a:t>$ </a:t>
              </a: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itchFamily="18" charset="0"/>
                </a:rPr>
                <a:t>$</a:t>
              </a: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3809" y="1104"/>
              <a:ext cx="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dirty="0">
                  <a:latin typeface="Times New Roman" pitchFamily="18" charset="0"/>
                </a:rPr>
                <a:t>出错，跳过</a:t>
              </a:r>
              <a:r>
                <a:rPr lang="en-US" altLang="zh-CN" sz="1600" dirty="0">
                  <a:latin typeface="Times New Roman" pitchFamily="18" charset="0"/>
                </a:rPr>
                <a:t>*</a:t>
              </a:r>
              <a:endParaRPr lang="zh-CN" altLang="zh-CN" sz="1600" dirty="0">
                <a:latin typeface="Times New Roman" pitchFamily="18" charset="0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1680" y="864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栈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2736" y="864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3936" y="864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itchFamily="18" charset="0"/>
                </a:rPr>
                <a:t>输出</a:t>
              </a:r>
            </a:p>
          </p:txBody>
        </p:sp>
      </p:grpSp>
      <p:sp>
        <p:nvSpPr>
          <p:cNvPr id="20" name="矩形 18"/>
          <p:cNvSpPr>
            <a:spLocks noChangeArrowheads="1"/>
          </p:cNvSpPr>
          <p:nvPr/>
        </p:nvSpPr>
        <p:spPr bwMode="auto">
          <a:xfrm>
            <a:off x="8664927" y="3527217"/>
            <a:ext cx="20252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出错</a:t>
            </a:r>
            <a:r>
              <a:rPr lang="en-US" altLang="zh-CN" sz="1600" b="1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, M[F,+] = synch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8737599" y="3733800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5FB6F1"/>
              </a:buClr>
              <a:buFont typeface="Wingdings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+mn-cs"/>
              </a:rPr>
              <a:t>F </a:t>
            </a:r>
            <a:r>
              <a:rPr lang="zh-CN" altLang="en-US" sz="1600" dirty="0">
                <a:solidFill>
                  <a:srgbClr val="000000"/>
                </a:solidFill>
                <a:latin typeface="Times New Roman" pitchFamily="18" charset="0"/>
                <a:cs typeface="+mn-cs"/>
              </a:rPr>
              <a:t>已弹出</a:t>
            </a:r>
          </a:p>
        </p:txBody>
      </p:sp>
    </p:spTree>
    <p:extLst>
      <p:ext uri="{BB962C8B-B14F-4D97-AF65-F5344CB8AC3E}">
        <p14:creationId xmlns:p14="http://schemas.microsoft.com/office/powerpoint/2010/main" val="125231530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预测分析方法总结</a:t>
            </a:r>
          </a:p>
          <a:p>
            <a:pPr lvl="1"/>
            <a:r>
              <a:rPr lang="zh-CN" altLang="en-US" dirty="0"/>
              <a:t>主要困难：为源语言书写一个适于构造预测分析器的文法</a:t>
            </a:r>
            <a:r>
              <a:rPr lang="en-US" altLang="zh-CN" dirty="0"/>
              <a:t>(LL(1)</a:t>
            </a:r>
            <a:r>
              <a:rPr lang="zh-CN" altLang="en-US" dirty="0"/>
              <a:t>文法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尽管消除左递归和提取公共左因子容易做到，但是得到的文法难以阅读和处理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自顶向下分析方法</a:t>
            </a:r>
          </a:p>
        </p:txBody>
      </p:sp>
    </p:spTree>
    <p:extLst>
      <p:ext uri="{BB962C8B-B14F-4D97-AF65-F5344CB8AC3E}">
        <p14:creationId xmlns:p14="http://schemas.microsoft.com/office/powerpoint/2010/main" val="398809806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BD96224-2A4D-1F2F-3F4B-599D0F601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FIRST, FOLLOW</a:t>
            </a:r>
            <a:r>
              <a:rPr kumimoji="1" lang="zh-CN" altLang="en-US" dirty="0"/>
              <a:t>都是刻画文法特征的一种人为定义，其值只与文法有关，与语法分析时的输入串无关。仅只有在对输入串进行语法分析时，才与当前输入符关联起来。</a:t>
            </a:r>
          </a:p>
          <a:p>
            <a:r>
              <a:rPr kumimoji="1" lang="zh-CN" altLang="en-US" dirty="0"/>
              <a:t>一个非终结符</a:t>
            </a:r>
            <a:r>
              <a:rPr kumimoji="1" lang="en" altLang="zh-CN" dirty="0"/>
              <a:t>X</a:t>
            </a:r>
            <a:r>
              <a:rPr kumimoji="1" lang="zh-CN" altLang="en-US" dirty="0"/>
              <a:t>的产生式分两类：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1)</a:t>
            </a:r>
            <a:r>
              <a:rPr kumimoji="1" lang="zh-CN" altLang="en-US" dirty="0"/>
              <a:t> </a:t>
            </a:r>
            <a:r>
              <a:rPr kumimoji="1" lang="en" altLang="zh-CN" dirty="0"/>
              <a:t>X→</a:t>
            </a:r>
            <a:r>
              <a:rPr kumimoji="1" lang="el-GR" altLang="zh-CN" dirty="0"/>
              <a:t>α</a:t>
            </a:r>
            <a:r>
              <a:rPr kumimoji="1" lang="zh-CN" altLang="el-GR" dirty="0"/>
              <a:t>；</a:t>
            </a:r>
            <a:r>
              <a:rPr kumimoji="1" lang="el-GR" altLang="zh-CN" dirty="0"/>
              <a:t>2</a:t>
            </a:r>
            <a:r>
              <a:rPr kumimoji="1" lang="en-US" altLang="zh-CN" dirty="0"/>
              <a:t>)</a:t>
            </a:r>
            <a:r>
              <a:rPr kumimoji="1" lang="en" altLang="zh-CN" dirty="0"/>
              <a:t>X→</a:t>
            </a:r>
            <a:r>
              <a:rPr lang="el-GR" altLang="zh-CN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ε</a:t>
            </a:r>
            <a:r>
              <a:rPr kumimoji="1" lang="zh-CN" altLang="en" dirty="0"/>
              <a:t>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第一类用</a:t>
            </a:r>
            <a:r>
              <a:rPr kumimoji="1" lang="en" altLang="zh-CN" dirty="0"/>
              <a:t>FIRST</a:t>
            </a:r>
            <a:r>
              <a:rPr kumimoji="1" lang="zh-CN" altLang="en-US" dirty="0"/>
              <a:t>来区分。第二类用</a:t>
            </a:r>
            <a:r>
              <a:rPr kumimoji="1" lang="en" altLang="zh-CN" dirty="0"/>
              <a:t>FOLLOW</a:t>
            </a:r>
            <a:r>
              <a:rPr kumimoji="1" lang="zh-CN" altLang="en-US" dirty="0"/>
              <a:t>来刻画。</a:t>
            </a:r>
          </a:p>
          <a:p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1AAB9B4-BB8E-45AB-9770-3E004A5F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36DE012-6699-ACD3-7F50-851F582D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集、</a:t>
            </a:r>
            <a:r>
              <a:rPr kumimoji="1" lang="en-US" altLang="zh-CN" dirty="0"/>
              <a:t>FOLLOW</a:t>
            </a:r>
            <a:r>
              <a:rPr kumimoji="1" lang="zh-CN" altLang="en-US" dirty="0"/>
              <a:t>集的总结</a:t>
            </a:r>
          </a:p>
        </p:txBody>
      </p:sp>
    </p:spTree>
    <p:extLst>
      <p:ext uri="{BB962C8B-B14F-4D97-AF65-F5344CB8AC3E}">
        <p14:creationId xmlns:p14="http://schemas.microsoft.com/office/powerpoint/2010/main" val="3892617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914400"/>
            <a:ext cx="5562600" cy="1219200"/>
          </a:xfrm>
        </p:spPr>
        <p:txBody>
          <a:bodyPr/>
          <a:lstStyle/>
          <a:p>
            <a:pPr lvl="2"/>
            <a:r>
              <a:rPr lang="en-US" altLang="zh-CN" dirty="0" err="1"/>
              <a:t>S→xAy</a:t>
            </a:r>
            <a:endParaRPr lang="en-US" altLang="zh-CN" dirty="0"/>
          </a:p>
          <a:p>
            <a:pPr lvl="2"/>
            <a:r>
              <a:rPr lang="en-US" altLang="zh-CN" dirty="0"/>
              <a:t>A→</a:t>
            </a:r>
            <a:r>
              <a:rPr lang="zh-CN" altLang="en-US" dirty="0"/>
              <a:t>** </a:t>
            </a:r>
            <a:r>
              <a:rPr lang="en-US" altLang="zh-CN" dirty="0"/>
              <a:t>|</a:t>
            </a:r>
            <a:r>
              <a:rPr lang="zh-CN" altLang="en-US" dirty="0"/>
              <a:t> *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30480"/>
            <a:ext cx="9525000" cy="722196"/>
          </a:xfrm>
        </p:spPr>
        <p:txBody>
          <a:bodyPr/>
          <a:lstStyle/>
          <a:p>
            <a:r>
              <a:rPr lang="zh-CN" altLang="en-US" dirty="0"/>
              <a:t>不确定的自顶向下分析</a:t>
            </a:r>
            <a:r>
              <a:rPr lang="en-US" altLang="zh-CN" sz="3200" b="0" dirty="0">
                <a:cs typeface="Times New Roman" panose="02020603050405020304" pitchFamily="18" charset="0"/>
              </a:rPr>
              <a:t>(</a:t>
            </a:r>
            <a:r>
              <a:rPr lang="zh-CN" altLang="en-US" sz="3200" b="0" dirty="0">
                <a:cs typeface="Times New Roman" panose="02020603050405020304" pitchFamily="18" charset="0"/>
              </a:rPr>
              <a:t>递归下降方法</a:t>
            </a:r>
            <a:r>
              <a:rPr lang="en-US" altLang="zh-CN" sz="3200" b="0" dirty="0"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2636035"/>
            <a:ext cx="173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输入句子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: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84EDBC1-6503-A541-AF74-0E3AE6C0C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7" y="3384810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5EEB943-621D-1849-8333-796E860D7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817" y="3537210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x*y</a:t>
            </a: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7A5990A-2F32-6A41-91E9-8BB910EA71EA}"/>
              </a:ext>
            </a:extLst>
          </p:cNvPr>
          <p:cNvGrpSpPr/>
          <p:nvPr/>
        </p:nvGrpSpPr>
        <p:grpSpPr>
          <a:xfrm>
            <a:off x="1447800" y="3994410"/>
            <a:ext cx="762000" cy="1015741"/>
            <a:chOff x="1457217" y="3937260"/>
            <a:chExt cx="762000" cy="1015741"/>
          </a:xfrm>
        </p:grpSpPr>
        <p:cxnSp>
          <p:nvCxnSpPr>
            <p:cNvPr id="8" name="直接箭头连接符 7"/>
            <p:cNvCxnSpPr>
              <a:cxnSpLocks/>
            </p:cNvCxnSpPr>
            <p:nvPr/>
          </p:nvCxnSpPr>
          <p:spPr bwMode="auto">
            <a:xfrm flipV="1">
              <a:off x="1838217" y="3937260"/>
              <a:ext cx="0" cy="49530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412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2133BA3C-D406-F74A-8C0B-54CF3AC32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217" y="4495801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IP</a:t>
              </a:r>
              <a:endPara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" name="Line 8">
            <a:extLst>
              <a:ext uri="{FF2B5EF4-FFF2-40B4-BE49-F238E27FC236}">
                <a16:creationId xmlns:a16="http://schemas.microsoft.com/office/drawing/2014/main" id="{1FD46F84-13A0-4546-AC2C-7A195FFB78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0887" y="3765810"/>
            <a:ext cx="609600" cy="4572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4A9E0BE0-4A3F-0748-B1B6-C5139B2AD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7" y="3765810"/>
            <a:ext cx="0" cy="4572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889E329B-942A-4D48-B588-B18295946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7" y="3765810"/>
            <a:ext cx="685800" cy="4572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1AE1BDD-7E3C-424A-BF99-6B0AA2BD2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7" y="418491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C455630C-99B7-EA47-8F17-C4093EEF6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2" y="418491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ADD65619-1251-3243-8384-6DE9B59CE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112" y="418491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7" name="直接箭头连接符 7">
            <a:extLst>
              <a:ext uri="{FF2B5EF4-FFF2-40B4-BE49-F238E27FC236}">
                <a16:creationId xmlns:a16="http://schemas.microsoft.com/office/drawing/2014/main" id="{5F029F0C-CD1C-6D40-BC5E-B9C3928B8125}"/>
              </a:ext>
            </a:extLst>
          </p:cNvPr>
          <p:cNvCxnSpPr>
            <a:cxnSpLocks/>
          </p:cNvCxnSpPr>
          <p:nvPr/>
        </p:nvCxnSpPr>
        <p:spPr bwMode="auto">
          <a:xfrm flipV="1">
            <a:off x="5830887" y="4642110"/>
            <a:ext cx="0" cy="4953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412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3489298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17EBC5E-AF87-1132-8EAD-9E5BB1CDF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sz="3200" dirty="0"/>
              <a:t>FIRST(A)</a:t>
            </a:r>
            <a:r>
              <a:rPr kumimoji="1" lang="zh-CN" altLang="en-US" sz="3200" dirty="0"/>
              <a:t>：由</a:t>
            </a:r>
            <a:r>
              <a:rPr kumimoji="1" lang="en" altLang="zh-CN" sz="3200" dirty="0"/>
              <a:t>A</a:t>
            </a:r>
            <a:r>
              <a:rPr kumimoji="1" lang="zh-CN" altLang="en-US" sz="3200" dirty="0"/>
              <a:t>的产生式</a:t>
            </a:r>
            <a:r>
              <a:rPr kumimoji="1" lang="en-US" altLang="zh-CN" sz="3200" dirty="0"/>
              <a:t>(</a:t>
            </a:r>
            <a:r>
              <a:rPr kumimoji="1" lang="zh-CN" altLang="en-US" sz="3200" dirty="0"/>
              <a:t>即左部为</a:t>
            </a:r>
            <a:r>
              <a:rPr kumimoji="1" lang="en" altLang="zh-CN" sz="3200" dirty="0"/>
              <a:t>A</a:t>
            </a:r>
            <a:r>
              <a:rPr kumimoji="1" lang="zh-CN" altLang="en-US" sz="3200" dirty="0"/>
              <a:t>的产生式</a:t>
            </a:r>
            <a:r>
              <a:rPr kumimoji="1" lang="en-US" altLang="zh-CN" sz="3200" dirty="0"/>
              <a:t>)</a:t>
            </a:r>
            <a:r>
              <a:rPr kumimoji="1" lang="zh-CN" altLang="en-US" sz="3200" dirty="0"/>
              <a:t>决定；</a:t>
            </a:r>
            <a:endParaRPr kumimoji="1" lang="en-US" altLang="zh-CN" sz="3200" dirty="0"/>
          </a:p>
          <a:p>
            <a:r>
              <a:rPr lang="en-US" altLang="zh-CN" sz="3200" b="0" dirty="0">
                <a:solidFill>
                  <a:schemeClr val="tx1"/>
                </a:solidFill>
                <a:ea typeface="STXinwei" panose="02010800040101010101" pitchFamily="2" charset="-122"/>
                <a:sym typeface="Symbol" panose="05050102010706020507" charset="0"/>
              </a:rPr>
              <a:t>A</a:t>
            </a:r>
            <a:r>
              <a:rPr lang="zh-CN" altLang="en-US" sz="3200" b="0" dirty="0">
                <a:solidFill>
                  <a:schemeClr val="tx1"/>
                </a:solidFill>
                <a:ea typeface="STXinwei" panose="02010800040101010101" pitchFamily="2" charset="-122"/>
                <a:sym typeface="Symbol" panose="05050102010706020507" charset="0"/>
              </a:rPr>
              <a:t>可能有多个产生式：</a:t>
            </a:r>
            <a:r>
              <a:rPr lang="en-US" altLang="zh-CN" sz="3200" b="0" dirty="0">
                <a:solidFill>
                  <a:schemeClr val="tx1"/>
                </a:solidFill>
                <a:ea typeface="STXinwei" panose="02010800040101010101" pitchFamily="2" charset="-122"/>
                <a:sym typeface="+mn-ea"/>
              </a:rPr>
              <a:t>A→</a:t>
            </a:r>
            <a:r>
              <a:rPr lang="zh-CN" altLang="en-US" sz="3200" b="0" dirty="0">
                <a:solidFill>
                  <a:schemeClr val="tx1"/>
                </a:solidFill>
                <a:ea typeface="STXinwei" panose="02010800040101010101" pitchFamily="2" charset="-122"/>
                <a:sym typeface="Symbol" panose="05050102010706020507" charset="0"/>
              </a:rPr>
              <a:t></a:t>
            </a:r>
            <a:r>
              <a:rPr lang="en-US" altLang="zh-CN" sz="3200" b="0" baseline="-25000" dirty="0">
                <a:solidFill>
                  <a:schemeClr val="tx1"/>
                </a:solidFill>
                <a:ea typeface="STXinwei" panose="02010800040101010101" pitchFamily="2" charset="-122"/>
                <a:sym typeface="Symbol" panose="05050102010706020507" charset="0"/>
              </a:rPr>
              <a:t>1</a:t>
            </a:r>
            <a:r>
              <a:rPr lang="zh-CN" altLang="en-US" sz="3200" b="0" dirty="0">
                <a:solidFill>
                  <a:schemeClr val="tx1"/>
                </a:solidFill>
                <a:ea typeface="STXinwei" panose="02010800040101010101" pitchFamily="2" charset="-122"/>
                <a:sym typeface="Symbol" panose="05050102010706020507" charset="0"/>
              </a:rPr>
              <a:t>，</a:t>
            </a:r>
            <a:r>
              <a:rPr lang="en-US" altLang="zh-CN" sz="3200" b="0" dirty="0">
                <a:solidFill>
                  <a:schemeClr val="tx1"/>
                </a:solidFill>
                <a:ea typeface="STXinwei" panose="02010800040101010101" pitchFamily="2" charset="-122"/>
                <a:sym typeface="+mn-ea"/>
              </a:rPr>
              <a:t>A→</a:t>
            </a:r>
            <a:r>
              <a:rPr lang="zh-CN" altLang="en-US" sz="3200" b="0" dirty="0">
                <a:solidFill>
                  <a:schemeClr val="tx1"/>
                </a:solidFill>
                <a:ea typeface="STXinwei" panose="02010800040101010101" pitchFamily="2" charset="-122"/>
                <a:sym typeface="Symbol" panose="05050102010706020507" charset="0"/>
              </a:rPr>
              <a:t></a:t>
            </a:r>
            <a:r>
              <a:rPr lang="en-US" altLang="zh-CN" sz="3200" b="0" baseline="-25000" dirty="0">
                <a:solidFill>
                  <a:schemeClr val="tx1"/>
                </a:solidFill>
                <a:ea typeface="STXinwei" panose="02010800040101010101" pitchFamily="2" charset="-122"/>
                <a:sym typeface="Symbol" panose="05050102010706020507" charset="0"/>
              </a:rPr>
              <a:t>2</a:t>
            </a:r>
            <a:r>
              <a:rPr lang="zh-CN" altLang="en-US" sz="3200" b="0" dirty="0">
                <a:solidFill>
                  <a:schemeClr val="tx1"/>
                </a:solidFill>
                <a:ea typeface="STXinwei" panose="02010800040101010101" pitchFamily="2" charset="-122"/>
                <a:sym typeface="Symbol" panose="05050102010706020507" charset="0"/>
              </a:rPr>
              <a:t>，</a:t>
            </a:r>
            <a:r>
              <a:rPr lang="en-US" altLang="zh-CN" sz="3200" b="0" dirty="0">
                <a:solidFill>
                  <a:schemeClr val="tx1"/>
                </a:solidFill>
                <a:ea typeface="STXinwei" panose="02010800040101010101" pitchFamily="2" charset="-122"/>
                <a:sym typeface="+mn-ea"/>
              </a:rPr>
              <a:t>...., A→</a:t>
            </a:r>
            <a:r>
              <a:rPr lang="zh-CN" altLang="en-US" sz="3200" b="0" dirty="0">
                <a:solidFill>
                  <a:schemeClr val="tx1"/>
                </a:solidFill>
                <a:ea typeface="STXinwei" panose="02010800040101010101" pitchFamily="2" charset="-122"/>
                <a:sym typeface="Symbol" panose="05050102010706020507" charset="0"/>
              </a:rPr>
              <a:t></a:t>
            </a:r>
            <a:r>
              <a:rPr lang="en-US" altLang="zh-CN" sz="3200" b="0" baseline="-25000" dirty="0">
                <a:solidFill>
                  <a:schemeClr val="tx1"/>
                </a:solidFill>
                <a:ea typeface="STXinwei" panose="02010800040101010101" pitchFamily="2" charset="-122"/>
                <a:sym typeface="Symbol" panose="05050102010706020507" charset="0"/>
              </a:rPr>
              <a:t>n</a:t>
            </a:r>
            <a:endParaRPr lang="en-US" altLang="zh-CN" sz="3200" baseline="-25000" dirty="0">
              <a:ea typeface="STXinwei" panose="02010800040101010101" pitchFamily="2" charset="-122"/>
              <a:sym typeface="Symbol" panose="05050102010706020507" charset="0"/>
            </a:endParaRPr>
          </a:p>
          <a:p>
            <a:r>
              <a:rPr lang="zh-CN" altLang="en-US" sz="3200" b="0" dirty="0">
                <a:solidFill>
                  <a:schemeClr val="tx1"/>
                </a:solidFill>
                <a:ea typeface="STXinwei" panose="02010800040101010101" pitchFamily="2" charset="-122"/>
                <a:sym typeface="Symbol" panose="05050102010706020507" charset="0"/>
              </a:rPr>
              <a:t>然后分别求：</a:t>
            </a:r>
            <a:r>
              <a:rPr lang="en-US" altLang="zh-CN" sz="3200" b="0" dirty="0">
                <a:solidFill>
                  <a:schemeClr val="tx1"/>
                </a:solidFill>
                <a:ea typeface="STXinwei" panose="02010800040101010101" pitchFamily="2" charset="-122"/>
                <a:sym typeface="Symbol" panose="05050102010706020507" charset="0"/>
              </a:rPr>
              <a:t>FIRST(</a:t>
            </a:r>
            <a:r>
              <a:rPr lang="zh-CN" altLang="en-US" sz="3200" b="0" dirty="0">
                <a:solidFill>
                  <a:schemeClr val="tx1"/>
                </a:solidFill>
                <a:ea typeface="STXinwei" panose="02010800040101010101" pitchFamily="2" charset="-122"/>
                <a:sym typeface="Symbol" panose="05050102010706020507" charset="0"/>
              </a:rPr>
              <a:t></a:t>
            </a:r>
            <a:r>
              <a:rPr lang="en-US" altLang="zh-CN" sz="3200" b="0" baseline="-25000" dirty="0">
                <a:solidFill>
                  <a:schemeClr val="tx1"/>
                </a:solidFill>
                <a:ea typeface="STXinwei" panose="02010800040101010101" pitchFamily="2" charset="-122"/>
                <a:sym typeface="Symbol" panose="05050102010706020507" charset="0"/>
              </a:rPr>
              <a:t>1</a:t>
            </a:r>
            <a:r>
              <a:rPr lang="en-US" altLang="zh-CN" sz="3200" b="0" dirty="0">
                <a:solidFill>
                  <a:schemeClr val="tx1"/>
                </a:solidFill>
                <a:ea typeface="STXinwei" panose="02010800040101010101" pitchFamily="2" charset="-122"/>
                <a:sym typeface="Symbol" panose="05050102010706020507" charset="0"/>
              </a:rPr>
              <a:t>)</a:t>
            </a:r>
            <a:r>
              <a:rPr lang="zh-CN" altLang="en-US" sz="3200" b="0" dirty="0">
                <a:solidFill>
                  <a:schemeClr val="tx1"/>
                </a:solidFill>
                <a:ea typeface="STXinwei" panose="02010800040101010101" pitchFamily="2" charset="-122"/>
                <a:sym typeface="Symbol" panose="05050102010706020507" charset="0"/>
              </a:rPr>
              <a:t>，</a:t>
            </a:r>
            <a:r>
              <a:rPr lang="en-US" altLang="zh-CN" sz="3200" b="0" dirty="0">
                <a:solidFill>
                  <a:schemeClr val="tx1"/>
                </a:solidFill>
                <a:ea typeface="STXinwei" panose="02010800040101010101" pitchFamily="2" charset="-122"/>
                <a:sym typeface="Symbol" panose="05050102010706020507" charset="0"/>
              </a:rPr>
              <a:t>FIRST(</a:t>
            </a:r>
            <a:r>
              <a:rPr lang="zh-CN" altLang="en-US" sz="3200" b="0" dirty="0">
                <a:solidFill>
                  <a:schemeClr val="tx1"/>
                </a:solidFill>
                <a:ea typeface="STXinwei" panose="02010800040101010101" pitchFamily="2" charset="-122"/>
                <a:sym typeface="Symbol" panose="05050102010706020507" charset="0"/>
              </a:rPr>
              <a:t></a:t>
            </a:r>
            <a:r>
              <a:rPr lang="en-US" altLang="zh-CN" sz="3200" b="0" baseline="-25000" dirty="0">
                <a:solidFill>
                  <a:schemeClr val="tx1"/>
                </a:solidFill>
                <a:ea typeface="STXinwei" panose="02010800040101010101" pitchFamily="2" charset="-122"/>
                <a:sym typeface="Symbol" panose="05050102010706020507" charset="0"/>
              </a:rPr>
              <a:t>2</a:t>
            </a:r>
            <a:r>
              <a:rPr lang="en-US" altLang="zh-CN" sz="3200" b="0" dirty="0">
                <a:solidFill>
                  <a:schemeClr val="tx1"/>
                </a:solidFill>
                <a:ea typeface="STXinwei" panose="02010800040101010101" pitchFamily="2" charset="-122"/>
                <a:sym typeface="Symbol" panose="05050102010706020507" charset="0"/>
              </a:rPr>
              <a:t>)</a:t>
            </a:r>
            <a:r>
              <a:rPr lang="zh-CN" altLang="en-US" sz="3200" b="0" dirty="0">
                <a:solidFill>
                  <a:schemeClr val="tx1"/>
                </a:solidFill>
                <a:ea typeface="STXinwei" panose="02010800040101010101" pitchFamily="2" charset="-122"/>
                <a:sym typeface="Symbol" panose="05050102010706020507" charset="0"/>
              </a:rPr>
              <a:t>，</a:t>
            </a:r>
            <a:r>
              <a:rPr lang="en-US" altLang="zh-CN" sz="3200" b="0" dirty="0">
                <a:solidFill>
                  <a:schemeClr val="tx1"/>
                </a:solidFill>
                <a:ea typeface="STXinwei" panose="02010800040101010101" pitchFamily="2" charset="-122"/>
                <a:sym typeface="Symbol" panose="05050102010706020507" charset="0"/>
              </a:rPr>
              <a:t> ...</a:t>
            </a:r>
            <a:r>
              <a:rPr lang="zh-CN" altLang="en-US" sz="3200" b="0" dirty="0">
                <a:solidFill>
                  <a:schemeClr val="tx1"/>
                </a:solidFill>
                <a:ea typeface="STXinwei" panose="02010800040101010101" pitchFamily="2" charset="-122"/>
                <a:sym typeface="Symbol" panose="05050102010706020507" charset="0"/>
              </a:rPr>
              <a:t>，</a:t>
            </a:r>
            <a:r>
              <a:rPr lang="en-US" altLang="zh-CN" sz="3200" b="0" dirty="0">
                <a:solidFill>
                  <a:schemeClr val="tx1"/>
                </a:solidFill>
                <a:ea typeface="STXinwei" panose="02010800040101010101" pitchFamily="2" charset="-122"/>
                <a:sym typeface="Symbol" panose="05050102010706020507" charset="0"/>
              </a:rPr>
              <a:t>FIRST(</a:t>
            </a:r>
            <a:r>
              <a:rPr lang="zh-CN" altLang="en-US" sz="3200" b="0" dirty="0">
                <a:solidFill>
                  <a:schemeClr val="tx1"/>
                </a:solidFill>
                <a:ea typeface="STXinwei" panose="02010800040101010101" pitchFamily="2" charset="-122"/>
                <a:sym typeface="Symbol" panose="05050102010706020507" charset="0"/>
              </a:rPr>
              <a:t></a:t>
            </a:r>
            <a:r>
              <a:rPr lang="en-US" altLang="zh-CN" sz="3200" b="0" baseline="-25000" dirty="0">
                <a:solidFill>
                  <a:schemeClr val="tx1"/>
                </a:solidFill>
                <a:ea typeface="STXinwei" panose="02010800040101010101" pitchFamily="2" charset="-122"/>
                <a:sym typeface="Symbol" panose="05050102010706020507" charset="0"/>
              </a:rPr>
              <a:t>n</a:t>
            </a:r>
            <a:r>
              <a:rPr lang="en-US" altLang="zh-CN" sz="3200" b="0" dirty="0">
                <a:solidFill>
                  <a:schemeClr val="tx1"/>
                </a:solidFill>
                <a:ea typeface="STXinwei" panose="02010800040101010101" pitchFamily="2" charset="-122"/>
                <a:sym typeface="Symbol" panose="05050102010706020507" charset="0"/>
              </a:rPr>
              <a:t>)</a:t>
            </a:r>
            <a:endParaRPr lang="en-US" altLang="zh-CN" sz="2000" dirty="0">
              <a:ea typeface="STXinwei" panose="02010800040101010101" pitchFamily="2" charset="-122"/>
              <a:sym typeface="Symbol" panose="05050102010706020507" charset="0"/>
            </a:endParaRPr>
          </a:p>
          <a:p>
            <a:r>
              <a:rPr lang="zh-CN" altLang="en-US" sz="3200" dirty="0">
                <a:solidFill>
                  <a:srgbClr val="FF0000"/>
                </a:solidFill>
                <a:ea typeface="STXinwei" panose="02010800040101010101" pitchFamily="2" charset="-122"/>
                <a:sym typeface="+mn-ea"/>
              </a:rPr>
              <a:t>要推导</a:t>
            </a:r>
            <a:r>
              <a:rPr lang="en-US" altLang="zh-CN" sz="3200" dirty="0">
                <a:solidFill>
                  <a:srgbClr val="FF0000"/>
                </a:solidFill>
                <a:ea typeface="STXinwei" panose="02010800040101010101" pitchFamily="2" charset="-122"/>
                <a:sym typeface="+mn-ea"/>
              </a:rPr>
              <a:t>A</a:t>
            </a:r>
            <a:r>
              <a:rPr lang="zh-CN" altLang="en-US" sz="3200" dirty="0">
                <a:solidFill>
                  <a:srgbClr val="FF0000"/>
                </a:solidFill>
                <a:ea typeface="STXinwei" panose="02010800040101010101" pitchFamily="2" charset="-122"/>
                <a:sym typeface="+mn-ea"/>
              </a:rPr>
              <a:t>时，到底要选择</a:t>
            </a:r>
            <a:r>
              <a:rPr lang="en-US" altLang="zh-CN" sz="3200" dirty="0">
                <a:solidFill>
                  <a:srgbClr val="FF0000"/>
                </a:solidFill>
                <a:ea typeface="STXinwei" panose="02010800040101010101" pitchFamily="2" charset="-122"/>
                <a:sym typeface="+mn-ea"/>
              </a:rPr>
              <a:t>A</a:t>
            </a:r>
            <a:r>
              <a:rPr lang="zh-CN" altLang="en-US" sz="3200" dirty="0">
                <a:solidFill>
                  <a:srgbClr val="FF0000"/>
                </a:solidFill>
                <a:ea typeface="STXinwei" panose="02010800040101010101" pitchFamily="2" charset="-122"/>
                <a:sym typeface="+mn-ea"/>
              </a:rPr>
              <a:t>的哪一个产生式？这时有用的是</a:t>
            </a:r>
            <a:endParaRPr lang="en-US" altLang="zh-CN" sz="3200" dirty="0">
              <a:solidFill>
                <a:srgbClr val="FF0000"/>
              </a:solidFill>
              <a:ea typeface="STXinwei" panose="02010800040101010101" pitchFamily="2" charset="-122"/>
              <a:sym typeface="+mn-ea"/>
            </a:endParaRPr>
          </a:p>
          <a:p>
            <a:pPr lvl="1"/>
            <a:r>
              <a:rPr lang="en-US" altLang="zh-CN" sz="2400" b="0" dirty="0">
                <a:ea typeface="STXinwei" panose="02010800040101010101" pitchFamily="2" charset="-122"/>
                <a:sym typeface="Symbol" panose="05050102010706020507" charset="0"/>
              </a:rPr>
              <a:t>FIRST(</a:t>
            </a:r>
            <a:r>
              <a:rPr lang="zh-CN" altLang="en-US" sz="2400" b="0" dirty="0">
                <a:ea typeface="STXinwei" panose="02010800040101010101" pitchFamily="2" charset="-122"/>
                <a:sym typeface="Symbol" panose="05050102010706020507" charset="0"/>
              </a:rPr>
              <a:t></a:t>
            </a:r>
            <a:r>
              <a:rPr lang="en-US" altLang="zh-CN" sz="2400" b="0" baseline="-25000" dirty="0">
                <a:ea typeface="STXinwei" panose="02010800040101010101" pitchFamily="2" charset="-122"/>
                <a:sym typeface="Symbol" panose="05050102010706020507" charset="0"/>
              </a:rPr>
              <a:t>1</a:t>
            </a:r>
            <a:r>
              <a:rPr lang="en-US" altLang="zh-CN" sz="2400" b="0" dirty="0">
                <a:ea typeface="STXinwei" panose="02010800040101010101" pitchFamily="2" charset="-122"/>
                <a:sym typeface="Symbol" panose="05050102010706020507" charset="0"/>
              </a:rPr>
              <a:t>), FIRST(</a:t>
            </a:r>
            <a:r>
              <a:rPr lang="zh-CN" altLang="en-US" sz="2400" b="0" dirty="0">
                <a:ea typeface="STXinwei" panose="02010800040101010101" pitchFamily="2" charset="-122"/>
                <a:sym typeface="Symbol" panose="05050102010706020507" charset="0"/>
              </a:rPr>
              <a:t></a:t>
            </a:r>
            <a:r>
              <a:rPr lang="en-US" altLang="zh-CN" sz="2400" b="0" baseline="-25000" dirty="0">
                <a:ea typeface="STXinwei" panose="02010800040101010101" pitchFamily="2" charset="-122"/>
                <a:sym typeface="Symbol" panose="05050102010706020507" charset="0"/>
              </a:rPr>
              <a:t>2</a:t>
            </a:r>
            <a:r>
              <a:rPr lang="en-US" altLang="zh-CN" sz="2400" b="0" dirty="0">
                <a:ea typeface="STXinwei" panose="02010800040101010101" pitchFamily="2" charset="-122"/>
                <a:sym typeface="Symbol" panose="05050102010706020507" charset="0"/>
              </a:rPr>
              <a:t>), ..., FIRST(</a:t>
            </a:r>
            <a:r>
              <a:rPr lang="zh-CN" altLang="en-US" sz="2400" b="0" dirty="0">
                <a:ea typeface="STXinwei" panose="02010800040101010101" pitchFamily="2" charset="-122"/>
                <a:sym typeface="Symbol" panose="05050102010706020507" charset="0"/>
              </a:rPr>
              <a:t></a:t>
            </a:r>
            <a:r>
              <a:rPr lang="en-US" altLang="zh-CN" sz="2400" b="0" baseline="-25000" dirty="0">
                <a:ea typeface="STXinwei" panose="02010800040101010101" pitchFamily="2" charset="-122"/>
                <a:sym typeface="Symbol" panose="05050102010706020507" charset="0"/>
              </a:rPr>
              <a:t>n</a:t>
            </a:r>
            <a:r>
              <a:rPr lang="en-US" altLang="zh-CN" sz="2400" b="0" dirty="0">
                <a:ea typeface="STXinwei" panose="02010800040101010101" pitchFamily="2" charset="-122"/>
                <a:sym typeface="Symbol" panose="05050102010706020507" charset="0"/>
              </a:rPr>
              <a:t>)</a:t>
            </a:r>
            <a:r>
              <a:rPr lang="zh-CN" altLang="en-US" sz="2400" b="0" dirty="0">
                <a:ea typeface="STXinwei" panose="02010800040101010101" pitchFamily="2" charset="-122"/>
                <a:sym typeface="Symbol" panose="05050102010706020507" charset="0"/>
              </a:rPr>
              <a:t>，和</a:t>
            </a:r>
            <a:r>
              <a:rPr lang="en-US" altLang="zh-CN" sz="2400" b="0" dirty="0">
                <a:ea typeface="STXinwei" panose="02010800040101010101" pitchFamily="2" charset="-122"/>
                <a:sym typeface="Symbol" panose="05050102010706020507" charset="0"/>
              </a:rPr>
              <a:t>FOLLOW(A)</a:t>
            </a:r>
            <a:r>
              <a:rPr lang="zh-CN" altLang="en-US" sz="2400" b="0" dirty="0">
                <a:ea typeface="STXinwei" panose="02010800040101010101" pitchFamily="2" charset="-122"/>
                <a:sym typeface="Symbol" panose="05050102010706020507" charset="0"/>
              </a:rPr>
              <a:t>。</a:t>
            </a:r>
            <a:endParaRPr lang="en-US" altLang="zh-CN" sz="2400" b="0" dirty="0">
              <a:ea typeface="STXinwei" panose="02010800040101010101" pitchFamily="2" charset="-122"/>
              <a:sym typeface="Symbol" panose="05050102010706020507" charset="0"/>
            </a:endParaRPr>
          </a:p>
          <a:p>
            <a:pPr lvl="1"/>
            <a:r>
              <a:rPr lang="zh-CN" altLang="en-US" sz="2400" b="0" dirty="0">
                <a:ea typeface="STXinwei" panose="02010800040101010101" pitchFamily="2" charset="-122"/>
                <a:sym typeface="Symbol" panose="05050102010706020507" charset="0"/>
              </a:rPr>
              <a:t>而</a:t>
            </a:r>
            <a:r>
              <a:rPr lang="en-US" altLang="zh-CN" sz="2400" dirty="0">
                <a:solidFill>
                  <a:srgbClr val="FF0000"/>
                </a:solidFill>
                <a:ea typeface="STXinwei" panose="02010800040101010101" pitchFamily="2" charset="-122"/>
                <a:sym typeface="+mn-ea"/>
              </a:rPr>
              <a:t>FIRST(</a:t>
            </a:r>
            <a:r>
              <a:rPr lang="en-US" altLang="zh-CN" sz="2400" dirty="0">
                <a:solidFill>
                  <a:srgbClr val="0000FF"/>
                </a:solidFill>
                <a:ea typeface="STXinwei" panose="02010800040101010101" pitchFamily="2" charset="-122"/>
                <a:sym typeface="Symbol" panose="05050102010706020507" charset="0"/>
              </a:rPr>
              <a:t>A</a:t>
            </a:r>
            <a:r>
              <a:rPr lang="en-US" altLang="zh-CN" sz="2400" dirty="0">
                <a:solidFill>
                  <a:srgbClr val="FF0000"/>
                </a:solidFill>
                <a:ea typeface="STXinwei" panose="02010800040101010101" pitchFamily="2" charset="-122"/>
                <a:sym typeface="Symbol" panose="05050102010706020507" charset="0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ea typeface="STXinwei" panose="02010800040101010101" pitchFamily="2" charset="-122"/>
                <a:sym typeface="Symbol" panose="05050102010706020507" charset="0"/>
              </a:rPr>
              <a:t>并没有什么作用。</a:t>
            </a:r>
            <a:endParaRPr lang="en-US" altLang="zh-CN" sz="2400" dirty="0">
              <a:ea typeface="STXinwei" panose="02010800040101010101" pitchFamily="2" charset="-122"/>
              <a:sym typeface="Symbol" panose="05050102010706020507" charset="0"/>
            </a:endParaRPr>
          </a:p>
          <a:p>
            <a:r>
              <a:rPr lang="en-US" altLang="zh-CN" sz="2800" dirty="0">
                <a:solidFill>
                  <a:srgbClr val="FF0000"/>
                </a:solidFill>
                <a:ea typeface="STXinwei" panose="02010800040101010101" pitchFamily="2" charset="-122"/>
                <a:sym typeface="+mn-ea"/>
              </a:rPr>
              <a:t>FIRST(</a:t>
            </a:r>
            <a:r>
              <a:rPr lang="en-US" altLang="zh-CN" sz="2800" dirty="0">
                <a:solidFill>
                  <a:srgbClr val="0000FF"/>
                </a:solidFill>
                <a:ea typeface="STXinwei" panose="02010800040101010101" pitchFamily="2" charset="-122"/>
                <a:sym typeface="Symbol" panose="05050102010706020507" charset="0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ea typeface="STXinwei" panose="02010800040101010101" pitchFamily="2" charset="-122"/>
                <a:sym typeface="Symbol" panose="05050102010706020507" charset="0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ea typeface="STXinwei" panose="02010800040101010101" pitchFamily="2" charset="-122"/>
                <a:sym typeface="Symbol" panose="05050102010706020507" charset="0"/>
              </a:rPr>
              <a:t>的作用</a:t>
            </a:r>
            <a:r>
              <a:rPr lang="zh-CN" altLang="en-US" sz="2800" b="0" dirty="0">
                <a:ea typeface="STXinwei" panose="02010800040101010101" pitchFamily="2" charset="-122"/>
                <a:sym typeface="Symbol" panose="05050102010706020507" charset="0"/>
              </a:rPr>
              <a:t>仅仅是为了</a:t>
            </a:r>
            <a:r>
              <a:rPr lang="zh-CN" altLang="en-US" sz="2800" dirty="0">
                <a:solidFill>
                  <a:srgbClr val="FF0000"/>
                </a:solidFill>
                <a:ea typeface="STXinwei" panose="02010800040101010101" pitchFamily="2" charset="-122"/>
                <a:sym typeface="Symbol" panose="05050102010706020507" charset="0"/>
              </a:rPr>
              <a:t>随后求</a:t>
            </a:r>
            <a:r>
              <a:rPr lang="en-US" altLang="zh-CN" sz="2800" dirty="0">
                <a:solidFill>
                  <a:srgbClr val="FF0000"/>
                </a:solidFill>
                <a:ea typeface="STXinwei" panose="02010800040101010101" pitchFamily="2" charset="-122"/>
                <a:sym typeface="Symbol" panose="05050102010706020507" charset="0"/>
              </a:rPr>
              <a:t>FIRST(X)</a:t>
            </a:r>
            <a:r>
              <a:rPr lang="zh-CN" altLang="en-US" sz="2800" dirty="0">
                <a:solidFill>
                  <a:srgbClr val="FF0000"/>
                </a:solidFill>
                <a:ea typeface="STXinwei" panose="02010800040101010101" pitchFamily="2" charset="-122"/>
                <a:sym typeface="Symbol" panose="05050102010706020507" charset="0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ea typeface="STXinwei" panose="02010800040101010101" pitchFamily="2" charset="-122"/>
                <a:sym typeface="Symbol" panose="05050102010706020507" charset="0"/>
              </a:rPr>
              <a:t>FOLLOW(X)</a:t>
            </a:r>
            <a:r>
              <a:rPr lang="zh-CN" altLang="en-US" sz="2800" dirty="0">
                <a:solidFill>
                  <a:srgbClr val="FF0000"/>
                </a:solidFill>
                <a:ea typeface="STXinwei" panose="02010800040101010101" pitchFamily="2" charset="-122"/>
                <a:sym typeface="Symbol" panose="05050102010706020507" charset="0"/>
              </a:rPr>
              <a:t>要用到</a:t>
            </a:r>
            <a:r>
              <a:rPr lang="en-US" altLang="zh-CN" sz="2800" dirty="0">
                <a:ea typeface="STXinwei" panose="02010800040101010101" pitchFamily="2" charset="-122"/>
                <a:sym typeface="Symbol" panose="05050102010706020507" charset="0"/>
              </a:rPr>
              <a:t>.</a:t>
            </a:r>
          </a:p>
          <a:p>
            <a:r>
              <a:rPr lang="en-US" altLang="zh-CN" sz="3200" b="0" dirty="0">
                <a:ea typeface="STXinwei" panose="02010800040101010101" pitchFamily="2" charset="-122"/>
                <a:sym typeface="+mn-ea"/>
              </a:rPr>
              <a:t>FIRST(</a:t>
            </a:r>
            <a:r>
              <a:rPr lang="en-US" altLang="zh-CN" sz="3200" dirty="0">
                <a:solidFill>
                  <a:srgbClr val="0000FF"/>
                </a:solidFill>
                <a:ea typeface="STXinwei" panose="02010800040101010101" pitchFamily="2" charset="-122"/>
                <a:sym typeface="Symbol" panose="05050102010706020507" charset="0"/>
              </a:rPr>
              <a:t>A</a:t>
            </a:r>
            <a:r>
              <a:rPr lang="en-US" altLang="zh-CN" sz="3200" b="0" dirty="0">
                <a:ea typeface="STXinwei" panose="02010800040101010101" pitchFamily="2" charset="-122"/>
                <a:sym typeface="Symbol" panose="05050102010706020507" charset="0"/>
              </a:rPr>
              <a:t>)= FIRST(</a:t>
            </a:r>
            <a:r>
              <a:rPr lang="zh-CN" altLang="en-US" sz="3200" b="0" dirty="0">
                <a:ea typeface="STXinwei" panose="02010800040101010101" pitchFamily="2" charset="-122"/>
                <a:sym typeface="Symbol" panose="05050102010706020507" charset="0"/>
              </a:rPr>
              <a:t></a:t>
            </a:r>
            <a:r>
              <a:rPr lang="en-US" altLang="zh-CN" sz="3200" b="0" baseline="-25000" dirty="0">
                <a:ea typeface="STXinwei" panose="02010800040101010101" pitchFamily="2" charset="-122"/>
                <a:sym typeface="Symbol" panose="05050102010706020507" charset="0"/>
              </a:rPr>
              <a:t>1</a:t>
            </a:r>
            <a:r>
              <a:rPr lang="en-US" altLang="zh-CN" sz="3200" b="0" dirty="0">
                <a:ea typeface="STXinwei" panose="02010800040101010101" pitchFamily="2" charset="-122"/>
                <a:sym typeface="Symbol" panose="05050102010706020507" charset="0"/>
              </a:rPr>
              <a:t>)FIRST(</a:t>
            </a:r>
            <a:r>
              <a:rPr lang="zh-CN" altLang="en-US" sz="3200" b="0" dirty="0">
                <a:ea typeface="STXinwei" panose="02010800040101010101" pitchFamily="2" charset="-122"/>
                <a:sym typeface="Symbol" panose="05050102010706020507" charset="0"/>
              </a:rPr>
              <a:t></a:t>
            </a:r>
            <a:r>
              <a:rPr lang="en-US" altLang="zh-CN" sz="3200" b="0" baseline="-25000" dirty="0">
                <a:ea typeface="STXinwei" panose="02010800040101010101" pitchFamily="2" charset="-122"/>
                <a:sym typeface="Symbol" panose="05050102010706020507" charset="0"/>
              </a:rPr>
              <a:t>2</a:t>
            </a:r>
            <a:r>
              <a:rPr lang="en-US" altLang="zh-CN" sz="3200" b="0" dirty="0">
                <a:ea typeface="STXinwei" panose="02010800040101010101" pitchFamily="2" charset="-122"/>
                <a:sym typeface="Symbol" panose="05050102010706020507" charset="0"/>
              </a:rPr>
              <a:t>) ...FIRST(</a:t>
            </a:r>
            <a:r>
              <a:rPr lang="zh-CN" altLang="en-US" sz="3200" b="0" dirty="0">
                <a:ea typeface="STXinwei" panose="02010800040101010101" pitchFamily="2" charset="-122"/>
                <a:sym typeface="Symbol" panose="05050102010706020507" charset="0"/>
              </a:rPr>
              <a:t></a:t>
            </a:r>
            <a:r>
              <a:rPr lang="en-US" altLang="zh-CN" sz="3200" b="0" baseline="-25000" dirty="0">
                <a:ea typeface="STXinwei" panose="02010800040101010101" pitchFamily="2" charset="-122"/>
                <a:sym typeface="Symbol" panose="05050102010706020507" charset="0"/>
              </a:rPr>
              <a:t>n</a:t>
            </a:r>
            <a:r>
              <a:rPr lang="en-US" altLang="zh-CN" sz="3200" b="0" dirty="0">
                <a:ea typeface="STXinwei" panose="02010800040101010101" pitchFamily="2" charset="-122"/>
                <a:sym typeface="Symbol" panose="05050102010706020507" charset="0"/>
              </a:rPr>
              <a:t>)</a:t>
            </a:r>
            <a:r>
              <a:rPr lang="zh-CN" altLang="en-US" sz="3200" b="0" dirty="0">
                <a:ea typeface="STXinwei" panose="02010800040101010101" pitchFamily="2" charset="-122"/>
                <a:sym typeface="Symbol" panose="05050102010706020507" charset="0"/>
              </a:rPr>
              <a:t>；</a:t>
            </a:r>
            <a:endParaRPr lang="en-US" altLang="zh-CN" sz="3200" dirty="0">
              <a:ea typeface="STXinwei" panose="02010800040101010101" pitchFamily="2" charset="-122"/>
              <a:sym typeface="Symbol" panose="05050102010706020507" charset="0"/>
            </a:endParaRPr>
          </a:p>
          <a:p>
            <a:r>
              <a:rPr lang="en-US" altLang="zh-CN" sz="3200" dirty="0">
                <a:ea typeface="STXinwei" panose="02010800040101010101" pitchFamily="2" charset="-122"/>
                <a:sym typeface="+mn-ea"/>
              </a:rPr>
              <a:t>FIRST(</a:t>
            </a:r>
            <a:r>
              <a:rPr lang="en-US" altLang="zh-CN" sz="3200" dirty="0">
                <a:solidFill>
                  <a:srgbClr val="0000FF"/>
                </a:solidFill>
                <a:ea typeface="STXinwei" panose="02010800040101010101" pitchFamily="2" charset="-122"/>
                <a:sym typeface="Symbol" panose="05050102010706020507" charset="0"/>
              </a:rPr>
              <a:t>A</a:t>
            </a:r>
            <a:r>
              <a:rPr lang="en-US" altLang="zh-CN" sz="3200" dirty="0">
                <a:ea typeface="STXinwei" panose="02010800040101010101" pitchFamily="2" charset="-122"/>
                <a:sym typeface="Symbol" panose="05050102010706020507" charset="0"/>
              </a:rPr>
              <a:t>)</a:t>
            </a:r>
            <a:r>
              <a:rPr lang="zh-CN" altLang="zh-CN" sz="3200" dirty="0">
                <a:ea typeface="STXinwei" panose="02010800040101010101" pitchFamily="2" charset="-122"/>
                <a:sym typeface="Symbol" panose="05050102010706020507" charset="0"/>
              </a:rPr>
              <a:t>指</a:t>
            </a:r>
            <a:r>
              <a:rPr lang="en-US" altLang="zh-CN" sz="3200" dirty="0" err="1">
                <a:solidFill>
                  <a:srgbClr val="FF0000"/>
                </a:solidFill>
                <a:ea typeface="STXinwei" panose="02010800040101010101" pitchFamily="2" charset="-122"/>
                <a:sym typeface="Symbol" panose="05050102010706020507" charset="0"/>
              </a:rPr>
              <a:t>所有可能的情况下，得到的结果的集合</a:t>
            </a:r>
            <a:r>
              <a:rPr lang="zh-CN" altLang="en-US" sz="3200" dirty="0">
                <a:solidFill>
                  <a:srgbClr val="0000FF"/>
                </a:solidFill>
                <a:ea typeface="STXinwei" panose="02010800040101010101" pitchFamily="2" charset="-122"/>
                <a:sym typeface="Symbol" panose="05050102010706020507" charset="0"/>
              </a:rPr>
              <a:t>。</a:t>
            </a:r>
            <a:endParaRPr lang="zh-CN" altLang="en-US" sz="3200" dirty="0">
              <a:solidFill>
                <a:srgbClr val="FF0000"/>
              </a:solidFill>
              <a:ea typeface="STXinwei" panose="02010800040101010101" pitchFamily="2" charset="-122"/>
              <a:sym typeface="+mn-ea"/>
            </a:endParaRPr>
          </a:p>
          <a:p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420886D-1225-9E81-4616-56754810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342D35F-FA32-EA34-95C6-64F2AD28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的认识</a:t>
            </a:r>
          </a:p>
        </p:txBody>
      </p:sp>
    </p:spTree>
    <p:extLst>
      <p:ext uri="{BB962C8B-B14F-4D97-AF65-F5344CB8AC3E}">
        <p14:creationId xmlns:p14="http://schemas.microsoft.com/office/powerpoint/2010/main" val="191568136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AA22E82-EFDD-E7B0-A686-6E293A69A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altLang="zh-CN" sz="3500" dirty="0">
                <a:solidFill>
                  <a:srgbClr val="FF0000"/>
                </a:solidFill>
                <a:ea typeface="STXinwei" panose="02010800040101010101" pitchFamily="2" charset="-122"/>
                <a:sym typeface="+mn-ea"/>
              </a:rPr>
              <a:t>FOLLOW(</a:t>
            </a:r>
            <a:r>
              <a:rPr lang="en-US" altLang="zh-CN" sz="3500" dirty="0">
                <a:solidFill>
                  <a:srgbClr val="0000FF"/>
                </a:solidFill>
                <a:ea typeface="STXinwei" panose="02010800040101010101" pitchFamily="2" charset="-122"/>
                <a:sym typeface="+mn-ea"/>
              </a:rPr>
              <a:t>A</a:t>
            </a:r>
            <a:r>
              <a:rPr lang="en-US" altLang="zh-CN" sz="3500" dirty="0">
                <a:solidFill>
                  <a:srgbClr val="FF0000"/>
                </a:solidFill>
                <a:ea typeface="STXinwei" panose="02010800040101010101" pitchFamily="2" charset="-122"/>
                <a:sym typeface="+mn-ea"/>
              </a:rPr>
              <a:t>)</a:t>
            </a:r>
            <a:r>
              <a:rPr lang="zh-CN" altLang="en-US" sz="3500" dirty="0">
                <a:solidFill>
                  <a:srgbClr val="FF0000"/>
                </a:solidFill>
                <a:ea typeface="STXinwei" panose="02010800040101010101" pitchFamily="2" charset="-122"/>
                <a:sym typeface="+mn-ea"/>
              </a:rPr>
              <a:t>：</a:t>
            </a:r>
            <a:r>
              <a:rPr lang="zh-CN" altLang="en-US" sz="3500" dirty="0">
                <a:solidFill>
                  <a:srgbClr val="0000FF"/>
                </a:solidFill>
                <a:ea typeface="STXinwei" panose="02010800040101010101" pitchFamily="2" charset="-122"/>
                <a:sym typeface="+mn-ea"/>
              </a:rPr>
              <a:t>向前看符号</a:t>
            </a:r>
            <a:r>
              <a:rPr lang="zh-CN" altLang="en-US" sz="3500" dirty="0">
                <a:solidFill>
                  <a:srgbClr val="FF0000"/>
                </a:solidFill>
                <a:ea typeface="STXinwei" panose="02010800040101010101" pitchFamily="2" charset="-122"/>
                <a:sym typeface="+mn-ea"/>
              </a:rPr>
              <a:t>，与</a:t>
            </a:r>
            <a:r>
              <a:rPr lang="en-US" altLang="zh-CN" sz="3500" dirty="0">
                <a:solidFill>
                  <a:srgbClr val="FF0000"/>
                </a:solidFill>
                <a:ea typeface="STXinwei" panose="02010800040101010101" pitchFamily="2" charset="-122"/>
                <a:sym typeface="+mn-ea"/>
              </a:rPr>
              <a:t>FIRST(</a:t>
            </a:r>
            <a:r>
              <a:rPr lang="zh-CN" altLang="en-US" sz="3500" dirty="0">
                <a:solidFill>
                  <a:srgbClr val="FF0000"/>
                </a:solidFill>
                <a:ea typeface="STXinwei" panose="02010800040101010101" pitchFamily="2" charset="-122"/>
                <a:sym typeface="+mn-ea"/>
              </a:rPr>
              <a:t> </a:t>
            </a:r>
            <a:r>
              <a:rPr lang="en-US" altLang="zh-CN" sz="3500" dirty="0">
                <a:solidFill>
                  <a:srgbClr val="FF0000"/>
                </a:solidFill>
                <a:ea typeface="STXinwei" panose="02010800040101010101" pitchFamily="2" charset="-122"/>
                <a:sym typeface="+mn-ea"/>
              </a:rPr>
              <a:t>)</a:t>
            </a:r>
            <a:r>
              <a:rPr lang="zh-CN" altLang="en-US" sz="3500" dirty="0">
                <a:solidFill>
                  <a:srgbClr val="FF0000"/>
                </a:solidFill>
                <a:ea typeface="STXinwei" panose="02010800040101010101" pitchFamily="2" charset="-122"/>
                <a:sym typeface="+mn-ea"/>
              </a:rPr>
              <a:t>一样，</a:t>
            </a:r>
            <a:r>
              <a:rPr lang="zh-CN" altLang="en-US" sz="3500" b="0" dirty="0">
                <a:ea typeface="STXinwei" panose="02010800040101010101" pitchFamily="2" charset="-122"/>
                <a:sym typeface="+mn-ea"/>
              </a:rPr>
              <a:t>其值</a:t>
            </a:r>
            <a:r>
              <a:rPr lang="zh-CN" altLang="en-US" sz="3500" dirty="0">
                <a:ea typeface="STXinwei" panose="02010800040101010101" pitchFamily="2" charset="-122"/>
                <a:sym typeface="+mn-ea"/>
              </a:rPr>
              <a:t>只与</a:t>
            </a:r>
            <a:r>
              <a:rPr lang="zh-CN" altLang="en-US" sz="3500" dirty="0">
                <a:solidFill>
                  <a:srgbClr val="0000FF"/>
                </a:solidFill>
                <a:ea typeface="STXinwei" panose="02010800040101010101" pitchFamily="2" charset="-122"/>
                <a:sym typeface="+mn-ea"/>
              </a:rPr>
              <a:t>文法</a:t>
            </a:r>
            <a:r>
              <a:rPr lang="zh-CN" altLang="en-US" sz="3500" dirty="0">
                <a:solidFill>
                  <a:srgbClr val="FF0000"/>
                </a:solidFill>
                <a:ea typeface="STXinwei" panose="02010800040101010101" pitchFamily="2" charset="-122"/>
                <a:sym typeface="+mn-ea"/>
              </a:rPr>
              <a:t>有关</a:t>
            </a:r>
            <a:r>
              <a:rPr lang="zh-CN" altLang="en-US" sz="3500" b="0" dirty="0">
                <a:ea typeface="STXinwei" panose="02010800040101010101" pitchFamily="2" charset="-122"/>
                <a:sym typeface="+mn-ea"/>
              </a:rPr>
              <a:t>，</a:t>
            </a:r>
            <a:r>
              <a:rPr lang="zh-CN" altLang="en-US" sz="3500" dirty="0">
                <a:ea typeface="STXinwei" panose="02010800040101010101" pitchFamily="2" charset="-122"/>
                <a:sym typeface="+mn-ea"/>
              </a:rPr>
              <a:t>与</a:t>
            </a:r>
            <a:r>
              <a:rPr lang="zh-CN" altLang="en-US" sz="3500" b="0" dirty="0">
                <a:ea typeface="STXinwei" panose="02010800040101010101" pitchFamily="2" charset="-122"/>
                <a:sym typeface="+mn-ea"/>
              </a:rPr>
              <a:t>语法分析时的</a:t>
            </a:r>
            <a:r>
              <a:rPr lang="zh-CN" altLang="en-US" sz="3500" dirty="0">
                <a:solidFill>
                  <a:srgbClr val="0000FF"/>
                </a:solidFill>
                <a:ea typeface="STXinwei" panose="02010800040101010101" pitchFamily="2" charset="-122"/>
                <a:sym typeface="+mn-ea"/>
              </a:rPr>
              <a:t>输入串</a:t>
            </a:r>
            <a:r>
              <a:rPr lang="zh-CN" altLang="en-US" sz="3500" dirty="0">
                <a:solidFill>
                  <a:srgbClr val="FF0000"/>
                </a:solidFill>
                <a:ea typeface="STXinwei" panose="02010800040101010101" pitchFamily="2" charset="-122"/>
                <a:sym typeface="+mn-ea"/>
              </a:rPr>
              <a:t>无关。</a:t>
            </a:r>
            <a:r>
              <a:rPr lang="zh-CN" altLang="en-US" sz="3500" b="0" dirty="0">
                <a:ea typeface="STXinwei" panose="02010800040101010101" pitchFamily="2" charset="-122"/>
                <a:sym typeface="+mn-ea"/>
              </a:rPr>
              <a:t>仅只有在对</a:t>
            </a:r>
            <a:r>
              <a:rPr lang="zh-CN" altLang="en-US" sz="3500" dirty="0">
                <a:solidFill>
                  <a:srgbClr val="0000FF"/>
                </a:solidFill>
                <a:ea typeface="STXinwei" panose="02010800040101010101" pitchFamily="2" charset="-122"/>
                <a:sym typeface="+mn-ea"/>
              </a:rPr>
              <a:t>输入串</a:t>
            </a:r>
            <a:r>
              <a:rPr lang="zh-CN" altLang="en-US" sz="3500" b="0" dirty="0">
                <a:ea typeface="STXinwei" panose="02010800040101010101" pitchFamily="2" charset="-122"/>
                <a:sym typeface="+mn-ea"/>
              </a:rPr>
              <a:t>进行</a:t>
            </a:r>
            <a:r>
              <a:rPr lang="zh-CN" altLang="en-US" sz="3500" dirty="0">
                <a:solidFill>
                  <a:srgbClr val="FF0000"/>
                </a:solidFill>
                <a:ea typeface="STXinwei" panose="02010800040101010101" pitchFamily="2" charset="-122"/>
                <a:sym typeface="+mn-ea"/>
              </a:rPr>
              <a:t>语法分析</a:t>
            </a:r>
            <a:r>
              <a:rPr lang="zh-CN" altLang="en-US" sz="3500" b="0" dirty="0">
                <a:ea typeface="STXinwei" panose="02010800040101010101" pitchFamily="2" charset="-122"/>
                <a:sym typeface="+mn-ea"/>
              </a:rPr>
              <a:t>时，才与当</a:t>
            </a:r>
            <a:r>
              <a:rPr lang="zh-CN" altLang="en-US" sz="3500" dirty="0">
                <a:solidFill>
                  <a:srgbClr val="0000FF"/>
                </a:solidFill>
                <a:ea typeface="STXinwei" panose="02010800040101010101" pitchFamily="2" charset="-122"/>
                <a:sym typeface="+mn-ea"/>
              </a:rPr>
              <a:t>前输入符</a:t>
            </a:r>
            <a:r>
              <a:rPr lang="zh-CN" altLang="en-US" sz="3500" dirty="0">
                <a:solidFill>
                  <a:srgbClr val="FF0000"/>
                </a:solidFill>
                <a:ea typeface="STXinwei" panose="02010800040101010101" pitchFamily="2" charset="-122"/>
                <a:sym typeface="+mn-ea"/>
              </a:rPr>
              <a:t>关联起来。</a:t>
            </a:r>
          </a:p>
          <a:p>
            <a:pPr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</a:pPr>
            <a:r>
              <a:rPr lang="en-US" altLang="zh-CN" sz="3500" dirty="0">
                <a:ea typeface="STXinwei" panose="02010800040101010101" pitchFamily="2" charset="-122"/>
                <a:sym typeface="Symbol" panose="05050102010706020507" charset="0"/>
              </a:rPr>
              <a:t>FOLLOW(A):  </a:t>
            </a:r>
            <a:r>
              <a:rPr lang="zh-CN" altLang="en-US" sz="3500" dirty="0">
                <a:ea typeface="STXinwei" panose="02010800040101010101" pitchFamily="2" charset="-122"/>
                <a:sym typeface="Symbol" panose="05050102010706020507" charset="0"/>
              </a:rPr>
              <a:t>与</a:t>
            </a:r>
            <a:r>
              <a:rPr lang="en-US" altLang="zh-CN" sz="3500" dirty="0">
                <a:solidFill>
                  <a:srgbClr val="0000FF"/>
                </a:solidFill>
                <a:ea typeface="STXinwei" panose="02010800040101010101" pitchFamily="2" charset="-122"/>
                <a:sym typeface="Symbol" panose="05050102010706020507" charset="0"/>
              </a:rPr>
              <a:t>A</a:t>
            </a:r>
            <a:r>
              <a:rPr lang="zh-CN" altLang="en-US" sz="3500" dirty="0">
                <a:solidFill>
                  <a:srgbClr val="0000FF"/>
                </a:solidFill>
                <a:ea typeface="STXinwei" panose="02010800040101010101" pitchFamily="2" charset="-122"/>
                <a:sym typeface="Symbol" panose="05050102010706020507" charset="0"/>
              </a:rPr>
              <a:t>的产生式</a:t>
            </a:r>
            <a:r>
              <a:rPr lang="zh-CN" altLang="en-US" sz="3500" dirty="0">
                <a:solidFill>
                  <a:srgbClr val="FF0000"/>
                </a:solidFill>
                <a:ea typeface="STXinwei" panose="02010800040101010101" pitchFamily="2" charset="-122"/>
                <a:sym typeface="Symbol" panose="05050102010706020507" charset="0"/>
              </a:rPr>
              <a:t>无关</a:t>
            </a:r>
            <a:r>
              <a:rPr lang="zh-CN" altLang="en-US" sz="3500" dirty="0">
                <a:ea typeface="STXinwei" panose="02010800040101010101" pitchFamily="2" charset="-122"/>
                <a:sym typeface="Symbol" panose="05050102010706020507" charset="0"/>
              </a:rPr>
              <a:t>，只与</a:t>
            </a:r>
            <a:r>
              <a:rPr lang="zh-CN" altLang="en-US" sz="3500" dirty="0">
                <a:solidFill>
                  <a:srgbClr val="0000FF"/>
                </a:solidFill>
                <a:ea typeface="STXinwei" panose="02010800040101010101" pitchFamily="2" charset="-122"/>
                <a:sym typeface="Symbol" panose="05050102010706020507" charset="0"/>
              </a:rPr>
              <a:t>右部</a:t>
            </a:r>
            <a:r>
              <a:rPr lang="zh-CN" altLang="en-US" sz="3500" dirty="0">
                <a:ea typeface="STXinwei" panose="02010800040101010101" pitchFamily="2" charset="-122"/>
                <a:sym typeface="Symbol" panose="05050102010706020507" charset="0"/>
              </a:rPr>
              <a:t>中</a:t>
            </a:r>
            <a:r>
              <a:rPr lang="zh-CN" altLang="en-US" sz="3500" dirty="0">
                <a:solidFill>
                  <a:srgbClr val="FF0000"/>
                </a:solidFill>
                <a:ea typeface="STXinwei" panose="02010800040101010101" pitchFamily="2" charset="-122"/>
                <a:sym typeface="Symbol" panose="05050102010706020507" charset="0"/>
              </a:rPr>
              <a:t>含</a:t>
            </a:r>
            <a:r>
              <a:rPr lang="en-US" altLang="zh-CN" sz="3500" dirty="0">
                <a:solidFill>
                  <a:srgbClr val="FF0000"/>
                </a:solidFill>
                <a:ea typeface="STXinwei" panose="02010800040101010101" pitchFamily="2" charset="-122"/>
                <a:sym typeface="Symbol" panose="05050102010706020507" charset="0"/>
              </a:rPr>
              <a:t>A</a:t>
            </a:r>
            <a:r>
              <a:rPr lang="zh-CN" altLang="en-US" sz="3500" dirty="0">
                <a:ea typeface="STXinwei" panose="02010800040101010101" pitchFamily="2" charset="-122"/>
                <a:sym typeface="Symbol" panose="05050102010706020507" charset="0"/>
              </a:rPr>
              <a:t>的</a:t>
            </a:r>
            <a:r>
              <a:rPr lang="zh-CN" altLang="en-US" sz="3500" dirty="0">
                <a:solidFill>
                  <a:srgbClr val="0000FF"/>
                </a:solidFill>
                <a:ea typeface="STXinwei" panose="02010800040101010101" pitchFamily="2" charset="-122"/>
                <a:sym typeface="Symbol" panose="05050102010706020507" charset="0"/>
              </a:rPr>
              <a:t>产生式</a:t>
            </a:r>
            <a:r>
              <a:rPr lang="zh-CN" altLang="en-US" sz="3500" dirty="0">
                <a:solidFill>
                  <a:srgbClr val="FF0000"/>
                </a:solidFill>
                <a:ea typeface="STXinwei" panose="02010800040101010101" pitchFamily="2" charset="-122"/>
                <a:sym typeface="Symbol" panose="05050102010706020507" charset="0"/>
              </a:rPr>
              <a:t>有关。</a:t>
            </a:r>
          </a:p>
          <a:p>
            <a:pPr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</a:pPr>
            <a:r>
              <a:rPr lang="zh-CN" altLang="zh-CN" sz="3500" dirty="0">
                <a:ea typeface="STXinwei" panose="02010800040101010101" pitchFamily="2" charset="-122"/>
                <a:sym typeface="Symbol" panose="05050102010706020507" charset="0"/>
              </a:rPr>
              <a:t>注意：指</a:t>
            </a:r>
            <a:r>
              <a:rPr lang="en-US" altLang="zh-CN" sz="3500" dirty="0" err="1">
                <a:solidFill>
                  <a:srgbClr val="FF0000"/>
                </a:solidFill>
                <a:ea typeface="STXinwei" panose="02010800040101010101" pitchFamily="2" charset="-122"/>
                <a:sym typeface="Symbol" panose="05050102010706020507" charset="0"/>
              </a:rPr>
              <a:t>所有可能的情况下，得到的结果的集合</a:t>
            </a:r>
            <a:r>
              <a:rPr lang="zh-CN" altLang="en-US" sz="3500" dirty="0">
                <a:solidFill>
                  <a:srgbClr val="0000FF"/>
                </a:solidFill>
                <a:ea typeface="STXinwei" panose="02010800040101010101" pitchFamily="2" charset="-122"/>
                <a:sym typeface="Symbol" panose="05050102010706020507" charset="0"/>
              </a:rPr>
              <a:t>。</a:t>
            </a:r>
            <a:endParaRPr lang="zh-CN" altLang="en-US" dirty="0">
              <a:solidFill>
                <a:srgbClr val="0000FF"/>
              </a:solidFill>
              <a:ea typeface="STXinwei" panose="02010800040101010101" pitchFamily="2" charset="-122"/>
              <a:sym typeface="Symbol" panose="05050102010706020507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DCAF49B-4E88-3113-A90E-67952C5F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23FEEE8-D14A-742F-B724-F4A83AFC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FOLLOW</a:t>
            </a:r>
            <a:r>
              <a:rPr kumimoji="1" lang="zh-CN" altLang="en-US" dirty="0"/>
              <a:t>的认识</a:t>
            </a:r>
          </a:p>
        </p:txBody>
      </p:sp>
    </p:spTree>
    <p:extLst>
      <p:ext uri="{BB962C8B-B14F-4D97-AF65-F5344CB8AC3E}">
        <p14:creationId xmlns:p14="http://schemas.microsoft.com/office/powerpoint/2010/main" val="173564625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94DC519-9E40-48CB-9A12-5C5CABE6F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rgbClr val="FF0000"/>
                </a:solidFill>
              </a:rPr>
              <a:t>课堂测验</a:t>
            </a:r>
            <a:endParaRPr lang="en-US" altLang="zh-CN" sz="4400" dirty="0">
              <a:solidFill>
                <a:srgbClr val="FF000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49D636-C992-4A09-A7AF-46E3844D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A334163-D06A-41C1-BDB9-E34E49B6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18455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C1D0E9D-3D11-E3C6-CA5B-332D9535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113</a:t>
            </a:fld>
            <a:endParaRPr 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FB40D98-7749-1BB5-4DBA-52C7CB359FF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>
              <a:extLst>
                <a:ext uri="{FF2B5EF4-FFF2-40B4-BE49-F238E27FC236}">
                  <a16:creationId xmlns:a16="http://schemas.microsoft.com/office/drawing/2014/main" id="{393B08CD-1846-82D5-BFEA-CA780DF8DF4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8" name="ColorBlock">
              <a:extLst>
                <a:ext uri="{FF2B5EF4-FFF2-40B4-BE49-F238E27FC236}">
                  <a16:creationId xmlns:a16="http://schemas.microsoft.com/office/drawing/2014/main" id="{9ADA4A38-FBDD-15B0-D5B2-3D7787506E3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9" name="TypeText">
              <a:extLst>
                <a:ext uri="{FF2B5EF4-FFF2-40B4-BE49-F238E27FC236}">
                  <a16:creationId xmlns:a16="http://schemas.microsoft.com/office/drawing/2014/main" id="{CC92049E-1DF4-8331-60B1-8A5F4FA25EC6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kumimoji="1"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0" name="TipText">
              <a:extLst>
                <a:ext uri="{FF2B5EF4-FFF2-40B4-BE49-F238E27FC236}">
                  <a16:creationId xmlns:a16="http://schemas.microsoft.com/office/drawing/2014/main" id="{8F2919F5-132D-C4D3-DFE8-78654CB79CF7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kumimoji="1"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kumimoji="1"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kumimoji="1"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D508A14A-4BA5-8E29-221B-CCDE4BB2631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在语法分析中，最常见的两种方法一定是</a:t>
            </a:r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                 )</a:t>
            </a:r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分析法，另一个是</a:t>
            </a:r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                   )</a:t>
            </a:r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分析法。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5C1F69D-652C-A2A3-F221-2C02290EF99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自顶向下， </a:t>
            </a:r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LR</a:t>
            </a:r>
            <a:endParaRPr kumimoji="1"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08D633-5D11-50DA-8C23-9F74094AD10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LL(1)</a:t>
            </a:r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   自顶向下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DB280DD-DFAD-CD94-D1FA-7D1D3E9D3C0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自顶向下，   自底向上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311860E-FB16-88C0-DB34-5681FE83826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LR</a:t>
            </a:r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     </a:t>
            </a:r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LL(1)</a:t>
            </a:r>
            <a:endParaRPr kumimoji="1"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69E0EB0-8B6C-0C1B-9249-E3ED09E7285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98E1266-CC80-D0D9-5299-2783BDD91F4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A70F57D-04E3-0E28-335A-CBCEEB283350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1302CDE-B6CC-7B22-28AD-4B5F3DA766D7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97D3E306-A0D1-6897-018D-321937CA0A93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EC0932-2595-89E1-9B23-3F607F8C9C1E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136650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54DBFE-6DFD-BFA7-CD85-DCCA036F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114</a:t>
            </a:fld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26ACD04-B197-D4AF-E04F-9B945BBF72B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>
              <a:extLst>
                <a:ext uri="{FF2B5EF4-FFF2-40B4-BE49-F238E27FC236}">
                  <a16:creationId xmlns:a16="http://schemas.microsoft.com/office/drawing/2014/main" id="{648553A0-B4E8-26E7-9941-5020415DB6C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6" name="ColorBlock">
              <a:extLst>
                <a:ext uri="{FF2B5EF4-FFF2-40B4-BE49-F238E27FC236}">
                  <a16:creationId xmlns:a16="http://schemas.microsoft.com/office/drawing/2014/main" id="{54E71173-FEC4-6D20-E8ED-2D15E7FB421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7" name="TypeText">
              <a:extLst>
                <a:ext uri="{FF2B5EF4-FFF2-40B4-BE49-F238E27FC236}">
                  <a16:creationId xmlns:a16="http://schemas.microsoft.com/office/drawing/2014/main" id="{89FCE440-57CA-C0BE-5B59-1215C8EA5FCD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kumimoji="1"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>
              <a:extLst>
                <a:ext uri="{FF2B5EF4-FFF2-40B4-BE49-F238E27FC236}">
                  <a16:creationId xmlns:a16="http://schemas.microsoft.com/office/drawing/2014/main" id="{F33641AA-FEF2-CCC5-F76D-A23084CF4DB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kumimoji="1"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kumimoji="1"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kumimoji="1"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633456A-1FBD-0B5E-E86D-C5E34C76B59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e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LL(1)</a:t>
            </a:r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法是实现自上而下的一种有效方法，它使用</a:t>
            </a:r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______</a:t>
            </a:r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_______</a:t>
            </a:r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9F3FFD-9CCF-FEDD-F184-B433E97B637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分析栈，    分析表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3B10AD-62EA-316C-22E3-BB6F7353BEE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分析栈，    中间代码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28783E-9783-A61B-2726-9690FC1AAC3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中间代码，     句柄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631137-857E-F0E1-DCC0-25521DDD2ED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分析表，    句柄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18393EC-73CB-1CC9-B2A0-C83602CA7BE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48AC1BF-942C-1040-0DE1-7C027B89276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42B4DD7-5FFF-6A00-0137-DE724C9E3820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88176E4-12A3-558F-457A-15F0844B5350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429FC9CF-45B4-A8A6-0169-71950A6E1F02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8F8517-4C68-4272-9702-DCDE547078AE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553811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3E41752-BD8B-4000-0103-F4F41F36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115</a:t>
            </a:fld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416177E-74D1-CF60-5C13-E4B7D746896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>
              <a:extLst>
                <a:ext uri="{FF2B5EF4-FFF2-40B4-BE49-F238E27FC236}">
                  <a16:creationId xmlns:a16="http://schemas.microsoft.com/office/drawing/2014/main" id="{4CEAC7A2-EAAF-98FD-B613-997A93D00DC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6" name="ColorBlock">
              <a:extLst>
                <a:ext uri="{FF2B5EF4-FFF2-40B4-BE49-F238E27FC236}">
                  <a16:creationId xmlns:a16="http://schemas.microsoft.com/office/drawing/2014/main" id="{1278988A-97F9-C89F-617D-CBC17A101FB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7" name="TypeText">
              <a:extLst>
                <a:ext uri="{FF2B5EF4-FFF2-40B4-BE49-F238E27FC236}">
                  <a16:creationId xmlns:a16="http://schemas.microsoft.com/office/drawing/2014/main" id="{30A54E2B-C943-DB08-9D79-02FBFDE48544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kumimoji="1"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>
              <a:extLst>
                <a:ext uri="{FF2B5EF4-FFF2-40B4-BE49-F238E27FC236}">
                  <a16:creationId xmlns:a16="http://schemas.microsoft.com/office/drawing/2014/main" id="{DB3ABA87-2DE6-85B9-F601-F26575685699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kumimoji="1"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kumimoji="1"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kumimoji="1"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02B9F9FF-FC4F-9EE3-4BD7-D7118934A81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</a:t>
            </a:r>
            <a:r>
              <a:rPr kumimoji="1" lang="e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LL(1)</a:t>
            </a:r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文法的预测分析法中，开始往输入串末尾和分析栈中放“</a:t>
            </a:r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$”</a:t>
            </a:r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，然后把文法开始符号压栈。预测分析程序总是按</a:t>
            </a:r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_________</a:t>
            </a:r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________</a:t>
            </a:r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来选择下一步的分析动作。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FFB7E9-1207-FEE0-D475-4ECA280F984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分析栈栈顶符号</a:t>
            </a:r>
            <a:r>
              <a:rPr kumimoji="1" lang="e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</a:t>
            </a:r>
            <a:r>
              <a:rPr kumimoji="1" lang="zh-CN" altLang="e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  </a:t>
            </a:r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输入串最后的符号</a:t>
            </a:r>
            <a:r>
              <a:rPr kumimoji="1" lang="e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 </a:t>
            </a:r>
            <a:endParaRPr kumimoji="1"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136A2D-4121-FAA2-8C36-39E685488E0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分析栈栈顶符号</a:t>
            </a:r>
            <a:r>
              <a:rPr kumimoji="1" lang="e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</a:t>
            </a:r>
            <a:r>
              <a:rPr kumimoji="1" lang="zh-CN" altLang="e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  </a:t>
            </a:r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当前输入符号</a:t>
            </a:r>
            <a:r>
              <a:rPr kumimoji="1" lang="e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1472AA-BF4F-64A3-FC14-DCE433302C6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分析栈栈底符号</a:t>
            </a:r>
            <a:r>
              <a:rPr kumimoji="1" lang="e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</a:t>
            </a:r>
            <a:r>
              <a:rPr kumimoji="1" lang="zh-CN" altLang="e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  </a:t>
            </a:r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当前输入符号</a:t>
            </a:r>
            <a:r>
              <a:rPr kumimoji="1" lang="e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569817-2919-95E8-111C-50AD7C1528B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分析栈栈底符号</a:t>
            </a:r>
            <a:r>
              <a:rPr kumimoji="1" lang="e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</a:t>
            </a:r>
            <a:r>
              <a:rPr kumimoji="1" lang="zh-CN" altLang="e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  </a:t>
            </a:r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输入串最后的符号</a:t>
            </a:r>
            <a:r>
              <a:rPr kumimoji="1" lang="e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 </a:t>
            </a:r>
            <a:endParaRPr kumimoji="1"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F4093A6-B237-4377-B6A9-027DCA52B558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4F153AE-3E13-9996-FAB7-FE16A348598E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C2A62CD-0E1E-C1D4-87D6-48E3D82E1B2B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0EB1BD8-CEB4-5890-686C-BC3348CA22B7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FBA4DF87-63D3-227D-1CE9-29F816BB1BC5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A3D9D3-DB00-2579-0590-AD771A0856B9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3806233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19BC36-9188-5280-A6E8-517779ED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116</a:t>
            </a:fld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565F9DF-DFB8-1673-3DCC-AD5BFA8468D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>
              <a:extLst>
                <a:ext uri="{FF2B5EF4-FFF2-40B4-BE49-F238E27FC236}">
                  <a16:creationId xmlns:a16="http://schemas.microsoft.com/office/drawing/2014/main" id="{1EF0C1D6-3682-BBD2-D805-50B4A8F359B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6" name="ColorBlock">
              <a:extLst>
                <a:ext uri="{FF2B5EF4-FFF2-40B4-BE49-F238E27FC236}">
                  <a16:creationId xmlns:a16="http://schemas.microsoft.com/office/drawing/2014/main" id="{EB943830-6F2E-D32E-E90E-2B780566912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7" name="TypeText">
              <a:extLst>
                <a:ext uri="{FF2B5EF4-FFF2-40B4-BE49-F238E27FC236}">
                  <a16:creationId xmlns:a16="http://schemas.microsoft.com/office/drawing/2014/main" id="{89937F9D-4B0A-B218-F02E-10D7809FBA06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kumimoji="1"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>
              <a:extLst>
                <a:ext uri="{FF2B5EF4-FFF2-40B4-BE49-F238E27FC236}">
                  <a16:creationId xmlns:a16="http://schemas.microsoft.com/office/drawing/2014/main" id="{275B98A7-5DCD-6776-4F85-39693BA428F3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kumimoji="1"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kumimoji="1"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kumimoji="1"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52F89D9-39F1-A726-41E8-229FBA61AF9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在计算</a:t>
            </a:r>
            <a:r>
              <a:rPr kumimoji="1" lang="e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FOLLOW</a:t>
            </a:r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集时，对于文法的开始符号</a:t>
            </a:r>
            <a:r>
              <a:rPr kumimoji="1" lang="e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</a:t>
            </a:r>
            <a:r>
              <a:rPr kumimoji="1" lang="zh-CN" altLang="e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应置</a:t>
            </a:r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______</a:t>
            </a:r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于</a:t>
            </a:r>
            <a:r>
              <a:rPr kumimoji="1" lang="e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FOLLOW(S)</a:t>
            </a:r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464F49-C69E-49E1-22BC-C1761FFF016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</a:t>
            </a:r>
            <a:endParaRPr kumimoji="1"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EAFF12-F2CC-787F-CBFD-C11086D56EB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$</a:t>
            </a:r>
            <a:endParaRPr kumimoji="1"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9E49A0-4BF7-7BAE-F9D9-043CC5836BF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l-GR" altLang="zh-CN" sz="28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ε</a:t>
            </a:r>
            <a:endParaRPr kumimoji="1"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1B5B6A3-81B5-0593-DB2C-3B88C973174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984D3B0-1296-DD7F-09EF-8C08580C439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697A111-1D1F-3505-49C6-6E784484C70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FBE51B6-A9CD-E167-756C-0F5C39990E7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0A41898-D666-DC8B-1742-759E629B65AE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3DE1E3AC-54CB-C07B-C705-0C36815D7CD4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FF4D4D-5FD7-58A5-C755-70798187BF96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179668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左递归消除，提取左因子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预测分析表的构建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预测分析器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表驱动的分析方法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117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r>
              <a:rPr lang="en-US" altLang="zh-CN" dirty="0"/>
              <a:t>(Summary)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03827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给定以下文法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 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 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cs typeface="Times New Roman" panose="02020603050405020304" pitchFamily="18" charset="0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给出该文法的预测分析表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利用预测分析器算法分析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+*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，判断该句子是否属于该文法的语言。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118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241222195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528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914400"/>
            <a:ext cx="5562600" cy="1219200"/>
          </a:xfrm>
        </p:spPr>
        <p:txBody>
          <a:bodyPr/>
          <a:lstStyle/>
          <a:p>
            <a:pPr lvl="2"/>
            <a:r>
              <a:rPr lang="en-US" altLang="zh-CN" dirty="0" err="1"/>
              <a:t>S→xAy</a:t>
            </a:r>
            <a:endParaRPr lang="en-US" altLang="zh-CN" dirty="0"/>
          </a:p>
          <a:p>
            <a:pPr lvl="2"/>
            <a:r>
              <a:rPr lang="en-US" altLang="zh-CN" dirty="0"/>
              <a:t>A→</a:t>
            </a:r>
            <a:r>
              <a:rPr lang="zh-CN" altLang="en-US" dirty="0"/>
              <a:t>** </a:t>
            </a:r>
            <a:r>
              <a:rPr lang="en-US" altLang="zh-CN" dirty="0"/>
              <a:t>|</a:t>
            </a:r>
            <a:r>
              <a:rPr lang="zh-CN" altLang="en-US" dirty="0"/>
              <a:t> *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30480"/>
            <a:ext cx="9525000" cy="722196"/>
          </a:xfrm>
        </p:spPr>
        <p:txBody>
          <a:bodyPr/>
          <a:lstStyle/>
          <a:p>
            <a:r>
              <a:rPr lang="zh-CN" altLang="en-US" dirty="0"/>
              <a:t>不确定的自顶向下分析</a:t>
            </a:r>
            <a:r>
              <a:rPr lang="en-US" altLang="zh-CN" sz="3200" b="0" dirty="0">
                <a:cs typeface="Times New Roman" panose="02020603050405020304" pitchFamily="18" charset="0"/>
              </a:rPr>
              <a:t>(</a:t>
            </a:r>
            <a:r>
              <a:rPr lang="zh-CN" altLang="en-US" sz="3200" b="0" dirty="0">
                <a:cs typeface="Times New Roman" panose="02020603050405020304" pitchFamily="18" charset="0"/>
              </a:rPr>
              <a:t>递归下降方法</a:t>
            </a:r>
            <a:r>
              <a:rPr lang="en-US" altLang="zh-CN" sz="3200" b="0" dirty="0"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2636035"/>
            <a:ext cx="173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输入句子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: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84EDBC1-6503-A541-AF74-0E3AE6C0C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7" y="3384810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5EEB943-621D-1849-8333-796E860D7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817" y="3537210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x*y</a:t>
            </a: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7A5990A-2F32-6A41-91E9-8BB910EA71EA}"/>
              </a:ext>
            </a:extLst>
          </p:cNvPr>
          <p:cNvGrpSpPr/>
          <p:nvPr/>
        </p:nvGrpSpPr>
        <p:grpSpPr>
          <a:xfrm>
            <a:off x="1676400" y="3994410"/>
            <a:ext cx="762000" cy="1015741"/>
            <a:chOff x="1457217" y="3937260"/>
            <a:chExt cx="762000" cy="1015741"/>
          </a:xfrm>
        </p:grpSpPr>
        <p:cxnSp>
          <p:nvCxnSpPr>
            <p:cNvPr id="8" name="直接箭头连接符 7"/>
            <p:cNvCxnSpPr>
              <a:cxnSpLocks/>
            </p:cNvCxnSpPr>
            <p:nvPr/>
          </p:nvCxnSpPr>
          <p:spPr bwMode="auto">
            <a:xfrm flipV="1">
              <a:off x="1838217" y="3937260"/>
              <a:ext cx="0" cy="49530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412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2133BA3C-D406-F74A-8C0B-54CF3AC32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217" y="4495801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IP</a:t>
              </a:r>
              <a:endPara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" name="Line 8">
            <a:extLst>
              <a:ext uri="{FF2B5EF4-FFF2-40B4-BE49-F238E27FC236}">
                <a16:creationId xmlns:a16="http://schemas.microsoft.com/office/drawing/2014/main" id="{1FD46F84-13A0-4546-AC2C-7A195FFB78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0887" y="3765810"/>
            <a:ext cx="609600" cy="4572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4A9E0BE0-4A3F-0748-B1B6-C5139B2AD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7" y="3765810"/>
            <a:ext cx="0" cy="4572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889E329B-942A-4D48-B588-B18295946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7" y="3765810"/>
            <a:ext cx="685800" cy="4572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1AE1BDD-7E3C-424A-BF99-6B0AA2BD2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7" y="418491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C455630C-99B7-EA47-8F17-C4093EEF6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2" y="418491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ADD65619-1251-3243-8384-6DE9B59CE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112" y="418491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7" name="直接箭头连接符 7">
            <a:extLst>
              <a:ext uri="{FF2B5EF4-FFF2-40B4-BE49-F238E27FC236}">
                <a16:creationId xmlns:a16="http://schemas.microsoft.com/office/drawing/2014/main" id="{5F029F0C-CD1C-6D40-BC5E-B9C3928B8125}"/>
              </a:ext>
            </a:extLst>
          </p:cNvPr>
          <p:cNvCxnSpPr>
            <a:cxnSpLocks/>
          </p:cNvCxnSpPr>
          <p:nvPr/>
        </p:nvCxnSpPr>
        <p:spPr bwMode="auto">
          <a:xfrm flipV="1">
            <a:off x="6477000" y="4642110"/>
            <a:ext cx="0" cy="4953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412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95602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914400"/>
            <a:ext cx="5562600" cy="1219200"/>
          </a:xfrm>
        </p:spPr>
        <p:txBody>
          <a:bodyPr/>
          <a:lstStyle/>
          <a:p>
            <a:pPr lvl="2"/>
            <a:r>
              <a:rPr lang="en-US" altLang="zh-CN" dirty="0" err="1"/>
              <a:t>S→xAy</a:t>
            </a:r>
            <a:endParaRPr lang="en-US" altLang="zh-CN" dirty="0"/>
          </a:p>
          <a:p>
            <a:pPr lvl="2"/>
            <a:r>
              <a:rPr lang="en-US" altLang="zh-CN" dirty="0"/>
              <a:t>A→</a:t>
            </a:r>
            <a:r>
              <a:rPr lang="zh-CN" altLang="en-US" dirty="0"/>
              <a:t>** </a:t>
            </a:r>
            <a:r>
              <a:rPr lang="en-US" altLang="zh-CN" dirty="0"/>
              <a:t>|</a:t>
            </a:r>
            <a:r>
              <a:rPr lang="zh-CN" altLang="en-US" dirty="0"/>
              <a:t> *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30480"/>
            <a:ext cx="9525000" cy="722196"/>
          </a:xfrm>
        </p:spPr>
        <p:txBody>
          <a:bodyPr/>
          <a:lstStyle/>
          <a:p>
            <a:r>
              <a:rPr lang="zh-CN" altLang="en-US" dirty="0"/>
              <a:t>不确定的自顶向下分析</a:t>
            </a:r>
            <a:r>
              <a:rPr lang="en-US" altLang="zh-CN" sz="3200" b="0" dirty="0">
                <a:cs typeface="Times New Roman" panose="02020603050405020304" pitchFamily="18" charset="0"/>
              </a:rPr>
              <a:t>(</a:t>
            </a:r>
            <a:r>
              <a:rPr lang="zh-CN" altLang="en-US" sz="3200" b="0" dirty="0">
                <a:cs typeface="Times New Roman" panose="02020603050405020304" pitchFamily="18" charset="0"/>
              </a:rPr>
              <a:t>递归下降方法</a:t>
            </a:r>
            <a:r>
              <a:rPr lang="en-US" altLang="zh-CN" sz="3200" b="0" dirty="0"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2636035"/>
            <a:ext cx="173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输入句子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: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84EDBC1-6503-A541-AF74-0E3AE6C0C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7" y="3384810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5EEB943-621D-1849-8333-796E860D7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817" y="3537210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x*y</a:t>
            </a: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7A5990A-2F32-6A41-91E9-8BB910EA71EA}"/>
              </a:ext>
            </a:extLst>
          </p:cNvPr>
          <p:cNvGrpSpPr/>
          <p:nvPr/>
        </p:nvGrpSpPr>
        <p:grpSpPr>
          <a:xfrm>
            <a:off x="1676400" y="3994410"/>
            <a:ext cx="762000" cy="1015741"/>
            <a:chOff x="1457217" y="3937260"/>
            <a:chExt cx="762000" cy="1015741"/>
          </a:xfrm>
        </p:grpSpPr>
        <p:cxnSp>
          <p:nvCxnSpPr>
            <p:cNvPr id="8" name="直接箭头连接符 7"/>
            <p:cNvCxnSpPr>
              <a:cxnSpLocks/>
            </p:cNvCxnSpPr>
            <p:nvPr/>
          </p:nvCxnSpPr>
          <p:spPr bwMode="auto">
            <a:xfrm flipV="1">
              <a:off x="1838217" y="3937260"/>
              <a:ext cx="0" cy="49530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412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2133BA3C-D406-F74A-8C0B-54CF3AC32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217" y="4495801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IP</a:t>
              </a:r>
              <a:endPara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" name="Line 8">
            <a:extLst>
              <a:ext uri="{FF2B5EF4-FFF2-40B4-BE49-F238E27FC236}">
                <a16:creationId xmlns:a16="http://schemas.microsoft.com/office/drawing/2014/main" id="{1FD46F84-13A0-4546-AC2C-7A195FFB78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0887" y="3765810"/>
            <a:ext cx="609600" cy="4572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4A9E0BE0-4A3F-0748-B1B6-C5139B2AD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7" y="3765810"/>
            <a:ext cx="0" cy="4572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889E329B-942A-4D48-B588-B18295946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7" y="3765810"/>
            <a:ext cx="685800" cy="4572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1AE1BDD-7E3C-424A-BF99-6B0AA2BD2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7" y="418491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C455630C-99B7-EA47-8F17-C4093EEF6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2" y="418491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ADD65619-1251-3243-8384-6DE9B59CE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112" y="418491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7" name="直接箭头连接符 7">
            <a:extLst>
              <a:ext uri="{FF2B5EF4-FFF2-40B4-BE49-F238E27FC236}">
                <a16:creationId xmlns:a16="http://schemas.microsoft.com/office/drawing/2014/main" id="{5F029F0C-CD1C-6D40-BC5E-B9C3928B8125}"/>
              </a:ext>
            </a:extLst>
          </p:cNvPr>
          <p:cNvCxnSpPr>
            <a:cxnSpLocks/>
          </p:cNvCxnSpPr>
          <p:nvPr/>
        </p:nvCxnSpPr>
        <p:spPr bwMode="auto">
          <a:xfrm flipV="1">
            <a:off x="6042764" y="5282372"/>
            <a:ext cx="0" cy="4953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412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  <p:sp>
        <p:nvSpPr>
          <p:cNvPr id="21" name="Line 13">
            <a:extLst>
              <a:ext uri="{FF2B5EF4-FFF2-40B4-BE49-F238E27FC236}">
                <a16:creationId xmlns:a16="http://schemas.microsoft.com/office/drawing/2014/main" id="{4AD508AE-452A-904D-83E8-2EB4C522D5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35687" y="4587265"/>
            <a:ext cx="304800" cy="3810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4">
            <a:extLst>
              <a:ext uri="{FF2B5EF4-FFF2-40B4-BE49-F238E27FC236}">
                <a16:creationId xmlns:a16="http://schemas.microsoft.com/office/drawing/2014/main" id="{0F5F41E7-9C64-CB4A-B9B5-1FF4019CA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7" y="4587265"/>
            <a:ext cx="304800" cy="3810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D9EFB19A-5A61-C94D-97BF-5F24C5C74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87" y="496826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214A96EC-5188-6C4E-8B28-874D463D9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487" y="496826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015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914400"/>
            <a:ext cx="5562600" cy="1219200"/>
          </a:xfrm>
        </p:spPr>
        <p:txBody>
          <a:bodyPr/>
          <a:lstStyle/>
          <a:p>
            <a:pPr lvl="2"/>
            <a:r>
              <a:rPr lang="en-US" altLang="zh-CN" dirty="0" err="1"/>
              <a:t>S→xAy</a:t>
            </a:r>
            <a:endParaRPr lang="en-US" altLang="zh-CN" dirty="0"/>
          </a:p>
          <a:p>
            <a:pPr lvl="2"/>
            <a:r>
              <a:rPr lang="en-US" altLang="zh-CN" dirty="0"/>
              <a:t>A→</a:t>
            </a:r>
            <a:r>
              <a:rPr lang="zh-CN" altLang="en-US" dirty="0"/>
              <a:t>** </a:t>
            </a:r>
            <a:r>
              <a:rPr lang="en-US" altLang="zh-CN" dirty="0"/>
              <a:t>|</a:t>
            </a:r>
            <a:r>
              <a:rPr lang="zh-CN" altLang="en-US" dirty="0"/>
              <a:t> *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30480"/>
            <a:ext cx="9525000" cy="722196"/>
          </a:xfrm>
        </p:spPr>
        <p:txBody>
          <a:bodyPr/>
          <a:lstStyle/>
          <a:p>
            <a:r>
              <a:rPr lang="zh-CN" altLang="en-US" dirty="0"/>
              <a:t>不确定的自顶向下分析</a:t>
            </a:r>
            <a:r>
              <a:rPr lang="en-US" altLang="zh-CN" sz="3200" b="0" dirty="0">
                <a:cs typeface="Times New Roman" panose="02020603050405020304" pitchFamily="18" charset="0"/>
              </a:rPr>
              <a:t>(</a:t>
            </a:r>
            <a:r>
              <a:rPr lang="zh-CN" altLang="en-US" sz="3200" b="0" dirty="0">
                <a:cs typeface="Times New Roman" panose="02020603050405020304" pitchFamily="18" charset="0"/>
              </a:rPr>
              <a:t>递归下降方法</a:t>
            </a:r>
            <a:r>
              <a:rPr lang="en-US" altLang="zh-CN" sz="3200" b="0" dirty="0"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2636035"/>
            <a:ext cx="173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输入句子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: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84EDBC1-6503-A541-AF74-0E3AE6C0C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7" y="3384810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5EEB943-621D-1849-8333-796E860D7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817" y="3537210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x*y</a:t>
            </a: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7A5990A-2F32-6A41-91E9-8BB910EA71EA}"/>
              </a:ext>
            </a:extLst>
          </p:cNvPr>
          <p:cNvGrpSpPr/>
          <p:nvPr/>
        </p:nvGrpSpPr>
        <p:grpSpPr>
          <a:xfrm>
            <a:off x="1828800" y="3994410"/>
            <a:ext cx="762000" cy="1015741"/>
            <a:chOff x="1457217" y="3937260"/>
            <a:chExt cx="762000" cy="1015741"/>
          </a:xfrm>
        </p:grpSpPr>
        <p:cxnSp>
          <p:nvCxnSpPr>
            <p:cNvPr id="8" name="直接箭头连接符 7"/>
            <p:cNvCxnSpPr>
              <a:cxnSpLocks/>
            </p:cNvCxnSpPr>
            <p:nvPr/>
          </p:nvCxnSpPr>
          <p:spPr bwMode="auto">
            <a:xfrm flipV="1">
              <a:off x="1838217" y="3937260"/>
              <a:ext cx="0" cy="49530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412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2133BA3C-D406-F74A-8C0B-54CF3AC32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217" y="4495801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IP</a:t>
              </a:r>
              <a:endPara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" name="Line 8">
            <a:extLst>
              <a:ext uri="{FF2B5EF4-FFF2-40B4-BE49-F238E27FC236}">
                <a16:creationId xmlns:a16="http://schemas.microsoft.com/office/drawing/2014/main" id="{1FD46F84-13A0-4546-AC2C-7A195FFB78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0887" y="3765810"/>
            <a:ext cx="609600" cy="4572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4A9E0BE0-4A3F-0748-B1B6-C5139B2AD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7" y="3765810"/>
            <a:ext cx="0" cy="4572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889E329B-942A-4D48-B588-B18295946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7" y="3765810"/>
            <a:ext cx="685800" cy="4572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1AE1BDD-7E3C-424A-BF99-6B0AA2BD2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7" y="418491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C455630C-99B7-EA47-8F17-C4093EEF6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2" y="418491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ADD65619-1251-3243-8384-6DE9B59CE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112" y="418491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7" name="直接箭头连接符 7">
            <a:extLst>
              <a:ext uri="{FF2B5EF4-FFF2-40B4-BE49-F238E27FC236}">
                <a16:creationId xmlns:a16="http://schemas.microsoft.com/office/drawing/2014/main" id="{5F029F0C-CD1C-6D40-BC5E-B9C3928B8125}"/>
              </a:ext>
            </a:extLst>
          </p:cNvPr>
          <p:cNvCxnSpPr>
            <a:cxnSpLocks/>
          </p:cNvCxnSpPr>
          <p:nvPr/>
        </p:nvCxnSpPr>
        <p:spPr bwMode="auto">
          <a:xfrm flipV="1">
            <a:off x="6781800" y="5282372"/>
            <a:ext cx="0" cy="4953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412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  <p:sp>
        <p:nvSpPr>
          <p:cNvPr id="21" name="Line 13">
            <a:extLst>
              <a:ext uri="{FF2B5EF4-FFF2-40B4-BE49-F238E27FC236}">
                <a16:creationId xmlns:a16="http://schemas.microsoft.com/office/drawing/2014/main" id="{4AD508AE-452A-904D-83E8-2EB4C522D5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35687" y="4587265"/>
            <a:ext cx="304800" cy="3810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4">
            <a:extLst>
              <a:ext uri="{FF2B5EF4-FFF2-40B4-BE49-F238E27FC236}">
                <a16:creationId xmlns:a16="http://schemas.microsoft.com/office/drawing/2014/main" id="{0F5F41E7-9C64-CB4A-B9B5-1FF4019CA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7" y="4587265"/>
            <a:ext cx="304800" cy="3810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D9EFB19A-5A61-C94D-97BF-5F24C5C74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87" y="496826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214A96EC-5188-6C4E-8B28-874D463D9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487" y="496826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9057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914400"/>
            <a:ext cx="5562600" cy="1219200"/>
          </a:xfrm>
        </p:spPr>
        <p:txBody>
          <a:bodyPr/>
          <a:lstStyle/>
          <a:p>
            <a:pPr lvl="2"/>
            <a:r>
              <a:rPr lang="en-US" altLang="zh-CN" dirty="0" err="1"/>
              <a:t>S→xAy</a:t>
            </a:r>
            <a:endParaRPr lang="en-US" altLang="zh-CN" dirty="0"/>
          </a:p>
          <a:p>
            <a:pPr lvl="2"/>
            <a:r>
              <a:rPr lang="en-US" altLang="zh-CN" dirty="0"/>
              <a:t>A→</a:t>
            </a:r>
            <a:r>
              <a:rPr lang="zh-CN" altLang="en-US" dirty="0"/>
              <a:t>** </a:t>
            </a:r>
            <a:r>
              <a:rPr lang="en-US" altLang="zh-CN" dirty="0"/>
              <a:t>|</a:t>
            </a:r>
            <a:r>
              <a:rPr lang="zh-CN" altLang="en-US" dirty="0"/>
              <a:t> *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30480"/>
            <a:ext cx="9525000" cy="722196"/>
          </a:xfrm>
        </p:spPr>
        <p:txBody>
          <a:bodyPr/>
          <a:lstStyle/>
          <a:p>
            <a:r>
              <a:rPr lang="zh-CN" altLang="en-US" dirty="0"/>
              <a:t>不确定的自顶向下分析</a:t>
            </a:r>
            <a:r>
              <a:rPr lang="en-US" altLang="zh-CN" sz="3200" b="0" dirty="0">
                <a:cs typeface="Times New Roman" panose="02020603050405020304" pitchFamily="18" charset="0"/>
              </a:rPr>
              <a:t>(</a:t>
            </a:r>
            <a:r>
              <a:rPr lang="zh-CN" altLang="en-US" sz="3200" b="0" dirty="0">
                <a:cs typeface="Times New Roman" panose="02020603050405020304" pitchFamily="18" charset="0"/>
              </a:rPr>
              <a:t>递归下降方法</a:t>
            </a:r>
            <a:r>
              <a:rPr lang="en-US" altLang="zh-CN" sz="3200" b="0" dirty="0"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2636035"/>
            <a:ext cx="173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输入句子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: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84EDBC1-6503-A541-AF74-0E3AE6C0C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7" y="3384810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5EEB943-621D-1849-8333-796E860D7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817" y="3537210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x*y</a:t>
            </a: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7A5990A-2F32-6A41-91E9-8BB910EA71EA}"/>
              </a:ext>
            </a:extLst>
          </p:cNvPr>
          <p:cNvGrpSpPr/>
          <p:nvPr/>
        </p:nvGrpSpPr>
        <p:grpSpPr>
          <a:xfrm>
            <a:off x="1676400" y="3994410"/>
            <a:ext cx="762000" cy="1015741"/>
            <a:chOff x="1457217" y="3937260"/>
            <a:chExt cx="762000" cy="1015741"/>
          </a:xfrm>
        </p:grpSpPr>
        <p:cxnSp>
          <p:nvCxnSpPr>
            <p:cNvPr id="8" name="直接箭头连接符 7"/>
            <p:cNvCxnSpPr>
              <a:cxnSpLocks/>
            </p:cNvCxnSpPr>
            <p:nvPr/>
          </p:nvCxnSpPr>
          <p:spPr bwMode="auto">
            <a:xfrm flipV="1">
              <a:off x="1838217" y="3937260"/>
              <a:ext cx="0" cy="49530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412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2133BA3C-D406-F74A-8C0B-54CF3AC32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217" y="4495801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IP</a:t>
              </a:r>
              <a:endPara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" name="Line 8">
            <a:extLst>
              <a:ext uri="{FF2B5EF4-FFF2-40B4-BE49-F238E27FC236}">
                <a16:creationId xmlns:a16="http://schemas.microsoft.com/office/drawing/2014/main" id="{1FD46F84-13A0-4546-AC2C-7A195FFB78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0887" y="3765810"/>
            <a:ext cx="609600" cy="4572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4A9E0BE0-4A3F-0748-B1B6-C5139B2AD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7" y="3765810"/>
            <a:ext cx="0" cy="4572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889E329B-942A-4D48-B588-B18295946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7" y="3765810"/>
            <a:ext cx="685800" cy="4572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1AE1BDD-7E3C-424A-BF99-6B0AA2BD2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7" y="418491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C455630C-99B7-EA47-8F17-C4093EEF6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2" y="418491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ADD65619-1251-3243-8384-6DE9B59CE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112" y="418491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7" name="直接箭头连接符 7">
            <a:extLst>
              <a:ext uri="{FF2B5EF4-FFF2-40B4-BE49-F238E27FC236}">
                <a16:creationId xmlns:a16="http://schemas.microsoft.com/office/drawing/2014/main" id="{5F029F0C-CD1C-6D40-BC5E-B9C3928B8125}"/>
              </a:ext>
            </a:extLst>
          </p:cNvPr>
          <p:cNvCxnSpPr>
            <a:cxnSpLocks/>
          </p:cNvCxnSpPr>
          <p:nvPr/>
        </p:nvCxnSpPr>
        <p:spPr bwMode="auto">
          <a:xfrm flipV="1">
            <a:off x="6440487" y="4642110"/>
            <a:ext cx="0" cy="4953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412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70575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914400"/>
            <a:ext cx="5562600" cy="1219200"/>
          </a:xfrm>
        </p:spPr>
        <p:txBody>
          <a:bodyPr/>
          <a:lstStyle/>
          <a:p>
            <a:pPr lvl="2"/>
            <a:r>
              <a:rPr lang="en-US" altLang="zh-CN" dirty="0" err="1"/>
              <a:t>S→xAy</a:t>
            </a:r>
            <a:endParaRPr lang="en-US" altLang="zh-CN" dirty="0"/>
          </a:p>
          <a:p>
            <a:pPr lvl="2"/>
            <a:r>
              <a:rPr lang="en-US" altLang="zh-CN" dirty="0"/>
              <a:t>A→</a:t>
            </a:r>
            <a:r>
              <a:rPr lang="zh-CN" altLang="en-US" dirty="0"/>
              <a:t>** </a:t>
            </a:r>
            <a:r>
              <a:rPr lang="en-US" altLang="zh-CN" dirty="0"/>
              <a:t>|</a:t>
            </a:r>
            <a:r>
              <a:rPr lang="zh-CN" altLang="en-US" dirty="0"/>
              <a:t> *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30480"/>
            <a:ext cx="9525000" cy="722196"/>
          </a:xfrm>
        </p:spPr>
        <p:txBody>
          <a:bodyPr/>
          <a:lstStyle/>
          <a:p>
            <a:r>
              <a:rPr lang="zh-CN" altLang="en-US" dirty="0"/>
              <a:t>不确定的自顶向下分析</a:t>
            </a:r>
            <a:r>
              <a:rPr lang="en-US" altLang="zh-CN" sz="3200" b="0" dirty="0">
                <a:cs typeface="Times New Roman" panose="02020603050405020304" pitchFamily="18" charset="0"/>
              </a:rPr>
              <a:t>(</a:t>
            </a:r>
            <a:r>
              <a:rPr lang="zh-CN" altLang="en-US" sz="3200" b="0" dirty="0">
                <a:cs typeface="Times New Roman" panose="02020603050405020304" pitchFamily="18" charset="0"/>
              </a:rPr>
              <a:t>递归下降方法</a:t>
            </a:r>
            <a:r>
              <a:rPr lang="en-US" altLang="zh-CN" sz="3200" b="0" dirty="0"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2636035"/>
            <a:ext cx="173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输入句子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: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84EDBC1-6503-A541-AF74-0E3AE6C0C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7" y="3384810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5EEB943-621D-1849-8333-796E860D7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817" y="3537210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x*y</a:t>
            </a: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7A5990A-2F32-6A41-91E9-8BB910EA71EA}"/>
              </a:ext>
            </a:extLst>
          </p:cNvPr>
          <p:cNvGrpSpPr/>
          <p:nvPr/>
        </p:nvGrpSpPr>
        <p:grpSpPr>
          <a:xfrm>
            <a:off x="1676400" y="3994410"/>
            <a:ext cx="762000" cy="1015741"/>
            <a:chOff x="1457217" y="3937260"/>
            <a:chExt cx="762000" cy="1015741"/>
          </a:xfrm>
        </p:grpSpPr>
        <p:cxnSp>
          <p:nvCxnSpPr>
            <p:cNvPr id="8" name="直接箭头连接符 7"/>
            <p:cNvCxnSpPr>
              <a:cxnSpLocks/>
            </p:cNvCxnSpPr>
            <p:nvPr/>
          </p:nvCxnSpPr>
          <p:spPr bwMode="auto">
            <a:xfrm flipV="1">
              <a:off x="1838217" y="3937260"/>
              <a:ext cx="0" cy="49530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412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2133BA3C-D406-F74A-8C0B-54CF3AC32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217" y="4495801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IP</a:t>
              </a:r>
              <a:endPara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" name="Line 8">
            <a:extLst>
              <a:ext uri="{FF2B5EF4-FFF2-40B4-BE49-F238E27FC236}">
                <a16:creationId xmlns:a16="http://schemas.microsoft.com/office/drawing/2014/main" id="{1FD46F84-13A0-4546-AC2C-7A195FFB78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0887" y="3765810"/>
            <a:ext cx="609600" cy="4572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4A9E0BE0-4A3F-0748-B1B6-C5139B2AD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7" y="3765810"/>
            <a:ext cx="0" cy="4572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889E329B-942A-4D48-B588-B18295946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7" y="3765810"/>
            <a:ext cx="685800" cy="4572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1AE1BDD-7E3C-424A-BF99-6B0AA2BD2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7" y="418491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C455630C-99B7-EA47-8F17-C4093EEF6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2" y="418491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ADD65619-1251-3243-8384-6DE9B59CE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112" y="418491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137DA760-9E14-B041-A6AE-129EA3977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7" y="4978661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942773E0-35A2-1142-9821-C5A84A5A1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7" y="4597661"/>
            <a:ext cx="0" cy="4572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7" name="直接箭头连接符 7">
            <a:extLst>
              <a:ext uri="{FF2B5EF4-FFF2-40B4-BE49-F238E27FC236}">
                <a16:creationId xmlns:a16="http://schemas.microsoft.com/office/drawing/2014/main" id="{5F029F0C-CD1C-6D40-BC5E-B9C3928B8125}"/>
              </a:ext>
            </a:extLst>
          </p:cNvPr>
          <p:cNvCxnSpPr>
            <a:cxnSpLocks/>
          </p:cNvCxnSpPr>
          <p:nvPr/>
        </p:nvCxnSpPr>
        <p:spPr bwMode="auto">
          <a:xfrm flipV="1">
            <a:off x="6440487" y="5281113"/>
            <a:ext cx="0" cy="4953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412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503212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914400"/>
            <a:ext cx="5562600" cy="1219200"/>
          </a:xfrm>
        </p:spPr>
        <p:txBody>
          <a:bodyPr/>
          <a:lstStyle/>
          <a:p>
            <a:pPr lvl="2"/>
            <a:r>
              <a:rPr lang="en-US" altLang="zh-CN" dirty="0" err="1"/>
              <a:t>S→xAy</a:t>
            </a:r>
            <a:endParaRPr lang="en-US" altLang="zh-CN" dirty="0"/>
          </a:p>
          <a:p>
            <a:pPr lvl="2"/>
            <a:r>
              <a:rPr lang="en-US" altLang="zh-CN" dirty="0"/>
              <a:t>A→</a:t>
            </a:r>
            <a:r>
              <a:rPr lang="zh-CN" altLang="en-US" dirty="0"/>
              <a:t>** </a:t>
            </a:r>
            <a:r>
              <a:rPr lang="en-US" altLang="zh-CN" dirty="0"/>
              <a:t>|</a:t>
            </a:r>
            <a:r>
              <a:rPr lang="zh-CN" altLang="en-US" dirty="0"/>
              <a:t> *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30480"/>
            <a:ext cx="9525000" cy="722196"/>
          </a:xfrm>
        </p:spPr>
        <p:txBody>
          <a:bodyPr/>
          <a:lstStyle/>
          <a:p>
            <a:r>
              <a:rPr lang="zh-CN" altLang="en-US" dirty="0"/>
              <a:t>不确定的自顶向下分析</a:t>
            </a:r>
            <a:r>
              <a:rPr lang="en-US" altLang="zh-CN" sz="3200" b="0" dirty="0">
                <a:cs typeface="Times New Roman" panose="02020603050405020304" pitchFamily="18" charset="0"/>
              </a:rPr>
              <a:t>(</a:t>
            </a:r>
            <a:r>
              <a:rPr lang="zh-CN" altLang="en-US" sz="3200" b="0" dirty="0">
                <a:cs typeface="Times New Roman" panose="02020603050405020304" pitchFamily="18" charset="0"/>
              </a:rPr>
              <a:t>递归下降方法</a:t>
            </a:r>
            <a:r>
              <a:rPr lang="en-US" altLang="zh-CN" sz="3200" b="0" dirty="0"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2636035"/>
            <a:ext cx="173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输入句子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: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84EDBC1-6503-A541-AF74-0E3AE6C0C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7" y="3384810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5EEB943-621D-1849-8333-796E860D7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817" y="3537210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x*y</a:t>
            </a: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7A5990A-2F32-6A41-91E9-8BB910EA71EA}"/>
              </a:ext>
            </a:extLst>
          </p:cNvPr>
          <p:cNvGrpSpPr/>
          <p:nvPr/>
        </p:nvGrpSpPr>
        <p:grpSpPr>
          <a:xfrm>
            <a:off x="1828800" y="3994410"/>
            <a:ext cx="762000" cy="1015741"/>
            <a:chOff x="1457217" y="3937260"/>
            <a:chExt cx="762000" cy="1015741"/>
          </a:xfrm>
        </p:grpSpPr>
        <p:cxnSp>
          <p:nvCxnSpPr>
            <p:cNvPr id="8" name="直接箭头连接符 7"/>
            <p:cNvCxnSpPr>
              <a:cxnSpLocks/>
            </p:cNvCxnSpPr>
            <p:nvPr/>
          </p:nvCxnSpPr>
          <p:spPr bwMode="auto">
            <a:xfrm flipV="1">
              <a:off x="1838217" y="3937260"/>
              <a:ext cx="0" cy="49530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412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2133BA3C-D406-F74A-8C0B-54CF3AC32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217" y="4495801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IP</a:t>
              </a:r>
              <a:endPara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" name="Line 8">
            <a:extLst>
              <a:ext uri="{FF2B5EF4-FFF2-40B4-BE49-F238E27FC236}">
                <a16:creationId xmlns:a16="http://schemas.microsoft.com/office/drawing/2014/main" id="{1FD46F84-13A0-4546-AC2C-7A195FFB78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0887" y="3765810"/>
            <a:ext cx="609600" cy="4572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4A9E0BE0-4A3F-0748-B1B6-C5139B2AD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7" y="3765810"/>
            <a:ext cx="0" cy="4572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889E329B-942A-4D48-B588-B18295946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7" y="3765810"/>
            <a:ext cx="685800" cy="4572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1AE1BDD-7E3C-424A-BF99-6B0AA2BD2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7" y="418491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C455630C-99B7-EA47-8F17-C4093EEF6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2" y="418491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ADD65619-1251-3243-8384-6DE9B59CE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112" y="418491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137DA760-9E14-B041-A6AE-129EA3977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7" y="4978661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942773E0-35A2-1142-9821-C5A84A5A1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7" y="4597661"/>
            <a:ext cx="0" cy="4572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7" name="直接箭头连接符 7">
            <a:extLst>
              <a:ext uri="{FF2B5EF4-FFF2-40B4-BE49-F238E27FC236}">
                <a16:creationId xmlns:a16="http://schemas.microsoft.com/office/drawing/2014/main" id="{5F029F0C-CD1C-6D40-BC5E-B9C3928B8125}"/>
              </a:ext>
            </a:extLst>
          </p:cNvPr>
          <p:cNvCxnSpPr>
            <a:cxnSpLocks/>
          </p:cNvCxnSpPr>
          <p:nvPr/>
        </p:nvCxnSpPr>
        <p:spPr bwMode="auto">
          <a:xfrm flipV="1">
            <a:off x="7106997" y="4705351"/>
            <a:ext cx="0" cy="4953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412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74276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914400"/>
            <a:ext cx="5562600" cy="1219200"/>
          </a:xfrm>
        </p:spPr>
        <p:txBody>
          <a:bodyPr/>
          <a:lstStyle/>
          <a:p>
            <a:pPr lvl="2"/>
            <a:r>
              <a:rPr lang="en-US" altLang="zh-CN" dirty="0" err="1"/>
              <a:t>S→xAy</a:t>
            </a:r>
            <a:endParaRPr lang="en-US" altLang="zh-CN" dirty="0"/>
          </a:p>
          <a:p>
            <a:pPr lvl="2"/>
            <a:r>
              <a:rPr lang="en-US" altLang="zh-CN" dirty="0"/>
              <a:t>A→</a:t>
            </a:r>
            <a:r>
              <a:rPr lang="zh-CN" altLang="en-US" dirty="0"/>
              <a:t>** </a:t>
            </a:r>
            <a:r>
              <a:rPr lang="en-US" altLang="zh-CN" dirty="0"/>
              <a:t>|</a:t>
            </a:r>
            <a:r>
              <a:rPr lang="zh-CN" altLang="en-US" dirty="0"/>
              <a:t> *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30480"/>
            <a:ext cx="9525000" cy="722196"/>
          </a:xfrm>
        </p:spPr>
        <p:txBody>
          <a:bodyPr/>
          <a:lstStyle/>
          <a:p>
            <a:r>
              <a:rPr lang="zh-CN" altLang="en-US" dirty="0"/>
              <a:t>不确定的自顶向下分析</a:t>
            </a:r>
            <a:r>
              <a:rPr lang="en-US" altLang="zh-CN" sz="3200" b="0" dirty="0">
                <a:cs typeface="Times New Roman" panose="02020603050405020304" pitchFamily="18" charset="0"/>
              </a:rPr>
              <a:t>(</a:t>
            </a:r>
            <a:r>
              <a:rPr lang="zh-CN" altLang="en-US" sz="3200" b="0" dirty="0">
                <a:cs typeface="Times New Roman" panose="02020603050405020304" pitchFamily="18" charset="0"/>
              </a:rPr>
              <a:t>递归下降方法</a:t>
            </a:r>
            <a:r>
              <a:rPr lang="en-US" altLang="zh-CN" sz="3200" b="0" dirty="0"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2636035"/>
            <a:ext cx="173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输入句子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: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84EDBC1-6503-A541-AF74-0E3AE6C0C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7" y="3384810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5EEB943-621D-1849-8333-796E860D7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817" y="3537210"/>
            <a:ext cx="76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x*y</a:t>
            </a:r>
            <a:endParaRPr kumimoji="1"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7A5990A-2F32-6A41-91E9-8BB910EA71EA}"/>
              </a:ext>
            </a:extLst>
          </p:cNvPr>
          <p:cNvGrpSpPr/>
          <p:nvPr/>
        </p:nvGrpSpPr>
        <p:grpSpPr>
          <a:xfrm>
            <a:off x="1828800" y="3994410"/>
            <a:ext cx="762000" cy="1015741"/>
            <a:chOff x="1457217" y="3937260"/>
            <a:chExt cx="762000" cy="1015741"/>
          </a:xfrm>
        </p:grpSpPr>
        <p:cxnSp>
          <p:nvCxnSpPr>
            <p:cNvPr id="8" name="直接箭头连接符 7"/>
            <p:cNvCxnSpPr>
              <a:cxnSpLocks/>
            </p:cNvCxnSpPr>
            <p:nvPr/>
          </p:nvCxnSpPr>
          <p:spPr bwMode="auto">
            <a:xfrm flipV="1">
              <a:off x="1838217" y="3937260"/>
              <a:ext cx="0" cy="49530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412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2133BA3C-D406-F74A-8C0B-54CF3AC32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217" y="4495801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IP</a:t>
              </a:r>
              <a:endParaRPr kumimoji="1"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" name="Line 8">
            <a:extLst>
              <a:ext uri="{FF2B5EF4-FFF2-40B4-BE49-F238E27FC236}">
                <a16:creationId xmlns:a16="http://schemas.microsoft.com/office/drawing/2014/main" id="{1FD46F84-13A0-4546-AC2C-7A195FFB78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0887" y="3765810"/>
            <a:ext cx="609600" cy="4572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4A9E0BE0-4A3F-0748-B1B6-C5139B2AD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7" y="3765810"/>
            <a:ext cx="0" cy="4572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889E329B-942A-4D48-B588-B18295946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7" y="3765810"/>
            <a:ext cx="685800" cy="4572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1AE1BDD-7E3C-424A-BF99-6B0AA2BD2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7" y="418491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C455630C-99B7-EA47-8F17-C4093EEF6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2" y="418491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ADD65619-1251-3243-8384-6DE9B59CE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112" y="418491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137DA760-9E14-B041-A6AE-129EA3977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7" y="4978661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942773E0-35A2-1142-9821-C5A84A5A1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7" y="4597661"/>
            <a:ext cx="0" cy="4572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7" name="直接箭头连接符 7">
            <a:extLst>
              <a:ext uri="{FF2B5EF4-FFF2-40B4-BE49-F238E27FC236}">
                <a16:creationId xmlns:a16="http://schemas.microsoft.com/office/drawing/2014/main" id="{5F029F0C-CD1C-6D40-BC5E-B9C3928B8125}"/>
              </a:ext>
            </a:extLst>
          </p:cNvPr>
          <p:cNvCxnSpPr>
            <a:cxnSpLocks/>
          </p:cNvCxnSpPr>
          <p:nvPr/>
        </p:nvCxnSpPr>
        <p:spPr bwMode="auto">
          <a:xfrm flipV="1">
            <a:off x="7106997" y="4705351"/>
            <a:ext cx="0" cy="49530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412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  <p:sp>
        <p:nvSpPr>
          <p:cNvPr id="23" name="TextBox 23">
            <a:extLst>
              <a:ext uri="{FF2B5EF4-FFF2-40B4-BE49-F238E27FC236}">
                <a16:creationId xmlns:a16="http://schemas.microsoft.com/office/drawing/2014/main" id="{8BFD15A8-B3B1-5642-BC8C-429CED8E4973}"/>
              </a:ext>
            </a:extLst>
          </p:cNvPr>
          <p:cNvSpPr txBox="1"/>
          <p:nvPr/>
        </p:nvSpPr>
        <p:spPr>
          <a:xfrm>
            <a:off x="6416479" y="1210263"/>
            <a:ext cx="5181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这一自上而下的为输入串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x*y</a:t>
            </a:r>
            <a:r>
              <a:rPr lang="zh-CN" altLang="en-US" sz="2800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建立分析树的过程，实际上是设法为输入串建立一个最左推导序列</a:t>
            </a:r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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xAy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x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*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y</a:t>
            </a:r>
            <a:endParaRPr lang="zh-CN" altLang="en-US" sz="2800" dirty="0">
              <a:latin typeface="Times New Roman" panose="02020603050405020304" pitchFamily="18" charset="0"/>
              <a:ea typeface="华文新魏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101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30480"/>
            <a:ext cx="9525000" cy="722196"/>
          </a:xfrm>
        </p:spPr>
        <p:txBody>
          <a:bodyPr/>
          <a:lstStyle/>
          <a:p>
            <a:r>
              <a:rPr lang="zh-CN" altLang="en-US" dirty="0"/>
              <a:t>不确定的自顶向下分析</a:t>
            </a:r>
            <a:r>
              <a:rPr lang="en-US" altLang="zh-CN" sz="3200" b="0" dirty="0">
                <a:cs typeface="Times New Roman" panose="02020603050405020304" pitchFamily="18" charset="0"/>
              </a:rPr>
              <a:t>(</a:t>
            </a:r>
            <a:r>
              <a:rPr lang="zh-CN" altLang="en-US" sz="3200" b="0" dirty="0">
                <a:cs typeface="Times New Roman" panose="02020603050405020304" pitchFamily="18" charset="0"/>
              </a:rPr>
              <a:t>递归下降方法</a:t>
            </a:r>
            <a:r>
              <a:rPr lang="en-US" altLang="zh-CN" sz="3200" b="0" dirty="0"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F6250C-79AA-044C-A331-44304792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990600"/>
            <a:ext cx="11404600" cy="5029200"/>
          </a:xfrm>
        </p:spPr>
        <p:txBody>
          <a:bodyPr/>
          <a:lstStyle/>
          <a:p>
            <a:r>
              <a:rPr lang="zh-CN" altLang="en-US" noProof="1"/>
              <a:t>回溯问题</a:t>
            </a:r>
            <a:endParaRPr lang="zh-CN" altLang="en-US" dirty="0"/>
          </a:p>
          <a:p>
            <a:pPr lvl="1"/>
            <a:r>
              <a:rPr lang="zh-CN" altLang="en-US" noProof="1"/>
              <a:t>分析过程中，当一个非终结符用某一个候选匹配成功时，这种匹配可能是暂时的</a:t>
            </a:r>
            <a:endParaRPr lang="zh-CN" altLang="en-US" dirty="0"/>
          </a:p>
          <a:p>
            <a:pPr lvl="1"/>
            <a:r>
              <a:rPr lang="zh-CN" altLang="zh-CN" dirty="0"/>
              <a:t>出错</a:t>
            </a:r>
            <a:r>
              <a:rPr lang="zh-CN" altLang="en-US" dirty="0"/>
              <a:t>时</a:t>
            </a:r>
            <a:r>
              <a:rPr lang="zh-CN" altLang="en-US" noProof="1"/>
              <a:t>，不得不“</a:t>
            </a:r>
            <a:r>
              <a:rPr lang="zh-CN" altLang="en-US" noProof="1">
                <a:solidFill>
                  <a:srgbClr val="CC0000"/>
                </a:solidFill>
              </a:rPr>
              <a:t>回溯</a:t>
            </a:r>
            <a:r>
              <a:rPr lang="zh-CN" altLang="en-US" noProof="1"/>
              <a:t>”</a:t>
            </a:r>
            <a:endParaRPr kumimoji="1" lang="zh-CN" altLang="en-US" dirty="0"/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2445689F-04CF-ED45-9C59-59939AB2F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515" y="4150500"/>
            <a:ext cx="15568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A→**|*</a:t>
            </a:r>
            <a:endParaRPr lang="en-GB" altLang="zh-CN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93EB2E7-D558-E645-8ABC-01BFB1231D89}"/>
              </a:ext>
            </a:extLst>
          </p:cNvPr>
          <p:cNvGrpSpPr/>
          <p:nvPr/>
        </p:nvGrpSpPr>
        <p:grpSpPr>
          <a:xfrm>
            <a:off x="3240008" y="3960000"/>
            <a:ext cx="2740025" cy="1676400"/>
            <a:chOff x="4724400" y="3390900"/>
            <a:chExt cx="2740025" cy="1676400"/>
          </a:xfrm>
        </p:grpSpPr>
        <p:sp>
          <p:nvSpPr>
            <p:cNvPr id="28" name="Rectangle 3">
              <a:extLst>
                <a:ext uri="{FF2B5EF4-FFF2-40B4-BE49-F238E27FC236}">
                  <a16:creationId xmlns:a16="http://schemas.microsoft.com/office/drawing/2014/main" id="{16315321-9CE0-5743-8BC9-669874663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3390900"/>
              <a:ext cx="762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4CBA7C68-DFC2-B444-9E2F-B92538FF8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3390900"/>
              <a:ext cx="762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x*y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Line 6">
              <a:extLst>
                <a:ext uri="{FF2B5EF4-FFF2-40B4-BE49-F238E27FC236}">
                  <a16:creationId xmlns:a16="http://schemas.microsoft.com/office/drawing/2014/main" id="{1A5F43DF-FE0F-6541-AFFB-5DEBBE58A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08575" y="3771900"/>
              <a:ext cx="1588" cy="457200"/>
            </a:xfrm>
            <a:prstGeom prst="line">
              <a:avLst/>
            </a:prstGeom>
            <a:noFill/>
            <a:ln w="22225" cap="sq">
              <a:solidFill>
                <a:srgbClr val="CC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F464DCCD-A155-004C-BBE4-01A78A7B3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7575" y="4267200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IP</a:t>
              </a:r>
              <a:endParaRPr kumimoji="1" lang="en-US" altLang="zh-CN" sz="24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Line 8">
              <a:extLst>
                <a:ext uri="{FF2B5EF4-FFF2-40B4-BE49-F238E27FC236}">
                  <a16:creationId xmlns:a16="http://schemas.microsoft.com/office/drawing/2014/main" id="{3B3B0480-7C87-B942-9BD7-5E9C1AAF89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91200" y="3771900"/>
              <a:ext cx="609600" cy="45720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9">
              <a:extLst>
                <a:ext uri="{FF2B5EF4-FFF2-40B4-BE49-F238E27FC236}">
                  <a16:creationId xmlns:a16="http://schemas.microsoft.com/office/drawing/2014/main" id="{51C7D378-FD65-8C4A-8E1B-7BA554407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771900"/>
              <a:ext cx="0" cy="45720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10">
              <a:extLst>
                <a:ext uri="{FF2B5EF4-FFF2-40B4-BE49-F238E27FC236}">
                  <a16:creationId xmlns:a16="http://schemas.microsoft.com/office/drawing/2014/main" id="{AEDD4EE3-62A6-3042-994A-30E53DC50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771900"/>
              <a:ext cx="685800" cy="45720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BB8802A8-EAD9-7C4E-AAE4-0B0E69B44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4191000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Rectangle 12">
              <a:extLst>
                <a:ext uri="{FF2B5EF4-FFF2-40B4-BE49-F238E27FC236}">
                  <a16:creationId xmlns:a16="http://schemas.microsoft.com/office/drawing/2014/main" id="{42A4294A-A09D-1547-88FD-A0F67C2E8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275" y="4191000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0AB621C0-C3D0-5342-90C6-6FC0C2BBF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25" y="4191000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Line 14">
              <a:extLst>
                <a:ext uri="{FF2B5EF4-FFF2-40B4-BE49-F238E27FC236}">
                  <a16:creationId xmlns:a16="http://schemas.microsoft.com/office/drawing/2014/main" id="{EA815E3A-DC35-504C-BD11-CC21C48826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3338" y="4610100"/>
              <a:ext cx="0" cy="457200"/>
            </a:xfrm>
            <a:prstGeom prst="line">
              <a:avLst/>
            </a:prstGeom>
            <a:noFill/>
            <a:ln w="22225" cap="sq">
              <a:solidFill>
                <a:srgbClr val="CC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635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语法分析概述</a:t>
            </a:r>
            <a:endParaRPr lang="en-US" altLang="zh-CN" sz="3600" dirty="0"/>
          </a:p>
          <a:p>
            <a:r>
              <a:rPr lang="zh-CN" altLang="en-US" sz="3600" dirty="0"/>
              <a:t>自顶向下分析</a:t>
            </a:r>
            <a:endParaRPr lang="en-US" altLang="zh-CN" sz="3600" dirty="0"/>
          </a:p>
          <a:p>
            <a:pPr lvl="1"/>
            <a:r>
              <a:rPr lang="zh-CN" altLang="en-US" sz="3200" dirty="0"/>
              <a:t>不确定的自顶向下分析</a:t>
            </a:r>
            <a:r>
              <a:rPr lang="en-US" altLang="zh-CN" sz="3200" dirty="0"/>
              <a:t>(</a:t>
            </a:r>
            <a:r>
              <a:rPr lang="zh-CN" altLang="en-US" sz="3200" dirty="0"/>
              <a:t>递归下降分析法</a:t>
            </a:r>
            <a:r>
              <a:rPr lang="en-US" altLang="zh-CN" sz="3200" dirty="0"/>
              <a:t>)</a:t>
            </a:r>
          </a:p>
          <a:p>
            <a:pPr lvl="1"/>
            <a:r>
              <a:rPr lang="en-US" altLang="zh-CN" sz="3200" dirty="0"/>
              <a:t>LL(1)</a:t>
            </a:r>
          </a:p>
          <a:p>
            <a:r>
              <a:rPr lang="zh-CN" altLang="en-US" sz="3600" dirty="0"/>
              <a:t>自底向上分析</a:t>
            </a:r>
            <a:endParaRPr lang="en-US" altLang="zh-CN" sz="3600" dirty="0"/>
          </a:p>
          <a:p>
            <a:pPr lvl="1"/>
            <a:r>
              <a:rPr lang="zh-CN" altLang="en-US" sz="3200" dirty="0"/>
              <a:t>算符优先方法</a:t>
            </a:r>
            <a:r>
              <a:rPr lang="en-US" altLang="zh-CN" sz="3200" dirty="0"/>
              <a:t>(</a:t>
            </a:r>
            <a:r>
              <a:rPr lang="zh-CN" altLang="en-US" sz="3200" dirty="0"/>
              <a:t>略</a:t>
            </a:r>
            <a:r>
              <a:rPr lang="en-US" altLang="zh-CN" sz="3200" dirty="0"/>
              <a:t>)</a:t>
            </a:r>
          </a:p>
          <a:p>
            <a:pPr lvl="1"/>
            <a:r>
              <a:rPr lang="en-US" altLang="zh-CN" sz="3200" dirty="0"/>
              <a:t>SLR(1), LALR(1), LR(1)</a:t>
            </a:r>
          </a:p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2529658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31D576B-6F07-20C3-80E3-FB2DEFE3751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17055184-E0B0-3BBA-7425-0026C1237D9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5B75A888-BA7A-725D-49D3-4F94671C9DC6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872E96C8-7DBC-D8CE-D86C-CF8FC7F29F3A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kumimoji="1"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E4AC297B-8187-504B-4A2C-DFBD9C6975B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kumimoji="1"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kumimoji="1"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kumimoji="1"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5712A69-FF99-4A6D-6A3B-28C7B366290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400" dirty="0">
                <a:latin typeface="华文新魏" pitchFamily="2" charset="-122"/>
              </a:rPr>
              <a:t>给定文法</a:t>
            </a:r>
            <a:r>
              <a:rPr lang="en-US" altLang="zh-CN" sz="2400" dirty="0"/>
              <a:t>G</a:t>
            </a:r>
            <a:r>
              <a:rPr lang="zh-CN" altLang="en-US" sz="2400" dirty="0">
                <a:latin typeface="华文新魏" pitchFamily="2" charset="-122"/>
              </a:rPr>
              <a:t>，句子</a:t>
            </a:r>
            <a:r>
              <a:rPr lang="en-US" altLang="zh-CN" sz="2400" b="1" dirty="0">
                <a:solidFill>
                  <a:srgbClr val="00B0F0"/>
                </a:solidFill>
                <a:latin typeface="华文新魏" pitchFamily="2" charset="-122"/>
              </a:rPr>
              <a:t>id + id</a:t>
            </a:r>
            <a:r>
              <a:rPr lang="zh-CN" altLang="en-US" sz="2400" dirty="0">
                <a:latin typeface="华文新魏" pitchFamily="2" charset="-122"/>
              </a:rPr>
              <a:t>正确的回溯分析过程是哪个</a:t>
            </a:r>
            <a:r>
              <a:rPr lang="en-US" altLang="zh-CN" sz="2400" dirty="0">
                <a:latin typeface="华文新魏" pitchFamily="2" charset="-122"/>
              </a:rPr>
              <a:t>?</a:t>
            </a:r>
            <a:r>
              <a:rPr lang="zh-CN" altLang="en-US" sz="2400" dirty="0">
                <a:solidFill>
                  <a:srgbClr val="FF0000"/>
                </a:solidFill>
                <a:latin typeface="华文新魏" pitchFamily="2" charset="-122"/>
              </a:rPr>
              <a:t>红色</a:t>
            </a:r>
            <a:r>
              <a:rPr lang="zh-CN" altLang="en-US" sz="2400" dirty="0">
                <a:latin typeface="华文新魏" pitchFamily="2" charset="-122"/>
              </a:rPr>
              <a:t>表示回溯</a:t>
            </a:r>
            <a:r>
              <a:rPr lang="en-US" altLang="zh-CN" sz="2400" dirty="0">
                <a:latin typeface="华文新魏" pitchFamily="2" charset="-122"/>
              </a:rPr>
              <a:t>(</a:t>
            </a:r>
            <a:r>
              <a:rPr lang="zh-CN" altLang="en-US" sz="2400" dirty="0">
                <a:latin typeface="华文新魏" pitchFamily="2" charset="-122"/>
              </a:rPr>
              <a:t>撤销推导</a:t>
            </a:r>
            <a:r>
              <a:rPr lang="en-US" altLang="zh-CN" sz="2400" dirty="0">
                <a:latin typeface="华文新魏" pitchFamily="2" charset="-122"/>
              </a:rPr>
              <a:t>)</a:t>
            </a:r>
            <a:r>
              <a:rPr lang="zh-CN" altLang="en-US" sz="2400" dirty="0">
                <a:latin typeface="华文新魏" pitchFamily="2" charset="-122"/>
              </a:rPr>
              <a:t>。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5C32BD7-28C7-4A81-20EC-A94E25832F99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082425" y="5233764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A9D348B-B80B-F131-2554-83A8851B8B19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2847116" y="5241151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320D34E-D00F-EFB7-65B6-885CED70AA1A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5157894" y="5233764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A90D80F-8013-3194-4219-43E7F0569373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7124317" y="5233764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C6A929D7-153A-4639-D924-C673DC3467B0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C66E65B7-430B-6E52-BF8F-C7FF69E69FF9}"/>
              </a:ext>
            </a:extLst>
          </p:cNvPr>
          <p:cNvSpPr txBox="1"/>
          <p:nvPr/>
        </p:nvSpPr>
        <p:spPr>
          <a:xfrm>
            <a:off x="9137500" y="1847910"/>
            <a:ext cx="1923347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→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E’ | E’ + 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E’ </a:t>
            </a:r>
            <a:r>
              <a:rPr lang="zh-CN" altLang="en-US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→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-E’ | id | ( E 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E2780F62-8F01-2F94-7737-D352BD22F15C}"/>
              </a:ext>
            </a:extLst>
          </p:cNvPr>
          <p:cNvSpPr txBox="1"/>
          <p:nvPr/>
        </p:nvSpPr>
        <p:spPr>
          <a:xfrm>
            <a:off x="1019017" y="3189106"/>
            <a:ext cx="8680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E 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E’</a:t>
            </a:r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E’ + E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id + E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id + E’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rPr>
              <a:t>id + id </a:t>
            </a:r>
            <a:endParaRPr lang="zh-CN" altLang="en-US" dirty="0">
              <a:latin typeface="Times New Roman" panose="02020603050405020304" pitchFamily="18" charset="0"/>
              <a:ea typeface="华文新魏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04114A7-53C1-EB4C-EA0B-64EAF8914F75}"/>
              </a:ext>
            </a:extLst>
          </p:cNvPr>
          <p:cNvSpPr/>
          <p:nvPr/>
        </p:nvSpPr>
        <p:spPr>
          <a:xfrm>
            <a:off x="2700337" y="3489916"/>
            <a:ext cx="11115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E’ + E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+ E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+ E’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+ id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9223334-0FC3-E3BF-3970-D779CE596D24}"/>
              </a:ext>
            </a:extLst>
          </p:cNvPr>
          <p:cNvSpPr/>
          <p:nvPr/>
        </p:nvSpPr>
        <p:spPr>
          <a:xfrm>
            <a:off x="4945950" y="1889879"/>
            <a:ext cx="147256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</a:p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E’ 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-E’ 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(E)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E’ + E 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-E’ + E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+ E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+ E’ 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+ -E’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+ id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FFA896A-9E2C-F56B-75FC-50FA1DDA5DE8}"/>
              </a:ext>
            </a:extLst>
          </p:cNvPr>
          <p:cNvSpPr/>
          <p:nvPr/>
        </p:nvSpPr>
        <p:spPr>
          <a:xfrm>
            <a:off x="6952867" y="2940682"/>
            <a:ext cx="1371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E’ 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E’ + E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+ E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+ E’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+ id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3BB017-013D-3643-838F-37E09B4442F0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5457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不确定的自顶向下分析</a:t>
            </a:r>
            <a:r>
              <a:rPr lang="en-US" altLang="zh-CN" dirty="0"/>
              <a:t>(</a:t>
            </a:r>
            <a:r>
              <a:rPr lang="zh-CN" altLang="en-US" dirty="0"/>
              <a:t>递归下降方法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带回溯的分析方法</a:t>
            </a:r>
          </a:p>
          <a:p>
            <a:pPr lvl="1"/>
            <a:r>
              <a:rPr lang="zh-CN" altLang="en-US" dirty="0"/>
              <a:t>本质上是一种</a:t>
            </a:r>
            <a:r>
              <a:rPr lang="zh-CN" altLang="en-US" u="sng" dirty="0"/>
              <a:t>基于穷举原理的试探方法</a:t>
            </a:r>
            <a:r>
              <a:rPr lang="zh-CN" altLang="en-US" dirty="0"/>
              <a:t>，是个反复使用不同的产生式谋求匹配输入串的过程</a:t>
            </a:r>
          </a:p>
          <a:p>
            <a:pPr lvl="1"/>
            <a:r>
              <a:rPr lang="zh-CN" altLang="en-US" dirty="0"/>
              <a:t>不确定性体现在</a:t>
            </a:r>
            <a:r>
              <a:rPr lang="zh-CN" altLang="en-US" u="sng" dirty="0"/>
              <a:t>每次选择的产生式不一定是正确的</a:t>
            </a:r>
            <a:endParaRPr lang="en-US" altLang="zh-CN" u="sng" dirty="0"/>
          </a:p>
          <a:p>
            <a:pPr lvl="1"/>
            <a:r>
              <a:rPr lang="zh-CN" altLang="en-US" dirty="0"/>
              <a:t>在编程实现的时候可以为每个</a:t>
            </a:r>
            <a:r>
              <a:rPr lang="zh-CN" altLang="en-US" dirty="0">
                <a:solidFill>
                  <a:srgbClr val="FF0000"/>
                </a:solidFill>
              </a:rPr>
              <a:t>非终结符</a:t>
            </a:r>
            <a:r>
              <a:rPr lang="zh-CN" altLang="en-US" dirty="0"/>
              <a:t>设计为一个过程，通过过程的递归调用来实现分析过程。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自顶向下分析</a:t>
            </a:r>
          </a:p>
        </p:txBody>
      </p:sp>
    </p:spTree>
    <p:extLst>
      <p:ext uri="{BB962C8B-B14F-4D97-AF65-F5344CB8AC3E}">
        <p14:creationId xmlns:p14="http://schemas.microsoft.com/office/powerpoint/2010/main" val="100510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85801" y="685800"/>
            <a:ext cx="11099800" cy="1676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递归下降子程序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为每个</a:t>
            </a:r>
            <a:r>
              <a:rPr lang="zh-CN" altLang="en-US" dirty="0">
                <a:solidFill>
                  <a:srgbClr val="FF0000"/>
                </a:solidFill>
              </a:rPr>
              <a:t>非终结符</a:t>
            </a:r>
            <a:r>
              <a:rPr lang="zh-CN" altLang="en-US" dirty="0"/>
              <a:t>设计为一个过程，通过过程的递归调用来实现分析过程。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自顶向下分析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9179" y="2362200"/>
            <a:ext cx="6991016" cy="286232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void A( ){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1)	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选择一条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的产生式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 A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2)	for(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=1 to k){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3)		if(X</a:t>
            </a:r>
            <a:r>
              <a:rPr lang="en-US" altLang="zh-CN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是一个非终结符号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4)			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调用过程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CN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5)		else if (X</a:t>
            </a:r>
            <a:r>
              <a:rPr lang="en-US" altLang="zh-CN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等于当前的输入符号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6)			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符号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识别成功，读入下一个输入符号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7)		else /*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该规则无法正确识别，产生一个错误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;*/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82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不确定的自顶向下分析方法的特点</a:t>
            </a:r>
            <a:endParaRPr lang="en-US" altLang="zh-CN" dirty="0"/>
          </a:p>
          <a:p>
            <a:pPr lvl="1"/>
            <a:r>
              <a:rPr lang="zh-CN" altLang="en-US" dirty="0"/>
              <a:t>优点</a:t>
            </a:r>
            <a:r>
              <a:rPr lang="en-US" altLang="zh-CN" dirty="0"/>
              <a:t>: </a:t>
            </a:r>
            <a:r>
              <a:rPr lang="zh-CN" altLang="en-US" dirty="0"/>
              <a:t>对文法的限制较小</a:t>
            </a:r>
            <a:endParaRPr lang="en-US" altLang="zh-CN" dirty="0"/>
          </a:p>
          <a:p>
            <a:pPr lvl="1"/>
            <a:r>
              <a:rPr lang="zh-CN" altLang="en-US" dirty="0"/>
              <a:t>困难和问题</a:t>
            </a:r>
            <a:r>
              <a:rPr lang="en-US" altLang="zh-CN" dirty="0"/>
              <a:t>: </a:t>
            </a:r>
          </a:p>
          <a:p>
            <a:pPr lvl="2"/>
            <a:r>
              <a:rPr lang="zh-CN" altLang="en-US" dirty="0"/>
              <a:t>回溯，造成效率低下，代价极高</a:t>
            </a:r>
            <a:endParaRPr lang="en-US" altLang="zh-CN" dirty="0"/>
          </a:p>
          <a:p>
            <a:pPr lvl="2"/>
            <a:r>
              <a:rPr lang="zh-CN" altLang="en-US" dirty="0"/>
              <a:t>文法的左递归</a:t>
            </a:r>
          </a:p>
          <a:p>
            <a:pPr lvl="2"/>
            <a:r>
              <a:rPr lang="zh-CN" altLang="en-US" dirty="0"/>
              <a:t> 出错时难以确定出错的位置</a:t>
            </a:r>
          </a:p>
          <a:p>
            <a:pPr lvl="1"/>
            <a:r>
              <a:rPr lang="zh-CN" altLang="en-US" dirty="0">
                <a:latin typeface="Tahoma" pitchFamily="34" charset="0"/>
              </a:rPr>
              <a:t>这种方法只有理论价值，实践中价值不大</a:t>
            </a:r>
          </a:p>
          <a:p>
            <a:r>
              <a:rPr lang="zh-CN" altLang="en-US" dirty="0"/>
              <a:t>改进</a:t>
            </a:r>
            <a:endParaRPr lang="en-US" altLang="zh-CN" dirty="0"/>
          </a:p>
          <a:p>
            <a:pPr lvl="1"/>
            <a:r>
              <a:rPr lang="zh-CN" altLang="en-US" dirty="0"/>
              <a:t>消除文法的左递归</a:t>
            </a:r>
          </a:p>
          <a:p>
            <a:pPr lvl="1"/>
            <a:r>
              <a:rPr lang="zh-CN" altLang="en-US" dirty="0"/>
              <a:t>克服回溯问题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自顶向下分析</a:t>
            </a:r>
          </a:p>
        </p:txBody>
      </p:sp>
    </p:spTree>
    <p:extLst>
      <p:ext uri="{BB962C8B-B14F-4D97-AF65-F5344CB8AC3E}">
        <p14:creationId xmlns:p14="http://schemas.microsoft.com/office/powerpoint/2010/main" val="307218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9906000" cy="609600"/>
          </a:xfrm>
        </p:spPr>
        <p:txBody>
          <a:bodyPr/>
          <a:lstStyle/>
          <a:p>
            <a:r>
              <a:rPr lang="zh-CN" altLang="en-US" dirty="0"/>
              <a:t>三种类型的左递归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消除文法的左递归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7800" y="1826096"/>
            <a:ext cx="4038600" cy="35443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直接</a:t>
            </a:r>
            <a:r>
              <a:rPr lang="en-US" altLang="zh-CN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也叫立即</a:t>
            </a:r>
            <a:r>
              <a:rPr lang="en-US" altLang="zh-CN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左递归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    即形如：</a:t>
            </a:r>
            <a:r>
              <a:rPr lang="en-US" altLang="zh-CN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N→N</a:t>
            </a:r>
            <a:r>
              <a:rPr lang="el-GR" altLang="zh-CN" dirty="0">
                <a:solidFill>
                  <a:srgbClr val="660033"/>
                </a:solidFill>
                <a:ea typeface="华文新魏" pitchFamily="2" charset="-122"/>
              </a:rPr>
              <a:t>α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间接左递归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   即形如：</a:t>
            </a:r>
            <a:r>
              <a:rPr lang="en-US" altLang="zh-CN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N→A</a:t>
            </a:r>
            <a:r>
              <a:rPr lang="el-GR" altLang="zh-CN" dirty="0">
                <a:solidFill>
                  <a:srgbClr val="660033"/>
                </a:solidFill>
                <a:ea typeface="华文新魏" pitchFamily="2" charset="-122"/>
              </a:rPr>
              <a:t>α</a:t>
            </a:r>
            <a:r>
              <a:rPr lang="en-US" altLang="zh-CN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                    A→B</a:t>
            </a:r>
            <a:r>
              <a:rPr lang="el-GR" altLang="zh-CN" dirty="0">
                <a:solidFill>
                  <a:srgbClr val="660033"/>
                </a:solidFill>
                <a:ea typeface="华文新魏" pitchFamily="2" charset="-122"/>
              </a:rPr>
              <a:t>β</a:t>
            </a:r>
            <a:endParaRPr lang="en-US" altLang="zh-CN" dirty="0">
              <a:solidFill>
                <a:srgbClr val="660033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                    B→N</a:t>
            </a:r>
            <a:r>
              <a:rPr lang="el-GR" altLang="zh-CN" dirty="0">
                <a:solidFill>
                  <a:srgbClr val="660033"/>
                </a:solidFill>
                <a:ea typeface="华文新魏" pitchFamily="2" charset="-122"/>
              </a:rPr>
              <a:t>γ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14160" y="1676400"/>
            <a:ext cx="3024188" cy="1828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潜在的左递归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    即形如：</a:t>
            </a:r>
            <a:r>
              <a:rPr lang="en-US" altLang="zh-CN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N→</a:t>
            </a:r>
            <a:r>
              <a:rPr lang="el-GR" altLang="zh-CN" dirty="0">
                <a:solidFill>
                  <a:srgbClr val="660033"/>
                </a:solidFill>
                <a:ea typeface="华文新魏" pitchFamily="2" charset="-122"/>
              </a:rPr>
              <a:t>α</a:t>
            </a:r>
            <a:r>
              <a:rPr lang="en-US" altLang="zh-CN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N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                   </a:t>
            </a:r>
            <a:r>
              <a:rPr lang="zh-CN" altLang="en-US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而</a:t>
            </a:r>
            <a:r>
              <a:rPr lang="en-US" altLang="zh-CN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α</a:t>
            </a:r>
            <a:r>
              <a:rPr lang="en-US" altLang="zh-CN" dirty="0">
                <a:solidFill>
                  <a:srgbClr val="8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</a:t>
            </a:r>
            <a:r>
              <a:rPr lang="en-US" altLang="zh-CN" baseline="30000" dirty="0">
                <a:solidFill>
                  <a:srgbClr val="8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+</a:t>
            </a:r>
            <a:r>
              <a:rPr lang="en-US" altLang="zh-CN" dirty="0">
                <a:solidFill>
                  <a:srgbClr val="800000"/>
                </a:solidFill>
                <a:latin typeface="华文新魏" pitchFamily="2" charset="-122"/>
                <a:ea typeface="华文新魏" pitchFamily="2" charset="-122"/>
                <a:sym typeface="Symbol" pitchFamily="18" charset="2"/>
              </a:rPr>
              <a:t>ε</a:t>
            </a:r>
            <a:r>
              <a:rPr lang="en-US" altLang="zh-CN" dirty="0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endParaRPr lang="el-GR" altLang="zh-CN" dirty="0">
              <a:solidFill>
                <a:srgbClr val="660033"/>
              </a:solidFill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545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914400"/>
            <a:ext cx="9677399" cy="680542"/>
          </a:xfrm>
        </p:spPr>
        <p:txBody>
          <a:bodyPr/>
          <a:lstStyle/>
          <a:p>
            <a:r>
              <a:rPr lang="zh-CN" altLang="en-US" dirty="0"/>
              <a:t>直接左递归的消除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消除文法的左递归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47851" y="2204543"/>
            <a:ext cx="3167063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shade val="46275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zh-CN" altLang="en-US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候选式</a:t>
            </a:r>
            <a:r>
              <a:rPr lang="en-US" altLang="zh-CN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A→A</a:t>
            </a:r>
            <a:r>
              <a:rPr lang="el-GR" altLang="zh-CN" sz="2800" dirty="0">
                <a:solidFill>
                  <a:srgbClr val="660033"/>
                </a:solidFill>
                <a:ea typeface="华文新魏" pitchFamily="2" charset="-122"/>
              </a:rPr>
              <a:t>α</a:t>
            </a:r>
            <a:r>
              <a:rPr lang="en-US" altLang="zh-CN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|</a:t>
            </a:r>
            <a:r>
              <a:rPr lang="el-GR" altLang="zh-CN" sz="2800" dirty="0">
                <a:solidFill>
                  <a:srgbClr val="660033"/>
                </a:solidFill>
                <a:ea typeface="华文新魏" pitchFamily="2" charset="-122"/>
              </a:rPr>
              <a:t>β</a:t>
            </a:r>
          </a:p>
        </p:txBody>
      </p:sp>
    </p:spTree>
    <p:extLst>
      <p:ext uri="{BB962C8B-B14F-4D97-AF65-F5344CB8AC3E}">
        <p14:creationId xmlns:p14="http://schemas.microsoft.com/office/powerpoint/2010/main" val="2159922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914400"/>
            <a:ext cx="9677399" cy="680542"/>
          </a:xfrm>
        </p:spPr>
        <p:txBody>
          <a:bodyPr/>
          <a:lstStyle/>
          <a:p>
            <a:r>
              <a:rPr lang="zh-CN" altLang="en-US" dirty="0"/>
              <a:t>直接左递归的消除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消除文法的左递归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47851" y="2204543"/>
            <a:ext cx="3167063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shade val="46275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zh-CN" altLang="en-US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候选式</a:t>
            </a:r>
            <a:r>
              <a:rPr lang="en-US" altLang="zh-CN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A→A</a:t>
            </a:r>
            <a:r>
              <a:rPr lang="el-GR" altLang="zh-CN" sz="2800" dirty="0">
                <a:solidFill>
                  <a:srgbClr val="660033"/>
                </a:solidFill>
                <a:ea typeface="华文新魏" pitchFamily="2" charset="-122"/>
              </a:rPr>
              <a:t>α</a:t>
            </a:r>
            <a:r>
              <a:rPr lang="en-US" altLang="zh-CN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|</a:t>
            </a:r>
            <a:r>
              <a:rPr lang="el-GR" altLang="zh-CN" sz="2800" dirty="0">
                <a:solidFill>
                  <a:srgbClr val="660033"/>
                </a:solidFill>
                <a:ea typeface="华文新魏" pitchFamily="2" charset="-122"/>
              </a:rPr>
              <a:t>β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962400" y="2222254"/>
            <a:ext cx="2057400" cy="917079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660033"/>
          </a:solidFill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672263" y="1845767"/>
            <a:ext cx="2087562" cy="257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shade val="46275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l-GR" altLang="zh-CN" sz="2800" dirty="0">
                <a:solidFill>
                  <a:srgbClr val="660033"/>
                </a:solidFill>
                <a:ea typeface="华文新魏" pitchFamily="2" charset="-122"/>
              </a:rPr>
              <a:t>β</a:t>
            </a:r>
            <a:endParaRPr lang="en-US" altLang="zh-CN" sz="2800" dirty="0">
              <a:solidFill>
                <a:srgbClr val="660033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l-GR" altLang="zh-CN" sz="2800" dirty="0">
                <a:solidFill>
                  <a:srgbClr val="660033"/>
                </a:solidFill>
                <a:ea typeface="华文新魏" pitchFamily="2" charset="-122"/>
              </a:rPr>
              <a:t>βα</a:t>
            </a:r>
            <a:endParaRPr lang="en-US" altLang="zh-CN" sz="2800" dirty="0">
              <a:solidFill>
                <a:srgbClr val="660033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l-GR" altLang="zh-CN" sz="2800" dirty="0">
                <a:solidFill>
                  <a:srgbClr val="660033"/>
                </a:solidFill>
                <a:ea typeface="华文新魏" pitchFamily="2" charset="-122"/>
              </a:rPr>
              <a:t>βαα</a:t>
            </a:r>
            <a:endParaRPr lang="en-US" altLang="zh-CN" sz="2800" dirty="0">
              <a:solidFill>
                <a:srgbClr val="660033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l-GR" altLang="zh-CN" sz="2800" dirty="0">
                <a:solidFill>
                  <a:srgbClr val="660033"/>
                </a:solidFill>
                <a:ea typeface="华文新魏" pitchFamily="2" charset="-122"/>
              </a:rPr>
              <a:t>βααα</a:t>
            </a:r>
            <a:endParaRPr lang="en-US" altLang="zh-CN" sz="2800" dirty="0">
              <a:solidFill>
                <a:srgbClr val="660033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……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96853" y="4279910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生成的是以</a:t>
            </a:r>
            <a:r>
              <a:rPr lang="en-US" altLang="zh-CN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β</a:t>
            </a:r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开头，后面跟着任意个</a:t>
            </a:r>
            <a:r>
              <a:rPr lang="en-US" altLang="zh-CN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α</a:t>
            </a:r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的串</a:t>
            </a:r>
          </a:p>
        </p:txBody>
      </p:sp>
    </p:spTree>
    <p:extLst>
      <p:ext uri="{BB962C8B-B14F-4D97-AF65-F5344CB8AC3E}">
        <p14:creationId xmlns:p14="http://schemas.microsoft.com/office/powerpoint/2010/main" val="74883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914400"/>
            <a:ext cx="9677399" cy="680542"/>
          </a:xfrm>
        </p:spPr>
        <p:txBody>
          <a:bodyPr/>
          <a:lstStyle/>
          <a:p>
            <a:r>
              <a:rPr lang="zh-CN" altLang="en-US" dirty="0"/>
              <a:t>直接左递归的消除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消除文法的左递归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47851" y="2204543"/>
            <a:ext cx="3167063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shade val="46275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zh-CN" altLang="en-US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候选式</a:t>
            </a:r>
            <a:r>
              <a:rPr lang="en-US" altLang="zh-CN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A→A</a:t>
            </a:r>
            <a:r>
              <a:rPr lang="el-GR" altLang="zh-CN" sz="2800" dirty="0">
                <a:solidFill>
                  <a:srgbClr val="660033"/>
                </a:solidFill>
                <a:ea typeface="华文新魏" pitchFamily="2" charset="-122"/>
              </a:rPr>
              <a:t>α</a:t>
            </a:r>
            <a:r>
              <a:rPr lang="en-US" altLang="zh-CN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|</a:t>
            </a:r>
            <a:r>
              <a:rPr lang="el-GR" altLang="zh-CN" sz="2800" dirty="0">
                <a:solidFill>
                  <a:srgbClr val="660033"/>
                </a:solidFill>
                <a:ea typeface="华文新魏" pitchFamily="2" charset="-122"/>
              </a:rPr>
              <a:t>β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962400" y="2222254"/>
            <a:ext cx="2057400" cy="917079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660033"/>
          </a:solidFill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672263" y="1845767"/>
            <a:ext cx="2087562" cy="257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shade val="46275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l-GR" altLang="zh-CN" sz="2800" dirty="0">
                <a:solidFill>
                  <a:srgbClr val="660033"/>
                </a:solidFill>
                <a:ea typeface="华文新魏" pitchFamily="2" charset="-122"/>
              </a:rPr>
              <a:t>β</a:t>
            </a:r>
            <a:endParaRPr lang="en-US" altLang="zh-CN" sz="2800" dirty="0">
              <a:solidFill>
                <a:srgbClr val="660033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l-GR" altLang="zh-CN" sz="2800" dirty="0">
                <a:solidFill>
                  <a:srgbClr val="660033"/>
                </a:solidFill>
                <a:ea typeface="华文新魏" pitchFamily="2" charset="-122"/>
              </a:rPr>
              <a:t>βα</a:t>
            </a:r>
            <a:endParaRPr lang="en-US" altLang="zh-CN" sz="2800" dirty="0">
              <a:solidFill>
                <a:srgbClr val="660033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l-GR" altLang="zh-CN" sz="2800" dirty="0">
                <a:solidFill>
                  <a:srgbClr val="660033"/>
                </a:solidFill>
                <a:ea typeface="华文新魏" pitchFamily="2" charset="-122"/>
              </a:rPr>
              <a:t>βαα</a:t>
            </a:r>
            <a:endParaRPr lang="en-US" altLang="zh-CN" sz="2800" dirty="0">
              <a:solidFill>
                <a:srgbClr val="660033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l-GR" altLang="zh-CN" sz="2800" dirty="0">
                <a:solidFill>
                  <a:srgbClr val="660033"/>
                </a:solidFill>
                <a:ea typeface="华文新魏" pitchFamily="2" charset="-122"/>
              </a:rPr>
              <a:t>βααα</a:t>
            </a:r>
            <a:endParaRPr lang="en-US" altLang="zh-CN" sz="2800" dirty="0">
              <a:solidFill>
                <a:srgbClr val="660033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……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208213" y="4654055"/>
            <a:ext cx="23050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shade val="46275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A→</a:t>
            </a:r>
            <a:r>
              <a:rPr lang="el-GR" altLang="zh-CN" sz="2800" dirty="0">
                <a:solidFill>
                  <a:srgbClr val="660033"/>
                </a:solidFill>
                <a:ea typeface="华文新魏" pitchFamily="2" charset="-122"/>
              </a:rPr>
              <a:t>β</a:t>
            </a:r>
            <a:r>
              <a:rPr lang="en-US" altLang="zh-CN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A' </a:t>
            </a:r>
            <a:endParaRPr lang="zh-CN" altLang="en-US" sz="2800" dirty="0">
              <a:solidFill>
                <a:srgbClr val="660033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en-US" altLang="zh-CN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'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→</a:t>
            </a:r>
            <a:r>
              <a:rPr lang="el-GR" altLang="zh-CN" sz="2800" dirty="0">
                <a:solidFill>
                  <a:srgbClr val="660033"/>
                </a:solidFill>
                <a:ea typeface="华文新魏" pitchFamily="2" charset="-122"/>
              </a:rPr>
              <a:t>α</a:t>
            </a:r>
            <a:r>
              <a:rPr lang="en-US" altLang="zh-CN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en-US" altLang="zh-CN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'</a:t>
            </a:r>
            <a:r>
              <a:rPr lang="en-US" altLang="zh-CN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|</a:t>
            </a:r>
            <a:r>
              <a:rPr lang="el-GR" altLang="zh-CN" sz="2800" dirty="0">
                <a:solidFill>
                  <a:srgbClr val="660033"/>
                </a:solidFill>
                <a:ea typeface="华文新魏" pitchFamily="2" charset="-122"/>
                <a:cs typeface="Arial" pitchFamily="34" charset="0"/>
              </a:rPr>
              <a:t>ε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rot="19353192">
            <a:off x="4411663" y="3924053"/>
            <a:ext cx="2159000" cy="917079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89321" y="4692938"/>
            <a:ext cx="3764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生成的是以</a:t>
            </a:r>
            <a:r>
              <a:rPr lang="en-US" altLang="zh-CN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β</a:t>
            </a:r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开头，后面跟着任意个</a:t>
            </a:r>
            <a:r>
              <a:rPr lang="en-US" altLang="zh-CN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α</a:t>
            </a:r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的串</a:t>
            </a:r>
          </a:p>
        </p:txBody>
      </p:sp>
    </p:spTree>
    <p:extLst>
      <p:ext uri="{BB962C8B-B14F-4D97-AF65-F5344CB8AC3E}">
        <p14:creationId xmlns:p14="http://schemas.microsoft.com/office/powerpoint/2010/main" val="793806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919658"/>
            <a:ext cx="9677399" cy="680542"/>
          </a:xfrm>
        </p:spPr>
        <p:txBody>
          <a:bodyPr/>
          <a:lstStyle/>
          <a:p>
            <a:r>
              <a:rPr lang="zh-CN" altLang="en-US" dirty="0"/>
              <a:t>直接左递归的消除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消除文法的左递归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47851" y="1883372"/>
            <a:ext cx="3167063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shade val="46275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zh-CN" altLang="en-US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候选式</a:t>
            </a:r>
            <a:r>
              <a:rPr lang="en-US" altLang="zh-CN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:</a:t>
            </a: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A→A</a:t>
            </a:r>
            <a:r>
              <a:rPr lang="el-GR" altLang="zh-CN" sz="2800" dirty="0">
                <a:solidFill>
                  <a:srgbClr val="660033"/>
                </a:solidFill>
                <a:ea typeface="华文新魏" pitchFamily="2" charset="-122"/>
              </a:rPr>
              <a:t>α</a:t>
            </a:r>
            <a:r>
              <a:rPr lang="en-US" altLang="zh-CN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|</a:t>
            </a:r>
            <a:r>
              <a:rPr lang="el-GR" altLang="zh-CN" sz="2800" dirty="0">
                <a:solidFill>
                  <a:srgbClr val="660033"/>
                </a:solidFill>
                <a:ea typeface="华文新魏" pitchFamily="2" charset="-122"/>
              </a:rPr>
              <a:t>β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962400" y="1901083"/>
            <a:ext cx="2057400" cy="917079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660033"/>
          </a:solidFill>
          <a:ln w="9525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672263" y="1524596"/>
            <a:ext cx="2087562" cy="257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shade val="46275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l-GR" altLang="zh-CN" sz="2800" dirty="0">
                <a:solidFill>
                  <a:srgbClr val="660033"/>
                </a:solidFill>
                <a:ea typeface="华文新魏" pitchFamily="2" charset="-122"/>
              </a:rPr>
              <a:t>β</a:t>
            </a:r>
            <a:endParaRPr lang="en-US" altLang="zh-CN" sz="2800" dirty="0">
              <a:solidFill>
                <a:srgbClr val="660033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l-GR" altLang="zh-CN" sz="2800" dirty="0">
                <a:solidFill>
                  <a:srgbClr val="660033"/>
                </a:solidFill>
                <a:ea typeface="华文新魏" pitchFamily="2" charset="-122"/>
              </a:rPr>
              <a:t>βα</a:t>
            </a:r>
            <a:endParaRPr lang="en-US" altLang="zh-CN" sz="2800" dirty="0">
              <a:solidFill>
                <a:srgbClr val="660033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l-GR" altLang="zh-CN" sz="2800" dirty="0">
                <a:solidFill>
                  <a:srgbClr val="660033"/>
                </a:solidFill>
                <a:ea typeface="华文新魏" pitchFamily="2" charset="-122"/>
              </a:rPr>
              <a:t>βαα</a:t>
            </a:r>
            <a:endParaRPr lang="en-US" altLang="zh-CN" sz="2800" dirty="0">
              <a:solidFill>
                <a:srgbClr val="660033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l-GR" altLang="zh-CN" sz="2800" dirty="0">
                <a:solidFill>
                  <a:srgbClr val="660033"/>
                </a:solidFill>
                <a:ea typeface="华文新魏" pitchFamily="2" charset="-122"/>
              </a:rPr>
              <a:t>βααα</a:t>
            </a:r>
            <a:endParaRPr lang="en-US" altLang="zh-CN" sz="2800" dirty="0">
              <a:solidFill>
                <a:srgbClr val="660033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……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rot="5400000">
            <a:off x="2500011" y="3102767"/>
            <a:ext cx="1074246" cy="917079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208213" y="4332884"/>
            <a:ext cx="23050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shade val="46275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A→</a:t>
            </a:r>
            <a:r>
              <a:rPr lang="el-GR" altLang="zh-CN" sz="2800" dirty="0">
                <a:solidFill>
                  <a:srgbClr val="660033"/>
                </a:solidFill>
                <a:ea typeface="华文新魏" pitchFamily="2" charset="-122"/>
              </a:rPr>
              <a:t>β</a:t>
            </a:r>
            <a:r>
              <a:rPr lang="en-US" altLang="zh-CN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A' </a:t>
            </a:r>
            <a:endParaRPr lang="zh-CN" altLang="en-US" sz="2800" dirty="0">
              <a:solidFill>
                <a:srgbClr val="660033"/>
              </a:solidFill>
              <a:latin typeface="华文新魏" pitchFamily="2" charset="-122"/>
              <a:ea typeface="华文新魏" pitchFamily="2" charset="-122"/>
            </a:endParaRP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en-US" altLang="zh-CN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'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→</a:t>
            </a:r>
            <a:r>
              <a:rPr lang="el-GR" altLang="zh-CN" sz="2800" dirty="0">
                <a:solidFill>
                  <a:srgbClr val="660033"/>
                </a:solidFill>
                <a:ea typeface="华文新魏" pitchFamily="2" charset="-122"/>
              </a:rPr>
              <a:t>α</a:t>
            </a:r>
            <a:r>
              <a:rPr lang="en-US" altLang="zh-CN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en-US" altLang="zh-CN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'</a:t>
            </a:r>
            <a:r>
              <a:rPr lang="en-US" altLang="zh-CN" sz="2800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</a:rPr>
              <a:t>|</a:t>
            </a:r>
            <a:r>
              <a:rPr lang="el-GR" altLang="zh-CN" sz="2800" dirty="0">
                <a:solidFill>
                  <a:srgbClr val="660033"/>
                </a:solidFill>
                <a:ea typeface="华文新魏" pitchFamily="2" charset="-122"/>
                <a:cs typeface="Arial" pitchFamily="34" charset="0"/>
              </a:rPr>
              <a:t>ε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rot="19353192">
            <a:off x="4411663" y="3602882"/>
            <a:ext cx="2159000" cy="917079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283200" y="4555630"/>
            <a:ext cx="5003800" cy="16927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z="32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消除方法：</a:t>
            </a:r>
          </a:p>
          <a:p>
            <a:pPr algn="l"/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若</a:t>
            </a: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: A→A</a:t>
            </a:r>
            <a:r>
              <a:rPr lang="el-GR" altLang="zh-CN" dirty="0">
                <a:solidFill>
                  <a:srgbClr val="FF0000"/>
                </a:solidFill>
                <a:ea typeface="华文新魏" pitchFamily="2" charset="-122"/>
              </a:rPr>
              <a:t>α</a:t>
            </a: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|</a:t>
            </a:r>
            <a:r>
              <a:rPr lang="el-GR" altLang="zh-CN" dirty="0">
                <a:solidFill>
                  <a:srgbClr val="FF0000"/>
                </a:solidFill>
                <a:ea typeface="华文新魏" pitchFamily="2" charset="-122"/>
              </a:rPr>
              <a:t>β</a:t>
            </a: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，其中</a:t>
            </a:r>
            <a:r>
              <a:rPr lang="el-GR" altLang="zh-CN" dirty="0">
                <a:solidFill>
                  <a:srgbClr val="FF0000"/>
                </a:solidFill>
                <a:ea typeface="华文新魏" pitchFamily="2" charset="-122"/>
              </a:rPr>
              <a:t>β</a:t>
            </a:r>
            <a:r>
              <a:rPr lang="zh-CN" altLang="el-GR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不以</a:t>
            </a: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l-GR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开头</a:t>
            </a:r>
            <a:endParaRPr lang="zh-CN" altLang="en-US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 algn="l"/>
            <a:r>
              <a:rPr lang="zh-CN" altLang="el-GR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则修改规则为：</a:t>
            </a: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A →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el-GR" altLang="zh-CN" dirty="0">
                <a:solidFill>
                  <a:srgbClr val="FF0000"/>
                </a:solidFill>
                <a:ea typeface="华文新魏" pitchFamily="2" charset="-122"/>
              </a:rPr>
              <a:t>β</a:t>
            </a: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A'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                            A'→</a:t>
            </a:r>
            <a:r>
              <a:rPr lang="el-GR" altLang="zh-CN" dirty="0">
                <a:solidFill>
                  <a:srgbClr val="FF0000"/>
                </a:solidFill>
                <a:ea typeface="华文新魏" pitchFamily="2" charset="-122"/>
              </a:rPr>
              <a:t>α</a:t>
            </a: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A'|</a:t>
            </a:r>
            <a:r>
              <a:rPr lang="el-GR" altLang="zh-CN" dirty="0">
                <a:solidFill>
                  <a:srgbClr val="FF0000"/>
                </a:solidFill>
                <a:ea typeface="华文新魏" pitchFamily="2" charset="-122"/>
              </a:rPr>
              <a:t>ε</a:t>
            </a:r>
            <a:endParaRPr lang="en-US" altLang="zh-CN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3339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919658"/>
            <a:ext cx="9677399" cy="680542"/>
          </a:xfrm>
        </p:spPr>
        <p:txBody>
          <a:bodyPr/>
          <a:lstStyle/>
          <a:p>
            <a:r>
              <a:rPr lang="zh-CN" altLang="en-US" dirty="0"/>
              <a:t>直接左递归的消除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消除文法的左递归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148840" y="2209801"/>
            <a:ext cx="7772400" cy="1015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更一般的情况</a:t>
            </a:r>
          </a:p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若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: A</a:t>
            </a:r>
            <a:r>
              <a:rPr lang="en-US" altLang="zh-CN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→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A</a:t>
            </a:r>
            <a:r>
              <a:rPr lang="el-GR" altLang="zh-CN" sz="28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α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|…| A</a:t>
            </a:r>
            <a:r>
              <a:rPr lang="el-GR" altLang="zh-CN" sz="28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α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n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|</a:t>
            </a:r>
            <a:r>
              <a:rPr lang="el-GR" altLang="zh-CN" sz="28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β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|…|</a:t>
            </a:r>
            <a:r>
              <a:rPr lang="el-GR" altLang="zh-CN" sz="28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β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m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，其中</a:t>
            </a:r>
            <a:r>
              <a:rPr lang="el-GR" altLang="zh-CN" sz="2800" dirty="0">
                <a:ea typeface="华文新魏" pitchFamily="2" charset="-122"/>
              </a:rPr>
              <a:t>β</a:t>
            </a:r>
            <a:r>
              <a:rPr lang="en-US" altLang="zh-CN" sz="2800" baseline="-250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j</a:t>
            </a:r>
            <a:r>
              <a:rPr lang="zh-CN" altLang="el-GR" sz="2800" dirty="0">
                <a:latin typeface="华文新魏" pitchFamily="2" charset="-122"/>
                <a:ea typeface="华文新魏" pitchFamily="2" charset="-122"/>
              </a:rPr>
              <a:t>不以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en-US" altLang="zh-CN" sz="2800" baseline="-25000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l-GR" sz="2800" dirty="0">
                <a:latin typeface="华文新魏" pitchFamily="2" charset="-122"/>
                <a:ea typeface="华文新魏" pitchFamily="2" charset="-122"/>
              </a:rPr>
              <a:t>开头</a:t>
            </a:r>
            <a:endParaRPr lang="zh-CN" altLang="en-US" sz="28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64080" y="3429000"/>
            <a:ext cx="71780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l-GR" sz="3200" dirty="0">
                <a:latin typeface="华文新魏" pitchFamily="2" charset="-122"/>
                <a:ea typeface="华文新魏" pitchFamily="2" charset="-122"/>
              </a:rPr>
              <a:t>则修改规则为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:   A →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l-GR" altLang="zh-CN" sz="32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β</a:t>
            </a:r>
            <a:r>
              <a:rPr lang="en-US" altLang="zh-CN" sz="3200" baseline="-250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1 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A'|…|</a:t>
            </a:r>
            <a:r>
              <a:rPr lang="el-GR" altLang="zh-CN" sz="32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β</a:t>
            </a:r>
            <a:r>
              <a:rPr lang="en-US" altLang="zh-CN" sz="3200" baseline="-250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m 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A'</a:t>
            </a:r>
          </a:p>
          <a:p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                             A'→</a:t>
            </a:r>
            <a:r>
              <a:rPr lang="el-GR" altLang="zh-CN" sz="32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α</a:t>
            </a:r>
            <a:r>
              <a:rPr lang="en-US" altLang="zh-CN" sz="3200" baseline="-250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1 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A'|…|</a:t>
            </a:r>
            <a:r>
              <a:rPr lang="el-GR" altLang="zh-CN" sz="32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α</a:t>
            </a:r>
            <a:r>
              <a:rPr lang="en-US" altLang="zh-CN" sz="3200" baseline="-250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n 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A'|</a:t>
            </a:r>
            <a:r>
              <a:rPr lang="el-GR" altLang="zh-CN" sz="3200" dirty="0">
                <a:ea typeface="华文新魏" pitchFamily="2" charset="-122"/>
              </a:rPr>
              <a:t>ε</a:t>
            </a:r>
            <a:endParaRPr lang="en-US" altLang="zh-CN" sz="32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271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914400"/>
            <a:ext cx="9677399" cy="1828800"/>
          </a:xfrm>
        </p:spPr>
        <p:txBody>
          <a:bodyPr/>
          <a:lstStyle/>
          <a:p>
            <a:r>
              <a:rPr lang="zh-CN" altLang="en-US" dirty="0"/>
              <a:t>语法分析的任务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语法分析概述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707272" y="1687512"/>
            <a:ext cx="8808328" cy="2046288"/>
            <a:chOff x="762000" y="3962400"/>
            <a:chExt cx="8808328" cy="2046288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762000" y="4047052"/>
              <a:ext cx="819150" cy="555625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50195"/>
              </a:schemeClr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dirty="0">
                  <a:latin typeface="华文新魏" pitchFamily="2" charset="-122"/>
                  <a:ea typeface="华文新魏" pitchFamily="2" charset="-122"/>
                </a:rPr>
                <a:t>源程序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026528" y="4197349"/>
              <a:ext cx="1191860" cy="81065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/>
            <a:lstStyle/>
            <a:p>
              <a:pPr algn="ctr"/>
              <a:r>
                <a:rPr lang="zh-CN" altLang="en-US" dirty="0">
                  <a:latin typeface="华文新魏" pitchFamily="2" charset="-122"/>
                  <a:ea typeface="华文新魏" pitchFamily="2" charset="-122"/>
                </a:rPr>
                <a:t>词法</a:t>
              </a:r>
              <a:endParaRPr lang="en-US" altLang="zh-CN" dirty="0">
                <a:latin typeface="华文新魏" pitchFamily="2" charset="-122"/>
                <a:ea typeface="华文新魏" pitchFamily="2" charset="-122"/>
              </a:endParaRPr>
            </a:p>
            <a:p>
              <a:pPr algn="ctr"/>
              <a:r>
                <a:rPr lang="zh-CN" altLang="en-US" dirty="0">
                  <a:latin typeface="华文新魏" pitchFamily="2" charset="-122"/>
                  <a:ea typeface="华文新魏" pitchFamily="2" charset="-122"/>
                </a:rPr>
                <a:t>分析器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4693528" y="4249486"/>
              <a:ext cx="1359525" cy="61912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/>
            <a:lstStyle/>
            <a:p>
              <a:pPr algn="ctr"/>
              <a:r>
                <a:rPr lang="zh-CN" altLang="en-US" dirty="0">
                  <a:latin typeface="华文新魏" pitchFamily="2" charset="-122"/>
                  <a:ea typeface="华文新魏" pitchFamily="2" charset="-122"/>
                </a:rPr>
                <a:t>语法</a:t>
              </a:r>
              <a:endParaRPr lang="en-US" altLang="zh-CN" dirty="0">
                <a:latin typeface="华文新魏" pitchFamily="2" charset="-122"/>
                <a:ea typeface="华文新魏" pitchFamily="2" charset="-122"/>
              </a:endParaRPr>
            </a:p>
            <a:p>
              <a:pPr algn="ctr"/>
              <a:r>
                <a:rPr lang="zh-CN" altLang="en-US" dirty="0">
                  <a:latin typeface="华文新魏" pitchFamily="2" charset="-122"/>
                  <a:ea typeface="华文新魏" pitchFamily="2" charset="-122"/>
                </a:rPr>
                <a:t>分析器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051761" y="4506913"/>
              <a:ext cx="974767" cy="236022"/>
            </a:xfrm>
            <a:prstGeom prst="rightArrow">
              <a:avLst>
                <a:gd name="adj1" fmla="val 50000"/>
                <a:gd name="adj2" fmla="val 96552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3245728" y="4331732"/>
              <a:ext cx="1445335" cy="227316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017128" y="3962400"/>
              <a:ext cx="195438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0" dirty="0"/>
                <a:t>&lt;</a:t>
              </a:r>
              <a:r>
                <a:rPr lang="zh-CN" altLang="en-US" sz="1800" b="0" dirty="0"/>
                <a:t>类别，属性值</a:t>
              </a:r>
              <a:r>
                <a:rPr lang="en-US" altLang="zh-CN" sz="1800" b="0" dirty="0"/>
                <a:t>&gt;</a:t>
              </a:r>
              <a:endParaRPr lang="zh-CN" altLang="en-US" sz="1800" b="0" dirty="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425845" y="4742934"/>
              <a:ext cx="155545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0" dirty="0"/>
                <a:t>取下一单词</a:t>
              </a:r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 rot="10800000">
              <a:off x="3245729" y="4575175"/>
              <a:ext cx="1445334" cy="207962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3702928" y="5576888"/>
              <a:ext cx="1593850" cy="431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dirty="0">
                  <a:latin typeface="华文新魏" pitchFamily="2" charset="-122"/>
                  <a:ea typeface="华文新魏" pitchFamily="2" charset="-122"/>
                </a:rPr>
                <a:t>符号表</a:t>
              </a:r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 rot="1629644">
              <a:off x="2462649" y="5226630"/>
              <a:ext cx="1236662" cy="206375"/>
            </a:xfrm>
            <a:prstGeom prst="leftRightArrow">
              <a:avLst>
                <a:gd name="adj1" fmla="val 50000"/>
                <a:gd name="adj2" fmla="val 17854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 rot="8920773" flipV="1">
              <a:off x="5392354" y="5308597"/>
              <a:ext cx="1479213" cy="243701"/>
            </a:xfrm>
            <a:prstGeom prst="leftRightArrow">
              <a:avLst>
                <a:gd name="adj1" fmla="val 50000"/>
                <a:gd name="adj2" fmla="val 1797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6924509" y="4246563"/>
              <a:ext cx="1502819" cy="61912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/>
            <a:lstStyle/>
            <a:p>
              <a:pPr algn="ctr"/>
              <a:r>
                <a:rPr lang="zh-CN" altLang="en-US" dirty="0">
                  <a:latin typeface="华文新魏" pitchFamily="2" charset="-122"/>
                  <a:ea typeface="华文新魏" pitchFamily="2" charset="-122"/>
                </a:rPr>
                <a:t>前端的其他部分</a:t>
              </a:r>
            </a:p>
          </p:txBody>
        </p:sp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>
              <a:off x="6053054" y="4374230"/>
              <a:ext cx="811622" cy="228448"/>
            </a:xfrm>
            <a:prstGeom prst="rightArrow">
              <a:avLst>
                <a:gd name="adj1" fmla="val 50000"/>
                <a:gd name="adj2" fmla="val 96552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5949188" y="3962956"/>
              <a:ext cx="95414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0" dirty="0"/>
                <a:t>分析树</a:t>
              </a:r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8427328" y="4452880"/>
              <a:ext cx="1143000" cy="228448"/>
            </a:xfrm>
            <a:prstGeom prst="rightArrow">
              <a:avLst>
                <a:gd name="adj1" fmla="val 50000"/>
                <a:gd name="adj2" fmla="val 96552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8336582" y="4115356"/>
              <a:ext cx="123374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0" dirty="0"/>
                <a:t>中间表示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997034" y="4025206"/>
            <a:ext cx="81868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采用上下文无关文法来描述程序语言的语法结构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pPr>
              <a:buClr>
                <a:srgbClr val="C00000"/>
              </a:buClr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华文新魏" pitchFamily="2" charset="-122"/>
                <a:ea typeface="华文新魏" pitchFamily="2" charset="-122"/>
              </a:rPr>
              <a:t>分析器将线性的单词符号序列转换为分析树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buClr>
                <a:srgbClr val="C00000"/>
              </a:buClr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华文新魏" pitchFamily="2" charset="-122"/>
                <a:ea typeface="华文新魏" pitchFamily="2" charset="-122"/>
              </a:rPr>
              <a:t>检查并报告语法错误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93969" y="5035898"/>
            <a:ext cx="6884489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zh-CN" altLang="en-US" sz="3200" dirty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文法是设计编译器与编写程序的依据</a:t>
            </a:r>
          </a:p>
        </p:txBody>
      </p:sp>
    </p:spTree>
    <p:extLst>
      <p:ext uri="{BB962C8B-B14F-4D97-AF65-F5344CB8AC3E}">
        <p14:creationId xmlns:p14="http://schemas.microsoft.com/office/powerpoint/2010/main" val="2994854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9734C7CC-E31D-395C-06BE-B2854481EE6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0521FD13-C96F-B389-DC1C-C535130F3DD0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65609D96-C494-0DFA-0B40-A23E0FF8C1F9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71816196-B6B3-A467-B766-9FD032FAAF95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kumimoji="1"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0DE2DE21-90FD-9395-BA18-F89A49F6899A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kumimoji="1"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kumimoji="1"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kumimoji="1"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5F5EA244-DC4B-B2AB-396B-73DEEA2C4C3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给定文法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，选择正确消除左递归后的文法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de-DE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de-DE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+ T | T </a:t>
            </a:r>
          </a:p>
          <a:p>
            <a:pPr lvl="1"/>
            <a:r>
              <a:rPr lang="de-DE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de-DE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de-DE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(E)</a:t>
            </a:r>
            <a:endParaRPr kumimoji="1"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DBFC5C-4114-C4D4-5E46-45271148D4B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2786062"/>
            <a:ext cx="3148012" cy="79533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E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 E + id | E + (E)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	| id | (E)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C800427-4A33-E01C-7414-7E9F41E4A70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543800" y="2573098"/>
            <a:ext cx="2743200" cy="106886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E → TE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华文新魏" pitchFamily="2" charset="-122"/>
                <a:cs typeface="+mn-cs"/>
              </a:rPr>
              <a:t>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华文新魏" pitchFamily="2" charset="-122"/>
                <a:cs typeface="+mn-cs"/>
              </a:rPr>
              <a:t>’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→ + TE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华文新魏" pitchFamily="2" charset="-122"/>
                <a:cs typeface="+mn-cs"/>
              </a:rPr>
              <a:t>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 |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ε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T →  id | (E)</a:t>
            </a:r>
            <a:endParaRPr kumimoji="1" lang="zh-CN" altLang="en-US" sz="3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FF67D8-DF43-DC2F-2081-193AAA1BEAD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4264819"/>
            <a:ext cx="2133600" cy="118110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E → 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华文新魏" pitchFamily="2" charset="-122"/>
                <a:cs typeface="+mn-cs"/>
              </a:rPr>
              <a:t>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 + T | 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华文新魏" pitchFamily="2" charset="-122"/>
                <a:cs typeface="+mn-cs"/>
              </a:rPr>
              <a:t>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 → id | (E)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T → id | (E)</a:t>
            </a:r>
            <a:endParaRPr kumimoji="1" lang="zh-CN" altLang="en-US" sz="3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25D315-9A94-6929-0ABA-C187BA1468B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405687" y="4391422"/>
            <a:ext cx="3962400" cy="92789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E → id + E | E + T | 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T → id | (E)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  <a:cs typeface="+mn-cs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7B4F66C-67E5-6C8E-3E97-412EF51EF93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A723C03-B071-4283-80F1-14F4AA7F731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6605589" y="2902743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99D0BEA-AD20-7A85-7EB2-8723538F8157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9D51A56-9487-AC99-CD0E-BF7749BE44CC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6605589" y="467915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8CABB1E1-1030-0E43-F0B5-F62C9347D759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A8A51C-C7D4-1C5C-EA30-31DBA565EC94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7273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A7969-1DAF-C64D-AAE8-FF162618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消除文法的左递归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EC4F9-605D-A54A-8C2E-DFD909480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间接左递归的消除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给定文法</a:t>
            </a:r>
            <a:r>
              <a:rPr lang="en-US" altLang="zh-CN" dirty="0"/>
              <a:t>G[S]: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dirty="0" err="1"/>
              <a:t>S→Qc|c</a:t>
            </a:r>
            <a:endParaRPr lang="en-US" altLang="zh-CN" dirty="0"/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dirty="0" err="1"/>
              <a:t>Q→Rb|b</a:t>
            </a:r>
            <a:endParaRPr lang="en-US" altLang="zh-CN" dirty="0"/>
          </a:p>
          <a:p>
            <a:pPr lvl="2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dirty="0" err="1"/>
              <a:t>R→Sa|a</a:t>
            </a:r>
            <a:endParaRPr lang="en-US" altLang="zh-CN" dirty="0"/>
          </a:p>
          <a:p>
            <a:pPr lvl="1">
              <a:lnSpc>
                <a:spcPct val="90000"/>
              </a:lnSpc>
              <a:buNone/>
            </a:pPr>
            <a:r>
              <a:rPr lang="zh-CN" altLang="en-US" dirty="0"/>
              <a:t>没有直接左递归，但</a:t>
            </a: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都是左递归的</a:t>
            </a:r>
          </a:p>
          <a:p>
            <a:pPr algn="ctr">
              <a:lnSpc>
                <a:spcPct val="90000"/>
              </a:lnSpc>
              <a:buNone/>
            </a:pPr>
            <a:r>
              <a:rPr lang="en-US" altLang="zh-CN" dirty="0" err="1"/>
              <a:t>S</a:t>
            </a:r>
            <a:r>
              <a:rPr lang="en-US" altLang="zh-CN" dirty="0" err="1">
                <a:sym typeface="Symbol" panose="05050102010706020507" pitchFamily="18" charset="2"/>
              </a:rPr>
              <a:t></a:t>
            </a:r>
            <a:r>
              <a:rPr lang="en-US" altLang="zh-CN" dirty="0" err="1"/>
              <a:t>Qc</a:t>
            </a:r>
            <a:r>
              <a:rPr lang="en-US" altLang="zh-CN" dirty="0" err="1">
                <a:sym typeface="Symbol" panose="05050102010706020507" pitchFamily="18" charset="2"/>
              </a:rPr>
              <a:t></a:t>
            </a:r>
            <a:r>
              <a:rPr lang="en-US" altLang="zh-CN" dirty="0" err="1"/>
              <a:t>Rbc</a:t>
            </a:r>
            <a:r>
              <a:rPr lang="en-US" altLang="zh-CN" dirty="0" err="1">
                <a:sym typeface="Symbol" panose="05050102010706020507" pitchFamily="18" charset="2"/>
              </a:rPr>
              <a:t></a:t>
            </a:r>
            <a:r>
              <a:rPr lang="en-US" altLang="zh-CN" dirty="0" err="1"/>
              <a:t>Sabc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824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间接和潜在左递归的消除</a:t>
            </a:r>
          </a:p>
          <a:p>
            <a:pPr lvl="1"/>
            <a:r>
              <a:rPr lang="zh-CN" altLang="en-US" dirty="0"/>
              <a:t>代入法</a:t>
            </a:r>
            <a:r>
              <a:rPr lang="en-US" altLang="zh-CN" dirty="0"/>
              <a:t>: </a:t>
            </a:r>
            <a:r>
              <a:rPr lang="zh-CN" altLang="en-US" dirty="0"/>
              <a:t>将一个产生式规则右部的</a:t>
            </a:r>
            <a:r>
              <a:rPr lang="en-US" altLang="zh-CN" dirty="0"/>
              <a:t>α</a:t>
            </a:r>
            <a:r>
              <a:rPr lang="zh-CN" altLang="en-US" dirty="0"/>
              <a:t>中的非终结符</a:t>
            </a:r>
            <a:r>
              <a:rPr lang="en-US" altLang="zh-CN" dirty="0"/>
              <a:t>N</a:t>
            </a:r>
            <a:r>
              <a:rPr lang="zh-CN" altLang="en-US" dirty="0"/>
              <a:t>替换为</a:t>
            </a:r>
            <a:r>
              <a:rPr lang="en-US" altLang="zh-CN" dirty="0"/>
              <a:t>N</a:t>
            </a:r>
            <a:r>
              <a:rPr lang="zh-CN" altLang="en-US" dirty="0"/>
              <a:t>的候选式。如果</a:t>
            </a:r>
            <a:r>
              <a:rPr lang="en-US" altLang="zh-CN" dirty="0"/>
              <a:t>N</a:t>
            </a:r>
            <a:r>
              <a:rPr lang="zh-CN" altLang="en-US" dirty="0"/>
              <a:t>有 </a:t>
            </a:r>
            <a:r>
              <a:rPr lang="en-US" altLang="zh-CN" dirty="0"/>
              <a:t>n</a:t>
            </a:r>
            <a:r>
              <a:rPr lang="zh-CN" altLang="en-US" dirty="0"/>
              <a:t>个候选式，右边的</a:t>
            </a:r>
            <a:r>
              <a:rPr lang="en-US" altLang="zh-CN" dirty="0"/>
              <a:t>α</a:t>
            </a:r>
            <a:r>
              <a:rPr lang="zh-CN" altLang="en-US" dirty="0"/>
              <a:t>重复</a:t>
            </a:r>
            <a:r>
              <a:rPr lang="en-US" altLang="zh-CN" dirty="0"/>
              <a:t>n</a:t>
            </a:r>
            <a:r>
              <a:rPr lang="zh-CN" altLang="en-US" dirty="0"/>
              <a:t>次，而且每一次重复都由</a:t>
            </a:r>
            <a:r>
              <a:rPr lang="en-US" altLang="zh-CN" dirty="0"/>
              <a:t>N</a:t>
            </a:r>
            <a:r>
              <a:rPr lang="zh-CN" altLang="en-US" dirty="0"/>
              <a:t>的不同候选式来代替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间接和潜在左递归通常能通过代入转换为直接左递归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消除文法的左递归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135188" y="3276601"/>
            <a:ext cx="7704137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shade val="46275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zh-CN" altLang="en-US" sz="2800" b="1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例</a:t>
            </a:r>
            <a:r>
              <a:rPr lang="en-US" altLang="zh-CN" sz="2800" b="1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:  </a:t>
            </a:r>
            <a:r>
              <a:rPr lang="en-US" altLang="zh-CN" sz="2800" b="1" dirty="0" err="1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N→a|Bc</a:t>
            </a:r>
            <a:r>
              <a:rPr lang="en-US" altLang="zh-CN" sz="2800" b="1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|</a:t>
            </a:r>
            <a:r>
              <a:rPr lang="el-GR" altLang="zh-CN" sz="2800" b="1" dirty="0">
                <a:solidFill>
                  <a:srgbClr val="660033"/>
                </a:solidFill>
                <a:ea typeface="华文新魏" pitchFamily="2" charset="-122"/>
                <a:cs typeface="+mn-cs"/>
              </a:rPr>
              <a:t>ε</a:t>
            </a:r>
            <a:r>
              <a:rPr lang="zh-CN" altLang="en-US" sz="2800" b="1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在</a:t>
            </a:r>
            <a:r>
              <a:rPr lang="en-US" altLang="zh-CN" sz="2800" b="1" dirty="0" err="1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S→pNq</a:t>
            </a:r>
            <a:r>
              <a:rPr lang="zh-CN" altLang="en-US" sz="2800" b="1" dirty="0">
                <a:solidFill>
                  <a:srgbClr val="660033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中的代入结果为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altLang="zh-CN" sz="2800" b="1" dirty="0" err="1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  <a:cs typeface="+mn-cs"/>
              </a:rPr>
              <a:t>S→paq|pBcq|pq</a:t>
            </a:r>
            <a:endParaRPr lang="el-GR" altLang="zh-CN" sz="2800" b="1" dirty="0">
              <a:solidFill>
                <a:srgbClr val="CC0000"/>
              </a:solidFill>
              <a:ea typeface="华文新魏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57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36557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: </a:t>
            </a:r>
            <a:r>
              <a:rPr lang="zh-CN" altLang="en-US" dirty="0"/>
              <a:t>给定一个不包含环路</a:t>
            </a:r>
            <a:r>
              <a:rPr lang="en-US" altLang="zh-CN" dirty="0"/>
              <a:t>(</a:t>
            </a:r>
            <a:r>
              <a:rPr lang="zh-CN" altLang="en-US" dirty="0"/>
              <a:t>没有</a:t>
            </a:r>
            <a:r>
              <a:rPr lang="en-US" altLang="zh-CN" dirty="0"/>
              <a:t>A</a:t>
            </a:r>
            <a:r>
              <a:rPr lang="en-US" altLang="zh-CN" b="1" dirty="0">
                <a:sym typeface="Symbol" pitchFamily="18" charset="2"/>
              </a:rPr>
              <a:t></a:t>
            </a:r>
            <a:r>
              <a:rPr lang="en-US" altLang="zh-CN" b="1" baseline="30000" dirty="0">
                <a:sym typeface="Symbol" pitchFamily="18" charset="2"/>
              </a:rPr>
              <a:t>+</a:t>
            </a:r>
            <a:r>
              <a:rPr lang="en-US" altLang="zh-CN" dirty="0"/>
              <a:t>A</a:t>
            </a:r>
            <a:r>
              <a:rPr lang="zh-CN" altLang="en-US" dirty="0"/>
              <a:t>的推导</a:t>
            </a:r>
            <a:r>
              <a:rPr lang="en-US" altLang="zh-CN" dirty="0"/>
              <a:t>)</a:t>
            </a:r>
            <a:r>
              <a:rPr lang="zh-CN" altLang="en-US" dirty="0"/>
              <a:t>和形如</a:t>
            </a:r>
            <a:r>
              <a:rPr lang="en-US" altLang="zh-CN" dirty="0"/>
              <a:t>A</a:t>
            </a:r>
            <a:r>
              <a:rPr lang="zh-CN" altLang="en-US" dirty="0"/>
              <a:t>→</a:t>
            </a:r>
            <a:r>
              <a:rPr lang="en-US" altLang="zh-CN" dirty="0"/>
              <a:t>ε</a:t>
            </a:r>
            <a:r>
              <a:rPr lang="zh-CN" altLang="en-US" dirty="0"/>
              <a:t>的产生式的文法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</a:t>
            </a:r>
            <a:endParaRPr lang="en-US" altLang="zh-CN" b="1" baseline="-25000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r>
              <a:rPr lang="zh-CN" altLang="en-US" dirty="0">
                <a:cs typeface="Times New Roman" pitchFamily="18" charset="0"/>
              </a:rPr>
              <a:t>输出</a:t>
            </a:r>
            <a:r>
              <a:rPr lang="en-US" altLang="zh-CN" dirty="0">
                <a:cs typeface="Times New Roman" pitchFamily="18" charset="0"/>
              </a:rPr>
              <a:t>: </a:t>
            </a:r>
            <a:r>
              <a:rPr lang="zh-CN" altLang="en-US" dirty="0">
                <a:cs typeface="Times New Roman" pitchFamily="18" charset="0"/>
              </a:rPr>
              <a:t>一个等价的无左递归文法</a:t>
            </a:r>
            <a:endParaRPr lang="en-US" altLang="zh-CN" dirty="0">
              <a:cs typeface="Times New Roman" pitchFamily="18" charset="0"/>
            </a:endParaRPr>
          </a:p>
          <a:p>
            <a:r>
              <a:rPr lang="zh-CN" altLang="en-US" dirty="0">
                <a:cs typeface="Times New Roman" pitchFamily="18" charset="0"/>
              </a:rPr>
              <a:t>算法过程</a:t>
            </a:r>
            <a:endParaRPr lang="en-US" altLang="zh-CN" dirty="0">
              <a:cs typeface="Times New Roman" pitchFamily="18" charset="0"/>
            </a:endParaRPr>
          </a:p>
          <a:p>
            <a:pPr marL="457200" lvl="1" indent="0">
              <a:buClrTx/>
              <a:buFont typeface="Wingdings" pitchFamily="2" charset="2"/>
              <a:buAutoNum type="arabicPeriod"/>
              <a:defRPr/>
            </a:pPr>
            <a:r>
              <a:rPr lang="zh-CN" altLang="en-US" sz="2600" kern="1200" dirty="0">
                <a:cs typeface="+mn-cs"/>
              </a:rPr>
              <a:t>对文法</a:t>
            </a:r>
            <a:r>
              <a:rPr lang="en-US" altLang="zh-CN" sz="2600" kern="1200" dirty="0">
                <a:cs typeface="+mn-cs"/>
              </a:rPr>
              <a:t>G</a:t>
            </a:r>
            <a:r>
              <a:rPr lang="zh-CN" altLang="en-US" sz="2600" kern="1200" dirty="0">
                <a:cs typeface="+mn-cs"/>
              </a:rPr>
              <a:t>的所有非终结符进行排序，形成</a:t>
            </a:r>
            <a:r>
              <a:rPr lang="en-US" altLang="zh-CN" sz="2600" kern="1200" dirty="0"/>
              <a:t>A</a:t>
            </a:r>
            <a:r>
              <a:rPr lang="en-US" altLang="zh-CN" sz="2600" kern="1200" baseline="-25000" dirty="0"/>
              <a:t>1</a:t>
            </a:r>
            <a:r>
              <a:rPr lang="zh-CN" altLang="en-US" sz="2600" kern="1200" dirty="0"/>
              <a:t>，</a:t>
            </a:r>
            <a:r>
              <a:rPr lang="en-US" altLang="zh-CN" sz="2600" kern="1200" dirty="0"/>
              <a:t>A</a:t>
            </a:r>
            <a:r>
              <a:rPr lang="en-US" altLang="zh-CN" sz="2600" kern="1200" baseline="-25000" dirty="0"/>
              <a:t>2</a:t>
            </a:r>
            <a:r>
              <a:rPr lang="zh-CN" altLang="en-US" sz="2600" kern="1200" dirty="0"/>
              <a:t>，</a:t>
            </a:r>
            <a:r>
              <a:rPr lang="en-US" altLang="zh-CN" sz="2600" kern="1200" dirty="0"/>
              <a:t>…, A</a:t>
            </a:r>
            <a:r>
              <a:rPr lang="en-US" altLang="zh-CN" sz="2600" kern="1200" baseline="-25000" dirty="0"/>
              <a:t>n</a:t>
            </a:r>
          </a:p>
          <a:p>
            <a:pPr marL="457200" lvl="1" indent="0">
              <a:buClrTx/>
              <a:buFont typeface="Wingdings" pitchFamily="2" charset="2"/>
              <a:buAutoNum type="arabicPeriod"/>
              <a:defRPr/>
            </a:pPr>
            <a:r>
              <a:rPr lang="en-US" altLang="zh-CN" sz="2600" kern="1200" dirty="0">
                <a:cs typeface="+mn-cs"/>
              </a:rPr>
              <a:t> for i:=1 to n do begin</a:t>
            </a:r>
          </a:p>
          <a:p>
            <a:pPr marL="914400" lvl="2" indent="0">
              <a:buClrTx/>
              <a:buNone/>
              <a:defRPr/>
            </a:pPr>
            <a:r>
              <a:rPr lang="en-US" altLang="zh-CN" sz="2600" kern="1200" dirty="0">
                <a:cs typeface="+mn-cs"/>
              </a:rPr>
              <a:t>   for  j:=1 to i-1 do begin</a:t>
            </a:r>
          </a:p>
          <a:p>
            <a:pPr marL="914400" lvl="2" indent="0">
              <a:buClrTx/>
              <a:buNone/>
              <a:defRPr/>
            </a:pPr>
            <a:r>
              <a:rPr lang="en-US" altLang="zh-CN" sz="2200" kern="1200" dirty="0">
                <a:solidFill>
                  <a:srgbClr val="173D89"/>
                </a:solidFill>
                <a:cs typeface="+mn-cs"/>
              </a:rPr>
              <a:t>	</a:t>
            </a:r>
            <a:r>
              <a:rPr lang="zh-CN" altLang="en-US" sz="2600" kern="1200" dirty="0">
                <a:cs typeface="+mn-cs"/>
              </a:rPr>
              <a:t>把每个形如</a:t>
            </a:r>
            <a:r>
              <a:rPr lang="en-US" altLang="zh-CN" sz="2600" kern="1200" dirty="0" err="1">
                <a:solidFill>
                  <a:srgbClr val="FF0000"/>
                </a:solidFill>
                <a:cs typeface="+mn-cs"/>
              </a:rPr>
              <a:t>A</a:t>
            </a:r>
            <a:r>
              <a:rPr lang="en-US" altLang="zh-CN" sz="2600" kern="1200" baseline="-25000" dirty="0" err="1">
                <a:solidFill>
                  <a:srgbClr val="FF0000"/>
                </a:solidFill>
                <a:cs typeface="+mn-cs"/>
              </a:rPr>
              <a:t>i</a:t>
            </a:r>
            <a:r>
              <a:rPr lang="en-US" altLang="zh-CN" sz="2600" kern="1200" dirty="0" err="1">
                <a:cs typeface="+mn-cs"/>
              </a:rPr>
              <a:t>→</a:t>
            </a:r>
            <a:r>
              <a:rPr lang="en-US" altLang="zh-CN" sz="2600" b="1" kern="1200" dirty="0" err="1">
                <a:solidFill>
                  <a:schemeClr val="accent3">
                    <a:lumMod val="75000"/>
                  </a:schemeClr>
                </a:solidFill>
                <a:cs typeface="+mn-cs"/>
              </a:rPr>
              <a:t>A</a:t>
            </a:r>
            <a:r>
              <a:rPr lang="en-US" altLang="zh-CN" sz="2600" b="1" kern="1200" baseline="-25000" dirty="0" err="1">
                <a:solidFill>
                  <a:schemeClr val="accent3">
                    <a:lumMod val="75000"/>
                  </a:schemeClr>
                </a:solidFill>
                <a:cs typeface="+mn-cs"/>
              </a:rPr>
              <a:t>j</a:t>
            </a:r>
            <a:r>
              <a:rPr lang="en-US" altLang="zh-CN" sz="2600" kern="1200" dirty="0" err="1">
                <a:solidFill>
                  <a:srgbClr val="FF0000"/>
                </a:solidFill>
                <a:cs typeface="+mn-cs"/>
              </a:rPr>
              <a:t>γ</a:t>
            </a:r>
            <a:r>
              <a:rPr lang="zh-CN" altLang="en-US" sz="2600" kern="1200" dirty="0">
                <a:cs typeface="+mn-cs"/>
              </a:rPr>
              <a:t>的规则改写成</a:t>
            </a:r>
            <a:r>
              <a:rPr lang="en-US" altLang="zh-CN" sz="2600" kern="1200" dirty="0">
                <a:cs typeface="+mn-cs"/>
              </a:rPr>
              <a:t>:</a:t>
            </a:r>
          </a:p>
          <a:p>
            <a:pPr marL="0" indent="0">
              <a:buClr>
                <a:srgbClr val="5FB6F1"/>
              </a:buClr>
              <a:buNone/>
            </a:pPr>
            <a:r>
              <a:rPr lang="en-US" altLang="zh-CN" sz="2600" kern="1200" dirty="0">
                <a:cs typeface="+mn-cs"/>
              </a:rPr>
              <a:t>			</a:t>
            </a:r>
            <a:r>
              <a:rPr lang="en-US" altLang="zh-CN" sz="2600" kern="1200" dirty="0">
                <a:solidFill>
                  <a:srgbClr val="FF0000"/>
                </a:solidFill>
                <a:cs typeface="+mn-cs"/>
              </a:rPr>
              <a:t>A</a:t>
            </a:r>
            <a:r>
              <a:rPr lang="en-US" altLang="zh-CN" sz="2600" kern="1200" baseline="-25000" dirty="0">
                <a:solidFill>
                  <a:srgbClr val="FF0000"/>
                </a:solidFill>
                <a:cs typeface="+mn-cs"/>
              </a:rPr>
              <a:t>i</a:t>
            </a:r>
            <a:r>
              <a:rPr lang="en-US" altLang="zh-CN" sz="2600" kern="1200" dirty="0">
                <a:cs typeface="+mn-cs"/>
              </a:rPr>
              <a:t>→</a:t>
            </a:r>
            <a:r>
              <a:rPr lang="en-US" altLang="zh-CN" sz="2600" kern="1200" dirty="0">
                <a:solidFill>
                  <a:srgbClr val="7030A0"/>
                </a:solidFill>
                <a:cs typeface="+mn-cs"/>
              </a:rPr>
              <a:t>δ</a:t>
            </a:r>
            <a:r>
              <a:rPr lang="en-US" altLang="zh-CN" sz="2600" kern="1200" baseline="-25000" dirty="0">
                <a:solidFill>
                  <a:srgbClr val="7030A0"/>
                </a:solidFill>
                <a:cs typeface="+mn-cs"/>
              </a:rPr>
              <a:t>1</a:t>
            </a:r>
            <a:r>
              <a:rPr lang="en-US" altLang="zh-CN" sz="2600" kern="1200" dirty="0">
                <a:solidFill>
                  <a:srgbClr val="FF0000"/>
                </a:solidFill>
                <a:cs typeface="+mn-cs"/>
              </a:rPr>
              <a:t>γ</a:t>
            </a:r>
            <a:r>
              <a:rPr lang="en-US" altLang="zh-CN" sz="2600" kern="1200" dirty="0">
                <a:cs typeface="+mn-cs"/>
              </a:rPr>
              <a:t>|</a:t>
            </a:r>
            <a:r>
              <a:rPr lang="en-US" altLang="zh-CN" sz="2600" kern="1200" dirty="0">
                <a:solidFill>
                  <a:srgbClr val="7030A0"/>
                </a:solidFill>
                <a:cs typeface="+mn-cs"/>
              </a:rPr>
              <a:t>δ</a:t>
            </a:r>
            <a:r>
              <a:rPr lang="en-US" altLang="zh-CN" sz="2600" kern="1200" baseline="-25000" dirty="0">
                <a:solidFill>
                  <a:srgbClr val="7030A0"/>
                </a:solidFill>
                <a:cs typeface="+mn-cs"/>
              </a:rPr>
              <a:t>2</a:t>
            </a:r>
            <a:r>
              <a:rPr lang="en-US" altLang="zh-CN" sz="2600" kern="1200" dirty="0">
                <a:solidFill>
                  <a:srgbClr val="FF0000"/>
                </a:solidFill>
                <a:cs typeface="+mn-cs"/>
              </a:rPr>
              <a:t>γ</a:t>
            </a:r>
            <a:r>
              <a:rPr lang="en-US" altLang="zh-CN" sz="2600" kern="1200" dirty="0">
                <a:cs typeface="+mn-cs"/>
              </a:rPr>
              <a:t>|…|</a:t>
            </a:r>
            <a:r>
              <a:rPr lang="en-US" altLang="zh-CN" sz="2600" kern="1200" dirty="0" err="1">
                <a:solidFill>
                  <a:srgbClr val="7030A0"/>
                </a:solidFill>
                <a:cs typeface="+mn-cs"/>
              </a:rPr>
              <a:t>δ</a:t>
            </a:r>
            <a:r>
              <a:rPr lang="en-US" altLang="zh-CN" sz="2600" kern="1200" baseline="-25000" dirty="0" err="1">
                <a:solidFill>
                  <a:srgbClr val="7030A0"/>
                </a:solidFill>
                <a:cs typeface="+mn-cs"/>
              </a:rPr>
              <a:t>k</a:t>
            </a:r>
            <a:r>
              <a:rPr lang="en-US" altLang="zh-CN" sz="2600" kern="1200" dirty="0" err="1">
                <a:solidFill>
                  <a:srgbClr val="FF0000"/>
                </a:solidFill>
                <a:cs typeface="+mn-cs"/>
              </a:rPr>
              <a:t>γ</a:t>
            </a:r>
            <a:r>
              <a:rPr lang="zh-CN" altLang="en-US" sz="2600" kern="1200" dirty="0">
                <a:cs typeface="+mn-cs"/>
              </a:rPr>
              <a:t>，</a:t>
            </a:r>
            <a:endParaRPr lang="en-US" altLang="zh-CN" sz="2600" kern="1200" dirty="0">
              <a:cs typeface="+mn-cs"/>
            </a:endParaRPr>
          </a:p>
          <a:p>
            <a:pPr marL="0" indent="0">
              <a:buClr>
                <a:srgbClr val="5FB6F1"/>
              </a:buClr>
              <a:buNone/>
            </a:pPr>
            <a:r>
              <a:rPr lang="en-US" altLang="zh-CN" sz="2600" kern="1200" dirty="0">
                <a:cs typeface="+mn-cs"/>
              </a:rPr>
              <a:t>		</a:t>
            </a:r>
            <a:r>
              <a:rPr lang="zh-CN" altLang="en-US" sz="2600" kern="1200" dirty="0">
                <a:cs typeface="+mn-cs"/>
              </a:rPr>
              <a:t>其中</a:t>
            </a:r>
            <a:r>
              <a:rPr lang="en-US" altLang="zh-CN" sz="2600" b="1" kern="1200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cs typeface="+mn-cs"/>
              </a:rPr>
              <a:t>A</a:t>
            </a:r>
            <a:r>
              <a:rPr lang="en-US" altLang="zh-CN" sz="2600" b="1" kern="1200" baseline="-25000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cs typeface="+mn-cs"/>
              </a:rPr>
              <a:t>j</a:t>
            </a:r>
            <a:r>
              <a:rPr lang="en-US" altLang="zh-CN" sz="2600" b="1" kern="1200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cs typeface="+mn-cs"/>
              </a:rPr>
              <a:t>→δ</a:t>
            </a:r>
            <a:r>
              <a:rPr lang="en-US" altLang="zh-CN" sz="2600" b="1" kern="1200" baseline="-25000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cs typeface="+mn-cs"/>
              </a:rPr>
              <a:t>1</a:t>
            </a:r>
            <a:r>
              <a:rPr lang="en-US" altLang="zh-CN" sz="2600" b="1" kern="1200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cs typeface="+mn-cs"/>
              </a:rPr>
              <a:t>|δ</a:t>
            </a:r>
            <a:r>
              <a:rPr lang="en-US" altLang="zh-CN" sz="2600" b="1" kern="1200" baseline="-25000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cs typeface="+mn-cs"/>
              </a:rPr>
              <a:t>2</a:t>
            </a:r>
            <a:r>
              <a:rPr lang="en-US" altLang="zh-CN" sz="2600" b="1" kern="1200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cs typeface="+mn-cs"/>
              </a:rPr>
              <a:t>|…|</a:t>
            </a:r>
            <a:r>
              <a:rPr lang="en-US" altLang="zh-CN" sz="2600" b="1" kern="1200" dirty="0" err="1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cs typeface="+mn-cs"/>
              </a:rPr>
              <a:t>δ</a:t>
            </a:r>
            <a:r>
              <a:rPr lang="en-US" altLang="zh-CN" sz="2600" b="1" kern="1200" baseline="-25000" dirty="0" err="1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cs typeface="+mn-cs"/>
              </a:rPr>
              <a:t>k</a:t>
            </a:r>
            <a:r>
              <a:rPr lang="zh-CN" altLang="en-US" sz="2600" kern="1200" dirty="0">
                <a:cs typeface="+mn-cs"/>
              </a:rPr>
              <a:t>是关于当前</a:t>
            </a:r>
            <a:r>
              <a:rPr lang="en-US" altLang="en-US" sz="2600" kern="1200" dirty="0" err="1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cs typeface="+mn-cs"/>
              </a:rPr>
              <a:t>A</a:t>
            </a:r>
            <a:r>
              <a:rPr lang="en-US" altLang="en-US" sz="2600" kern="1200" baseline="-25000" dirty="0" err="1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cs typeface="+mn-cs"/>
              </a:rPr>
              <a:t>j</a:t>
            </a:r>
            <a:r>
              <a:rPr lang="zh-CN" altLang="en-US" sz="2600" kern="1200" dirty="0">
                <a:cs typeface="+mn-cs"/>
              </a:rPr>
              <a:t>的所有产生式</a:t>
            </a:r>
            <a:r>
              <a:rPr lang="en-US" altLang="zh-CN" sz="3000" kern="1200" dirty="0">
                <a:cs typeface="+mn-cs"/>
              </a:rPr>
              <a:t> </a:t>
            </a:r>
            <a:endParaRPr lang="zh-CN" altLang="en-US" sz="3000" kern="1200" dirty="0">
              <a:cs typeface="+mn-cs"/>
            </a:endParaRPr>
          </a:p>
          <a:p>
            <a:pPr marL="914400" lvl="2" indent="0">
              <a:buClrTx/>
              <a:buNone/>
              <a:defRPr/>
            </a:pPr>
            <a:r>
              <a:rPr lang="en-US" altLang="zh-CN" sz="2600" kern="1200" dirty="0">
                <a:cs typeface="+mn-cs"/>
              </a:rPr>
              <a:t>   end</a:t>
            </a:r>
          </a:p>
          <a:p>
            <a:pPr marL="914400" lvl="2" indent="0">
              <a:buClrTx/>
              <a:buNone/>
              <a:defRPr/>
            </a:pPr>
            <a:r>
              <a:rPr lang="zh-CN" altLang="en-US" sz="2600" kern="1200" dirty="0">
                <a:cs typeface="+mn-cs"/>
              </a:rPr>
              <a:t>  消除关于</a:t>
            </a:r>
            <a:r>
              <a:rPr lang="en-US" altLang="zh-CN" sz="2600" kern="1200" dirty="0">
                <a:cs typeface="+mn-cs"/>
              </a:rPr>
              <a:t>A</a:t>
            </a:r>
            <a:r>
              <a:rPr lang="en-US" altLang="zh-CN" sz="2600" kern="1200" baseline="-25000" dirty="0">
                <a:cs typeface="+mn-cs"/>
              </a:rPr>
              <a:t>i</a:t>
            </a:r>
            <a:r>
              <a:rPr lang="zh-CN" altLang="en-US" sz="2600" kern="1200" dirty="0">
                <a:cs typeface="+mn-cs"/>
              </a:rPr>
              <a:t>的直接左递归；</a:t>
            </a:r>
            <a:endParaRPr lang="en-US" altLang="zh-CN" sz="2600" kern="1200" dirty="0">
              <a:cs typeface="+mn-cs"/>
            </a:endParaRPr>
          </a:p>
          <a:p>
            <a:pPr marL="721519" lvl="1" indent="0">
              <a:buClrTx/>
              <a:buNone/>
              <a:defRPr/>
            </a:pPr>
            <a:r>
              <a:rPr lang="en-US" altLang="zh-CN" sz="2600" kern="1200" dirty="0">
                <a:cs typeface="+mn-cs"/>
              </a:rPr>
              <a:t>end</a:t>
            </a:r>
          </a:p>
          <a:p>
            <a:pPr marL="528637" indent="0">
              <a:buClrTx/>
              <a:buNone/>
              <a:defRPr/>
            </a:pPr>
            <a:r>
              <a:rPr lang="en-US" altLang="zh-CN" sz="2600" kern="1200" dirty="0">
                <a:cs typeface="+mn-cs"/>
              </a:rPr>
              <a:t>3.</a:t>
            </a:r>
            <a:r>
              <a:rPr lang="zh-CN" altLang="en-US" sz="2600" kern="1200" dirty="0">
                <a:cs typeface="+mn-cs"/>
              </a:rPr>
              <a:t> 化简由</a:t>
            </a:r>
            <a:r>
              <a:rPr lang="en-US" altLang="zh-CN" sz="2600" kern="1200" dirty="0">
                <a:cs typeface="+mn-cs"/>
              </a:rPr>
              <a:t>2</a:t>
            </a:r>
            <a:r>
              <a:rPr lang="zh-CN" altLang="en-US" sz="2600" kern="1200" dirty="0">
                <a:cs typeface="+mn-cs"/>
              </a:rPr>
              <a:t>所得的文法，去除从开始符号出发永远无法到达的非终结符号的产生式规则。	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消除所有左递归的算法</a:t>
            </a:r>
            <a:r>
              <a:rPr lang="en-US" altLang="zh-CN" dirty="0"/>
              <a:t>【</a:t>
            </a:r>
            <a:r>
              <a:rPr lang="zh-CN" altLang="en-US" dirty="0"/>
              <a:t>算法</a:t>
            </a:r>
            <a:r>
              <a:rPr lang="en-US" altLang="zh-CN" dirty="0"/>
              <a:t>4-1</a:t>
            </a:r>
            <a:r>
              <a:rPr lang="zh-CN" altLang="en-US" dirty="0"/>
              <a:t>，</a:t>
            </a:r>
            <a:r>
              <a:rPr lang="en-US" altLang="zh-CN" dirty="0"/>
              <a:t>P65】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CD6E48-0F81-4740-908D-855E67F0CAEF}"/>
              </a:ext>
            </a:extLst>
          </p:cNvPr>
          <p:cNvSpPr txBox="1"/>
          <p:nvPr/>
        </p:nvSpPr>
        <p:spPr>
          <a:xfrm>
            <a:off x="4724400" y="2876291"/>
            <a:ext cx="5680529" cy="400110"/>
          </a:xfrm>
          <a:prstGeom prst="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的规则改造成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…|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...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...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… |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+k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...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B9745F-2553-0546-A2C1-94C5FDEE22A6}"/>
              </a:ext>
            </a:extLst>
          </p:cNvPr>
          <p:cNvSpPr txBox="1"/>
          <p:nvPr/>
        </p:nvSpPr>
        <p:spPr>
          <a:xfrm>
            <a:off x="6279552" y="3516900"/>
            <a:ext cx="3642857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…|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...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...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… |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000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+k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...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9DF87E-1F08-574D-9D3A-2C956ACD8A06}"/>
              </a:ext>
            </a:extLst>
          </p:cNvPr>
          <p:cNvSpPr txBox="1"/>
          <p:nvPr/>
        </p:nvSpPr>
        <p:spPr>
          <a:xfrm>
            <a:off x="4572000" y="4689451"/>
            <a:ext cx="3578737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…|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...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...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… |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+k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...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FE6559-0347-5049-8F87-0CD4064D3B2E}"/>
              </a:ext>
            </a:extLst>
          </p:cNvPr>
          <p:cNvSpPr txBox="1"/>
          <p:nvPr/>
        </p:nvSpPr>
        <p:spPr>
          <a:xfrm>
            <a:off x="7772400" y="4142906"/>
            <a:ext cx="3461717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…|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...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...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… |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+k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4118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8692" y="762000"/>
            <a:ext cx="11379200" cy="5562600"/>
          </a:xfrm>
        </p:spPr>
        <p:txBody>
          <a:bodyPr/>
          <a:lstStyle/>
          <a:p>
            <a:r>
              <a:rPr lang="zh-CN" altLang="en-US" dirty="0"/>
              <a:t>例子</a:t>
            </a:r>
            <a:endParaRPr lang="en-US" altLang="zh-CN" dirty="0"/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dirty="0">
                <a:cs typeface="Times New Roman" pitchFamily="18" charset="0"/>
              </a:rPr>
              <a:t>→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| b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cs typeface="Times New Roman" pitchFamily="18" charset="0"/>
              </a:rPr>
              <a:t>→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Ac |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endParaRPr lang="el-GR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3200" dirty="0">
                <a:solidFill>
                  <a:srgbClr val="FF0000"/>
                </a:solidFill>
              </a:rPr>
              <a:t>排序</a:t>
            </a:r>
            <a:r>
              <a:rPr lang="en-US" altLang="zh-CN" sz="3200" dirty="0">
                <a:solidFill>
                  <a:srgbClr val="FF0000"/>
                </a:solidFill>
              </a:rPr>
              <a:t>:  S,  A</a:t>
            </a:r>
          </a:p>
          <a:p>
            <a:pPr marL="0"/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代入后得到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pPr marL="1028700" lvl="3" indent="-342900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dirty="0">
                <a:cs typeface="Times New Roman" pitchFamily="18" charset="0"/>
              </a:rPr>
              <a:t>→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| b</a:t>
            </a:r>
          </a:p>
          <a:p>
            <a:pPr marL="1028700" lvl="3" indent="-342900"/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cs typeface="Times New Roman" pitchFamily="18" charset="0"/>
              </a:rPr>
              <a:t> →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 | 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Aad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bd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消除直接左递归后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pPr marL="1028700" lvl="3" indent="-342900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dirty="0">
                <a:cs typeface="Times New Roman" pitchFamily="18" charset="0"/>
              </a:rPr>
              <a:t>→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| b</a:t>
            </a:r>
          </a:p>
          <a:p>
            <a:pPr marL="1028700" lvl="3" indent="-342900"/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cs typeface="Times New Roman" pitchFamily="18" charset="0"/>
              </a:rPr>
              <a:t> →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bdA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’</a:t>
            </a:r>
          </a:p>
          <a:p>
            <a:pPr marL="1028700" lvl="3" indent="-342900"/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’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’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’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 ε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消除所有左递归的算法</a:t>
            </a:r>
          </a:p>
        </p:txBody>
      </p:sp>
    </p:spTree>
    <p:extLst>
      <p:ext uri="{BB962C8B-B14F-4D97-AF65-F5344CB8AC3E}">
        <p14:creationId xmlns:p14="http://schemas.microsoft.com/office/powerpoint/2010/main" val="258098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762000"/>
            <a:ext cx="9677399" cy="1670090"/>
          </a:xfrm>
        </p:spPr>
        <p:txBody>
          <a:bodyPr/>
          <a:lstStyle/>
          <a:p>
            <a:r>
              <a:rPr lang="zh-CN" altLang="en-US" dirty="0"/>
              <a:t>例子</a:t>
            </a:r>
            <a:endParaRPr lang="en-US" altLang="zh-CN" dirty="0"/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dirty="0">
                <a:cs typeface="Times New Roman" pitchFamily="18" charset="0"/>
              </a:rPr>
              <a:t>→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| b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cs typeface="Times New Roman" pitchFamily="18" charset="0"/>
              </a:rPr>
              <a:t>→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Ac |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endParaRPr lang="el-GR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消除所有左递归的算法</a:t>
            </a:r>
          </a:p>
        </p:txBody>
      </p:sp>
      <p:sp>
        <p:nvSpPr>
          <p:cNvPr id="6" name="矩形 5"/>
          <p:cNvSpPr/>
          <p:nvPr/>
        </p:nvSpPr>
        <p:spPr>
          <a:xfrm>
            <a:off x="8762407" y="1012621"/>
            <a:ext cx="1647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排序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:  A,  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551417"/>
            <a:ext cx="5006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对于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，进行直接左递归消除，得到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→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SdA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华文新魏" pitchFamily="2" charset="-122"/>
                <a:cs typeface="Times New Roman" pitchFamily="18" charset="0"/>
              </a:rPr>
              <a:t>’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华文新魏" pitchFamily="2" charset="-122"/>
                <a:cs typeface="Times New Roman" pitchFamily="18" charset="0"/>
              </a:rPr>
              <a:t>’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→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cA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华文新魏" pitchFamily="2" charset="-122"/>
                <a:cs typeface="Times New Roman" pitchFamily="18" charset="0"/>
              </a:rPr>
              <a:t>’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|ε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9550" y="3782226"/>
            <a:ext cx="4049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然后对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S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进行代入操作，得到</a:t>
            </a:r>
            <a:endParaRPr lang="en-US" altLang="zh-CN" dirty="0"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S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→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SdA</a:t>
            </a:r>
            <a:r>
              <a:rPr lang="en-US" altLang="zh-CN" dirty="0" err="1">
                <a:solidFill>
                  <a:srgbClr val="FF0000"/>
                </a:solidFill>
                <a:latin typeface="Comic Sans MS" pitchFamily="66" charset="0"/>
                <a:ea typeface="华文新魏" pitchFamily="2" charset="-122"/>
                <a:cs typeface="Times New Roman" pitchFamily="18" charset="0"/>
              </a:rPr>
              <a:t>’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a|b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9549" y="4666980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再继续进行直接左递归消除，得到</a:t>
            </a:r>
            <a:endParaRPr lang="en-US" altLang="zh-CN" dirty="0"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S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→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bS</a:t>
            </a:r>
            <a:r>
              <a:rPr lang="en-US" altLang="zh-CN" dirty="0" err="1">
                <a:solidFill>
                  <a:srgbClr val="FF0000"/>
                </a:solidFill>
                <a:latin typeface="Comic Sans MS" pitchFamily="66" charset="0"/>
                <a:ea typeface="华文新魏" pitchFamily="2" charset="-122"/>
                <a:cs typeface="Times New Roman" pitchFamily="18" charset="0"/>
              </a:rPr>
              <a:t>’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华文新魏" pitchFamily="2" charset="-122"/>
                <a:cs typeface="Times New Roman" pitchFamily="18" charset="0"/>
              </a:rPr>
              <a:t> 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华文新魏" pitchFamily="2" charset="-122"/>
                <a:cs typeface="Times New Roman" pitchFamily="18" charset="0"/>
              </a:rPr>
              <a:t>’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→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dA</a:t>
            </a:r>
            <a:r>
              <a:rPr lang="en-US" altLang="zh-CN" dirty="0" err="1">
                <a:solidFill>
                  <a:srgbClr val="FF0000"/>
                </a:solidFill>
                <a:latin typeface="Comic Sans MS" pitchFamily="66" charset="0"/>
                <a:ea typeface="华文新魏" pitchFamily="2" charset="-122"/>
                <a:cs typeface="Times New Roman" pitchFamily="18" charset="0"/>
              </a:rPr>
              <a:t>’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aS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华文新魏" pitchFamily="2" charset="-122"/>
                <a:cs typeface="Times New Roman" pitchFamily="18" charset="0"/>
              </a:rPr>
              <a:t>’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| ε</a:t>
            </a:r>
          </a:p>
        </p:txBody>
      </p:sp>
      <p:sp>
        <p:nvSpPr>
          <p:cNvPr id="10" name="矩形 9"/>
          <p:cNvSpPr/>
          <p:nvPr/>
        </p:nvSpPr>
        <p:spPr>
          <a:xfrm>
            <a:off x="8788401" y="1530095"/>
            <a:ext cx="228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S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→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bS</a:t>
            </a:r>
            <a:r>
              <a:rPr lang="en-US" altLang="zh-CN" dirty="0" err="1">
                <a:solidFill>
                  <a:srgbClr val="FF0000"/>
                </a:solidFill>
                <a:latin typeface="Comic Sans MS" pitchFamily="66" charset="0"/>
                <a:ea typeface="华文新魏" pitchFamily="2" charset="-122"/>
                <a:cs typeface="Times New Roman" pitchFamily="18" charset="0"/>
              </a:rPr>
              <a:t>’</a:t>
            </a:r>
            <a:endParaRPr lang="en-US" altLang="zh-CN" dirty="0">
              <a:solidFill>
                <a:srgbClr val="FF0000"/>
              </a:solidFill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华文新魏" pitchFamily="2" charset="-122"/>
                <a:cs typeface="Times New Roman" pitchFamily="18" charset="0"/>
              </a:rPr>
              <a:t>’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→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dA</a:t>
            </a:r>
            <a:r>
              <a:rPr lang="en-US" altLang="zh-CN" dirty="0" err="1">
                <a:solidFill>
                  <a:srgbClr val="FF0000"/>
                </a:solidFill>
                <a:latin typeface="Comic Sans MS" pitchFamily="66" charset="0"/>
                <a:ea typeface="华文新魏" pitchFamily="2" charset="-122"/>
                <a:cs typeface="Times New Roman" pitchFamily="18" charset="0"/>
              </a:rPr>
              <a:t>’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aS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华文新魏" pitchFamily="2" charset="-122"/>
                <a:cs typeface="Times New Roman" pitchFamily="18" charset="0"/>
              </a:rPr>
              <a:t>’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| ε</a:t>
            </a:r>
          </a:p>
          <a:p>
            <a:pPr lvl="0"/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→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SdA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华文新魏" pitchFamily="2" charset="-122"/>
                <a:cs typeface="Times New Roman" pitchFamily="18" charset="0"/>
              </a:rPr>
              <a:t>’</a:t>
            </a:r>
          </a:p>
          <a:p>
            <a:pPr lvl="0"/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华文新魏" pitchFamily="2" charset="-122"/>
                <a:cs typeface="Times New Roman" pitchFamily="18" charset="0"/>
              </a:rPr>
              <a:t>’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→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cA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华文新魏" pitchFamily="2" charset="-122"/>
                <a:cs typeface="Times New Roman" pitchFamily="18" charset="0"/>
              </a:rPr>
              <a:t>’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|ε</a:t>
            </a:r>
          </a:p>
        </p:txBody>
      </p:sp>
      <p:sp>
        <p:nvSpPr>
          <p:cNvPr id="11" name="矩形 10"/>
          <p:cNvSpPr/>
          <p:nvPr/>
        </p:nvSpPr>
        <p:spPr>
          <a:xfrm>
            <a:off x="8454630" y="3620423"/>
            <a:ext cx="2262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对比排序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:  S,  A</a:t>
            </a:r>
          </a:p>
        </p:txBody>
      </p:sp>
      <p:sp>
        <p:nvSpPr>
          <p:cNvPr id="12" name="矩形 11"/>
          <p:cNvSpPr/>
          <p:nvPr/>
        </p:nvSpPr>
        <p:spPr>
          <a:xfrm>
            <a:off x="8252529" y="4288088"/>
            <a:ext cx="266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2" indent="-342900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→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| b</a:t>
            </a:r>
          </a:p>
          <a:p>
            <a:pPr marL="685800" lvl="2" indent="-342900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cs typeface="Times New Roman" pitchFamily="18" charset="0"/>
              </a:rPr>
              <a:t>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→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bdA</a:t>
            </a:r>
            <a:r>
              <a:rPr lang="en-US" altLang="zh-CN" dirty="0">
                <a:latin typeface="Comic Sans MS" pitchFamily="66" charset="0"/>
                <a:cs typeface="Times New Roman" pitchFamily="18" charset="0"/>
              </a:rPr>
              <a:t>’</a:t>
            </a:r>
          </a:p>
          <a:p>
            <a:pPr marL="685800" lvl="2" indent="-342900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Comic Sans MS" pitchFamily="66" charset="0"/>
                <a:cs typeface="Times New Roman" pitchFamily="18" charset="0"/>
              </a:rPr>
              <a:t>’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→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altLang="zh-CN" dirty="0">
                <a:latin typeface="Comic Sans MS" pitchFamily="66" charset="0"/>
                <a:cs typeface="Times New Roman" pitchFamily="18" charset="0"/>
              </a:rPr>
              <a:t>’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altLang="zh-CN" dirty="0">
                <a:latin typeface="Comic Sans MS" pitchFamily="66" charset="0"/>
                <a:cs typeface="Times New Roman" pitchFamily="18" charset="0"/>
              </a:rPr>
              <a:t>’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| ε </a:t>
            </a:r>
          </a:p>
        </p:txBody>
      </p:sp>
    </p:spTree>
    <p:extLst>
      <p:ext uri="{BB962C8B-B14F-4D97-AF65-F5344CB8AC3E}">
        <p14:creationId xmlns:p14="http://schemas.microsoft.com/office/powerpoint/2010/main" val="390724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回溯产生的原因</a:t>
            </a:r>
          </a:p>
          <a:p>
            <a:pPr lvl="1"/>
            <a:r>
              <a:rPr lang="zh-CN" altLang="en-US" dirty="0"/>
              <a:t>文法中每个非终结符</a:t>
            </a:r>
            <a:r>
              <a:rPr lang="en-US" altLang="zh-CN" dirty="0"/>
              <a:t>A</a:t>
            </a:r>
            <a:r>
              <a:rPr lang="zh-CN" altLang="en-US" dirty="0"/>
              <a:t>的产生式右部称为</a:t>
            </a:r>
            <a:r>
              <a:rPr lang="en-US" altLang="zh-CN" dirty="0"/>
              <a:t>A</a:t>
            </a:r>
            <a:r>
              <a:rPr lang="zh-CN" altLang="en-US" dirty="0"/>
              <a:t>的候选式，如果有多个候选式左端第一个符号相同， 如</a:t>
            </a:r>
            <a:r>
              <a:rPr lang="en-US" altLang="zh-CN" dirty="0"/>
              <a:t>A→α</a:t>
            </a:r>
            <a:r>
              <a:rPr lang="en-US" altLang="zh-CN" baseline="-25000" dirty="0"/>
              <a:t>1</a:t>
            </a:r>
            <a:r>
              <a:rPr lang="en-US" altLang="zh-CN" dirty="0"/>
              <a:t>|α</a:t>
            </a:r>
            <a:r>
              <a:rPr lang="en-US" altLang="zh-CN" baseline="-25000" dirty="0"/>
              <a:t>2</a:t>
            </a:r>
            <a:r>
              <a:rPr lang="en-US" altLang="zh-CN" dirty="0"/>
              <a:t>|…|α</a:t>
            </a:r>
            <a:r>
              <a:rPr lang="en-US" altLang="zh-CN" baseline="-25000" dirty="0"/>
              <a:t>m</a:t>
            </a:r>
            <a:r>
              <a:rPr lang="en-US" altLang="zh-CN" dirty="0"/>
              <a:t> </a:t>
            </a:r>
            <a:r>
              <a:rPr lang="zh-CN" altLang="en-US" dirty="0"/>
              <a:t>，其中有多个</a:t>
            </a:r>
            <a:r>
              <a:rPr lang="en-US" altLang="zh-CN" dirty="0"/>
              <a:t>α</a:t>
            </a:r>
            <a:r>
              <a:rPr lang="en-US" altLang="zh-CN" baseline="-25000" dirty="0" err="1"/>
              <a:t>i</a:t>
            </a:r>
            <a:r>
              <a:rPr lang="zh-CN" altLang="en-US" dirty="0"/>
              <a:t>以</a:t>
            </a:r>
            <a:r>
              <a:rPr lang="en-US" altLang="zh-CN" dirty="0"/>
              <a:t>a</a:t>
            </a:r>
            <a:r>
              <a:rPr lang="zh-CN" altLang="en-US" dirty="0"/>
              <a:t>为头，则语法分析程序无法根据当前输入符号</a:t>
            </a:r>
            <a:r>
              <a:rPr lang="en-US" altLang="zh-CN" dirty="0"/>
              <a:t>a</a:t>
            </a:r>
            <a:r>
              <a:rPr lang="zh-CN" altLang="en-US" dirty="0"/>
              <a:t>选择产生式，只能试探。</a:t>
            </a:r>
            <a:endParaRPr lang="en-US" altLang="zh-CN" dirty="0"/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: </a:t>
            </a:r>
            <a:r>
              <a:rPr lang="zh-CN" altLang="en-US" dirty="0"/>
              <a:t>以下两条规则该如何选择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 err="1"/>
              <a:t>stmt</a:t>
            </a:r>
            <a:r>
              <a:rPr lang="en-US" altLang="zh-CN" dirty="0"/>
              <a:t> </a:t>
            </a:r>
            <a:r>
              <a:rPr lang="zh-CN" altLang="en-US" dirty="0"/>
              <a:t>→ </a:t>
            </a:r>
            <a:r>
              <a:rPr lang="en-US" altLang="zh-CN" dirty="0"/>
              <a:t>if (</a:t>
            </a:r>
            <a:r>
              <a:rPr lang="en-US" altLang="zh-CN" dirty="0" err="1"/>
              <a:t>expr</a:t>
            </a:r>
            <a:r>
              <a:rPr lang="en-US" altLang="zh-CN" dirty="0"/>
              <a:t>) </a:t>
            </a:r>
            <a:r>
              <a:rPr lang="en-US" altLang="zh-CN" dirty="0" err="1"/>
              <a:t>stmt</a:t>
            </a:r>
            <a:r>
              <a:rPr lang="en-US" altLang="zh-CN" dirty="0"/>
              <a:t> else </a:t>
            </a:r>
            <a:r>
              <a:rPr lang="en-US" altLang="zh-CN" dirty="0" err="1"/>
              <a:t>stmt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/>
              <a:t>              | if (</a:t>
            </a:r>
            <a:r>
              <a:rPr lang="en-US" altLang="zh-CN" dirty="0" err="1"/>
              <a:t>expr</a:t>
            </a:r>
            <a:r>
              <a:rPr lang="en-US" altLang="zh-CN" dirty="0"/>
              <a:t>) </a:t>
            </a:r>
            <a:r>
              <a:rPr lang="en-US" altLang="zh-CN" dirty="0" err="1"/>
              <a:t>stmt</a:t>
            </a:r>
            <a:endParaRPr lang="zh-CN" altLang="en-US" dirty="0"/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具体表现为两种情况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克服回溯问题</a:t>
            </a:r>
          </a:p>
        </p:txBody>
      </p:sp>
    </p:spTree>
    <p:extLst>
      <p:ext uri="{BB962C8B-B14F-4D97-AF65-F5344CB8AC3E}">
        <p14:creationId xmlns:p14="http://schemas.microsoft.com/office/powerpoint/2010/main" val="299146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具体表现为两种情况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第一种情况</a:t>
            </a:r>
            <a:r>
              <a:rPr lang="en-US" altLang="zh-CN" dirty="0"/>
              <a:t>:  </a:t>
            </a:r>
            <a:r>
              <a:rPr lang="zh-CN" altLang="en-US" dirty="0"/>
              <a:t>文法中相同左部的规则，其</a:t>
            </a:r>
            <a:r>
              <a:rPr lang="zh-CN" altLang="en-US" dirty="0">
                <a:solidFill>
                  <a:srgbClr val="FF0000"/>
                </a:solidFill>
              </a:rPr>
              <a:t>右部左端第一个符号</a:t>
            </a:r>
            <a:r>
              <a:rPr lang="zh-CN" altLang="en-US" dirty="0"/>
              <a:t>相同而引起回溯。</a:t>
            </a:r>
            <a:endParaRPr lang="en-US" altLang="zh-CN" dirty="0"/>
          </a:p>
          <a:p>
            <a:pPr lvl="2"/>
            <a:r>
              <a:rPr lang="zh-CN" altLang="en-US" dirty="0"/>
              <a:t>如文法</a:t>
            </a:r>
            <a:r>
              <a:rPr lang="en-US" altLang="zh-CN" dirty="0"/>
              <a:t>G[S]: S</a:t>
            </a:r>
            <a:r>
              <a:rPr lang="zh-CN" altLang="en-US" dirty="0"/>
              <a:t>→</a:t>
            </a:r>
            <a:r>
              <a:rPr lang="en-US" altLang="zh-CN" dirty="0" err="1"/>
              <a:t>aAb</a:t>
            </a:r>
            <a:r>
              <a:rPr lang="en-US" altLang="zh-CN" dirty="0"/>
              <a:t>           </a:t>
            </a:r>
          </a:p>
          <a:p>
            <a:pPr marL="800100" lvl="2" indent="0">
              <a:buNone/>
            </a:pPr>
            <a:r>
              <a:rPr lang="en-US" altLang="zh-CN" dirty="0"/>
              <a:t>                         A</a:t>
            </a:r>
            <a:r>
              <a:rPr lang="zh-CN" altLang="en-US" dirty="0"/>
              <a:t>→</a:t>
            </a:r>
            <a:r>
              <a:rPr lang="en-US" altLang="zh-CN" dirty="0" err="1"/>
              <a:t>de|d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第二种情况</a:t>
            </a:r>
            <a:r>
              <a:rPr lang="en-US" altLang="zh-CN" dirty="0"/>
              <a:t>:  </a:t>
            </a:r>
            <a:r>
              <a:rPr lang="zh-CN" altLang="en-US" dirty="0"/>
              <a:t>文法中相同左部的规则，其中</a:t>
            </a:r>
            <a:r>
              <a:rPr lang="zh-CN" altLang="en-US" dirty="0">
                <a:solidFill>
                  <a:srgbClr val="FF0000"/>
                </a:solidFill>
              </a:rPr>
              <a:t>某一右部能推出</a:t>
            </a:r>
            <a:r>
              <a:rPr lang="en-US" altLang="zh-CN" dirty="0">
                <a:solidFill>
                  <a:srgbClr val="FF0000"/>
                </a:solidFill>
              </a:rPr>
              <a:t>ε</a:t>
            </a:r>
            <a:r>
              <a:rPr lang="zh-CN" altLang="en-US" dirty="0">
                <a:solidFill>
                  <a:srgbClr val="FF0000"/>
                </a:solidFill>
              </a:rPr>
              <a:t>串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如</a:t>
            </a:r>
            <a:r>
              <a:rPr lang="en-US" altLang="zh-CN" dirty="0"/>
              <a:t>, </a:t>
            </a:r>
            <a:r>
              <a:rPr lang="zh-CN" altLang="en-US" dirty="0"/>
              <a:t>文法</a:t>
            </a:r>
            <a:r>
              <a:rPr lang="en-US" altLang="zh-CN" dirty="0"/>
              <a:t>G: A</a:t>
            </a:r>
            <a:r>
              <a:rPr lang="zh-CN" altLang="en-US" dirty="0"/>
              <a:t>→</a:t>
            </a:r>
            <a:r>
              <a:rPr lang="en-US" altLang="zh-CN" dirty="0" err="1"/>
              <a:t>Bx</a:t>
            </a:r>
            <a:r>
              <a:rPr lang="en-US" altLang="zh-CN" dirty="0"/>
              <a:t>               </a:t>
            </a:r>
          </a:p>
          <a:p>
            <a:pPr marL="800100" lvl="2" indent="0">
              <a:buNone/>
            </a:pPr>
            <a:r>
              <a:rPr lang="en-US" altLang="zh-CN" dirty="0"/>
              <a:t>                      B</a:t>
            </a:r>
            <a:r>
              <a:rPr lang="zh-CN" altLang="en-US" dirty="0"/>
              <a:t>→</a:t>
            </a:r>
            <a:r>
              <a:rPr lang="en-US" altLang="zh-CN" dirty="0"/>
              <a:t>x | ε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/>
              <a:t>试分析输入串</a:t>
            </a:r>
            <a:r>
              <a:rPr lang="en-US" altLang="zh-CN" dirty="0"/>
              <a:t>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克服回溯问题</a:t>
            </a:r>
          </a:p>
        </p:txBody>
      </p:sp>
    </p:spTree>
    <p:extLst>
      <p:ext uri="{BB962C8B-B14F-4D97-AF65-F5344CB8AC3E}">
        <p14:creationId xmlns:p14="http://schemas.microsoft.com/office/powerpoint/2010/main" val="13060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消除回溯的基本原则          </a:t>
            </a:r>
          </a:p>
          <a:p>
            <a:pPr lvl="1"/>
            <a:r>
              <a:rPr lang="zh-CN" altLang="en-US" dirty="0"/>
              <a:t> 对文法的某个非终结符</a:t>
            </a:r>
            <a:r>
              <a:rPr lang="en-US" altLang="zh-CN" dirty="0"/>
              <a:t>A,</a:t>
            </a:r>
            <a:r>
              <a:rPr lang="zh-CN" altLang="en-US" dirty="0"/>
              <a:t>当它有多个侯选式时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kumimoji="1" lang="en-US" altLang="zh-CN" dirty="0"/>
              <a:t>                      A → </a:t>
            </a:r>
            <a:r>
              <a:rPr kumimoji="1" lang="en-US" altLang="zh-CN" dirty="0">
                <a:ea typeface="宋体" charset="-122"/>
              </a:rPr>
              <a:t>α</a:t>
            </a:r>
            <a:r>
              <a:rPr kumimoji="1" lang="en-US" altLang="zh-CN" baseline="-25000" dirty="0"/>
              <a:t>1 </a:t>
            </a:r>
            <a:r>
              <a:rPr kumimoji="1" lang="en-US" altLang="zh-CN" dirty="0"/>
              <a:t>| </a:t>
            </a:r>
            <a:r>
              <a:rPr kumimoji="1" lang="en-US" altLang="zh-CN" dirty="0">
                <a:ea typeface="宋体" charset="-122"/>
              </a:rPr>
              <a:t>α</a:t>
            </a:r>
            <a:r>
              <a:rPr kumimoji="1" lang="en-US" altLang="zh-CN" baseline="-25000" dirty="0"/>
              <a:t>2 </a:t>
            </a:r>
            <a:r>
              <a:rPr kumimoji="1" lang="en-US" altLang="zh-CN" dirty="0"/>
              <a:t>| </a:t>
            </a:r>
            <a:r>
              <a:rPr kumimoji="1" lang="en-US" altLang="zh-CN" dirty="0">
                <a:ea typeface="宋体" charset="-122"/>
              </a:rPr>
              <a:t>α</a:t>
            </a:r>
            <a:r>
              <a:rPr kumimoji="1" lang="en-US" altLang="zh-CN" baseline="-25000" dirty="0"/>
              <a:t>3 </a:t>
            </a:r>
            <a:r>
              <a:rPr kumimoji="1" lang="en-US" altLang="zh-CN" dirty="0"/>
              <a:t>|</a:t>
            </a:r>
            <a:r>
              <a:rPr kumimoji="1" lang="en-US" altLang="zh-CN" dirty="0">
                <a:cs typeface="Arial" charset="0"/>
              </a:rPr>
              <a:t>∙∙∙∙∙∙| </a:t>
            </a:r>
            <a:r>
              <a:rPr kumimoji="1" lang="en-US" altLang="zh-CN" dirty="0">
                <a:ea typeface="宋体" charset="-122"/>
              </a:rPr>
              <a:t>α</a:t>
            </a:r>
            <a:r>
              <a:rPr kumimoji="1" lang="en-US" altLang="zh-CN" baseline="-25000" dirty="0"/>
              <a:t>n</a:t>
            </a:r>
            <a:endParaRPr kumimoji="1" lang="en-US" altLang="en-US" baseline="-25000" dirty="0"/>
          </a:p>
          <a:p>
            <a:pPr lvl="1"/>
            <a:r>
              <a:rPr lang="zh-CN" altLang="en-US" dirty="0"/>
              <a:t>对于非终结符号</a:t>
            </a:r>
            <a:r>
              <a:rPr lang="en-US" altLang="zh-CN" dirty="0"/>
              <a:t>A</a:t>
            </a:r>
            <a:r>
              <a:rPr lang="zh-CN" altLang="en-US" dirty="0"/>
              <a:t>，若能根据当前输入符号</a:t>
            </a:r>
            <a:r>
              <a:rPr lang="en-US" altLang="zh-CN" dirty="0"/>
              <a:t>a</a:t>
            </a:r>
            <a:r>
              <a:rPr lang="zh-CN" altLang="en-US" dirty="0"/>
              <a:t>，唯一地选择一个候选式进行推导，那么回溯就可以消除。</a:t>
            </a:r>
            <a:endParaRPr lang="en-US" altLang="zh-CN" dirty="0"/>
          </a:p>
          <a:p>
            <a:r>
              <a:rPr lang="zh-CN" altLang="en-US" dirty="0"/>
              <a:t>具体方法为</a:t>
            </a:r>
            <a:r>
              <a:rPr lang="zh-CN" altLang="en-US" dirty="0">
                <a:solidFill>
                  <a:srgbClr val="FF0000"/>
                </a:solidFill>
              </a:rPr>
              <a:t>提取左因子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克服回溯问题</a:t>
            </a:r>
          </a:p>
        </p:txBody>
      </p:sp>
    </p:spTree>
    <p:extLst>
      <p:ext uri="{BB962C8B-B14F-4D97-AF65-F5344CB8AC3E}">
        <p14:creationId xmlns:p14="http://schemas.microsoft.com/office/powerpoint/2010/main" val="3638489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提取左公共因子</a:t>
            </a:r>
            <a:r>
              <a:rPr lang="en-US" altLang="zh-CN" dirty="0"/>
              <a:t>【</a:t>
            </a:r>
            <a:r>
              <a:rPr lang="zh-CN" altLang="en-US" dirty="0">
                <a:solidFill>
                  <a:srgbClr val="FF0000"/>
                </a:solidFill>
              </a:rPr>
              <a:t>算法</a:t>
            </a:r>
            <a:r>
              <a:rPr lang="en-US" altLang="zh-CN" dirty="0">
                <a:solidFill>
                  <a:srgbClr val="FF0000"/>
                </a:solidFill>
              </a:rPr>
              <a:t>4.6 P63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14400" y="914400"/>
            <a:ext cx="10871201" cy="2893100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若</a:t>
            </a:r>
            <a:r>
              <a:rPr lang="zh-CN" altLang="en-US" sz="2800" b="1" i="1" kern="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：</a:t>
            </a:r>
            <a:r>
              <a:rPr lang="en-US" altLang="zh-CN" sz="2800" b="1" kern="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A </a:t>
            </a:r>
            <a:r>
              <a:rPr lang="zh-CN" altLang="en-US" sz="2800" b="1" kern="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→ </a:t>
            </a:r>
            <a:r>
              <a:rPr lang="el-GR" altLang="zh-CN" sz="28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δβ</a:t>
            </a:r>
            <a:r>
              <a:rPr lang="en-US" altLang="zh-CN" sz="2800" b="1" kern="0" baseline="-250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1</a:t>
            </a:r>
            <a:r>
              <a:rPr lang="en-US" altLang="zh-CN" sz="2800" b="1" kern="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|</a:t>
            </a:r>
            <a:r>
              <a:rPr lang="el-GR" altLang="zh-CN" sz="28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δβ</a:t>
            </a:r>
            <a:r>
              <a:rPr lang="en-US" altLang="zh-CN" sz="2800" b="1" kern="0" baseline="-250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2</a:t>
            </a:r>
            <a:r>
              <a:rPr lang="en-US" altLang="zh-CN" sz="2800" b="1" kern="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|…|</a:t>
            </a:r>
            <a:r>
              <a:rPr lang="el-GR" altLang="zh-CN" sz="28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δβ</a:t>
            </a:r>
            <a:r>
              <a:rPr lang="el-GR" altLang="zh-CN" sz="2800" b="1" kern="0" baseline="-2500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n</a:t>
            </a:r>
            <a:r>
              <a:rPr lang="en-US" altLang="zh-CN" sz="2800" b="1" kern="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|</a:t>
            </a:r>
            <a:r>
              <a:rPr lang="el-GR" altLang="zh-CN" sz="28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γ</a:t>
            </a:r>
            <a:r>
              <a:rPr lang="en-US" altLang="zh-CN" sz="2800" b="1" kern="0" baseline="-250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1</a:t>
            </a:r>
            <a:r>
              <a:rPr lang="en-US" altLang="zh-CN" sz="2800" b="1" kern="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|</a:t>
            </a:r>
            <a:r>
              <a:rPr lang="el-GR" altLang="zh-CN" sz="28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γ</a:t>
            </a:r>
            <a:r>
              <a:rPr lang="en-US" altLang="zh-CN" sz="2800" b="1" kern="0" baseline="-250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2</a:t>
            </a:r>
            <a:r>
              <a:rPr lang="en-US" altLang="zh-CN" sz="2800" b="1" kern="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|</a:t>
            </a:r>
            <a:r>
              <a:rPr lang="en-US" altLang="zh-CN" sz="2800" b="1" kern="0" dirty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…</a:t>
            </a:r>
            <a:r>
              <a:rPr lang="en-US" altLang="zh-CN" sz="2800" b="1" kern="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|</a:t>
            </a:r>
            <a:r>
              <a:rPr lang="el-GR" altLang="zh-CN" sz="28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γ</a:t>
            </a:r>
            <a:r>
              <a:rPr lang="el-GR" altLang="zh-CN" sz="2800" b="1" kern="0" baseline="-2500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m</a:t>
            </a:r>
            <a:r>
              <a:rPr lang="en-US" altLang="zh-CN" sz="2800" b="1" kern="0" baseline="-250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defRPr/>
            </a:pPr>
            <a:r>
              <a:rPr lang="en-US" altLang="zh-CN" sz="2800" b="1" kern="0" baseline="-2500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                                          </a:t>
            </a:r>
            <a:r>
              <a:rPr lang="en-US" altLang="zh-CN" sz="2800" b="1" kern="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(</a:t>
            </a:r>
            <a:r>
              <a:rPr lang="zh-CN" altLang="en-US" sz="2800" b="1" kern="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其中</a:t>
            </a:r>
            <a:r>
              <a:rPr lang="en-US" altLang="zh-CN" sz="2800" b="1" kern="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,</a:t>
            </a:r>
            <a:r>
              <a:rPr lang="zh-CN" altLang="en-US" sz="2800" b="1" kern="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每个</a:t>
            </a:r>
            <a:r>
              <a:rPr lang="el-GR" altLang="zh-CN" sz="28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γ</a:t>
            </a:r>
            <a:r>
              <a:rPr lang="zh-CN" altLang="en-US" sz="2800" b="1" kern="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不以</a:t>
            </a:r>
            <a:r>
              <a:rPr lang="el-GR" altLang="zh-CN" sz="2800" b="1" kern="0" dirty="0">
                <a:solidFill>
                  <a:srgbClr val="0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δ</a:t>
            </a:r>
            <a:r>
              <a:rPr lang="zh-CN" altLang="el-GR" sz="2800" b="1" kern="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开头</a:t>
            </a:r>
            <a:r>
              <a:rPr lang="en-US" altLang="zh-CN" sz="2800" b="1" kern="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那么</a:t>
            </a:r>
            <a:r>
              <a:rPr lang="en-US" altLang="zh-CN" sz="2800" b="1" kern="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,</a:t>
            </a:r>
            <a:r>
              <a:rPr lang="zh-CN" altLang="en-US" sz="2800" b="1" kern="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可以把这些规则改写成</a:t>
            </a:r>
          </a:p>
          <a:p>
            <a:pPr marL="0" lvl="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 </a:t>
            </a:r>
            <a:r>
              <a:rPr lang="en-US" altLang="zh-CN" sz="2800" b="1" kern="0" dirty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A </a:t>
            </a:r>
            <a:r>
              <a:rPr lang="zh-CN" altLang="en-US" sz="2800" b="1" kern="0" dirty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→</a:t>
            </a:r>
            <a:r>
              <a:rPr lang="el-GR" altLang="zh-CN" sz="2800" b="1" kern="0" dirty="0">
                <a:solidFill>
                  <a:srgbClr val="0066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δ</a:t>
            </a:r>
            <a:r>
              <a:rPr lang="en-US" altLang="zh-CN" sz="2800" b="1" kern="0" dirty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A'|</a:t>
            </a:r>
            <a:r>
              <a:rPr lang="el-GR" altLang="zh-CN" sz="2800" b="1" kern="0" dirty="0">
                <a:solidFill>
                  <a:srgbClr val="0066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γ</a:t>
            </a:r>
            <a:r>
              <a:rPr lang="en-US" altLang="zh-CN" sz="2800" b="1" kern="0" baseline="-25000" dirty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1</a:t>
            </a:r>
            <a:r>
              <a:rPr lang="en-US" altLang="zh-CN" sz="2800" b="1" kern="0" dirty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| </a:t>
            </a:r>
            <a:r>
              <a:rPr lang="el-GR" altLang="zh-CN" sz="2800" b="1" kern="0" dirty="0">
                <a:solidFill>
                  <a:srgbClr val="0066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γ</a:t>
            </a:r>
            <a:r>
              <a:rPr lang="en-US" altLang="zh-CN" sz="2800" b="1" kern="0" baseline="-25000" dirty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2</a:t>
            </a:r>
            <a:r>
              <a:rPr lang="en-US" altLang="zh-CN" sz="2800" b="1" kern="0" dirty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|…|</a:t>
            </a:r>
            <a:r>
              <a:rPr lang="el-GR" altLang="zh-CN" sz="2800" b="1" kern="0" dirty="0">
                <a:solidFill>
                  <a:srgbClr val="0066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γ</a:t>
            </a:r>
            <a:r>
              <a:rPr lang="el-GR" altLang="zh-CN" sz="2800" b="1" kern="0" baseline="-25000" dirty="0">
                <a:solidFill>
                  <a:srgbClr val="0066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m</a:t>
            </a:r>
            <a:r>
              <a:rPr lang="en-US" altLang="zh-CN" sz="2800" b="1" kern="0" baseline="-25000" dirty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</a:t>
            </a:r>
          </a:p>
          <a:p>
            <a:pPr marL="0" lvl="3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defRPr/>
            </a:pPr>
            <a:r>
              <a:rPr lang="en-US" altLang="zh-CN" sz="2800" b="1" kern="0" baseline="-25000" dirty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  </a:t>
            </a:r>
            <a:r>
              <a:rPr lang="en-US" altLang="zh-CN" sz="2800" b="1" kern="0" dirty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A'</a:t>
            </a:r>
            <a:r>
              <a:rPr lang="zh-CN" altLang="en-US" sz="2800" b="1" kern="0" dirty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→</a:t>
            </a:r>
            <a:r>
              <a:rPr lang="el-GR" altLang="zh-CN" sz="2800" b="1" kern="0" dirty="0">
                <a:solidFill>
                  <a:srgbClr val="0066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β</a:t>
            </a:r>
            <a:r>
              <a:rPr lang="en-US" altLang="zh-CN" sz="2800" b="1" kern="0" baseline="-25000" dirty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1</a:t>
            </a:r>
            <a:r>
              <a:rPr lang="en-US" altLang="zh-CN" sz="2800" b="1" kern="0" dirty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|</a:t>
            </a:r>
            <a:r>
              <a:rPr lang="el-GR" altLang="zh-CN" sz="2800" b="1" kern="0" dirty="0">
                <a:solidFill>
                  <a:srgbClr val="0066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β</a:t>
            </a:r>
            <a:r>
              <a:rPr lang="en-US" altLang="zh-CN" sz="2800" b="1" kern="0" baseline="-25000" dirty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2</a:t>
            </a:r>
            <a:r>
              <a:rPr lang="en-US" altLang="zh-CN" sz="2800" b="1" kern="0" dirty="0">
                <a:solidFill>
                  <a:srgbClr val="0066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|…|</a:t>
            </a:r>
            <a:r>
              <a:rPr lang="el-GR" altLang="zh-CN" sz="2800" b="1" kern="0" dirty="0">
                <a:solidFill>
                  <a:srgbClr val="0066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β</a:t>
            </a:r>
            <a:r>
              <a:rPr lang="el-GR" altLang="zh-CN" sz="2800" b="1" kern="0" baseline="-25000" dirty="0">
                <a:solidFill>
                  <a:srgbClr val="0066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n</a:t>
            </a:r>
            <a:endParaRPr lang="el-GR" altLang="zh-CN" sz="2800" b="1" i="1" kern="0" baseline="-25000" dirty="0">
              <a:solidFill>
                <a:srgbClr val="006600"/>
              </a:solidFill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085976" y="4275138"/>
            <a:ext cx="1800225" cy="1512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SzPct val="55000"/>
            </a:pPr>
            <a:r>
              <a:rPr lang="en-US" altLang="zh-CN" sz="2800" dirty="0">
                <a:latin typeface="Tahoma" pitchFamily="34" charset="0"/>
              </a:rPr>
              <a:t>S </a:t>
            </a:r>
            <a:r>
              <a:rPr lang="zh-CN" altLang="en-US" sz="2800" dirty="0"/>
              <a:t>→</a:t>
            </a:r>
            <a:r>
              <a:rPr lang="en-US" altLang="zh-CN" sz="2800" dirty="0" err="1">
                <a:latin typeface="Tahoma" pitchFamily="34" charset="0"/>
              </a:rPr>
              <a:t>aSb</a:t>
            </a:r>
            <a:endParaRPr lang="en-US" altLang="zh-CN" sz="2800" dirty="0">
              <a:latin typeface="Tahoma" pitchFamily="34" charset="0"/>
            </a:endParaRPr>
          </a:p>
          <a:p>
            <a:pPr algn="l">
              <a:lnSpc>
                <a:spcPct val="110000"/>
              </a:lnSpc>
              <a:buSzPct val="55000"/>
            </a:pPr>
            <a:r>
              <a:rPr lang="en-US" altLang="zh-CN" sz="2800" dirty="0">
                <a:latin typeface="Tahoma" pitchFamily="34" charset="0"/>
              </a:rPr>
              <a:t>S </a:t>
            </a:r>
            <a:r>
              <a:rPr lang="en-US" altLang="zh-CN" sz="2800" dirty="0"/>
              <a:t>→</a:t>
            </a:r>
            <a:r>
              <a:rPr lang="en-US" altLang="zh-CN" sz="2800" dirty="0" err="1">
                <a:latin typeface="Tahoma" pitchFamily="34" charset="0"/>
              </a:rPr>
              <a:t>aS</a:t>
            </a:r>
            <a:endParaRPr lang="en-US" altLang="zh-CN" sz="2800" dirty="0">
              <a:latin typeface="Tahoma" pitchFamily="34" charset="0"/>
            </a:endParaRPr>
          </a:p>
          <a:p>
            <a:pPr algn="l">
              <a:lnSpc>
                <a:spcPct val="110000"/>
              </a:lnSpc>
              <a:buSzPct val="55000"/>
            </a:pPr>
            <a:r>
              <a:rPr lang="en-US" altLang="zh-CN" sz="2800" dirty="0">
                <a:latin typeface="Tahoma" pitchFamily="34" charset="0"/>
              </a:rPr>
              <a:t>S </a:t>
            </a:r>
            <a:r>
              <a:rPr lang="en-US" altLang="zh-CN" sz="2800" dirty="0"/>
              <a:t>→</a:t>
            </a:r>
            <a:r>
              <a:rPr lang="en-US" altLang="zh-CN" sz="2800" dirty="0">
                <a:latin typeface="Tahoma" pitchFamily="34" charset="0"/>
              </a:rPr>
              <a:t> ε</a:t>
            </a:r>
          </a:p>
        </p:txBody>
      </p:sp>
      <p:sp>
        <p:nvSpPr>
          <p:cNvPr id="9" name="右箭头 8"/>
          <p:cNvSpPr>
            <a:spLocks noChangeArrowheads="1"/>
          </p:cNvSpPr>
          <p:nvPr/>
        </p:nvSpPr>
        <p:spPr bwMode="auto">
          <a:xfrm>
            <a:off x="3905251" y="4759325"/>
            <a:ext cx="1152525" cy="431800"/>
          </a:xfrm>
          <a:prstGeom prst="rightArrow">
            <a:avLst>
              <a:gd name="adj1" fmla="val 50000"/>
              <a:gd name="adj2" fmla="val 5004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129213" y="4438650"/>
            <a:ext cx="2054225" cy="104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SzPct val="55000"/>
            </a:pPr>
            <a:r>
              <a:rPr lang="en-US" altLang="zh-CN" sz="2800">
                <a:latin typeface="Tahoma" pitchFamily="34" charset="0"/>
              </a:rPr>
              <a:t>S </a:t>
            </a:r>
            <a:r>
              <a:rPr lang="zh-CN" altLang="en-US" sz="2800"/>
              <a:t>→</a:t>
            </a:r>
            <a:r>
              <a:rPr lang="en-US" altLang="zh-CN" sz="2800">
                <a:latin typeface="Tahoma" pitchFamily="34" charset="0"/>
              </a:rPr>
              <a:t>aS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(b|</a:t>
            </a:r>
            <a:r>
              <a:rPr kumimoji="1" lang="en-US" altLang="zh-CN" sz="2800">
                <a:latin typeface="Times New Roman" pitchFamily="18" charset="0"/>
                <a:ea typeface="宋体" charset="-122"/>
                <a:cs typeface="Times New Roman" pitchFamily="18" charset="0"/>
              </a:rPr>
              <a:t>ε)</a:t>
            </a:r>
          </a:p>
          <a:p>
            <a:pPr algn="l">
              <a:lnSpc>
                <a:spcPct val="110000"/>
              </a:lnSpc>
              <a:buSzPct val="55000"/>
            </a:pPr>
            <a:r>
              <a:rPr lang="en-US" altLang="zh-CN" sz="2800">
                <a:latin typeface="Tahoma" pitchFamily="34" charset="0"/>
              </a:rPr>
              <a:t>S </a:t>
            </a:r>
            <a:r>
              <a:rPr lang="en-US" altLang="zh-CN" sz="2800"/>
              <a:t>→</a:t>
            </a:r>
            <a:r>
              <a:rPr lang="en-US" altLang="zh-CN" sz="2800">
                <a:latin typeface="Tahoma" pitchFamily="34" charset="0"/>
              </a:rPr>
              <a:t> ε</a:t>
            </a:r>
          </a:p>
        </p:txBody>
      </p:sp>
      <p:sp>
        <p:nvSpPr>
          <p:cNvPr id="11" name="右箭头 10"/>
          <p:cNvSpPr>
            <a:spLocks noChangeArrowheads="1"/>
          </p:cNvSpPr>
          <p:nvPr/>
        </p:nvSpPr>
        <p:spPr bwMode="auto">
          <a:xfrm>
            <a:off x="7218362" y="4764089"/>
            <a:ext cx="1150938" cy="433387"/>
          </a:xfrm>
          <a:prstGeom prst="rightArrow">
            <a:avLst>
              <a:gd name="adj1" fmla="val 50000"/>
              <a:gd name="adj2" fmla="val 4979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8410576" y="4038600"/>
            <a:ext cx="1800225" cy="1989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SzPct val="55000"/>
            </a:pPr>
            <a:r>
              <a:rPr lang="en-US" altLang="zh-CN" sz="2800">
                <a:latin typeface="Tahoma" pitchFamily="34" charset="0"/>
              </a:rPr>
              <a:t>S </a:t>
            </a:r>
            <a:r>
              <a:rPr lang="zh-CN" altLang="en-US" sz="2800"/>
              <a:t>→</a:t>
            </a:r>
            <a:r>
              <a:rPr lang="en-US" altLang="zh-CN" sz="2800">
                <a:latin typeface="Tahoma" pitchFamily="34" charset="0"/>
              </a:rPr>
              <a:t>aSA</a:t>
            </a:r>
          </a:p>
          <a:p>
            <a:pPr algn="l">
              <a:lnSpc>
                <a:spcPct val="110000"/>
              </a:lnSpc>
              <a:buSzPct val="55000"/>
            </a:pPr>
            <a:r>
              <a:rPr lang="en-US" altLang="zh-CN" sz="2800">
                <a:latin typeface="Tahoma" pitchFamily="34" charset="0"/>
              </a:rPr>
              <a:t>A </a:t>
            </a:r>
            <a:r>
              <a:rPr lang="en-US" altLang="zh-CN" sz="2800"/>
              <a:t>→</a:t>
            </a:r>
            <a:r>
              <a:rPr lang="en-US" altLang="zh-CN" sz="2800">
                <a:latin typeface="Tahoma" pitchFamily="34" charset="0"/>
              </a:rPr>
              <a:t>b</a:t>
            </a:r>
          </a:p>
          <a:p>
            <a:pPr algn="l">
              <a:lnSpc>
                <a:spcPct val="110000"/>
              </a:lnSpc>
              <a:buSzPct val="55000"/>
            </a:pPr>
            <a:r>
              <a:rPr lang="en-US" altLang="zh-CN" sz="2800">
                <a:latin typeface="Tahoma" pitchFamily="34" charset="0"/>
              </a:rPr>
              <a:t>A </a:t>
            </a:r>
            <a:r>
              <a:rPr lang="en-US" altLang="zh-CN" sz="2800"/>
              <a:t>→</a:t>
            </a:r>
            <a:r>
              <a:rPr lang="en-US" altLang="zh-CN" sz="2800">
                <a:latin typeface="Tahoma" pitchFamily="34" charset="0"/>
              </a:rPr>
              <a:t> ε</a:t>
            </a:r>
          </a:p>
          <a:p>
            <a:pPr algn="l">
              <a:lnSpc>
                <a:spcPct val="110000"/>
              </a:lnSpc>
              <a:buSzPct val="55000"/>
            </a:pPr>
            <a:r>
              <a:rPr lang="en-US" altLang="zh-CN" sz="2800">
                <a:latin typeface="Tahoma" pitchFamily="34" charset="0"/>
              </a:rPr>
              <a:t>S </a:t>
            </a:r>
            <a:r>
              <a:rPr lang="en-US" altLang="zh-CN" sz="2800"/>
              <a:t>→</a:t>
            </a:r>
            <a:r>
              <a:rPr lang="en-US" altLang="zh-CN" sz="2800">
                <a:latin typeface="Tahoma" pitchFamily="34" charset="0"/>
              </a:rPr>
              <a:t> ε</a:t>
            </a:r>
          </a:p>
        </p:txBody>
      </p:sp>
    </p:spTree>
    <p:extLst>
      <p:ext uri="{BB962C8B-B14F-4D97-AF65-F5344CB8AC3E}">
        <p14:creationId xmlns:p14="http://schemas.microsoft.com/office/powerpoint/2010/main" val="301630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914400"/>
            <a:ext cx="9677399" cy="1828800"/>
          </a:xfrm>
        </p:spPr>
        <p:txBody>
          <a:bodyPr/>
          <a:lstStyle/>
          <a:p>
            <a:r>
              <a:rPr lang="zh-CN" altLang="en-US" dirty="0"/>
              <a:t>语法分析的任务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语法分析概述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707272" y="1687512"/>
            <a:ext cx="8808328" cy="2046288"/>
            <a:chOff x="762000" y="3962400"/>
            <a:chExt cx="8808328" cy="2046288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762000" y="4047052"/>
              <a:ext cx="819150" cy="555625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50195"/>
              </a:schemeClr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dirty="0">
                  <a:latin typeface="华文新魏" pitchFamily="2" charset="-122"/>
                  <a:ea typeface="华文新魏" pitchFamily="2" charset="-122"/>
                </a:rPr>
                <a:t>源程序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026528" y="4197349"/>
              <a:ext cx="1191860" cy="81065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/>
            <a:lstStyle/>
            <a:p>
              <a:pPr algn="ctr"/>
              <a:r>
                <a:rPr lang="zh-CN" altLang="en-US" dirty="0">
                  <a:latin typeface="华文新魏" pitchFamily="2" charset="-122"/>
                  <a:ea typeface="华文新魏" pitchFamily="2" charset="-122"/>
                </a:rPr>
                <a:t>词法</a:t>
              </a:r>
              <a:endParaRPr lang="en-US" altLang="zh-CN" dirty="0">
                <a:latin typeface="华文新魏" pitchFamily="2" charset="-122"/>
                <a:ea typeface="华文新魏" pitchFamily="2" charset="-122"/>
              </a:endParaRPr>
            </a:p>
            <a:p>
              <a:pPr algn="ctr"/>
              <a:r>
                <a:rPr lang="zh-CN" altLang="en-US" dirty="0">
                  <a:latin typeface="华文新魏" pitchFamily="2" charset="-122"/>
                  <a:ea typeface="华文新魏" pitchFamily="2" charset="-122"/>
                </a:rPr>
                <a:t>分析器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4693528" y="4249486"/>
              <a:ext cx="1359525" cy="61912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/>
            <a:lstStyle/>
            <a:p>
              <a:pPr algn="ctr"/>
              <a:r>
                <a:rPr lang="zh-CN" altLang="en-US" dirty="0">
                  <a:latin typeface="华文新魏" pitchFamily="2" charset="-122"/>
                  <a:ea typeface="华文新魏" pitchFamily="2" charset="-122"/>
                </a:rPr>
                <a:t>语法</a:t>
              </a:r>
              <a:endParaRPr lang="en-US" altLang="zh-CN" dirty="0">
                <a:latin typeface="华文新魏" pitchFamily="2" charset="-122"/>
                <a:ea typeface="华文新魏" pitchFamily="2" charset="-122"/>
              </a:endParaRPr>
            </a:p>
            <a:p>
              <a:pPr algn="ctr"/>
              <a:r>
                <a:rPr lang="zh-CN" altLang="en-US" dirty="0">
                  <a:latin typeface="华文新魏" pitchFamily="2" charset="-122"/>
                  <a:ea typeface="华文新魏" pitchFamily="2" charset="-122"/>
                </a:rPr>
                <a:t>分析器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051761" y="4506913"/>
              <a:ext cx="974767" cy="236022"/>
            </a:xfrm>
            <a:prstGeom prst="rightArrow">
              <a:avLst>
                <a:gd name="adj1" fmla="val 50000"/>
                <a:gd name="adj2" fmla="val 96552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3245728" y="4331732"/>
              <a:ext cx="1445335" cy="227316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017128" y="3962400"/>
              <a:ext cx="195438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0" dirty="0"/>
                <a:t>&lt;</a:t>
              </a:r>
              <a:r>
                <a:rPr lang="zh-CN" altLang="en-US" sz="1800" b="0" dirty="0"/>
                <a:t>类别，属性值</a:t>
              </a:r>
              <a:r>
                <a:rPr lang="en-US" altLang="zh-CN" sz="1800" b="0" dirty="0"/>
                <a:t>&gt;</a:t>
              </a:r>
              <a:endParaRPr lang="zh-CN" altLang="en-US" sz="1800" b="0" dirty="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425845" y="4742934"/>
              <a:ext cx="155545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0" dirty="0"/>
                <a:t>取下一单词</a:t>
              </a:r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 rot="10800000">
              <a:off x="3245729" y="4575175"/>
              <a:ext cx="1445334" cy="207962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3702928" y="5576888"/>
              <a:ext cx="1593850" cy="431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dirty="0">
                  <a:latin typeface="华文新魏" pitchFamily="2" charset="-122"/>
                  <a:ea typeface="华文新魏" pitchFamily="2" charset="-122"/>
                </a:rPr>
                <a:t>符号表</a:t>
              </a:r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 rot="1629644">
              <a:off x="2462649" y="5226630"/>
              <a:ext cx="1236662" cy="206375"/>
            </a:xfrm>
            <a:prstGeom prst="leftRightArrow">
              <a:avLst>
                <a:gd name="adj1" fmla="val 50000"/>
                <a:gd name="adj2" fmla="val 17854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 rot="8920773" flipV="1">
              <a:off x="5392354" y="5308597"/>
              <a:ext cx="1479213" cy="243701"/>
            </a:xfrm>
            <a:prstGeom prst="leftRightArrow">
              <a:avLst>
                <a:gd name="adj1" fmla="val 50000"/>
                <a:gd name="adj2" fmla="val 1797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6924509" y="4246563"/>
              <a:ext cx="1502819" cy="61912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/>
            <a:lstStyle/>
            <a:p>
              <a:pPr algn="ctr"/>
              <a:r>
                <a:rPr lang="zh-CN" altLang="en-US" dirty="0">
                  <a:latin typeface="华文新魏" pitchFamily="2" charset="-122"/>
                  <a:ea typeface="华文新魏" pitchFamily="2" charset="-122"/>
                </a:rPr>
                <a:t>前端的其他部分</a:t>
              </a:r>
            </a:p>
          </p:txBody>
        </p:sp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>
              <a:off x="6053054" y="4374230"/>
              <a:ext cx="811622" cy="228448"/>
            </a:xfrm>
            <a:prstGeom prst="rightArrow">
              <a:avLst>
                <a:gd name="adj1" fmla="val 50000"/>
                <a:gd name="adj2" fmla="val 96552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5949188" y="3962956"/>
              <a:ext cx="95414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0" dirty="0"/>
                <a:t>分析树</a:t>
              </a:r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8427328" y="4452880"/>
              <a:ext cx="1143000" cy="228448"/>
            </a:xfrm>
            <a:prstGeom prst="rightArrow">
              <a:avLst>
                <a:gd name="adj1" fmla="val 50000"/>
                <a:gd name="adj2" fmla="val 96552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8336582" y="4115356"/>
              <a:ext cx="123374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0" dirty="0"/>
                <a:t>中间表示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997034" y="4038601"/>
            <a:ext cx="81868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采用上下文无关文法来描述程序语言的语法结构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分析器将线性的单词符号序列转换为分析树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p"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检查并报告语法错误</a:t>
            </a:r>
          </a:p>
        </p:txBody>
      </p:sp>
      <p:sp>
        <p:nvSpPr>
          <p:cNvPr id="23" name="矩形标注 22"/>
          <p:cNvSpPr/>
          <p:nvPr/>
        </p:nvSpPr>
        <p:spPr bwMode="auto">
          <a:xfrm>
            <a:off x="6090462" y="5334001"/>
            <a:ext cx="4272739" cy="1288703"/>
          </a:xfrm>
          <a:prstGeom prst="wedgeRectCallout">
            <a:avLst>
              <a:gd name="adj1" fmla="val -54132"/>
              <a:gd name="adj2" fmla="val -71677"/>
            </a:avLst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识别</a:t>
            </a:r>
            <a:r>
              <a:rPr lang="zh-CN" altLang="en-US" u="sng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由词法分析给出的单词序列是否是给定</a:t>
            </a:r>
            <a:r>
              <a:rPr lang="en-US" altLang="zh-CN" u="sng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u="sng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上下文无关</a:t>
            </a:r>
            <a:r>
              <a:rPr lang="en-US" altLang="zh-CN" u="sng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u="sng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文法的正确的句子</a:t>
            </a:r>
            <a:r>
              <a:rPr lang="en-US" altLang="zh-CN" u="sng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u="sng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程序</a:t>
            </a:r>
            <a:r>
              <a:rPr lang="en-US" altLang="zh-CN" u="sng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)</a:t>
            </a:r>
            <a:endParaRPr lang="zh-CN" altLang="en-US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066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回顾文法</a:t>
            </a:r>
            <a:endParaRPr lang="en-US" altLang="zh-CN" dirty="0"/>
          </a:p>
          <a:p>
            <a:pPr lvl="1"/>
            <a:r>
              <a:rPr lang="en-US" altLang="zh-CN" dirty="0"/>
              <a:t>E</a:t>
            </a:r>
            <a:r>
              <a:rPr lang="zh-CN" altLang="en-US" dirty="0"/>
              <a:t>→</a:t>
            </a:r>
            <a:r>
              <a:rPr lang="en-US" altLang="zh-CN" dirty="0"/>
              <a:t>T | T + E</a:t>
            </a:r>
          </a:p>
          <a:p>
            <a:pPr lvl="1"/>
            <a:r>
              <a:rPr lang="en-US" altLang="zh-CN" dirty="0"/>
              <a:t>T</a:t>
            </a:r>
            <a:r>
              <a:rPr lang="zh-CN" altLang="en-US" dirty="0"/>
              <a:t>→</a:t>
            </a:r>
            <a:r>
              <a:rPr lang="en-US" altLang="zh-CN" dirty="0" err="1"/>
              <a:t>int</a:t>
            </a:r>
            <a:r>
              <a:rPr lang="en-US" altLang="zh-CN" dirty="0"/>
              <a:t> | </a:t>
            </a:r>
            <a:r>
              <a:rPr lang="en-US" altLang="zh-CN" dirty="0" err="1"/>
              <a:t>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altLang="zh-CN" dirty="0"/>
              <a:t>T | ( E )</a:t>
            </a:r>
          </a:p>
          <a:p>
            <a:r>
              <a:rPr lang="zh-CN" altLang="en-US" dirty="0"/>
              <a:t>对其进行左因子提取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提取左公共因子</a:t>
            </a:r>
            <a:r>
              <a:rPr lang="en-US" altLang="zh-CN" dirty="0"/>
              <a:t>-</a:t>
            </a:r>
            <a:r>
              <a:rPr lang="zh-CN" altLang="en-US" dirty="0"/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26013825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文法</a:t>
            </a:r>
            <a:r>
              <a:rPr lang="en-US" altLang="zh-CN" dirty="0"/>
              <a:t>G[E]:</a:t>
            </a:r>
          </a:p>
          <a:p>
            <a:pPr lvl="1"/>
            <a:r>
              <a:rPr lang="en-US" altLang="zh-CN" dirty="0"/>
              <a:t>E</a:t>
            </a:r>
            <a:r>
              <a:rPr lang="zh-CN" altLang="en-US" dirty="0"/>
              <a:t>→</a:t>
            </a:r>
            <a:r>
              <a:rPr lang="en-US" altLang="zh-CN" dirty="0"/>
              <a:t>T | T + E</a:t>
            </a:r>
          </a:p>
          <a:p>
            <a:pPr lvl="1"/>
            <a:r>
              <a:rPr lang="en-US" altLang="zh-CN" dirty="0"/>
              <a:t>T</a:t>
            </a:r>
            <a:r>
              <a:rPr lang="zh-CN" altLang="en-US" dirty="0"/>
              <a:t>→</a:t>
            </a:r>
            <a:r>
              <a:rPr lang="en-US" altLang="zh-CN" dirty="0" err="1"/>
              <a:t>int</a:t>
            </a:r>
            <a:r>
              <a:rPr lang="en-US" altLang="zh-CN" dirty="0"/>
              <a:t> | </a:t>
            </a:r>
            <a:r>
              <a:rPr lang="en-US" altLang="zh-CN" dirty="0" err="1"/>
              <a:t>int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altLang="zh-CN" dirty="0"/>
              <a:t>T | ( E )</a:t>
            </a:r>
          </a:p>
          <a:p>
            <a:r>
              <a:rPr lang="zh-CN" altLang="en-US" dirty="0"/>
              <a:t>对其进行左因子提取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提取左公共因子</a:t>
            </a:r>
            <a:r>
              <a:rPr lang="en-US" altLang="zh-CN" dirty="0"/>
              <a:t>-</a:t>
            </a:r>
            <a:r>
              <a:rPr lang="zh-CN" altLang="en-US" dirty="0"/>
              <a:t>练习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800" y="3581400"/>
            <a:ext cx="24400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E</a:t>
            </a:r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→</a:t>
            </a:r>
            <a:r>
              <a:rPr lang="en-US" altLang="zh-CN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TX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→</a:t>
            </a:r>
            <a:r>
              <a:rPr lang="en-US" altLang="zh-CN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+</a:t>
            </a:r>
            <a:r>
              <a:rPr lang="en-US" altLang="zh-CN" sz="28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E|ε</a:t>
            </a:r>
            <a:endParaRPr lang="en-US" altLang="zh-CN" sz="28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T</a:t>
            </a:r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→</a:t>
            </a:r>
            <a:r>
              <a:rPr lang="en-US" altLang="zh-CN" sz="28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Y | ( E )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→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*</a:t>
            </a:r>
            <a:r>
              <a:rPr lang="en-US" altLang="zh-CN" sz="2800" dirty="0" err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T|ε</a:t>
            </a:r>
            <a:endParaRPr lang="zh-CN" altLang="en-US" sz="2800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26340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A1EF1591-F943-2211-761F-429C81B293A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4" name="TitleBackground">
              <a:extLst>
                <a:ext uri="{FF2B5EF4-FFF2-40B4-BE49-F238E27FC236}">
                  <a16:creationId xmlns:a16="http://schemas.microsoft.com/office/drawing/2014/main" id="{5558CF4B-38B7-A545-BC94-BC7AE820CB6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5" name="ColorBlock">
              <a:extLst>
                <a:ext uri="{FF2B5EF4-FFF2-40B4-BE49-F238E27FC236}">
                  <a16:creationId xmlns:a16="http://schemas.microsoft.com/office/drawing/2014/main" id="{F74DD089-4296-073E-9540-AC57EA62621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6" name="TypeText">
              <a:extLst>
                <a:ext uri="{FF2B5EF4-FFF2-40B4-BE49-F238E27FC236}">
                  <a16:creationId xmlns:a16="http://schemas.microsoft.com/office/drawing/2014/main" id="{62BB3559-8D48-B242-6A04-CDE578D91C87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kumimoji="1"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7" name="TipText">
              <a:extLst>
                <a:ext uri="{FF2B5EF4-FFF2-40B4-BE49-F238E27FC236}">
                  <a16:creationId xmlns:a16="http://schemas.microsoft.com/office/drawing/2014/main" id="{E5381264-5CBF-5A41-CB8F-17366FF5D33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kumimoji="1"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kumimoji="1"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kumimoji="1"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6775B527-FCCD-E5B4-0AF7-7E88D9EA2CA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31800" y="617220"/>
            <a:ext cx="44704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给定关于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if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+mn-cs"/>
              </a:rPr>
              <a:t>语句的文法，选择正确的左因子提取结果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F41F3AF-77BA-8434-1E25-A8A73DFACEE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51915" y="2359801"/>
            <a:ext cx="4800600" cy="156966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EXPR</a:t>
            </a:r>
            <a:r>
              <a:rPr lang="zh-CN" altLang="en-US" sz="18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→ 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if true then { EXPR } </a:t>
            </a:r>
          </a:p>
          <a:p>
            <a:pPr lvl="2"/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| if false then { EXPR } </a:t>
            </a:r>
          </a:p>
          <a:p>
            <a:pPr lvl="2"/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| if true then { EXPR } else { EXPR } </a:t>
            </a:r>
          </a:p>
          <a:p>
            <a:pPr lvl="2"/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| if false then { EXPR } else { EXPR } </a:t>
            </a:r>
          </a:p>
          <a:p>
            <a:pPr lvl="2"/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| … 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F9B7A8-F7B2-4642-FAD3-5C242E0BD08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435215" y="2359801"/>
            <a:ext cx="4013200" cy="141777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EXPR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EXPR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宋体" panose="02010600030101010101" pitchFamily="2" charset="-122"/>
                <a:cs typeface="Times New Roman" pitchFamily="18" charset="0"/>
              </a:rPr>
              <a:t>’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| EXPR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宋体" panose="02010600030101010101" pitchFamily="2" charset="-122"/>
                <a:cs typeface="Times New Roman" pitchFamily="18" charset="0"/>
              </a:rPr>
              <a:t>’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else { EXPR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EXPR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宋体" panose="02010600030101010101" pitchFamily="2" charset="-122"/>
                <a:cs typeface="Times New Roman" pitchFamily="18" charset="0"/>
              </a:rPr>
              <a:t>’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if  BOOL then { EXPR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	 | 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BOOL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→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true | false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7A0CAE-D73B-87F6-CD8F-6699FAF3B23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351915" y="4365872"/>
            <a:ext cx="4038600" cy="136445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EXPR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→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if BOOL EXPR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宋体" panose="02010600030101010101" pitchFamily="2" charset="-122"/>
                <a:cs typeface="Times New Roman" pitchFamily="18" charset="0"/>
              </a:rPr>
              <a:t>’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     | 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EXPR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宋体" panose="02010600030101010101" pitchFamily="2" charset="-122"/>
                <a:cs typeface="Times New Roman" pitchFamily="18" charset="0"/>
              </a:rPr>
              <a:t>’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华文新魏" pitchFamily="2" charset="-122"/>
                <a:cs typeface="Times New Roman" pitchFamily="18" charset="0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→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then { EXPR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       | then { EXPR } else { EXPR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BOOL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 →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true | false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44AA92-C2EF-F01B-FCB9-3BCC8CD8C16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435215" y="4336862"/>
            <a:ext cx="4318000" cy="136445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EXPR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→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if BOOL then { EXPR } EXPR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宋体" panose="02010600030101010101" pitchFamily="2" charset="-122"/>
                <a:cs typeface="Times New Roman" pitchFamily="18" charset="0"/>
              </a:rPr>
              <a:t>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宋体" panose="02010600030101010101" pitchFamily="2" charset="-122"/>
                <a:cs typeface="Times New Roman" pitchFamily="18" charset="0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| 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EXPR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itchFamily="66" charset="0"/>
                <a:ea typeface="宋体" panose="02010600030101010101" pitchFamily="2" charset="-122"/>
                <a:cs typeface="Times New Roman" pitchFamily="18" charset="0"/>
              </a:rPr>
              <a:t>’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→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else { EXPR } |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ε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BOOL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→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true | false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5147544-2875-C3EA-BCD7-AFEC4988BF2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704850" y="2676335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456A992-53A3-E8BE-0E38-A5A348E7D31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6623685" y="2933510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895465B-BFA0-C1C6-0F1B-DE7C90A6CD0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747712" y="469091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E601548-9CC9-39AE-24B4-E4B5FD850B59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6623685" y="4790925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52ADB3A2-5959-9318-AEC8-E3AB74BB7AA5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3DB714B-DA3F-2336-6070-828879202EC5}"/>
              </a:ext>
            </a:extLst>
          </p:cNvPr>
          <p:cNvSpPr/>
          <p:nvPr/>
        </p:nvSpPr>
        <p:spPr>
          <a:xfrm>
            <a:off x="4991100" y="1156682"/>
            <a:ext cx="640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EXPR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→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if BOOL then { EXPR } </a:t>
            </a:r>
          </a:p>
          <a:p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	 | if BOOL then { EXPR } else { EXPR } </a:t>
            </a:r>
          </a:p>
          <a:p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            | … </a:t>
            </a:r>
          </a:p>
          <a:p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BOOL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→ 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true | false </a:t>
            </a:r>
            <a:endParaRPr lang="zh-CN" altLang="en-US" dirty="0"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7F7A82-5AB6-FC03-CA20-CD4578ED6B30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68586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在解决了左递归和提取左因子之后，基本上避免了回溯现象，即可以设计确定的自顶向下的分析方法</a:t>
            </a:r>
            <a:endParaRPr lang="en-US" altLang="zh-CN" sz="2800" dirty="0"/>
          </a:p>
          <a:p>
            <a:r>
              <a:rPr lang="zh-CN" altLang="en-US" sz="2800" dirty="0"/>
              <a:t>何为“确定”？</a:t>
            </a:r>
            <a:endParaRPr lang="en-US" altLang="zh-CN" sz="2800" dirty="0"/>
          </a:p>
          <a:p>
            <a:pPr lvl="1"/>
            <a:r>
              <a:rPr lang="zh-CN" altLang="en-US" dirty="0"/>
              <a:t>利用当前输入符号来预测，确定选择非终结符号的一条规则</a:t>
            </a:r>
            <a:r>
              <a:rPr lang="en-US" altLang="zh-CN" dirty="0"/>
              <a:t>(</a:t>
            </a:r>
            <a:r>
              <a:rPr lang="zh-CN" altLang="en-US" dirty="0"/>
              <a:t>候选式</a:t>
            </a:r>
            <a:r>
              <a:rPr lang="en-US" altLang="zh-CN" dirty="0"/>
              <a:t>)</a:t>
            </a:r>
            <a:r>
              <a:rPr lang="zh-CN" altLang="en-US" dirty="0"/>
              <a:t>，所以确定的自顶向下分析又称为“预测分析”</a:t>
            </a:r>
            <a:endParaRPr lang="en-US" altLang="zh-CN" dirty="0"/>
          </a:p>
          <a:p>
            <a:pPr lvl="1"/>
            <a:r>
              <a:rPr lang="zh-CN" altLang="en-US" dirty="0"/>
              <a:t>所谓“预测”，就是能够预测正确的规则</a:t>
            </a:r>
            <a:endParaRPr lang="en-US" altLang="zh-CN" dirty="0"/>
          </a:p>
          <a:p>
            <a:pPr lvl="1"/>
            <a:r>
              <a:rPr lang="zh-CN" altLang="en-US" dirty="0"/>
              <a:t>这种分析方法对文法有限制的，其必要条件是不能包含左递归和左因子</a:t>
            </a:r>
            <a:endParaRPr lang="en-US" altLang="zh-CN" dirty="0"/>
          </a:p>
          <a:p>
            <a:r>
              <a:rPr lang="zh-CN" altLang="en-US" sz="2800" dirty="0"/>
              <a:t>我们把这种能使用确定的自顶向下分析方法的文法称为</a:t>
            </a:r>
            <a:r>
              <a:rPr lang="en-US" altLang="zh-CN" sz="2800" dirty="0"/>
              <a:t>LL(1)</a:t>
            </a:r>
            <a:r>
              <a:rPr lang="zh-CN" altLang="en-US" sz="2800" dirty="0"/>
              <a:t>文法。那么</a:t>
            </a:r>
            <a:r>
              <a:rPr lang="zh-CN" altLang="en-US" sz="2800" dirty="0">
                <a:solidFill>
                  <a:srgbClr val="FF0000"/>
                </a:solidFill>
              </a:rPr>
              <a:t>如何判断一个文法是否属于</a:t>
            </a:r>
            <a:r>
              <a:rPr lang="en-US" altLang="zh-CN" sz="2800" dirty="0">
                <a:solidFill>
                  <a:srgbClr val="FF0000"/>
                </a:solidFill>
              </a:rPr>
              <a:t>LL(1)</a:t>
            </a:r>
            <a:r>
              <a:rPr lang="zh-CN" altLang="en-US" sz="2800" dirty="0">
                <a:solidFill>
                  <a:srgbClr val="FF0000"/>
                </a:solidFill>
              </a:rPr>
              <a:t>文法</a:t>
            </a:r>
            <a:r>
              <a:rPr lang="zh-CN" altLang="en-US" sz="2800" dirty="0"/>
              <a:t>呢？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确定的自顶向下分析</a:t>
            </a:r>
          </a:p>
        </p:txBody>
      </p:sp>
    </p:spTree>
    <p:extLst>
      <p:ext uri="{BB962C8B-B14F-4D97-AF65-F5344CB8AC3E}">
        <p14:creationId xmlns:p14="http://schemas.microsoft.com/office/powerpoint/2010/main" val="116521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为了判断一个文法是否</a:t>
            </a:r>
            <a:r>
              <a:rPr lang="en-US" altLang="zh-CN" dirty="0"/>
              <a:t>LL(1)</a:t>
            </a:r>
            <a:r>
              <a:rPr lang="zh-CN" altLang="en-US" dirty="0"/>
              <a:t>文法，需要引进三个相关的集合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zh-CN" altLang="en-US" dirty="0">
                <a:solidFill>
                  <a:srgbClr val="FF0000"/>
                </a:solidFill>
              </a:rPr>
              <a:t>集</a:t>
            </a:r>
            <a:r>
              <a:rPr lang="en-US" altLang="zh-CN" dirty="0"/>
              <a:t>(</a:t>
            </a:r>
            <a:r>
              <a:rPr lang="zh-CN" altLang="en-US" dirty="0"/>
              <a:t>首符集</a:t>
            </a:r>
            <a:r>
              <a:rPr lang="en-US" altLang="zh-CN" dirty="0"/>
              <a:t>)</a:t>
            </a:r>
          </a:p>
          <a:p>
            <a:pPr marL="808038" lvl="2" indent="-182563">
              <a:defRPr/>
            </a:pPr>
            <a:r>
              <a:rPr lang="zh-CN" altLang="en-US" dirty="0"/>
              <a:t>对于文法符号串</a:t>
            </a:r>
            <a:r>
              <a:rPr lang="en-US" altLang="zh-CN" dirty="0"/>
              <a:t>α</a:t>
            </a:r>
            <a:r>
              <a:rPr lang="zh-CN" altLang="en-US" dirty="0"/>
              <a:t>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FIRST(α</a:t>
            </a:r>
            <a:r>
              <a:rPr lang="en-US" altLang="zh-CN" dirty="0"/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是由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推导出的所有的文法符号串的</a:t>
            </a:r>
            <a:r>
              <a:rPr lang="zh-CN" altLang="en-US" b="1" dirty="0">
                <a:solidFill>
                  <a:srgbClr val="F63C28"/>
                </a:solidFill>
                <a:latin typeface="Times New Roman" pitchFamily="18" charset="0"/>
                <a:cs typeface="Times New Roman" pitchFamily="18" charset="0"/>
              </a:rPr>
              <a:t>第一个终结符号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组成的集合，即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FIRST(α)={a| α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zh-CN" altLang="en-US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∈V</a:t>
            </a:r>
            <a:r>
              <a:rPr lang="en-US" altLang="zh-CN" baseline="-1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aseline="-1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，如果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zh-CN" altLang="en-US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，则规定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∈FIRST(α)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FOLLOW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集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后跟集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808038" lvl="2" indent="-182563"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FOLLOW(A)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是由所有句型中紧跟在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后面的终结符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组成的集合，即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:FOLLOW(A)={ a |S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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dirty="0" err="1">
                <a:solidFill>
                  <a:srgbClr val="F63C2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a∈V</a:t>
            </a:r>
            <a:r>
              <a:rPr lang="en-US" altLang="zh-CN" baseline="-1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集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选择集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文法的判断条件</a:t>
            </a:r>
          </a:p>
        </p:txBody>
      </p:sp>
    </p:spTree>
    <p:extLst>
      <p:ext uri="{BB962C8B-B14F-4D97-AF65-F5344CB8AC3E}">
        <p14:creationId xmlns:p14="http://schemas.microsoft.com/office/powerpoint/2010/main" val="167571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如果</a:t>
            </a:r>
            <a:r>
              <a:rPr lang="en-US" altLang="zh-CN" sz="2800" dirty="0"/>
              <a:t>X</a:t>
            </a:r>
            <a:r>
              <a:rPr lang="zh-CN" altLang="en-US" sz="2800" dirty="0"/>
              <a:t>是一个终结符号，</a:t>
            </a:r>
            <a:r>
              <a:rPr lang="en-US" altLang="zh-CN" sz="2800" dirty="0"/>
              <a:t>FIRST(X) ={X}</a:t>
            </a:r>
          </a:p>
          <a:p>
            <a:pPr marL="342900" lvl="1" indent="-342900">
              <a:buClr>
                <a:srgbClr val="CC0000"/>
              </a:buClr>
            </a:pPr>
            <a:r>
              <a:rPr lang="zh-CN" altLang="en-US" dirty="0"/>
              <a:t>如果</a:t>
            </a:r>
            <a:r>
              <a:rPr lang="en-US" altLang="zh-CN" dirty="0"/>
              <a:t>X→</a:t>
            </a:r>
            <a:r>
              <a:rPr lang="el-GR" altLang="zh-CN" dirty="0"/>
              <a:t>ε</a:t>
            </a:r>
            <a:r>
              <a:rPr lang="zh-CN" altLang="en-US" dirty="0"/>
              <a:t>是一个产生式，则把 </a:t>
            </a:r>
            <a:r>
              <a:rPr lang="el-GR" altLang="zh-CN" b="1" dirty="0">
                <a:solidFill>
                  <a:srgbClr val="FF0000"/>
                </a:solidFill>
              </a:rPr>
              <a:t>ε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加到</a:t>
            </a:r>
            <a:r>
              <a:rPr lang="en-US" altLang="zh-CN" dirty="0"/>
              <a:t>FIRST(X)</a:t>
            </a:r>
          </a:p>
          <a:p>
            <a:r>
              <a:rPr lang="zh-CN" altLang="en-US" sz="2800" dirty="0"/>
              <a:t>如果</a:t>
            </a:r>
            <a:r>
              <a:rPr lang="en-US" altLang="zh-CN" sz="2800" dirty="0"/>
              <a:t>X</a:t>
            </a:r>
            <a:r>
              <a:rPr lang="zh-CN" altLang="en-US" sz="2800" dirty="0"/>
              <a:t>是一个非终结符号，</a:t>
            </a:r>
            <a:r>
              <a:rPr lang="en-US" altLang="zh-CN" sz="2800" dirty="0"/>
              <a:t> X →Y</a:t>
            </a:r>
            <a:r>
              <a:rPr lang="en-US" altLang="zh-CN" sz="2800" baseline="-10000" dirty="0"/>
              <a:t>1</a:t>
            </a:r>
            <a:r>
              <a:rPr lang="en-US" altLang="zh-CN" sz="2800" dirty="0"/>
              <a:t>Y</a:t>
            </a:r>
            <a:r>
              <a:rPr lang="en-US" altLang="zh-CN" sz="2800" baseline="-10000" dirty="0"/>
              <a:t>2</a:t>
            </a:r>
            <a:r>
              <a:rPr lang="en-US" altLang="zh-CN" sz="2800" dirty="0"/>
              <a:t>…</a:t>
            </a:r>
            <a:r>
              <a:rPr lang="en-US" altLang="zh-CN" sz="2800" dirty="0" err="1"/>
              <a:t>Y</a:t>
            </a:r>
            <a:r>
              <a:rPr lang="en-US" altLang="zh-CN" sz="2800" baseline="-10000" dirty="0" err="1"/>
              <a:t>k</a:t>
            </a:r>
            <a:r>
              <a:rPr lang="zh-CN" altLang="en-US" sz="2800" dirty="0"/>
              <a:t>是一个产生式，则</a:t>
            </a:r>
            <a:r>
              <a:rPr lang="en-US" altLang="zh-CN" sz="2800" dirty="0"/>
              <a:t>:</a:t>
            </a:r>
          </a:p>
          <a:p>
            <a:pPr marL="407988" lvl="1" indent="-76200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把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FIRST(Y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</a:rPr>
              <a:t>\{</a:t>
            </a:r>
            <a:r>
              <a:rPr lang="el-GR" altLang="zh-CN" dirty="0">
                <a:solidFill>
                  <a:srgbClr val="FF0000"/>
                </a:solidFill>
              </a:rPr>
              <a:t>ε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加入到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FIRST(X)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407988" lvl="1" indent="-76200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zh-CN" altLang="en-US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，则把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FIRST(Y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</a:rPr>
              <a:t>\{</a:t>
            </a:r>
            <a:r>
              <a:rPr lang="el-GR" altLang="zh-CN" dirty="0">
                <a:solidFill>
                  <a:srgbClr val="FF0000"/>
                </a:solidFill>
              </a:rPr>
              <a:t>ε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也加入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FIRST(X)</a:t>
            </a:r>
          </a:p>
          <a:p>
            <a:pPr marL="407988" lvl="1" indent="-76200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zh-CN" altLang="en-US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，则把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FIRST(Y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</a:rPr>
              <a:t>\{</a:t>
            </a:r>
            <a:r>
              <a:rPr lang="el-GR" altLang="zh-CN" dirty="0">
                <a:solidFill>
                  <a:srgbClr val="FF0000"/>
                </a:solidFill>
              </a:rPr>
              <a:t>ε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也加入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FIRST(X)</a:t>
            </a:r>
          </a:p>
          <a:p>
            <a:pPr marL="407988" lvl="1" indent="-76200"/>
            <a:r>
              <a:rPr lang="en-US" altLang="zh-CN" dirty="0"/>
              <a:t>…</a:t>
            </a:r>
          </a:p>
          <a:p>
            <a:pPr marL="407988" lvl="1" indent="-76200"/>
            <a:r>
              <a:rPr lang="zh-CN" altLang="en-US" dirty="0"/>
              <a:t>如果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1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1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…Y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zh-CN" altLang="en-US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，则把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</a:rPr>
              <a:t> \{</a:t>
            </a:r>
            <a:r>
              <a:rPr lang="el-GR" altLang="zh-CN" dirty="0">
                <a:solidFill>
                  <a:srgbClr val="FF0000"/>
                </a:solidFill>
              </a:rPr>
              <a:t>ε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也加入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FIRST(X)</a:t>
            </a:r>
          </a:p>
          <a:p>
            <a:pPr marL="407988" lvl="1" indent="-76200"/>
            <a:r>
              <a:rPr lang="zh-CN" altLang="en-US" dirty="0"/>
              <a:t>如果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1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1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…Y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zh-CN" altLang="en-US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，则把</a:t>
            </a:r>
            <a:r>
              <a:rPr lang="el-GR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也加入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FIRST(X)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r>
              <a:rPr lang="zh-CN" altLang="en-US" dirty="0"/>
              <a:t>集的构造算法</a:t>
            </a:r>
            <a:r>
              <a:rPr lang="en-US" altLang="zh-CN" dirty="0"/>
              <a:t>【</a:t>
            </a:r>
            <a:r>
              <a:rPr lang="zh-CN" altLang="en-US" dirty="0"/>
              <a:t>教材</a:t>
            </a:r>
            <a:r>
              <a:rPr lang="en-US" altLang="zh-CN" dirty="0"/>
              <a:t>P59</a:t>
            </a:r>
            <a:r>
              <a:rPr lang="zh-CN" altLang="en-US" dirty="0"/>
              <a:t>，定义</a:t>
            </a:r>
            <a:r>
              <a:rPr lang="en-US" altLang="zh-CN" dirty="0"/>
              <a:t>4-1】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29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914400"/>
            <a:ext cx="9677399" cy="2362200"/>
          </a:xfrm>
        </p:spPr>
        <p:txBody>
          <a:bodyPr/>
          <a:lstStyle/>
          <a:p>
            <a:r>
              <a:rPr lang="zh-CN" altLang="en-US" dirty="0"/>
              <a:t>文法</a:t>
            </a:r>
            <a:r>
              <a:rPr lang="en-US" altLang="zh-CN" dirty="0"/>
              <a:t>G[E]:</a:t>
            </a:r>
          </a:p>
          <a:p>
            <a:pPr lvl="1"/>
            <a:r>
              <a:rPr lang="en-US" altLang="zh-CN" dirty="0"/>
              <a:t>E</a:t>
            </a:r>
            <a:r>
              <a:rPr lang="zh-CN" altLang="en-US" dirty="0"/>
              <a:t>→</a:t>
            </a:r>
            <a:r>
              <a:rPr lang="en-US" altLang="zh-CN" dirty="0"/>
              <a:t>TX			X</a:t>
            </a:r>
            <a:r>
              <a:rPr lang="zh-CN" altLang="en-US" dirty="0"/>
              <a:t>→</a:t>
            </a:r>
            <a:r>
              <a:rPr lang="en-US" altLang="zh-CN" dirty="0"/>
              <a:t>+</a:t>
            </a:r>
            <a:r>
              <a:rPr lang="en-US" altLang="zh-CN" dirty="0" err="1"/>
              <a:t>E|ε</a:t>
            </a:r>
            <a:endParaRPr lang="en-US" altLang="zh-CN" dirty="0"/>
          </a:p>
          <a:p>
            <a:pPr lvl="1"/>
            <a:r>
              <a:rPr lang="en-US" altLang="zh-CN" dirty="0"/>
              <a:t>T</a:t>
            </a:r>
            <a:r>
              <a:rPr lang="zh-CN" altLang="en-US" dirty="0"/>
              <a:t>→</a:t>
            </a:r>
            <a:r>
              <a:rPr lang="en-US" altLang="zh-CN" dirty="0"/>
              <a:t>int Y | ( E )		Y</a:t>
            </a:r>
            <a:r>
              <a:rPr lang="zh-CN" altLang="en-US" dirty="0"/>
              <a:t>→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dirty="0" err="1"/>
              <a:t>T|ε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r>
              <a:rPr lang="zh-CN" altLang="en-US" dirty="0"/>
              <a:t>集例子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8568" y="3185158"/>
            <a:ext cx="30492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+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Times New Roman" pitchFamily="18" charset="0"/>
              </a:rPr>
              <a:t>+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{*}</a:t>
            </a: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sz="2800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0" y="3400600"/>
            <a:ext cx="34740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Times New Roman" pitchFamily="18" charset="0"/>
              </a:rPr>
              <a:t>T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{(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Times New Roman" pitchFamily="18" charset="0"/>
              </a:rPr>
              <a:t>+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Times New Roman" pitchFamily="18" charset="0"/>
              </a:rPr>
              <a:t>，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Times New Roman" pitchFamily="18" charset="0"/>
              </a:rPr>
              <a:t>ε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{*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Times New Roman" pitchFamily="18" charset="0"/>
              </a:rPr>
              <a:t>, ε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41832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914400"/>
            <a:ext cx="9677399" cy="2362200"/>
          </a:xfrm>
        </p:spPr>
        <p:txBody>
          <a:bodyPr/>
          <a:lstStyle/>
          <a:p>
            <a:r>
              <a:rPr lang="zh-CN" altLang="en-US" dirty="0"/>
              <a:t>文法</a:t>
            </a:r>
            <a:r>
              <a:rPr lang="en-US" altLang="zh-CN" dirty="0"/>
              <a:t>G[E]:</a:t>
            </a:r>
          </a:p>
          <a:p>
            <a:pPr lvl="1"/>
            <a:r>
              <a:rPr lang="en-US" altLang="zh-CN" dirty="0"/>
              <a:t>E</a:t>
            </a:r>
            <a:r>
              <a:rPr lang="zh-CN" altLang="en-US" dirty="0"/>
              <a:t>→</a:t>
            </a:r>
            <a:r>
              <a:rPr lang="en-US" altLang="zh-CN" dirty="0"/>
              <a:t>TX			X</a:t>
            </a:r>
            <a:r>
              <a:rPr lang="zh-CN" altLang="en-US" dirty="0"/>
              <a:t>→</a:t>
            </a:r>
            <a:r>
              <a:rPr lang="en-US" altLang="zh-CN" dirty="0"/>
              <a:t>+</a:t>
            </a:r>
            <a:r>
              <a:rPr lang="en-US" altLang="zh-CN" dirty="0" err="1"/>
              <a:t>E|ε</a:t>
            </a:r>
            <a:endParaRPr lang="en-US" altLang="zh-CN" dirty="0"/>
          </a:p>
          <a:p>
            <a:pPr lvl="1"/>
            <a:r>
              <a:rPr lang="en-US" altLang="zh-CN" dirty="0"/>
              <a:t>T</a:t>
            </a:r>
            <a:r>
              <a:rPr lang="zh-CN" altLang="en-US" dirty="0"/>
              <a:t>→</a:t>
            </a:r>
            <a:r>
              <a:rPr lang="en-US" altLang="zh-CN" dirty="0" err="1"/>
              <a:t>int</a:t>
            </a:r>
            <a:r>
              <a:rPr lang="en-US" altLang="zh-CN" dirty="0"/>
              <a:t> Y | ( E )		Y</a:t>
            </a:r>
            <a:r>
              <a:rPr lang="zh-CN" altLang="en-US" dirty="0"/>
              <a:t>→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dirty="0" err="1"/>
              <a:t>T|ε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r>
              <a:rPr lang="zh-CN" altLang="en-US" dirty="0"/>
              <a:t>集例子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8568" y="3200401"/>
            <a:ext cx="304923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+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= {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+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= {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= {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(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= {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)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sz="2800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= {</a:t>
            </a:r>
            <a:r>
              <a:rPr lang="en-US" altLang="zh-CN" sz="2800" dirty="0" err="1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int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0" y="3415843"/>
            <a:ext cx="34740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= FIRST(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= {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= {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+</a:t>
            </a:r>
            <a:r>
              <a:rPr lang="zh-CN" altLang="en-US" sz="28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ε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= {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8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, ε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5428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914400"/>
            <a:ext cx="9677399" cy="609600"/>
          </a:xfrm>
        </p:spPr>
        <p:txBody>
          <a:bodyPr/>
          <a:lstStyle/>
          <a:p>
            <a:r>
              <a:rPr lang="zh-CN" altLang="en-US" dirty="0"/>
              <a:t>计算表达式文法的</a:t>
            </a:r>
            <a:r>
              <a:rPr lang="en-US" altLang="zh-CN" dirty="0"/>
              <a:t>FIRST</a:t>
            </a:r>
            <a:r>
              <a:rPr lang="zh-CN" altLang="en-US" dirty="0"/>
              <a:t>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r>
              <a:rPr lang="zh-CN" altLang="en-US" dirty="0"/>
              <a:t>集例子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058400" y="914400"/>
            <a:ext cx="1981200" cy="22467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SzPct val="60000"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E → TE'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E'→ +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TE'|ε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T → FT'    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T' → *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FT'|ε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 → (E)| id</a:t>
            </a:r>
          </a:p>
        </p:txBody>
      </p:sp>
      <p:sp>
        <p:nvSpPr>
          <p:cNvPr id="6" name="矩形 5"/>
          <p:cNvSpPr/>
          <p:nvPr/>
        </p:nvSpPr>
        <p:spPr>
          <a:xfrm>
            <a:off x="678874" y="152400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{(, id}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T'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{*, ε}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FIRST(F) = {(, id}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E'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{+, ε}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FIRST(T)={(, id}</a:t>
            </a:r>
          </a:p>
        </p:txBody>
      </p:sp>
      <p:sp>
        <p:nvSpPr>
          <p:cNvPr id="7" name="矩形 6"/>
          <p:cNvSpPr/>
          <p:nvPr/>
        </p:nvSpPr>
        <p:spPr>
          <a:xfrm>
            <a:off x="6256483" y="1524000"/>
            <a:ext cx="30937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TE'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{(, id}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+TE'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{+}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{ε}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FT'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{(, id}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*FT'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{*}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(E)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{ ( }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{ id }</a:t>
            </a:r>
          </a:p>
        </p:txBody>
      </p:sp>
    </p:spTree>
    <p:extLst>
      <p:ext uri="{BB962C8B-B14F-4D97-AF65-F5344CB8AC3E}">
        <p14:creationId xmlns:p14="http://schemas.microsoft.com/office/powerpoint/2010/main" val="23945564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914400"/>
            <a:ext cx="9677399" cy="609600"/>
          </a:xfrm>
        </p:spPr>
        <p:txBody>
          <a:bodyPr/>
          <a:lstStyle/>
          <a:p>
            <a:r>
              <a:rPr lang="zh-CN" altLang="en-US" dirty="0"/>
              <a:t>计算表达式文法的</a:t>
            </a:r>
            <a:r>
              <a:rPr lang="en-US" altLang="zh-CN" dirty="0"/>
              <a:t>FIRST</a:t>
            </a:r>
            <a:r>
              <a:rPr lang="zh-CN" altLang="en-US" dirty="0"/>
              <a:t>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r>
              <a:rPr lang="zh-CN" altLang="en-US" dirty="0"/>
              <a:t>集例子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982200" y="914400"/>
            <a:ext cx="2049780" cy="22467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SzPct val="60000"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E → TE'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E'→ +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TE'|ε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T → FT'    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T' → *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FT'|ε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 → (E)| id</a:t>
            </a:r>
          </a:p>
        </p:txBody>
      </p:sp>
      <p:sp>
        <p:nvSpPr>
          <p:cNvPr id="6" name="矩形 5"/>
          <p:cNvSpPr/>
          <p:nvPr/>
        </p:nvSpPr>
        <p:spPr>
          <a:xfrm>
            <a:off x="685801" y="152400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)={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(, id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T'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)={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*, ε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FIRST(F)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= {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(, id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E'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)={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+, ε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FIRST(T)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(, id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6422655" y="1537855"/>
            <a:ext cx="30937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TE'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)={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(, id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+TE'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)={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)={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FT'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)={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(, id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*FT'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)={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(E)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)={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={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016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7272" y="3276600"/>
            <a:ext cx="8960728" cy="31242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种类型的分析器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自顶向下方法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分析树是</a:t>
            </a:r>
            <a:r>
              <a:rPr lang="zh-CN" altLang="en-US" dirty="0">
                <a:solidFill>
                  <a:srgbClr val="FF0000"/>
                </a:solidFill>
              </a:rPr>
              <a:t>从根到叶子节点的顺序</a:t>
            </a:r>
            <a:r>
              <a:rPr lang="zh-CN" altLang="en-US" dirty="0"/>
              <a:t>构建的</a:t>
            </a:r>
            <a:endParaRPr lang="en-US" altLang="zh-CN" dirty="0"/>
          </a:p>
          <a:p>
            <a:pPr lvl="1"/>
            <a:r>
              <a:rPr lang="zh-CN" altLang="en-US" dirty="0"/>
              <a:t>实际上，是寻找从开始符号出发到句子的</a:t>
            </a:r>
            <a:r>
              <a:rPr lang="zh-CN" altLang="en-US" dirty="0">
                <a:solidFill>
                  <a:srgbClr val="FF0000"/>
                </a:solidFill>
              </a:rPr>
              <a:t>推导序列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分析器的输入由左到右一个符号一个符号的扫描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语法分析概述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707272" y="990600"/>
            <a:ext cx="8808328" cy="2046288"/>
            <a:chOff x="762000" y="3962400"/>
            <a:chExt cx="8808328" cy="2046288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762000" y="4047052"/>
              <a:ext cx="819150" cy="555625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50195"/>
              </a:schemeClr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dirty="0">
                  <a:latin typeface="华文新魏" pitchFamily="2" charset="-122"/>
                  <a:ea typeface="华文新魏" pitchFamily="2" charset="-122"/>
                </a:rPr>
                <a:t>源程序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026528" y="4197349"/>
              <a:ext cx="1191860" cy="81065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/>
            <a:lstStyle/>
            <a:p>
              <a:pPr algn="ctr"/>
              <a:r>
                <a:rPr lang="zh-CN" altLang="en-US" dirty="0">
                  <a:latin typeface="华文新魏" pitchFamily="2" charset="-122"/>
                  <a:ea typeface="华文新魏" pitchFamily="2" charset="-122"/>
                </a:rPr>
                <a:t>词法</a:t>
              </a:r>
              <a:endParaRPr lang="en-US" altLang="zh-CN" dirty="0">
                <a:latin typeface="华文新魏" pitchFamily="2" charset="-122"/>
                <a:ea typeface="华文新魏" pitchFamily="2" charset="-122"/>
              </a:endParaRPr>
            </a:p>
            <a:p>
              <a:pPr algn="ctr"/>
              <a:r>
                <a:rPr lang="zh-CN" altLang="en-US" dirty="0">
                  <a:latin typeface="华文新魏" pitchFamily="2" charset="-122"/>
                  <a:ea typeface="华文新魏" pitchFamily="2" charset="-122"/>
                </a:rPr>
                <a:t>分析器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4693528" y="4249486"/>
              <a:ext cx="1359525" cy="61912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/>
            <a:lstStyle/>
            <a:p>
              <a:pPr algn="ctr"/>
              <a:r>
                <a:rPr lang="zh-CN" altLang="en-US" dirty="0">
                  <a:latin typeface="华文新魏" pitchFamily="2" charset="-122"/>
                  <a:ea typeface="华文新魏" pitchFamily="2" charset="-122"/>
                </a:rPr>
                <a:t>语法</a:t>
              </a:r>
              <a:endParaRPr lang="en-US" altLang="zh-CN" dirty="0">
                <a:latin typeface="华文新魏" pitchFamily="2" charset="-122"/>
                <a:ea typeface="华文新魏" pitchFamily="2" charset="-122"/>
              </a:endParaRPr>
            </a:p>
            <a:p>
              <a:pPr algn="ctr"/>
              <a:r>
                <a:rPr lang="zh-CN" altLang="en-US" dirty="0">
                  <a:latin typeface="华文新魏" pitchFamily="2" charset="-122"/>
                  <a:ea typeface="华文新魏" pitchFamily="2" charset="-122"/>
                </a:rPr>
                <a:t>分析器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051761" y="4506913"/>
              <a:ext cx="974767" cy="236022"/>
            </a:xfrm>
            <a:prstGeom prst="rightArrow">
              <a:avLst>
                <a:gd name="adj1" fmla="val 50000"/>
                <a:gd name="adj2" fmla="val 96552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3245728" y="4331732"/>
              <a:ext cx="1445335" cy="227316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017128" y="3962400"/>
              <a:ext cx="195438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0" dirty="0"/>
                <a:t>&lt;</a:t>
              </a:r>
              <a:r>
                <a:rPr lang="zh-CN" altLang="en-US" sz="1800" b="0" dirty="0"/>
                <a:t>类别，属性值</a:t>
              </a:r>
              <a:r>
                <a:rPr lang="en-US" altLang="zh-CN" sz="1800" b="0" dirty="0"/>
                <a:t>&gt;</a:t>
              </a:r>
              <a:endParaRPr lang="zh-CN" altLang="en-US" sz="1800" b="0" dirty="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425845" y="4742934"/>
              <a:ext cx="155545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0" dirty="0"/>
                <a:t>取下一单词</a:t>
              </a:r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 rot="10800000">
              <a:off x="3245729" y="4575175"/>
              <a:ext cx="1445334" cy="207962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3702928" y="5576888"/>
              <a:ext cx="1593850" cy="431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dirty="0">
                  <a:latin typeface="华文新魏" pitchFamily="2" charset="-122"/>
                  <a:ea typeface="华文新魏" pitchFamily="2" charset="-122"/>
                </a:rPr>
                <a:t>符号表</a:t>
              </a:r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 rot="1629644">
              <a:off x="2462649" y="5226630"/>
              <a:ext cx="1236662" cy="206375"/>
            </a:xfrm>
            <a:prstGeom prst="leftRightArrow">
              <a:avLst>
                <a:gd name="adj1" fmla="val 50000"/>
                <a:gd name="adj2" fmla="val 17854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 rot="8920773" flipV="1">
              <a:off x="5392354" y="5308597"/>
              <a:ext cx="1479213" cy="243701"/>
            </a:xfrm>
            <a:prstGeom prst="leftRightArrow">
              <a:avLst>
                <a:gd name="adj1" fmla="val 50000"/>
                <a:gd name="adj2" fmla="val 1797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6924509" y="4246563"/>
              <a:ext cx="1502819" cy="61912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/>
            <a:lstStyle/>
            <a:p>
              <a:pPr algn="ctr"/>
              <a:r>
                <a:rPr lang="zh-CN" altLang="en-US" dirty="0">
                  <a:latin typeface="华文新魏" pitchFamily="2" charset="-122"/>
                  <a:ea typeface="华文新魏" pitchFamily="2" charset="-122"/>
                </a:rPr>
                <a:t>前端的其他部分</a:t>
              </a:r>
            </a:p>
          </p:txBody>
        </p:sp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>
              <a:off x="6091706" y="4419752"/>
              <a:ext cx="811622" cy="228448"/>
            </a:xfrm>
            <a:prstGeom prst="rightArrow">
              <a:avLst>
                <a:gd name="adj1" fmla="val 50000"/>
                <a:gd name="adj2" fmla="val 96552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5949188" y="4038600"/>
              <a:ext cx="95414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0" dirty="0"/>
                <a:t>分析树</a:t>
              </a:r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8427328" y="4452880"/>
              <a:ext cx="1143000" cy="228448"/>
            </a:xfrm>
            <a:prstGeom prst="rightArrow">
              <a:avLst>
                <a:gd name="adj1" fmla="val 50000"/>
                <a:gd name="adj2" fmla="val 96552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8336582" y="4115356"/>
              <a:ext cx="123374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0" dirty="0"/>
                <a:t>中间表示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33289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FOLLOW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集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后跟集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defRPr/>
            </a:pPr>
            <a:r>
              <a:rPr lang="en-US" altLang="zh-CN" dirty="0"/>
              <a:t>FOLLOW(A)</a:t>
            </a:r>
            <a:r>
              <a:rPr lang="zh-CN" altLang="en-US" dirty="0"/>
              <a:t>是由所有句型中紧跟在</a:t>
            </a:r>
            <a:r>
              <a:rPr lang="en-US" altLang="zh-CN" dirty="0"/>
              <a:t>A</a:t>
            </a:r>
            <a:r>
              <a:rPr lang="zh-CN" altLang="en-US" dirty="0"/>
              <a:t>后面的终结符</a:t>
            </a:r>
            <a:r>
              <a:rPr lang="en-US" altLang="zh-CN" dirty="0"/>
              <a:t>a</a:t>
            </a:r>
            <a:r>
              <a:rPr lang="zh-CN" altLang="en-US" dirty="0"/>
              <a:t>组成的集合，即</a:t>
            </a:r>
            <a:r>
              <a:rPr lang="en-US" altLang="zh-CN" dirty="0"/>
              <a:t>:</a:t>
            </a:r>
          </a:p>
          <a:p>
            <a:pPr marL="457200" lvl="1" indent="0">
              <a:buNone/>
              <a:defRPr/>
            </a:pPr>
            <a:r>
              <a:rPr lang="en-US" altLang="zh-CN" dirty="0"/>
              <a:t>		FOLLOW(A)={ a |S</a:t>
            </a:r>
            <a:r>
              <a:rPr lang="en-US" altLang="zh-CN" dirty="0">
                <a:sym typeface="Symbol" pitchFamily="18" charset="2"/>
              </a:rPr>
              <a:t> </a:t>
            </a:r>
            <a:r>
              <a:rPr lang="en-US" altLang="zh-CN" baseline="30000" dirty="0">
                <a:sym typeface="Symbol" pitchFamily="18" charset="2"/>
              </a:rPr>
              <a:t>*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/>
              <a:t>α</a:t>
            </a:r>
            <a:r>
              <a:rPr lang="en-US" altLang="zh-CN" dirty="0" err="1"/>
              <a:t>A</a:t>
            </a:r>
            <a:r>
              <a:rPr lang="en-US" altLang="zh-CN" b="1" dirty="0" err="1">
                <a:solidFill>
                  <a:srgbClr val="F63C28"/>
                </a:solidFill>
              </a:rPr>
              <a:t>a</a:t>
            </a:r>
            <a:r>
              <a:rPr lang="en-US" altLang="zh-CN" dirty="0"/>
              <a:t>β</a:t>
            </a:r>
            <a:r>
              <a:rPr lang="zh-CN" altLang="en-US" dirty="0"/>
              <a:t>，</a:t>
            </a:r>
            <a:r>
              <a:rPr lang="en-US" altLang="zh-CN" dirty="0" err="1"/>
              <a:t>a∈V</a:t>
            </a:r>
            <a:r>
              <a:rPr lang="en-US" altLang="zh-CN" baseline="-10000" dirty="0" err="1"/>
              <a:t>T</a:t>
            </a:r>
            <a:r>
              <a:rPr lang="en-US" altLang="zh-CN" dirty="0"/>
              <a:t>}</a:t>
            </a: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直觉分析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→</a:t>
            </a:r>
            <a:r>
              <a:rPr lang="en-US" altLang="zh-CN" dirty="0"/>
              <a:t>AB</a:t>
            </a:r>
            <a:r>
              <a:rPr lang="zh-CN" altLang="en-US" dirty="0"/>
              <a:t>，则</a:t>
            </a:r>
            <a:r>
              <a:rPr lang="en-US" altLang="zh-CN" dirty="0"/>
              <a:t>FIRST(B)</a:t>
            </a:r>
            <a:r>
              <a:rPr lang="zh-CN" altLang="en-US" dirty="0">
                <a:sym typeface="LogicA"/>
              </a:rPr>
              <a:t>⊆</a:t>
            </a:r>
            <a:r>
              <a:rPr lang="en-US" altLang="zh-CN" dirty="0">
                <a:sym typeface="LogicA"/>
              </a:rPr>
              <a:t>FOLLOW(A)</a:t>
            </a:r>
            <a:r>
              <a:rPr lang="zh-CN" altLang="en-US" dirty="0">
                <a:sym typeface="LogicA"/>
              </a:rPr>
              <a:t>，且</a:t>
            </a:r>
            <a:endParaRPr lang="en-US" altLang="zh-CN" dirty="0">
              <a:sym typeface="LogicA"/>
            </a:endParaRPr>
          </a:p>
          <a:p>
            <a:pPr marL="800100" lvl="2" indent="0">
              <a:buNone/>
            </a:pPr>
            <a:r>
              <a:rPr lang="en-US" altLang="zh-CN" dirty="0">
                <a:sym typeface="LogicA"/>
              </a:rPr>
              <a:t>			FOLLOW(X)</a:t>
            </a:r>
            <a:r>
              <a:rPr lang="zh-CN" altLang="en-US" dirty="0">
                <a:sym typeface="LogicA"/>
              </a:rPr>
              <a:t> ⊆</a:t>
            </a:r>
            <a:r>
              <a:rPr lang="en-US" altLang="zh-CN" dirty="0">
                <a:sym typeface="LogicA"/>
              </a:rPr>
              <a:t>FOLLOW(B)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B</a:t>
            </a:r>
            <a:r>
              <a:rPr lang="en-US" altLang="zh-CN" dirty="0">
                <a:sym typeface="Symbol" pitchFamily="18" charset="2"/>
              </a:rPr>
              <a:t> </a:t>
            </a:r>
            <a:r>
              <a:rPr lang="en-US" altLang="zh-CN" baseline="30000" dirty="0">
                <a:sym typeface="Symbol" pitchFamily="18" charset="2"/>
              </a:rPr>
              <a:t>*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/>
              <a:t>ε</a:t>
            </a:r>
            <a:r>
              <a:rPr lang="zh-CN" altLang="en-US" dirty="0"/>
              <a:t>，则</a:t>
            </a:r>
            <a:r>
              <a:rPr lang="en-US" altLang="zh-CN" dirty="0">
                <a:sym typeface="LogicA"/>
              </a:rPr>
              <a:t>FOLLOW(X)</a:t>
            </a:r>
            <a:r>
              <a:rPr lang="zh-CN" altLang="en-US" dirty="0">
                <a:sym typeface="LogicA"/>
              </a:rPr>
              <a:t> ⊆</a:t>
            </a:r>
            <a:r>
              <a:rPr lang="en-US" altLang="zh-CN" dirty="0">
                <a:sym typeface="LogicA"/>
              </a:rPr>
              <a:t>FOLLOW(A)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FOLLOW</a:t>
            </a:r>
            <a:r>
              <a:rPr lang="zh-CN" altLang="en-US" dirty="0"/>
              <a:t>集的构造算法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39683" y="5181600"/>
            <a:ext cx="6629400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spcBef>
                <a:spcPct val="30000"/>
              </a:spcBef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例如推导过程</a:t>
            </a:r>
            <a:r>
              <a:rPr lang="zh-CN" altLang="en-US" sz="2800" dirty="0">
                <a:latin typeface="+mn-lt"/>
              </a:rPr>
              <a:t>：</a:t>
            </a:r>
            <a:r>
              <a:rPr kumimoji="1" lang="en-US" altLang="zh-CN" sz="2800" dirty="0">
                <a:latin typeface="Times New Roman" pitchFamily="18" charset="0"/>
                <a:ea typeface="ＭＳ Ｐゴシック" pitchFamily="-65" charset="-128"/>
                <a:cs typeface="Times New Roman" pitchFamily="18" charset="0"/>
              </a:rPr>
              <a:t>X</a:t>
            </a:r>
            <a:r>
              <a:rPr kumimoji="1" lang="en-US" altLang="zh-CN" sz="2800" dirty="0">
                <a:latin typeface="Times New Roman" pitchFamily="18" charset="0"/>
                <a:ea typeface="ＭＳ Ｐゴシック" pitchFamily="-65" charset="-128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sz="2800" dirty="0">
                <a:latin typeface="Times New Roman" pitchFamily="18" charset="0"/>
                <a:ea typeface="ＭＳ Ｐゴシック" pitchFamily="-65" charset="-128"/>
                <a:cs typeface="Times New Roman" pitchFamily="18" charset="0"/>
              </a:rPr>
              <a:t>AB  </a:t>
            </a:r>
            <a:r>
              <a:rPr kumimoji="1" lang="en-US" altLang="zh-CN" sz="2800" dirty="0">
                <a:latin typeface="Times New Roman" pitchFamily="18" charset="0"/>
                <a:ea typeface="ＭＳ Ｐゴシック" pitchFamily="-65" charset="-128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sz="2800" baseline="30000" dirty="0">
                <a:latin typeface="Times New Roman" pitchFamily="18" charset="0"/>
                <a:ea typeface="ＭＳ Ｐゴシック" pitchFamily="-65" charset="-128"/>
                <a:cs typeface="Times New Roman" pitchFamily="18" charset="0"/>
                <a:sym typeface="Symbol" pitchFamily="18" charset="2"/>
              </a:rPr>
              <a:t>+   </a:t>
            </a:r>
            <a:r>
              <a:rPr kumimoji="1" lang="en-US" altLang="zh-CN" sz="2800" dirty="0" err="1">
                <a:latin typeface="Times New Roman" pitchFamily="18" charset="0"/>
                <a:ea typeface="ＭＳ Ｐゴシック" pitchFamily="-65" charset="-128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itchFamily="18" charset="0"/>
                <a:ea typeface="ＭＳ Ｐゴシック" pitchFamily="-65" charset="-128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ＭＳ Ｐゴシック" pitchFamily="-65" charset="-128"/>
                <a:cs typeface="Times New Roman" pitchFamily="18" charset="0"/>
                <a:sym typeface="Symbol" pitchFamily="18" charset="2"/>
              </a:rPr>
              <a:t>β</a:t>
            </a:r>
          </a:p>
          <a:p>
            <a:pPr lvl="0" eaLnBrk="0" hangingPunct="0">
              <a:spcBef>
                <a:spcPct val="30000"/>
              </a:spcBef>
            </a:pPr>
            <a:r>
              <a:rPr kumimoji="1" lang="en-US" altLang="zh-CN" sz="2800" dirty="0">
                <a:latin typeface="Times New Roman" pitchFamily="18" charset="0"/>
                <a:ea typeface="ＭＳ Ｐゴシック" pitchFamily="-65" charset="-128"/>
                <a:cs typeface="Times New Roman" pitchFamily="18" charset="0"/>
                <a:sym typeface="Symbol" pitchFamily="18" charset="2"/>
              </a:rPr>
              <a:t>                           S</a:t>
            </a:r>
            <a:r>
              <a:rPr kumimoji="1" lang="en-US" altLang="zh-CN" sz="2800" baseline="30000" dirty="0">
                <a:latin typeface="Times New Roman" pitchFamily="18" charset="0"/>
                <a:ea typeface="ＭＳ Ｐゴシック" pitchFamily="-65" charset="-128"/>
                <a:cs typeface="Times New Roman" pitchFamily="18" charset="0"/>
                <a:sym typeface="Symbol" pitchFamily="18" charset="2"/>
              </a:rPr>
              <a:t>+</a:t>
            </a:r>
            <a:r>
              <a:rPr kumimoji="1" lang="en-US" altLang="zh-CN" sz="2800" dirty="0" err="1">
                <a:latin typeface="Times New Roman" pitchFamily="18" charset="0"/>
                <a:ea typeface="ＭＳ Ｐゴシック" pitchFamily="-65" charset="-128"/>
                <a:cs typeface="Times New Roman" pitchFamily="18" charset="0"/>
                <a:sym typeface="Symbol" pitchFamily="18" charset="2"/>
              </a:rPr>
              <a:t>Xt</a:t>
            </a:r>
            <a:r>
              <a:rPr kumimoji="1" lang="en-US" altLang="zh-CN" sz="2800" dirty="0">
                <a:latin typeface="Times New Roman" pitchFamily="18" charset="0"/>
                <a:ea typeface="ＭＳ Ｐゴシック" pitchFamily="-65" charset="-128"/>
                <a:cs typeface="Times New Roman" pitchFamily="18" charset="0"/>
                <a:sym typeface="Symbol" pitchFamily="18" charset="2"/>
              </a:rPr>
              <a:t>  </a:t>
            </a:r>
            <a:r>
              <a:rPr kumimoji="1" lang="en-US" altLang="zh-CN" sz="2800" dirty="0" err="1">
                <a:latin typeface="Times New Roman" pitchFamily="18" charset="0"/>
                <a:ea typeface="ＭＳ Ｐゴシック" pitchFamily="-65" charset="-128"/>
                <a:cs typeface="Times New Roman" pitchFamily="18" charset="0"/>
                <a:sym typeface="Symbol" pitchFamily="18" charset="2"/>
              </a:rPr>
              <a:t>AB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itchFamily="18" charset="0"/>
                <a:ea typeface="ＭＳ Ｐゴシック" pitchFamily="-65" charset="-128"/>
                <a:cs typeface="Times New Roman" pitchFamily="18" charset="0"/>
                <a:sym typeface="Symbol" pitchFamily="18" charset="2"/>
              </a:rPr>
              <a:t>t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ＭＳ Ｐゴシック" pitchFamily="-65" charset="-128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800" dirty="0">
                <a:latin typeface="Times New Roman" pitchFamily="18" charset="0"/>
                <a:ea typeface="ＭＳ Ｐゴシック" pitchFamily="-65" charset="-128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sz="2800" baseline="30000" dirty="0">
                <a:latin typeface="Times New Roman" pitchFamily="18" charset="0"/>
                <a:ea typeface="ＭＳ Ｐゴシック" pitchFamily="-65" charset="-128"/>
                <a:cs typeface="Times New Roman" pitchFamily="18" charset="0"/>
                <a:sym typeface="Symbol" pitchFamily="18" charset="2"/>
              </a:rPr>
              <a:t>*  </a:t>
            </a:r>
            <a:r>
              <a:rPr kumimoji="1" lang="en-US" altLang="zh-CN" sz="2800" dirty="0">
                <a:latin typeface="Times New Roman" pitchFamily="18" charset="0"/>
                <a:ea typeface="ＭＳ Ｐゴシック" pitchFamily="-65" charset="-128"/>
                <a:cs typeface="Times New Roman" pitchFamily="18" charset="0"/>
                <a:sym typeface="Symbol" pitchFamily="18" charset="2"/>
              </a:rPr>
              <a:t>At</a:t>
            </a:r>
            <a:endParaRPr kumimoji="1" lang="zh-CN" altLang="en-US" sz="2800" dirty="0">
              <a:latin typeface="Times New Roman" pitchFamily="18" charset="0"/>
              <a:ea typeface="ＭＳ Ｐゴシック" pitchFamily="-65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7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FOLLOW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集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后跟集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>
              <a:defRPr/>
            </a:pPr>
            <a:r>
              <a:rPr lang="en-US" altLang="zh-CN" dirty="0"/>
              <a:t>FOLLOW(A)</a:t>
            </a:r>
            <a:r>
              <a:rPr lang="zh-CN" altLang="en-US" dirty="0"/>
              <a:t>是由所有句型中紧跟在</a:t>
            </a:r>
            <a:r>
              <a:rPr lang="en-US" altLang="zh-CN" dirty="0"/>
              <a:t>A</a:t>
            </a:r>
            <a:r>
              <a:rPr lang="zh-CN" altLang="en-US" dirty="0"/>
              <a:t>后面的终结符</a:t>
            </a:r>
            <a:r>
              <a:rPr lang="en-US" altLang="zh-CN" dirty="0"/>
              <a:t>a</a:t>
            </a:r>
            <a:r>
              <a:rPr lang="zh-CN" altLang="en-US" dirty="0"/>
              <a:t>组成的集合，即</a:t>
            </a:r>
            <a:r>
              <a:rPr lang="en-US" altLang="zh-CN" dirty="0"/>
              <a:t>:</a:t>
            </a:r>
          </a:p>
          <a:p>
            <a:pPr marL="457200" lvl="1" indent="0">
              <a:buNone/>
              <a:defRPr/>
            </a:pPr>
            <a:r>
              <a:rPr lang="en-US" altLang="zh-CN" dirty="0"/>
              <a:t>		FOLLOW(A)={ a |S</a:t>
            </a:r>
            <a:r>
              <a:rPr lang="en-US" altLang="zh-CN" dirty="0">
                <a:sym typeface="Symbol" pitchFamily="18" charset="2"/>
              </a:rPr>
              <a:t> </a:t>
            </a:r>
            <a:r>
              <a:rPr lang="en-US" altLang="zh-CN" baseline="30000" dirty="0">
                <a:sym typeface="Symbol" pitchFamily="18" charset="2"/>
              </a:rPr>
              <a:t>*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/>
              <a:t>α</a:t>
            </a:r>
            <a:r>
              <a:rPr lang="en-US" altLang="zh-CN" dirty="0" err="1"/>
              <a:t>A</a:t>
            </a:r>
            <a:r>
              <a:rPr lang="en-US" altLang="zh-CN" b="1" dirty="0" err="1">
                <a:solidFill>
                  <a:srgbClr val="F63C28"/>
                </a:solidFill>
              </a:rPr>
              <a:t>a</a:t>
            </a:r>
            <a:r>
              <a:rPr lang="en-US" altLang="zh-CN" dirty="0"/>
              <a:t>β</a:t>
            </a:r>
            <a:r>
              <a:rPr lang="zh-CN" altLang="en-US" dirty="0"/>
              <a:t>，</a:t>
            </a:r>
            <a:r>
              <a:rPr lang="en-US" altLang="zh-CN" dirty="0" err="1"/>
              <a:t>a∈V</a:t>
            </a:r>
            <a:r>
              <a:rPr lang="en-US" altLang="zh-CN" baseline="-10000" dirty="0" err="1"/>
              <a:t>T</a:t>
            </a:r>
            <a:r>
              <a:rPr lang="en-US" altLang="zh-CN" dirty="0"/>
              <a:t>}</a:t>
            </a: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直觉分析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→</a:t>
            </a:r>
            <a:r>
              <a:rPr lang="en-US" altLang="zh-CN" dirty="0"/>
              <a:t>AB</a:t>
            </a:r>
            <a:r>
              <a:rPr lang="zh-CN" altLang="en-US" dirty="0"/>
              <a:t>，则</a:t>
            </a:r>
            <a:r>
              <a:rPr lang="en-US" altLang="zh-CN" dirty="0"/>
              <a:t>FIRST(B)</a:t>
            </a:r>
            <a:r>
              <a:rPr lang="zh-CN" altLang="en-US" dirty="0">
                <a:sym typeface="LogicA"/>
              </a:rPr>
              <a:t>⊆</a:t>
            </a:r>
            <a:r>
              <a:rPr lang="en-US" altLang="zh-CN" dirty="0">
                <a:sym typeface="LogicA"/>
              </a:rPr>
              <a:t>FOLLOW(A)</a:t>
            </a:r>
            <a:r>
              <a:rPr lang="zh-CN" altLang="en-US" dirty="0">
                <a:sym typeface="LogicA"/>
              </a:rPr>
              <a:t>，且</a:t>
            </a:r>
            <a:endParaRPr lang="en-US" altLang="zh-CN" dirty="0">
              <a:sym typeface="LogicA"/>
            </a:endParaRPr>
          </a:p>
          <a:p>
            <a:pPr marL="800100" lvl="2" indent="0">
              <a:buNone/>
            </a:pPr>
            <a:r>
              <a:rPr lang="en-US" altLang="zh-CN" dirty="0">
                <a:sym typeface="LogicA"/>
              </a:rPr>
              <a:t>			FOLLOW(X)</a:t>
            </a:r>
            <a:r>
              <a:rPr lang="zh-CN" altLang="en-US" dirty="0">
                <a:sym typeface="LogicA"/>
              </a:rPr>
              <a:t> ⊆</a:t>
            </a:r>
            <a:r>
              <a:rPr lang="en-US" altLang="zh-CN" dirty="0">
                <a:sym typeface="LogicA"/>
              </a:rPr>
              <a:t>FOLLOW(B)</a:t>
            </a:r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B</a:t>
            </a:r>
            <a:r>
              <a:rPr lang="en-US" altLang="zh-CN" dirty="0">
                <a:sym typeface="Symbol" pitchFamily="18" charset="2"/>
              </a:rPr>
              <a:t> </a:t>
            </a:r>
            <a:r>
              <a:rPr lang="en-US" altLang="zh-CN" baseline="30000" dirty="0">
                <a:sym typeface="Symbol" pitchFamily="18" charset="2"/>
              </a:rPr>
              <a:t>*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/>
              <a:t>ε</a:t>
            </a:r>
            <a:r>
              <a:rPr lang="zh-CN" altLang="en-US" dirty="0"/>
              <a:t>，则</a:t>
            </a:r>
            <a:r>
              <a:rPr lang="en-US" altLang="zh-CN" dirty="0">
                <a:sym typeface="LogicA"/>
              </a:rPr>
              <a:t>FOLLOW(X)</a:t>
            </a:r>
            <a:r>
              <a:rPr lang="zh-CN" altLang="en-US" dirty="0">
                <a:sym typeface="LogicA"/>
              </a:rPr>
              <a:t> ⊆</a:t>
            </a:r>
            <a:r>
              <a:rPr lang="en-US" altLang="zh-CN" dirty="0">
                <a:sym typeface="LogicA"/>
              </a:rPr>
              <a:t>FOLLOW(A)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S</a:t>
            </a:r>
            <a:r>
              <a:rPr lang="zh-CN" altLang="en-US" dirty="0"/>
              <a:t>是开始符号，则句子输入结束符</a:t>
            </a:r>
            <a:r>
              <a:rPr lang="en-US" altLang="zh-CN" dirty="0"/>
              <a:t>$</a:t>
            </a:r>
            <a:r>
              <a:rPr lang="zh-CN" altLang="en-US" dirty="0"/>
              <a:t>在</a:t>
            </a:r>
            <a:r>
              <a:rPr lang="en-US" altLang="zh-CN" dirty="0"/>
              <a:t>FOLLOW(S)</a:t>
            </a:r>
            <a:r>
              <a:rPr lang="zh-CN" altLang="en-US" dirty="0"/>
              <a:t>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FOLLOW</a:t>
            </a:r>
            <a:r>
              <a:rPr lang="zh-CN" altLang="en-US" dirty="0"/>
              <a:t>集的构造算法</a:t>
            </a:r>
          </a:p>
        </p:txBody>
      </p:sp>
    </p:spTree>
    <p:extLst>
      <p:ext uri="{BB962C8B-B14F-4D97-AF65-F5344CB8AC3E}">
        <p14:creationId xmlns:p14="http://schemas.microsoft.com/office/powerpoint/2010/main" val="31052014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算法流程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把输入结束符</a:t>
            </a:r>
            <a:r>
              <a:rPr lang="en-US" altLang="zh-CN" dirty="0"/>
              <a:t>$</a:t>
            </a:r>
            <a:r>
              <a:rPr lang="zh-CN" altLang="en-US" dirty="0"/>
              <a:t>放入开始符号</a:t>
            </a:r>
            <a:r>
              <a:rPr lang="en-US" altLang="zh-CN" dirty="0"/>
              <a:t>S</a:t>
            </a:r>
            <a:r>
              <a:rPr lang="zh-CN" altLang="en-US" dirty="0"/>
              <a:t>的</a:t>
            </a:r>
            <a:r>
              <a:rPr lang="en-US" altLang="zh-CN" dirty="0"/>
              <a:t>FOLLOW</a:t>
            </a:r>
            <a:r>
              <a:rPr lang="zh-CN" altLang="en-US" dirty="0"/>
              <a:t>集，即</a:t>
            </a:r>
            <a:r>
              <a:rPr lang="en-US" altLang="zh-CN" dirty="0"/>
              <a:t>:  $∈FOLLOW(S)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dirty="0"/>
              <a:t>2.</a:t>
            </a:r>
            <a:r>
              <a:rPr lang="zh-CN" altLang="en-US" dirty="0"/>
              <a:t>对于形如</a:t>
            </a:r>
            <a:r>
              <a:rPr lang="en-US" altLang="zh-CN" dirty="0"/>
              <a:t>A</a:t>
            </a:r>
            <a:r>
              <a:rPr lang="zh-CN" altLang="en-US" dirty="0"/>
              <a:t>→</a:t>
            </a:r>
            <a:r>
              <a:rPr lang="en-US" altLang="zh-CN" dirty="0"/>
              <a:t>αBβ</a:t>
            </a:r>
            <a:r>
              <a:rPr lang="zh-CN" altLang="en-US" dirty="0"/>
              <a:t>的产生式，将</a:t>
            </a:r>
            <a:r>
              <a:rPr lang="en-US" altLang="zh-CN" dirty="0"/>
              <a:t>FIRST(β)-{ε}</a:t>
            </a:r>
            <a:r>
              <a:rPr lang="zh-CN" altLang="en-US" dirty="0"/>
              <a:t>放入</a:t>
            </a:r>
            <a:r>
              <a:rPr lang="en-US" altLang="zh-CN" dirty="0"/>
              <a:t>FOLLOW(B)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dirty="0"/>
              <a:t>3.</a:t>
            </a:r>
            <a:r>
              <a:rPr lang="zh-CN" altLang="en-US" dirty="0"/>
              <a:t>如果存在产生式</a:t>
            </a:r>
            <a:r>
              <a:rPr lang="en-US" altLang="zh-CN" dirty="0"/>
              <a:t>A</a:t>
            </a:r>
            <a:r>
              <a:rPr lang="zh-CN" altLang="en-US" dirty="0"/>
              <a:t>→</a:t>
            </a:r>
            <a:r>
              <a:rPr lang="en-US" altLang="zh-CN" dirty="0"/>
              <a:t>αB</a:t>
            </a:r>
            <a:r>
              <a:rPr lang="zh-CN" altLang="en-US" dirty="0"/>
              <a:t>或</a:t>
            </a:r>
            <a:r>
              <a:rPr lang="en-US" altLang="zh-CN" dirty="0"/>
              <a:t>A</a:t>
            </a:r>
            <a:r>
              <a:rPr lang="zh-CN" altLang="en-US" dirty="0"/>
              <a:t>→</a:t>
            </a:r>
            <a:r>
              <a:rPr lang="en-US" altLang="zh-CN" dirty="0"/>
              <a:t>αBβ</a:t>
            </a:r>
            <a:r>
              <a:rPr lang="zh-CN" altLang="en-US" dirty="0"/>
              <a:t>且</a:t>
            </a:r>
            <a:r>
              <a:rPr lang="en-US" altLang="zh-CN" dirty="0"/>
              <a:t>β</a:t>
            </a:r>
            <a:r>
              <a:rPr lang="en-US" altLang="zh-CN" dirty="0">
                <a:sym typeface="Symbol" pitchFamily="18" charset="2"/>
              </a:rPr>
              <a:t></a:t>
            </a:r>
            <a:r>
              <a:rPr lang="en-US" altLang="zh-CN" baseline="30000" dirty="0">
                <a:sym typeface="Symbol" pitchFamily="18" charset="2"/>
              </a:rPr>
              <a:t>*</a:t>
            </a:r>
            <a:r>
              <a:rPr lang="en-US" altLang="zh-CN" dirty="0" err="1"/>
              <a:t>ε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即</a:t>
            </a:r>
            <a:r>
              <a:rPr lang="en-US" altLang="zh-CN" dirty="0" err="1"/>
              <a:t>ε</a:t>
            </a:r>
            <a:r>
              <a:rPr lang="en-US" altLang="zh-CN" dirty="0"/>
              <a:t> ∈FIRST(β))</a:t>
            </a:r>
            <a:r>
              <a:rPr lang="zh-CN" altLang="en-US" dirty="0"/>
              <a:t>，将</a:t>
            </a:r>
            <a:r>
              <a:rPr lang="en-US" altLang="zh-CN" dirty="0"/>
              <a:t>FOLLOW(A)</a:t>
            </a:r>
            <a:r>
              <a:rPr lang="zh-CN" altLang="en-US" dirty="0"/>
              <a:t>放入</a:t>
            </a:r>
            <a:r>
              <a:rPr lang="en-US" altLang="zh-CN" dirty="0"/>
              <a:t>FOLLOW(B)</a:t>
            </a:r>
            <a:r>
              <a:rPr lang="zh-CN" altLang="en-US" dirty="0"/>
              <a:t>中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FOLLOW</a:t>
            </a:r>
            <a:r>
              <a:rPr lang="zh-CN" altLang="en-US" dirty="0"/>
              <a:t>集的构造算法</a:t>
            </a:r>
          </a:p>
        </p:txBody>
      </p:sp>
    </p:spTree>
    <p:extLst>
      <p:ext uri="{BB962C8B-B14F-4D97-AF65-F5344CB8AC3E}">
        <p14:creationId xmlns:p14="http://schemas.microsoft.com/office/powerpoint/2010/main" val="25735636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算法实现</a:t>
            </a:r>
            <a:endParaRPr lang="en-US" altLang="zh-CN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初始化所有的非终结符号</a:t>
            </a:r>
            <a:r>
              <a:rPr lang="en-US" altLang="zh-CN" sz="2400" dirty="0"/>
              <a:t>X</a:t>
            </a:r>
            <a:r>
              <a:rPr lang="zh-CN" altLang="en-US" sz="2400" dirty="0"/>
              <a:t>的</a:t>
            </a:r>
            <a:r>
              <a:rPr lang="en-US" altLang="zh-CN" sz="2400" dirty="0"/>
              <a:t>FOLLOW</a:t>
            </a:r>
            <a:r>
              <a:rPr lang="zh-CN" altLang="en-US" sz="2400" dirty="0"/>
              <a:t>集为空集。并把</a:t>
            </a:r>
            <a:r>
              <a:rPr lang="en-US" altLang="zh-CN" sz="2400" dirty="0"/>
              <a:t>$</a:t>
            </a:r>
            <a:r>
              <a:rPr lang="zh-CN" altLang="en-US" sz="2400" dirty="0"/>
              <a:t>放入</a:t>
            </a:r>
            <a:r>
              <a:rPr lang="en-US" altLang="zh-CN" sz="2400" dirty="0"/>
              <a:t>FOLLOW(S)</a:t>
            </a:r>
            <a:r>
              <a:rPr lang="zh-CN" altLang="en-US" sz="2400" dirty="0"/>
              <a:t>中，其中</a:t>
            </a:r>
            <a:r>
              <a:rPr lang="en-US" altLang="zh-CN" sz="2400" dirty="0"/>
              <a:t>S</a:t>
            </a:r>
            <a:r>
              <a:rPr lang="zh-CN" altLang="en-US" sz="2400" dirty="0"/>
              <a:t>是开始符号。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2.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重复以下步骤，直到任何一个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FOLLOW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集都没有变动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: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30225" lvl="1" indent="-168275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对每一条产生式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…X</a:t>
            </a:r>
            <a:r>
              <a:rPr lang="en-US" altLang="zh-CN" baseline="-250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marL="534987" lvl="2" indent="0">
              <a:buNone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j =1 to m do begin</a:t>
            </a:r>
          </a:p>
          <a:p>
            <a:pPr marL="877887" lvl="4" indent="0">
              <a:buNone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if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CN" baseline="-25000" dirty="0" err="1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是一个非终结符号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then:</a:t>
            </a:r>
          </a:p>
          <a:p>
            <a:pPr marL="877887" lvl="4" indent="0">
              <a:buNone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  FOLLOW(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CN" baseline="-25000" dirty="0" err="1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) = FOLLOW(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CN" baseline="-25000" dirty="0" err="1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∪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(FIRST(X</a:t>
            </a:r>
            <a:r>
              <a:rPr lang="en-US" altLang="zh-CN" baseline="-25000" dirty="0">
                <a:solidFill>
                  <a:schemeClr val="bg1">
                    <a:lumMod val="85000"/>
                  </a:schemeClr>
                </a:solidFill>
              </a:rPr>
              <a:t>j+1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…X</a:t>
            </a:r>
            <a:r>
              <a:rPr lang="en-US" altLang="zh-CN" baseline="-25000" dirty="0">
                <a:solidFill>
                  <a:schemeClr val="bg1">
                    <a:lumMod val="85000"/>
                  </a:schemeClr>
                </a:solidFill>
              </a:rPr>
              <a:t>m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) – {ε});</a:t>
            </a:r>
          </a:p>
          <a:p>
            <a:pPr marL="877887" lvl="4" indent="0">
              <a:buNone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  if ε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∈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FIRST(X</a:t>
            </a:r>
            <a:r>
              <a:rPr lang="en-US" altLang="zh-CN" baseline="-25000" dirty="0">
                <a:solidFill>
                  <a:schemeClr val="bg1">
                    <a:lumMod val="85000"/>
                  </a:schemeClr>
                </a:solidFill>
              </a:rPr>
              <a:t>j+1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…X</a:t>
            </a:r>
            <a:r>
              <a:rPr lang="en-US" altLang="zh-CN" baseline="-25000" dirty="0">
                <a:solidFill>
                  <a:schemeClr val="bg1">
                    <a:lumMod val="85000"/>
                  </a:schemeClr>
                </a:solidFill>
              </a:rPr>
              <a:t>m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then:</a:t>
            </a:r>
          </a:p>
          <a:p>
            <a:pPr marL="877887" lvl="4" indent="0">
              <a:buNone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       FOLLOW(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CN" baseline="-25000" dirty="0" err="1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) = FOLLOW(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CN" baseline="-25000" dirty="0" err="1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∪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FOLLOW(X);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FOLLOW</a:t>
            </a:r>
            <a:r>
              <a:rPr lang="zh-CN" altLang="en-US" dirty="0"/>
              <a:t>集的构造算法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685801" y="1524000"/>
            <a:ext cx="11099799" cy="838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0800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算法实现</a:t>
            </a:r>
            <a:endParaRPr lang="en-US" altLang="zh-CN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初始化所有的非终结符号</a:t>
            </a:r>
            <a:r>
              <a:rPr lang="en-US" altLang="zh-CN" sz="2400" dirty="0"/>
              <a:t>X</a:t>
            </a:r>
            <a:r>
              <a:rPr lang="zh-CN" altLang="en-US" sz="2400" dirty="0"/>
              <a:t>的</a:t>
            </a:r>
            <a:r>
              <a:rPr lang="en-US" altLang="zh-CN" sz="2400" dirty="0"/>
              <a:t>FOLLOW</a:t>
            </a:r>
            <a:r>
              <a:rPr lang="zh-CN" altLang="en-US" sz="2400" dirty="0"/>
              <a:t>集为空集。并把</a:t>
            </a:r>
            <a:r>
              <a:rPr lang="en-US" altLang="zh-CN" sz="2400" dirty="0"/>
              <a:t>$</a:t>
            </a:r>
            <a:r>
              <a:rPr lang="zh-CN" altLang="en-US" sz="2400" dirty="0"/>
              <a:t>放入</a:t>
            </a:r>
            <a:r>
              <a:rPr lang="en-US" altLang="zh-CN" sz="2400" dirty="0"/>
              <a:t>FOLLOW(S)</a:t>
            </a:r>
            <a:r>
              <a:rPr lang="zh-CN" altLang="en-US" sz="2400" dirty="0"/>
              <a:t>中，其中</a:t>
            </a:r>
            <a:r>
              <a:rPr lang="en-US" altLang="zh-CN" sz="2400" dirty="0"/>
              <a:t>S</a:t>
            </a:r>
            <a:r>
              <a:rPr lang="zh-CN" altLang="en-US" sz="2400" dirty="0"/>
              <a:t>是开始符号。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重复以下步骤，直到任何一个</a:t>
            </a:r>
            <a:r>
              <a:rPr lang="en-US" altLang="zh-CN" sz="2400" dirty="0"/>
              <a:t>FOLLOW</a:t>
            </a:r>
            <a:r>
              <a:rPr lang="zh-CN" altLang="en-US" sz="2400" dirty="0"/>
              <a:t>集都没有变动</a:t>
            </a:r>
            <a:r>
              <a:rPr lang="en-US" altLang="zh-CN" sz="2400" dirty="0"/>
              <a:t>: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530225" lvl="1" indent="-168275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对每一条产生式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…X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marL="534987" lvl="2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for j =1 to m do begin</a:t>
            </a:r>
          </a:p>
          <a:p>
            <a:pPr marL="877887" lvl="4" indent="0">
              <a:buNone/>
            </a:pPr>
            <a:r>
              <a:rPr lang="en-US" altLang="zh-CN" dirty="0"/>
              <a:t>if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j</a:t>
            </a:r>
            <a:r>
              <a:rPr lang="zh-CN" altLang="en-US" dirty="0"/>
              <a:t>是一个非终结符号 </a:t>
            </a:r>
            <a:r>
              <a:rPr lang="en-US" altLang="zh-CN" dirty="0"/>
              <a:t>then:</a:t>
            </a:r>
          </a:p>
          <a:p>
            <a:pPr marL="877887" lvl="4" indent="0">
              <a:buNone/>
            </a:pPr>
            <a:r>
              <a:rPr lang="en-US" altLang="zh-CN" dirty="0"/>
              <a:t>   FOLLOW(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j</a:t>
            </a:r>
            <a:r>
              <a:rPr lang="en-US" altLang="zh-CN" dirty="0"/>
              <a:t>) = FOLLOW(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j</a:t>
            </a:r>
            <a:r>
              <a:rPr lang="en-US" altLang="zh-CN" dirty="0"/>
              <a:t>) </a:t>
            </a:r>
            <a:r>
              <a:rPr lang="zh-CN" altLang="en-US" dirty="0"/>
              <a:t>∪ </a:t>
            </a:r>
            <a:r>
              <a:rPr lang="en-US" altLang="zh-CN" dirty="0"/>
              <a:t>(FIRST(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</a:rPr>
              <a:t>j+1</a:t>
            </a:r>
            <a:r>
              <a:rPr lang="en-US" altLang="zh-CN" dirty="0">
                <a:solidFill>
                  <a:srgbClr val="FF0000"/>
                </a:solidFill>
              </a:rPr>
              <a:t>…X</a:t>
            </a:r>
            <a:r>
              <a:rPr lang="en-US" altLang="zh-CN" baseline="-25000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) – {ε});</a:t>
            </a:r>
          </a:p>
          <a:p>
            <a:pPr marL="877887" lvl="4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if ε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∈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FIRST(X</a:t>
            </a:r>
            <a:r>
              <a:rPr lang="en-US" altLang="zh-CN" baseline="-25000" dirty="0">
                <a:solidFill>
                  <a:schemeClr val="bg1">
                    <a:lumMod val="85000"/>
                  </a:schemeClr>
                </a:solidFill>
              </a:rPr>
              <a:t>j+1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…X</a:t>
            </a:r>
            <a:r>
              <a:rPr lang="en-US" altLang="zh-CN" baseline="-25000" dirty="0">
                <a:solidFill>
                  <a:schemeClr val="bg1">
                    <a:lumMod val="85000"/>
                  </a:schemeClr>
                </a:solidFill>
              </a:rPr>
              <a:t>m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then:</a:t>
            </a:r>
          </a:p>
          <a:p>
            <a:pPr marL="877887" lvl="4" indent="0">
              <a:buNone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       FOLLOW(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CN" baseline="-25000" dirty="0" err="1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) = FOLLOW(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CN" baseline="-25000" dirty="0" err="1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∪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FOLLOW(X);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TXinwei" panose="02010800040101010101" pitchFamily="2" charset="-122"/>
                <a:ea typeface="STXinwei" panose="02010800040101010101" pitchFamily="2" charset="-122"/>
                <a:cs typeface="Times New Roman" charset="0"/>
              </a:rPr>
              <a:t>FOLLOW</a:t>
            </a:r>
            <a:r>
              <a:rPr lang="zh-CN" altLang="en-US" dirty="0">
                <a:latin typeface="STXinwei" panose="02010800040101010101" pitchFamily="2" charset="-122"/>
                <a:ea typeface="STXinwei" panose="02010800040101010101" pitchFamily="2" charset="-122"/>
                <a:cs typeface="Times New Roman" charset="0"/>
              </a:rPr>
              <a:t>集的构造算法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685801" y="2819400"/>
            <a:ext cx="11099799" cy="1905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6475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算法实现</a:t>
            </a:r>
            <a:endParaRPr lang="en-US" altLang="zh-CN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初始化所有的非终结符号</a:t>
            </a:r>
            <a:r>
              <a:rPr lang="en-US" altLang="zh-CN" sz="2400" dirty="0"/>
              <a:t>X</a:t>
            </a:r>
            <a:r>
              <a:rPr lang="zh-CN" altLang="en-US" sz="2400" dirty="0"/>
              <a:t>的</a:t>
            </a:r>
            <a:r>
              <a:rPr lang="en-US" altLang="zh-CN" sz="2400" dirty="0"/>
              <a:t>FOLLOW</a:t>
            </a:r>
            <a:r>
              <a:rPr lang="zh-CN" altLang="en-US" sz="2400" dirty="0"/>
              <a:t>集为空集。并把</a:t>
            </a:r>
            <a:r>
              <a:rPr lang="en-US" altLang="zh-CN" sz="2400" dirty="0"/>
              <a:t>$</a:t>
            </a:r>
            <a:r>
              <a:rPr lang="zh-CN" altLang="en-US" sz="2400" dirty="0"/>
              <a:t>放入</a:t>
            </a:r>
            <a:r>
              <a:rPr lang="en-US" altLang="zh-CN" sz="2400" dirty="0"/>
              <a:t>FOLLOW(S)</a:t>
            </a:r>
            <a:r>
              <a:rPr lang="zh-CN" altLang="en-US" sz="2400" dirty="0"/>
              <a:t>中，其中</a:t>
            </a:r>
            <a:r>
              <a:rPr lang="en-US" altLang="zh-CN" sz="2400" dirty="0"/>
              <a:t>S</a:t>
            </a:r>
            <a:r>
              <a:rPr lang="zh-CN" altLang="en-US" sz="2400" dirty="0"/>
              <a:t>是开始符号。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重复以下步骤，直到任何一个</a:t>
            </a:r>
            <a:r>
              <a:rPr lang="en-US" altLang="zh-CN" sz="2400" dirty="0"/>
              <a:t>FOLLOW</a:t>
            </a:r>
            <a:r>
              <a:rPr lang="zh-CN" altLang="en-US" sz="2400" dirty="0"/>
              <a:t>集都没有变动</a:t>
            </a:r>
            <a:r>
              <a:rPr lang="en-US" altLang="zh-CN" sz="2400" dirty="0"/>
              <a:t>: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530225" lvl="1" indent="-168275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对每一条产生式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…X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marL="534987" lvl="2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for j =1 to m do begin</a:t>
            </a:r>
          </a:p>
          <a:p>
            <a:pPr marL="877887" lvl="4" indent="0">
              <a:buNone/>
            </a:pPr>
            <a:r>
              <a:rPr lang="en-US" altLang="zh-CN" dirty="0"/>
              <a:t>if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j</a:t>
            </a:r>
            <a:r>
              <a:rPr lang="zh-CN" altLang="en-US" dirty="0"/>
              <a:t>是一个非终结符号 </a:t>
            </a:r>
            <a:r>
              <a:rPr lang="en-US" altLang="zh-CN" dirty="0"/>
              <a:t>then:</a:t>
            </a:r>
          </a:p>
          <a:p>
            <a:pPr marL="877887" lvl="4" indent="0">
              <a:buNone/>
            </a:pPr>
            <a:r>
              <a:rPr lang="en-US" altLang="zh-CN" dirty="0"/>
              <a:t>   FOLLOW(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j</a:t>
            </a:r>
            <a:r>
              <a:rPr lang="en-US" altLang="zh-CN" dirty="0"/>
              <a:t>) = FOLLOW(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j</a:t>
            </a:r>
            <a:r>
              <a:rPr lang="en-US" altLang="zh-CN" dirty="0"/>
              <a:t>) </a:t>
            </a:r>
            <a:r>
              <a:rPr lang="zh-CN" altLang="en-US" dirty="0"/>
              <a:t>∪ </a:t>
            </a:r>
            <a:r>
              <a:rPr lang="en-US" altLang="zh-CN" dirty="0"/>
              <a:t>(FIRST(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</a:rPr>
              <a:t>j+1</a:t>
            </a:r>
            <a:r>
              <a:rPr lang="en-US" altLang="zh-CN" dirty="0">
                <a:solidFill>
                  <a:srgbClr val="FF0000"/>
                </a:solidFill>
              </a:rPr>
              <a:t>…X</a:t>
            </a:r>
            <a:r>
              <a:rPr lang="en-US" altLang="zh-CN" baseline="-25000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) – {ε});</a:t>
            </a:r>
          </a:p>
          <a:p>
            <a:pPr marL="877887" lvl="4" indent="0">
              <a:buNone/>
            </a:pPr>
            <a:r>
              <a:rPr lang="en-US" altLang="zh-CN" dirty="0"/>
              <a:t>   if ε</a:t>
            </a:r>
            <a:r>
              <a:rPr lang="zh-CN" altLang="en-US" dirty="0"/>
              <a:t>∈</a:t>
            </a:r>
            <a:r>
              <a:rPr lang="en-US" altLang="zh-CN" dirty="0"/>
              <a:t> FIRST(X</a:t>
            </a:r>
            <a:r>
              <a:rPr lang="en-US" altLang="zh-CN" baseline="-25000" dirty="0"/>
              <a:t>j+1</a:t>
            </a:r>
            <a:r>
              <a:rPr lang="en-US" altLang="zh-CN" dirty="0"/>
              <a:t>…X</a:t>
            </a:r>
            <a:r>
              <a:rPr lang="en-US" altLang="zh-CN" baseline="-25000" dirty="0"/>
              <a:t>m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then:</a:t>
            </a:r>
          </a:p>
          <a:p>
            <a:pPr marL="877887" lvl="4" indent="0">
              <a:buNone/>
            </a:pPr>
            <a:r>
              <a:rPr lang="en-US" altLang="zh-CN" dirty="0"/>
              <a:t>        FOLLOW(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j</a:t>
            </a:r>
            <a:r>
              <a:rPr lang="en-US" altLang="zh-CN" dirty="0"/>
              <a:t>) = FOLLOW(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j</a:t>
            </a:r>
            <a:r>
              <a:rPr lang="en-US" altLang="zh-CN" dirty="0"/>
              <a:t>)</a:t>
            </a:r>
            <a:r>
              <a:rPr lang="zh-CN" altLang="en-US" dirty="0"/>
              <a:t>∪ </a:t>
            </a:r>
            <a:r>
              <a:rPr lang="en-US" altLang="zh-CN" dirty="0"/>
              <a:t>FOLLOW(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FOLLOW</a:t>
            </a:r>
            <a:r>
              <a:rPr lang="zh-CN" altLang="en-US" dirty="0"/>
              <a:t>集的构造算法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447800" y="4724400"/>
            <a:ext cx="10337800" cy="1066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816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0" y="914400"/>
            <a:ext cx="8534400" cy="2362200"/>
          </a:xfrm>
        </p:spPr>
        <p:txBody>
          <a:bodyPr/>
          <a:lstStyle/>
          <a:p>
            <a:r>
              <a:rPr lang="zh-CN" altLang="en-US" dirty="0"/>
              <a:t>回顾文法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E</a:t>
            </a:r>
            <a:r>
              <a:rPr lang="zh-CN" altLang="en-US" dirty="0"/>
              <a:t>→</a:t>
            </a:r>
            <a:r>
              <a:rPr lang="en-US" altLang="zh-CN" dirty="0"/>
              <a:t>TX				X</a:t>
            </a:r>
            <a:r>
              <a:rPr lang="zh-CN" altLang="en-US" dirty="0"/>
              <a:t>→</a:t>
            </a:r>
            <a:r>
              <a:rPr lang="en-US" altLang="zh-CN" dirty="0"/>
              <a:t>+</a:t>
            </a:r>
            <a:r>
              <a:rPr lang="en-US" altLang="zh-CN" dirty="0" err="1"/>
              <a:t>E|ε</a:t>
            </a:r>
            <a:endParaRPr lang="en-US" altLang="zh-CN" dirty="0"/>
          </a:p>
          <a:p>
            <a:pPr lvl="1"/>
            <a:r>
              <a:rPr lang="en-US" altLang="zh-CN" dirty="0"/>
              <a:t>T</a:t>
            </a:r>
            <a:r>
              <a:rPr lang="zh-CN" altLang="en-US" dirty="0"/>
              <a:t>→</a:t>
            </a:r>
            <a:r>
              <a:rPr lang="en-US" altLang="zh-CN" dirty="0"/>
              <a:t>int Y | ( E )			Y</a:t>
            </a:r>
            <a:r>
              <a:rPr lang="zh-CN" altLang="en-US" dirty="0"/>
              <a:t>→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dirty="0" err="1"/>
              <a:t>T|ε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集例子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4876801"/>
            <a:ext cx="381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分析每个非终结符号的</a:t>
            </a:r>
            <a:r>
              <a:rPr lang="en-US" altLang="zh-CN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FOLLOW</a:t>
            </a:r>
            <a:r>
              <a:rPr lang="zh-CN" altLang="en-US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集之间的关系</a:t>
            </a:r>
            <a:r>
              <a:rPr lang="en-US" altLang="zh-CN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12327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0" y="914400"/>
            <a:ext cx="8534400" cy="2362200"/>
          </a:xfrm>
        </p:spPr>
        <p:txBody>
          <a:bodyPr/>
          <a:lstStyle/>
          <a:p>
            <a:r>
              <a:rPr lang="zh-CN" altLang="en-US" dirty="0"/>
              <a:t>回顾文法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E</a:t>
            </a:r>
            <a:r>
              <a:rPr lang="zh-CN" altLang="en-US" dirty="0"/>
              <a:t>→</a:t>
            </a:r>
            <a:r>
              <a:rPr lang="en-US" altLang="zh-CN" dirty="0"/>
              <a:t>TX				X</a:t>
            </a:r>
            <a:r>
              <a:rPr lang="zh-CN" altLang="en-US" dirty="0"/>
              <a:t>→</a:t>
            </a:r>
            <a:r>
              <a:rPr lang="en-US" altLang="zh-CN" dirty="0"/>
              <a:t>+</a:t>
            </a:r>
            <a:r>
              <a:rPr lang="en-US" altLang="zh-CN" dirty="0" err="1"/>
              <a:t>E|ε</a:t>
            </a:r>
            <a:endParaRPr lang="en-US" altLang="zh-CN" dirty="0"/>
          </a:p>
          <a:p>
            <a:pPr lvl="1"/>
            <a:r>
              <a:rPr lang="en-US" altLang="zh-CN" dirty="0"/>
              <a:t>T</a:t>
            </a:r>
            <a:r>
              <a:rPr lang="zh-CN" altLang="en-US" dirty="0"/>
              <a:t>→</a:t>
            </a:r>
            <a:r>
              <a:rPr lang="en-US" altLang="zh-CN" dirty="0"/>
              <a:t>int Y | ( E )			Y</a:t>
            </a:r>
            <a:r>
              <a:rPr lang="zh-CN" altLang="en-US" dirty="0"/>
              <a:t>→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dirty="0" err="1"/>
              <a:t>T|ε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集例子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3106430"/>
            <a:ext cx="45720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FOLLOW(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LogicA"/>
              </a:rPr>
              <a:t> ⊆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FOLLOW(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0" y="4876801"/>
            <a:ext cx="381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分析每个非终结符号的</a:t>
            </a:r>
            <a:r>
              <a:rPr lang="en-US" altLang="zh-CN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FOLLOW</a:t>
            </a:r>
            <a:r>
              <a:rPr lang="zh-CN" altLang="en-US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集之间的关系</a:t>
            </a:r>
            <a:r>
              <a:rPr lang="en-US" altLang="zh-CN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10" name="椭圆 9"/>
          <p:cNvSpPr/>
          <p:nvPr/>
        </p:nvSpPr>
        <p:spPr bwMode="auto">
          <a:xfrm>
            <a:off x="7353300" y="1657817"/>
            <a:ext cx="228600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Lucida Sans" pitchFamily="-65" charset="0"/>
            </a:endParaRPr>
          </a:p>
        </p:txBody>
      </p:sp>
      <p:cxnSp>
        <p:nvCxnSpPr>
          <p:cNvPr id="12" name="直接箭头连接符 11"/>
          <p:cNvCxnSpPr>
            <a:stCxn id="6" idx="0"/>
            <a:endCxn id="10" idx="4"/>
          </p:cNvCxnSpPr>
          <p:nvPr/>
        </p:nvCxnSpPr>
        <p:spPr bwMode="auto">
          <a:xfrm flipH="1" flipV="1">
            <a:off x="7467600" y="2038817"/>
            <a:ext cx="914400" cy="10676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椭圆 15"/>
          <p:cNvSpPr/>
          <p:nvPr/>
        </p:nvSpPr>
        <p:spPr bwMode="auto">
          <a:xfrm>
            <a:off x="3048000" y="1606069"/>
            <a:ext cx="304800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Lucida Sans" pitchFamily="-65" charset="0"/>
            </a:endParaRPr>
          </a:p>
        </p:txBody>
      </p:sp>
      <p:cxnSp>
        <p:nvCxnSpPr>
          <p:cNvPr id="18" name="直接箭头连接符 17"/>
          <p:cNvCxnSpPr>
            <a:stCxn id="21" idx="0"/>
            <a:endCxn id="16" idx="4"/>
          </p:cNvCxnSpPr>
          <p:nvPr/>
        </p:nvCxnSpPr>
        <p:spPr bwMode="auto">
          <a:xfrm flipH="1" flipV="1">
            <a:off x="3200400" y="1987069"/>
            <a:ext cx="740374" cy="189913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709348" y="3886200"/>
            <a:ext cx="446285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FOLLOW(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LogicA"/>
              </a:rPr>
              <a:t> ⊆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FOLLOW(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25" name="右箭头 24"/>
          <p:cNvSpPr/>
          <p:nvPr/>
        </p:nvSpPr>
        <p:spPr bwMode="auto">
          <a:xfrm rot="1521979">
            <a:off x="7010400" y="4147810"/>
            <a:ext cx="1469426" cy="576590"/>
          </a:xfrm>
          <a:prstGeom prst="rightArrow">
            <a:avLst/>
          </a:prstGeom>
          <a:solidFill>
            <a:srgbClr val="C00000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Lucida Sans" pitchFamily="-65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53394" y="4939843"/>
            <a:ext cx="428120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FOLLOW(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LogicA"/>
              </a:rPr>
              <a:t>=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FOLLOW(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920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6" grpId="0" animBg="1"/>
      <p:bldP spid="21" grpId="0" animBg="1"/>
      <p:bldP spid="25" grpId="0" animBg="1"/>
      <p:bldP spid="2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0" y="914400"/>
            <a:ext cx="8534400" cy="2362200"/>
          </a:xfrm>
        </p:spPr>
        <p:txBody>
          <a:bodyPr/>
          <a:lstStyle/>
          <a:p>
            <a:r>
              <a:rPr lang="zh-CN" altLang="en-US" dirty="0"/>
              <a:t>回顾文法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E</a:t>
            </a:r>
            <a:r>
              <a:rPr lang="zh-CN" altLang="en-US" dirty="0"/>
              <a:t>→</a:t>
            </a:r>
            <a:r>
              <a:rPr lang="en-US" altLang="zh-CN" dirty="0"/>
              <a:t>TX				X</a:t>
            </a:r>
            <a:r>
              <a:rPr lang="zh-CN" altLang="en-US" dirty="0"/>
              <a:t>→</a:t>
            </a:r>
            <a:r>
              <a:rPr lang="en-US" altLang="zh-CN" dirty="0"/>
              <a:t>+</a:t>
            </a:r>
            <a:r>
              <a:rPr lang="en-US" altLang="zh-CN" dirty="0" err="1"/>
              <a:t>E|ε</a:t>
            </a:r>
            <a:endParaRPr lang="en-US" altLang="zh-CN" dirty="0"/>
          </a:p>
          <a:p>
            <a:pPr lvl="1"/>
            <a:r>
              <a:rPr lang="en-US" altLang="zh-CN" dirty="0"/>
              <a:t>T</a:t>
            </a:r>
            <a:r>
              <a:rPr lang="zh-CN" altLang="en-US" dirty="0"/>
              <a:t>→</a:t>
            </a:r>
            <a:r>
              <a:rPr lang="en-US" altLang="zh-CN" dirty="0"/>
              <a:t>int Y | ( E )			Y</a:t>
            </a:r>
            <a:r>
              <a:rPr lang="zh-CN" altLang="en-US" dirty="0"/>
              <a:t>→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dirty="0" err="1"/>
              <a:t>T|ε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FOLLOW</a:t>
            </a:r>
            <a:r>
              <a:rPr lang="zh-CN" altLang="en-US" dirty="0"/>
              <a:t>集例子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42954" y="2753380"/>
            <a:ext cx="452504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FOLLOW(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LogicA"/>
              </a:rPr>
              <a:t> ⊆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FOLLOW(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10" name="椭圆 9"/>
          <p:cNvSpPr/>
          <p:nvPr/>
        </p:nvSpPr>
        <p:spPr bwMode="auto">
          <a:xfrm>
            <a:off x="7277100" y="2057400"/>
            <a:ext cx="228600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Lucida Sans" pitchFamily="-65" charset="0"/>
            </a:endParaRPr>
          </a:p>
        </p:txBody>
      </p:sp>
      <p:cxnSp>
        <p:nvCxnSpPr>
          <p:cNvPr id="12" name="直接箭头连接符 11"/>
          <p:cNvCxnSpPr>
            <a:stCxn id="6" idx="0"/>
            <a:endCxn id="10" idx="4"/>
          </p:cNvCxnSpPr>
          <p:nvPr/>
        </p:nvCxnSpPr>
        <p:spPr bwMode="auto">
          <a:xfrm flipH="1" flipV="1">
            <a:off x="7391401" y="2438400"/>
            <a:ext cx="1014077" cy="31498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椭圆 15"/>
          <p:cNvSpPr/>
          <p:nvPr/>
        </p:nvSpPr>
        <p:spPr bwMode="auto">
          <a:xfrm>
            <a:off x="3276600" y="2133600"/>
            <a:ext cx="304800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Lucida Sans" pitchFamily="-65" charset="0"/>
            </a:endParaRPr>
          </a:p>
        </p:txBody>
      </p:sp>
      <p:cxnSp>
        <p:nvCxnSpPr>
          <p:cNvPr id="18" name="直接箭头连接符 17"/>
          <p:cNvCxnSpPr>
            <a:stCxn id="21" idx="0"/>
            <a:endCxn id="16" idx="4"/>
          </p:cNvCxnSpPr>
          <p:nvPr/>
        </p:nvCxnSpPr>
        <p:spPr bwMode="auto">
          <a:xfrm flipH="1" flipV="1">
            <a:off x="3429000" y="2514600"/>
            <a:ext cx="511774" cy="79255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709348" y="3307151"/>
            <a:ext cx="446285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FOLLOW(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LogicA"/>
              </a:rPr>
              <a:t> ⊆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FOLLOW(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25" name="右箭头 24"/>
          <p:cNvSpPr/>
          <p:nvPr/>
        </p:nvSpPr>
        <p:spPr bwMode="auto">
          <a:xfrm rot="1521979">
            <a:off x="7010400" y="4147810"/>
            <a:ext cx="1469426" cy="576590"/>
          </a:xfrm>
          <a:prstGeom prst="rightArrow">
            <a:avLst/>
          </a:prstGeom>
          <a:solidFill>
            <a:srgbClr val="C00000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Lucida Sans" pitchFamily="-65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09348" y="4221398"/>
            <a:ext cx="428120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FOLLOW(E)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LogicA"/>
              </a:rPr>
              <a:t>=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FOLLOW(X)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67400" y="5029129"/>
            <a:ext cx="446285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FOLLOW(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LogicA"/>
              </a:rPr>
              <a:t>=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FOLLOW(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7635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6" grpId="0" animBg="1"/>
      <p:bldP spid="21" grpId="0" animBg="1"/>
      <p:bldP spid="25" grpId="0" animBg="1"/>
      <p:bldP spid="1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0" y="914400"/>
            <a:ext cx="8534400" cy="2362200"/>
          </a:xfrm>
        </p:spPr>
        <p:txBody>
          <a:bodyPr/>
          <a:lstStyle/>
          <a:p>
            <a:r>
              <a:rPr lang="zh-CN" altLang="en-US" dirty="0"/>
              <a:t>回顾文法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E</a:t>
            </a:r>
            <a:r>
              <a:rPr lang="zh-CN" altLang="en-US" dirty="0"/>
              <a:t>→</a:t>
            </a:r>
            <a:r>
              <a:rPr lang="en-US" altLang="zh-CN" dirty="0"/>
              <a:t>TX				X</a:t>
            </a:r>
            <a:r>
              <a:rPr lang="zh-CN" altLang="en-US" dirty="0"/>
              <a:t>→</a:t>
            </a:r>
            <a:r>
              <a:rPr lang="en-US" altLang="zh-CN" dirty="0"/>
              <a:t>+E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-US" altLang="zh-CN" dirty="0" err="1"/>
              <a:t>ε</a:t>
            </a:r>
            <a:endParaRPr lang="en-US" altLang="zh-CN" dirty="0"/>
          </a:p>
          <a:p>
            <a:pPr lvl="1"/>
            <a:r>
              <a:rPr lang="en-US" altLang="zh-CN" dirty="0"/>
              <a:t>T</a:t>
            </a:r>
            <a:r>
              <a:rPr lang="zh-CN" altLang="en-US" dirty="0"/>
              <a:t>→</a:t>
            </a:r>
            <a:r>
              <a:rPr lang="en-US" altLang="zh-CN" dirty="0"/>
              <a:t>int Y | ( E )			Y</a:t>
            </a:r>
            <a:r>
              <a:rPr lang="zh-CN" altLang="en-US" dirty="0"/>
              <a:t>→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dirty="0" err="1"/>
              <a:t>T|ε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FOLLOW</a:t>
            </a:r>
            <a:r>
              <a:rPr lang="zh-CN" altLang="en-US" dirty="0"/>
              <a:t>集例子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 bwMode="auto">
          <a:xfrm>
            <a:off x="7696200" y="1600200"/>
            <a:ext cx="228600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Lucida Sans" pitchFamily="-65" charset="0"/>
            </a:endParaRPr>
          </a:p>
        </p:txBody>
      </p:sp>
      <p:cxnSp>
        <p:nvCxnSpPr>
          <p:cNvPr id="12" name="直接箭头连接符 11"/>
          <p:cNvCxnSpPr>
            <a:stCxn id="21" idx="0"/>
            <a:endCxn id="10" idx="4"/>
          </p:cNvCxnSpPr>
          <p:nvPr/>
        </p:nvCxnSpPr>
        <p:spPr bwMode="auto">
          <a:xfrm flipV="1">
            <a:off x="6957728" y="1981201"/>
            <a:ext cx="852772" cy="132595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椭圆 15"/>
          <p:cNvSpPr/>
          <p:nvPr/>
        </p:nvSpPr>
        <p:spPr bwMode="auto">
          <a:xfrm>
            <a:off x="3063240" y="1638300"/>
            <a:ext cx="304800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Lucida Sans" pitchFamily="-65" charset="0"/>
            </a:endParaRPr>
          </a:p>
        </p:txBody>
      </p:sp>
      <p:cxnSp>
        <p:nvCxnSpPr>
          <p:cNvPr id="18" name="直接箭头连接符 17"/>
          <p:cNvCxnSpPr>
            <a:stCxn id="21" idx="0"/>
            <a:endCxn id="16" idx="4"/>
          </p:cNvCxnSpPr>
          <p:nvPr/>
        </p:nvCxnSpPr>
        <p:spPr bwMode="auto">
          <a:xfrm flipH="1" flipV="1">
            <a:off x="3215640" y="2019300"/>
            <a:ext cx="3742088" cy="128785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726302" y="3307151"/>
            <a:ext cx="446285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FOLLOW(E)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LogicA"/>
              </a:rPr>
              <a:t> ⊆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FOLLOW(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09348" y="4221398"/>
            <a:ext cx="428120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FOLLOW(E)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LogicA"/>
              </a:rPr>
              <a:t>=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FOLLOW(X)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09348" y="4795398"/>
            <a:ext cx="428120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FOLLOW(T)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LogicA"/>
              </a:rPr>
              <a:t>=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FOLLOW(Y)   </a:t>
            </a:r>
          </a:p>
        </p:txBody>
      </p:sp>
    </p:spTree>
    <p:extLst>
      <p:ext uri="{BB962C8B-B14F-4D97-AF65-F5344CB8AC3E}">
        <p14:creationId xmlns:p14="http://schemas.microsoft.com/office/powerpoint/2010/main" val="321949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7273" y="3276600"/>
            <a:ext cx="8824161" cy="32004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种类型的分析器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自底向上方法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分析树是</a:t>
            </a:r>
            <a:r>
              <a:rPr lang="zh-CN" altLang="en-US" dirty="0">
                <a:solidFill>
                  <a:srgbClr val="FF0000"/>
                </a:solidFill>
              </a:rPr>
              <a:t>从叶子节点到根节点的顺序</a:t>
            </a:r>
            <a:r>
              <a:rPr lang="zh-CN" altLang="en-US" dirty="0"/>
              <a:t>构建的</a:t>
            </a:r>
            <a:endParaRPr lang="en-US" altLang="zh-CN" dirty="0"/>
          </a:p>
          <a:p>
            <a:pPr lvl="1"/>
            <a:r>
              <a:rPr lang="zh-CN" altLang="en-US" dirty="0"/>
              <a:t>实际上，是寻找从句子出发到开始符号的</a:t>
            </a:r>
            <a:r>
              <a:rPr lang="zh-CN" altLang="en-US" dirty="0">
                <a:solidFill>
                  <a:srgbClr val="FF0000"/>
                </a:solidFill>
              </a:rPr>
              <a:t>归约序列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分析器的输入由左到右一个符号一个符号的扫描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语法分析概述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707272" y="1001712"/>
            <a:ext cx="8808328" cy="2046288"/>
            <a:chOff x="762000" y="3962400"/>
            <a:chExt cx="8808328" cy="2046288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762000" y="4047052"/>
              <a:ext cx="819150" cy="555625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50195"/>
              </a:schemeClr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dirty="0">
                  <a:latin typeface="华文新魏" pitchFamily="2" charset="-122"/>
                  <a:ea typeface="华文新魏" pitchFamily="2" charset="-122"/>
                </a:rPr>
                <a:t>源程序</a:t>
              </a: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026528" y="4197349"/>
              <a:ext cx="1191860" cy="81065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/>
            <a:lstStyle/>
            <a:p>
              <a:pPr algn="ctr"/>
              <a:r>
                <a:rPr lang="zh-CN" altLang="en-US" dirty="0">
                  <a:latin typeface="华文新魏" pitchFamily="2" charset="-122"/>
                  <a:ea typeface="华文新魏" pitchFamily="2" charset="-122"/>
                </a:rPr>
                <a:t>词法</a:t>
              </a:r>
              <a:endParaRPr lang="en-US" altLang="zh-CN" dirty="0">
                <a:latin typeface="华文新魏" pitchFamily="2" charset="-122"/>
                <a:ea typeface="华文新魏" pitchFamily="2" charset="-122"/>
              </a:endParaRPr>
            </a:p>
            <a:p>
              <a:pPr algn="ctr"/>
              <a:r>
                <a:rPr lang="zh-CN" altLang="en-US" dirty="0">
                  <a:latin typeface="华文新魏" pitchFamily="2" charset="-122"/>
                  <a:ea typeface="华文新魏" pitchFamily="2" charset="-122"/>
                </a:rPr>
                <a:t>分析器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4693528" y="4249486"/>
              <a:ext cx="1359525" cy="61912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/>
            <a:lstStyle/>
            <a:p>
              <a:pPr algn="ctr"/>
              <a:r>
                <a:rPr lang="zh-CN" altLang="en-US" dirty="0">
                  <a:latin typeface="华文新魏" pitchFamily="2" charset="-122"/>
                  <a:ea typeface="华文新魏" pitchFamily="2" charset="-122"/>
                </a:rPr>
                <a:t>语法</a:t>
              </a:r>
              <a:endParaRPr lang="en-US" altLang="zh-CN" dirty="0">
                <a:latin typeface="华文新魏" pitchFamily="2" charset="-122"/>
                <a:ea typeface="华文新魏" pitchFamily="2" charset="-122"/>
              </a:endParaRPr>
            </a:p>
            <a:p>
              <a:pPr algn="ctr"/>
              <a:r>
                <a:rPr lang="zh-CN" altLang="en-US" dirty="0">
                  <a:latin typeface="华文新魏" pitchFamily="2" charset="-122"/>
                  <a:ea typeface="华文新魏" pitchFamily="2" charset="-122"/>
                </a:rPr>
                <a:t>分析器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051761" y="4506913"/>
              <a:ext cx="974767" cy="236022"/>
            </a:xfrm>
            <a:prstGeom prst="rightArrow">
              <a:avLst>
                <a:gd name="adj1" fmla="val 50000"/>
                <a:gd name="adj2" fmla="val 96552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3245728" y="4331732"/>
              <a:ext cx="1445335" cy="227316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017128" y="3962400"/>
              <a:ext cx="195438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0" dirty="0"/>
                <a:t>&lt;</a:t>
              </a:r>
              <a:r>
                <a:rPr lang="zh-CN" altLang="en-US" sz="1800" b="0" dirty="0"/>
                <a:t>类别，属性值</a:t>
              </a:r>
              <a:r>
                <a:rPr lang="en-US" altLang="zh-CN" sz="1800" b="0" dirty="0"/>
                <a:t>&gt;</a:t>
              </a:r>
              <a:endParaRPr lang="zh-CN" altLang="en-US" sz="1800" b="0" dirty="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425845" y="4742934"/>
              <a:ext cx="155545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0" dirty="0"/>
                <a:t>取下一单词</a:t>
              </a:r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 rot="10800000">
              <a:off x="3245729" y="4575175"/>
              <a:ext cx="1445334" cy="207962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3702928" y="5576888"/>
              <a:ext cx="1593850" cy="431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dirty="0">
                  <a:latin typeface="华文新魏" pitchFamily="2" charset="-122"/>
                  <a:ea typeface="华文新魏" pitchFamily="2" charset="-122"/>
                </a:rPr>
                <a:t>符号表</a:t>
              </a:r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 rot="1629644">
              <a:off x="2462649" y="5226630"/>
              <a:ext cx="1236662" cy="206375"/>
            </a:xfrm>
            <a:prstGeom prst="leftRightArrow">
              <a:avLst>
                <a:gd name="adj1" fmla="val 50000"/>
                <a:gd name="adj2" fmla="val 17854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 rot="8920773" flipV="1">
              <a:off x="5392354" y="5308597"/>
              <a:ext cx="1479213" cy="243701"/>
            </a:xfrm>
            <a:prstGeom prst="leftRightArrow">
              <a:avLst>
                <a:gd name="adj1" fmla="val 50000"/>
                <a:gd name="adj2" fmla="val 1797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6924509" y="4246563"/>
              <a:ext cx="1502819" cy="61912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/>
            <a:lstStyle/>
            <a:p>
              <a:pPr algn="ctr"/>
              <a:r>
                <a:rPr lang="zh-CN" altLang="en-US" dirty="0">
                  <a:latin typeface="华文新魏" pitchFamily="2" charset="-122"/>
                  <a:ea typeface="华文新魏" pitchFamily="2" charset="-122"/>
                </a:rPr>
                <a:t>前端的其他部分</a:t>
              </a:r>
            </a:p>
          </p:txBody>
        </p:sp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>
              <a:off x="6053054" y="4419752"/>
              <a:ext cx="811622" cy="228448"/>
            </a:xfrm>
            <a:prstGeom prst="rightArrow">
              <a:avLst>
                <a:gd name="adj1" fmla="val 50000"/>
                <a:gd name="adj2" fmla="val 96552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5949188" y="4038600"/>
              <a:ext cx="95414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0" dirty="0"/>
                <a:t>分析树</a:t>
              </a:r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8427328" y="4452880"/>
              <a:ext cx="1143000" cy="228448"/>
            </a:xfrm>
            <a:prstGeom prst="rightArrow">
              <a:avLst>
                <a:gd name="adj1" fmla="val 50000"/>
                <a:gd name="adj2" fmla="val 96552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8336582" y="4115356"/>
              <a:ext cx="123374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0" dirty="0"/>
                <a:t>中间表示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73162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0" y="914400"/>
            <a:ext cx="8534400" cy="2362200"/>
          </a:xfrm>
        </p:spPr>
        <p:txBody>
          <a:bodyPr/>
          <a:lstStyle/>
          <a:p>
            <a:r>
              <a:rPr lang="zh-CN" altLang="en-US" dirty="0"/>
              <a:t>回顾文法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E</a:t>
            </a:r>
            <a:r>
              <a:rPr lang="zh-CN" altLang="en-US" dirty="0"/>
              <a:t>→</a:t>
            </a:r>
            <a:r>
              <a:rPr lang="en-US" altLang="zh-CN" dirty="0"/>
              <a:t>TX				X</a:t>
            </a:r>
            <a:r>
              <a:rPr lang="zh-CN" altLang="en-US" dirty="0"/>
              <a:t>→</a:t>
            </a:r>
            <a:r>
              <a:rPr lang="en-US" altLang="zh-CN" dirty="0"/>
              <a:t>+</a:t>
            </a:r>
            <a:r>
              <a:rPr lang="en-US" altLang="zh-CN" dirty="0" err="1"/>
              <a:t>E|ε</a:t>
            </a:r>
            <a:endParaRPr lang="en-US" altLang="zh-CN" dirty="0"/>
          </a:p>
          <a:p>
            <a:pPr lvl="1"/>
            <a:r>
              <a:rPr lang="en-US" altLang="zh-CN" dirty="0"/>
              <a:t>T</a:t>
            </a:r>
            <a:r>
              <a:rPr lang="zh-CN" altLang="en-US" dirty="0"/>
              <a:t>→</a:t>
            </a:r>
            <a:r>
              <a:rPr lang="en-US" altLang="zh-CN" dirty="0"/>
              <a:t>int Y | ( E )			Y</a:t>
            </a:r>
            <a:r>
              <a:rPr lang="zh-CN" altLang="en-US" dirty="0"/>
              <a:t>→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dirty="0" err="1"/>
              <a:t>T|ε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FOLLOW</a:t>
            </a:r>
            <a:r>
              <a:rPr lang="zh-CN" altLang="en-US" dirty="0"/>
              <a:t>集例子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09348" y="4744618"/>
            <a:ext cx="446285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FOLLOW(E)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LogicA"/>
              </a:rPr>
              <a:t> ⊆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FOLLOW(T) 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24588" y="3479616"/>
            <a:ext cx="428120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FOLLOW(E)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LogicA"/>
              </a:rPr>
              <a:t>=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FOLLOW(X)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24588" y="4053616"/>
            <a:ext cx="428120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FOLLOW(T)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LogicA"/>
              </a:rPr>
              <a:t>=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FOLLOW(Y)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56314" y="3407285"/>
            <a:ext cx="4281206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FOLLOW(E)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LogicA"/>
              </a:rPr>
              <a:t>={$, )}</a:t>
            </a: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FOLLOW(X)={$, )}</a:t>
            </a: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FOLLOW(T)={+, $, )}</a:t>
            </a: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FOLLOW(Y)={+, $, )}   </a:t>
            </a:r>
          </a:p>
        </p:txBody>
      </p:sp>
      <p:sp>
        <p:nvSpPr>
          <p:cNvPr id="5" name="矩形标注 4"/>
          <p:cNvSpPr/>
          <p:nvPr/>
        </p:nvSpPr>
        <p:spPr bwMode="auto">
          <a:xfrm>
            <a:off x="8496918" y="2362200"/>
            <a:ext cx="1409083" cy="762000"/>
          </a:xfrm>
          <a:prstGeom prst="wedgeRectCallout">
            <a:avLst>
              <a:gd name="adj1" fmla="val -120336"/>
              <a:gd name="adj2" fmla="val 745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How?</a:t>
            </a:r>
            <a:endParaRPr lang="zh-CN" alt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9716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914400"/>
            <a:ext cx="9677399" cy="609600"/>
          </a:xfrm>
        </p:spPr>
        <p:txBody>
          <a:bodyPr/>
          <a:lstStyle/>
          <a:p>
            <a:r>
              <a:rPr lang="zh-CN" altLang="en-US" dirty="0"/>
              <a:t>计算表达式文法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FOLLOW</a:t>
            </a:r>
            <a:r>
              <a:rPr lang="zh-CN" altLang="en-US" dirty="0"/>
              <a:t>集例子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067800" y="914400"/>
            <a:ext cx="2971800" cy="22467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SzPct val="60000"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E → TE'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E'→ +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TE'|ε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T → FT'    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T' → *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FT'|ε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 → (E)| id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164352"/>
              </p:ext>
            </p:extLst>
          </p:nvPr>
        </p:nvGraphicFramePr>
        <p:xfrm>
          <a:off x="685801" y="1673696"/>
          <a:ext cx="6324601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itchFamily="18" charset="0"/>
                          <a:cs typeface="Times New Roman" pitchFamily="18" charset="0"/>
                        </a:rPr>
                        <a:t>非终结符号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FIRST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FOLLOW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(, id</a:t>
                      </a:r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E'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+, ε</a:t>
                      </a:r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 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(, id</a:t>
                      </a:r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T'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*, ε</a:t>
                      </a:r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(, id</a:t>
                      </a:r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5645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914400"/>
            <a:ext cx="9677399" cy="609600"/>
          </a:xfrm>
        </p:spPr>
        <p:txBody>
          <a:bodyPr/>
          <a:lstStyle/>
          <a:p>
            <a:r>
              <a:rPr lang="zh-CN" altLang="en-US" dirty="0"/>
              <a:t>计算表达式文法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FOLLOW</a:t>
            </a:r>
            <a:r>
              <a:rPr lang="zh-CN" altLang="en-US" dirty="0"/>
              <a:t>集例子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067800" y="914400"/>
            <a:ext cx="2971800" cy="22467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SzPct val="60000"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E → TE'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E'→ +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TE'|ε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T → FT'    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T' → *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FT'|ε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 → (E)| id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483200"/>
              </p:ext>
            </p:extLst>
          </p:nvPr>
        </p:nvGraphicFramePr>
        <p:xfrm>
          <a:off x="685801" y="1673696"/>
          <a:ext cx="6324601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itchFamily="18" charset="0"/>
                          <a:cs typeface="Times New Roman" pitchFamily="18" charset="0"/>
                        </a:rPr>
                        <a:t>非终结符号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FIRST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FOLLOW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(, id</a:t>
                      </a:r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$,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)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E'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+, ε</a:t>
                      </a:r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$, )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 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(, id</a:t>
                      </a:r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+,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$, )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T'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*, ε</a:t>
                      </a:r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+, $, )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(, id</a:t>
                      </a:r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*, +, $, )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6934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CCA36B2-824A-8627-DAF1-676548CF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63</a:t>
            </a:fld>
            <a:endParaRPr 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7C03320-6D1F-5C15-544D-37EB817B10C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>
              <a:extLst>
                <a:ext uri="{FF2B5EF4-FFF2-40B4-BE49-F238E27FC236}">
                  <a16:creationId xmlns:a16="http://schemas.microsoft.com/office/drawing/2014/main" id="{7F12FA9F-E94A-AB99-32D1-5396CEF502C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8" name="ColorBlock">
              <a:extLst>
                <a:ext uri="{FF2B5EF4-FFF2-40B4-BE49-F238E27FC236}">
                  <a16:creationId xmlns:a16="http://schemas.microsoft.com/office/drawing/2014/main" id="{693F2A7F-5790-CEB2-75C4-7178556127A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9" name="TypeText">
              <a:extLst>
                <a:ext uri="{FF2B5EF4-FFF2-40B4-BE49-F238E27FC236}">
                  <a16:creationId xmlns:a16="http://schemas.microsoft.com/office/drawing/2014/main" id="{624F90F4-4179-56DE-7EC5-0BD960665C8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kumimoji="1"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0" name="TipText">
              <a:extLst>
                <a:ext uri="{FF2B5EF4-FFF2-40B4-BE49-F238E27FC236}">
                  <a16:creationId xmlns:a16="http://schemas.microsoft.com/office/drawing/2014/main" id="{8CBAC1CA-87D4-F9A1-B126-AE44CDBB87D0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kumimoji="1"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kumimoji="1"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kumimoji="1"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DAC3FA99-D7DC-0A83-9D80-E50C9412671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若</a:t>
            </a:r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A→αBβ</a:t>
            </a:r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是一条产生式，则应该把</a:t>
            </a:r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_______</a:t>
            </a:r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加至</a:t>
            </a:r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FOLLOW(B)</a:t>
            </a:r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75ECB7-D40B-06ED-A616-3B27D70DC2C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FIRST(β)\{</a:t>
            </a:r>
            <a:r>
              <a:rPr kumimoji="1"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ε</a:t>
            </a:r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}</a:t>
            </a:r>
            <a:endParaRPr kumimoji="1"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67F20D-484C-235A-2F0D-CCFF94A45B4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FIRST(α)\{</a:t>
            </a:r>
            <a:r>
              <a:rPr kumimoji="1"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ε</a:t>
            </a:r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}</a:t>
            </a:r>
            <a:endParaRPr kumimoji="1"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59E7AC2-C9A4-35D8-4515-66AC4E58F7D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FIRST(α)\{$}</a:t>
            </a:r>
            <a:endParaRPr kumimoji="1"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17946C4-46F9-4A1A-7F7B-BA7634363B0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FIRST(β)\{$}</a:t>
            </a:r>
            <a:endParaRPr kumimoji="1"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EDDEA11-D915-CB99-D233-DF3052BFB7F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B32388F-477E-0414-53B7-D5035AA5399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0661612-97AF-2FB9-E448-05F8967B6DB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B8067E0-CC8E-2581-36EC-E4C0F65FE40C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CE85D746-7DBE-C978-6A12-9ADCA2053FC0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CD13E3-97F8-D057-7891-8E44DB7DFF15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886868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94012A-B83A-1EDE-64E0-172A2E55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64</a:t>
            </a:fld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60FC169-76EF-C5D6-DACB-F199BD705A8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>
              <a:extLst>
                <a:ext uri="{FF2B5EF4-FFF2-40B4-BE49-F238E27FC236}">
                  <a16:creationId xmlns:a16="http://schemas.microsoft.com/office/drawing/2014/main" id="{CDF28C1A-451A-44D3-8A3A-08D93E3F7984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6" name="ColorBlock">
              <a:extLst>
                <a:ext uri="{FF2B5EF4-FFF2-40B4-BE49-F238E27FC236}">
                  <a16:creationId xmlns:a16="http://schemas.microsoft.com/office/drawing/2014/main" id="{1902CFC7-F18E-A8DA-83DF-F48AA9BD0AB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7" name="TypeText">
              <a:extLst>
                <a:ext uri="{FF2B5EF4-FFF2-40B4-BE49-F238E27FC236}">
                  <a16:creationId xmlns:a16="http://schemas.microsoft.com/office/drawing/2014/main" id="{89942DD4-C8B4-4093-A836-0D53CEF97214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kumimoji="1"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>
              <a:extLst>
                <a:ext uri="{FF2B5EF4-FFF2-40B4-BE49-F238E27FC236}">
                  <a16:creationId xmlns:a16="http://schemas.microsoft.com/office/drawing/2014/main" id="{A38E79A3-50C2-4F91-C6F8-FDDAFBFD3F9B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kumimoji="1"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kumimoji="1"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kumimoji="1"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A9F19463-5971-496E-77C7-ECF20096F32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下面关于</a:t>
            </a:r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FOLLOW</a:t>
            </a:r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集构造方法中错误的是（       ）。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80CC2D-A297-6996-F04E-BEC189987DC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对于文法开始符号</a:t>
            </a:r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</a:t>
            </a:r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，有</a:t>
            </a:r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$∈FOLLOW(S)</a:t>
            </a:r>
            <a:endParaRPr kumimoji="1"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F8AE0A-6B2A-D2F8-46AB-3777033B732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若有</a:t>
            </a:r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A→αBβ</a:t>
            </a:r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，则有</a:t>
            </a:r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FIRST(β)\{</a:t>
            </a:r>
            <a:r>
              <a:rPr kumimoji="1"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ε</a:t>
            </a:r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}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LogicA"/>
              </a:rPr>
              <a:t> </a:t>
            </a:r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LogicA"/>
              </a:rPr>
              <a:t>⊆ </a:t>
            </a:r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LogicA"/>
              </a:rPr>
              <a:t>FOLLOW(B)</a:t>
            </a:r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kumimoji="1"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7934F2-6DBB-BAB2-D61A-B090060A23A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若有</a:t>
            </a:r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A→αB</a:t>
            </a:r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，则有</a:t>
            </a:r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FOLLOW(B)</a:t>
            </a:r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LogicA"/>
              </a:rPr>
              <a:t>⊆ </a:t>
            </a:r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LogicA"/>
              </a:rPr>
              <a:t>FOLLOW(A)</a:t>
            </a:r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kumimoji="1"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D4FD76-4380-811E-DCEA-1CA39F1576C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若有</a:t>
            </a:r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A→αB</a:t>
            </a:r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，则有</a:t>
            </a:r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FOLLOW(A)</a:t>
            </a:r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LogicA"/>
              </a:rPr>
              <a:t>⊆ </a:t>
            </a:r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LogicA"/>
              </a:rPr>
              <a:t>FOLLOW(B)</a:t>
            </a:r>
            <a:r>
              <a:rPr kumimoji="1"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kumimoji="1"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7054E4A-81D3-3FF0-5518-CA0C0115008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1C2F291-9CFE-1DB1-D545-E9F17892DC7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550EA46-4A71-FEFD-57E7-BBE970688F1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0144B56-76C3-EE90-8FCD-D3EC98CF8240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CAB8F4B8-C67D-F1A4-50F7-BB97CD31F345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E1284B-203E-91FB-F02E-5B37B2082785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60605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FIRST: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在给定输入符号和待推导非终结符号的情况下，用于寻找正确的产生式规则。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u="sng" dirty="0">
                <a:latin typeface="Times New Roman" pitchFamily="18" charset="0"/>
                <a:cs typeface="Times New Roman" pitchFamily="18" charset="0"/>
              </a:rPr>
              <a:t>例如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假设存在规则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cs typeface="Times New Roman" pitchFamily="18" charset="0"/>
              </a:rPr>
              <a:t>→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FIRST(α)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中的元素，那么，当输入符号是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的时候，将待推导非终结符号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替换为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所能推导出来的第一个符号，所以，当输入是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，且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是待推导的符号时，用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cs typeface="Times New Roman" pitchFamily="18" charset="0"/>
              </a:rPr>
              <a:t>→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进行推导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FOLLOW: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cs typeface="Times New Roman" pitchFamily="18" charset="0"/>
              </a:rPr>
              <a:t>→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，当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时，则可以跟在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后面的符号代表了要选择该规则进行推导。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例如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假设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FOLLOW(A)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中的元素，则当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，且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为当前输入符号时，我们用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cs typeface="Times New Roman" pitchFamily="18" charset="0"/>
              </a:rPr>
              <a:t>→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进行推导。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说明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FIRST(α)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FOLLOW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背后的玄机</a:t>
            </a:r>
          </a:p>
        </p:txBody>
      </p:sp>
    </p:spTree>
    <p:extLst>
      <p:ext uri="{BB962C8B-B14F-4D97-AF65-F5344CB8AC3E}">
        <p14:creationId xmlns:p14="http://schemas.microsoft.com/office/powerpoint/2010/main" val="231433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明白了</a:t>
            </a:r>
            <a:r>
              <a:rPr lang="en-US" altLang="zh-CN" dirty="0"/>
              <a:t>FIRST</a:t>
            </a:r>
            <a:r>
              <a:rPr lang="zh-CN" altLang="en-US" dirty="0"/>
              <a:t>和</a:t>
            </a:r>
            <a:r>
              <a:rPr lang="en-US" altLang="zh-CN" dirty="0"/>
              <a:t>FOLLOW</a:t>
            </a:r>
            <a:r>
              <a:rPr lang="zh-CN" altLang="en-US" dirty="0"/>
              <a:t>的主要作用，我们通过引进选择集</a:t>
            </a:r>
            <a:r>
              <a:rPr lang="en-US" altLang="zh-CN" dirty="0"/>
              <a:t>SELECT</a:t>
            </a:r>
            <a:r>
              <a:rPr lang="zh-CN" altLang="en-US" dirty="0"/>
              <a:t>来综合</a:t>
            </a:r>
            <a:r>
              <a:rPr lang="en-US" altLang="zh-CN" dirty="0"/>
              <a:t>FIRST</a:t>
            </a:r>
            <a:r>
              <a:rPr lang="zh-CN" altLang="en-US" dirty="0"/>
              <a:t>和</a:t>
            </a:r>
            <a:r>
              <a:rPr lang="en-US" altLang="zh-CN" dirty="0"/>
              <a:t>FOLLOW</a:t>
            </a:r>
          </a:p>
          <a:p>
            <a:pPr marL="342900" lvl="1" indent="-342900">
              <a:buClr>
                <a:srgbClr val="CC0000"/>
              </a:buClr>
            </a:pPr>
            <a:r>
              <a:rPr lang="zh-CN" altLang="en-US" sz="3200" dirty="0"/>
              <a:t>给定文法产生式</a:t>
            </a:r>
            <a:r>
              <a:rPr lang="en-US" altLang="zh-CN" sz="3200" dirty="0"/>
              <a:t>A</a:t>
            </a:r>
            <a:r>
              <a:rPr lang="zh-CN" altLang="en-US" sz="3200" dirty="0"/>
              <a:t>→</a:t>
            </a:r>
            <a:r>
              <a:rPr lang="en-US" altLang="zh-CN" sz="3200" dirty="0"/>
              <a:t>α</a:t>
            </a:r>
            <a:r>
              <a:rPr lang="zh-CN" altLang="en-US" sz="3200" dirty="0"/>
              <a:t>，</a:t>
            </a:r>
            <a:r>
              <a:rPr lang="en-US" altLang="zh-CN" sz="3200" dirty="0"/>
              <a:t>A</a:t>
            </a:r>
            <a:r>
              <a:rPr lang="zh-CN" altLang="en-US" sz="3200" dirty="0"/>
              <a:t>∈</a:t>
            </a:r>
            <a:r>
              <a:rPr lang="en-US" altLang="zh-CN" sz="3200" dirty="0"/>
              <a:t>V</a:t>
            </a:r>
            <a:r>
              <a:rPr lang="en-US" altLang="zh-CN" sz="3200" baseline="-25000" dirty="0"/>
              <a:t>N</a:t>
            </a:r>
            <a:r>
              <a:rPr lang="zh-CN" altLang="en-US" sz="3200" dirty="0"/>
              <a:t>，</a:t>
            </a:r>
            <a:r>
              <a:rPr lang="en-US" altLang="zh-CN" sz="3200" dirty="0"/>
              <a:t>α</a:t>
            </a:r>
            <a:r>
              <a:rPr lang="zh-CN" altLang="en-US" sz="3200" dirty="0"/>
              <a:t>∈</a:t>
            </a:r>
            <a:r>
              <a:rPr lang="en-US" altLang="zh-CN" sz="3200" dirty="0"/>
              <a:t>V</a:t>
            </a:r>
            <a:r>
              <a:rPr lang="en-US" altLang="zh-CN" sz="3200" baseline="30000" dirty="0"/>
              <a:t>*</a:t>
            </a:r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如果</a:t>
            </a:r>
            <a:r>
              <a:rPr lang="en-US" altLang="zh-CN" dirty="0"/>
              <a:t>α</a:t>
            </a:r>
            <a:r>
              <a:rPr lang="zh-CN" altLang="en-US" dirty="0"/>
              <a:t>不能推导出</a:t>
            </a:r>
            <a:r>
              <a:rPr lang="en-US" altLang="zh-CN" dirty="0"/>
              <a:t>ε</a:t>
            </a:r>
            <a:r>
              <a:rPr lang="zh-CN" altLang="en-US" dirty="0"/>
              <a:t>，则</a:t>
            </a:r>
            <a:endParaRPr lang="en-US" altLang="zh-CN" dirty="0"/>
          </a:p>
          <a:p>
            <a:pPr lvl="2"/>
            <a:r>
              <a:rPr lang="en-US" altLang="zh-CN" dirty="0"/>
              <a:t>SELECT(A</a:t>
            </a:r>
            <a:r>
              <a:rPr lang="zh-CN" altLang="en-US" dirty="0"/>
              <a:t>→</a:t>
            </a:r>
            <a:r>
              <a:rPr lang="en-US" altLang="zh-CN" dirty="0"/>
              <a:t>α) = FIRST(α)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如果</a:t>
            </a:r>
            <a:r>
              <a:rPr lang="en-US" altLang="zh-CN" dirty="0"/>
              <a:t>α</a:t>
            </a:r>
            <a:r>
              <a:rPr lang="en-US" altLang="zh-CN" dirty="0">
                <a:sym typeface="Symbol" pitchFamily="18" charset="2"/>
              </a:rPr>
              <a:t> </a:t>
            </a:r>
            <a:r>
              <a:rPr lang="en-US" altLang="zh-CN" baseline="30000" dirty="0">
                <a:sym typeface="Symbol" pitchFamily="18" charset="2"/>
              </a:rPr>
              <a:t>*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/>
              <a:t>ε</a:t>
            </a:r>
            <a:r>
              <a:rPr lang="zh-CN" altLang="en-US" dirty="0"/>
              <a:t>，则 </a:t>
            </a:r>
            <a:endParaRPr lang="en-US" altLang="zh-CN" dirty="0"/>
          </a:p>
          <a:p>
            <a:pPr lvl="2"/>
            <a:r>
              <a:rPr lang="en-US" altLang="zh-CN" dirty="0"/>
              <a:t>SELECT(A</a:t>
            </a:r>
            <a:r>
              <a:rPr lang="zh-CN" altLang="en-US" dirty="0"/>
              <a:t>→</a:t>
            </a:r>
            <a:r>
              <a:rPr lang="en-US" altLang="zh-CN" dirty="0"/>
              <a:t>α)=(FIRST(α)-{ε})</a:t>
            </a:r>
            <a:r>
              <a:rPr lang="zh-CN" altLang="en-US" dirty="0"/>
              <a:t>∪</a:t>
            </a:r>
            <a:r>
              <a:rPr lang="en-US" altLang="zh-CN" dirty="0"/>
              <a:t>FOLLOW(A)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</a:t>
            </a:r>
            <a:r>
              <a:rPr lang="zh-CN" altLang="en-US" dirty="0"/>
              <a:t>集</a:t>
            </a:r>
          </a:p>
        </p:txBody>
      </p:sp>
    </p:spTree>
    <p:extLst>
      <p:ext uri="{BB962C8B-B14F-4D97-AF65-F5344CB8AC3E}">
        <p14:creationId xmlns:p14="http://schemas.microsoft.com/office/powerpoint/2010/main" val="92295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rgbClr val="CC0000"/>
              </a:buClr>
            </a:pPr>
            <a:r>
              <a:rPr lang="zh-CN" altLang="en-US" sz="3200" dirty="0"/>
              <a:t>给定文法产生式</a:t>
            </a:r>
            <a:r>
              <a:rPr lang="en-US" altLang="zh-CN" sz="3200" dirty="0"/>
              <a:t>A</a:t>
            </a:r>
            <a:r>
              <a:rPr lang="zh-CN" altLang="en-US" sz="3200" dirty="0"/>
              <a:t>→</a:t>
            </a:r>
            <a:r>
              <a:rPr lang="en-US" altLang="zh-CN" sz="3200" dirty="0"/>
              <a:t>α</a:t>
            </a:r>
            <a:r>
              <a:rPr lang="zh-CN" altLang="en-US" sz="3200" dirty="0"/>
              <a:t>，</a:t>
            </a:r>
            <a:r>
              <a:rPr lang="en-US" altLang="zh-CN" sz="3200" dirty="0"/>
              <a:t>A</a:t>
            </a:r>
            <a:r>
              <a:rPr lang="zh-CN" altLang="en-US" sz="3200" dirty="0"/>
              <a:t>∈</a:t>
            </a:r>
            <a:r>
              <a:rPr lang="en-US" altLang="zh-CN" sz="3200" dirty="0"/>
              <a:t>V</a:t>
            </a:r>
            <a:r>
              <a:rPr lang="en-US" altLang="zh-CN" sz="3200" baseline="-25000" dirty="0"/>
              <a:t>N</a:t>
            </a:r>
            <a:r>
              <a:rPr lang="zh-CN" altLang="en-US" sz="3200" dirty="0"/>
              <a:t>，</a:t>
            </a:r>
            <a:r>
              <a:rPr lang="en-US" altLang="zh-CN" sz="3200" dirty="0"/>
              <a:t>α</a:t>
            </a:r>
            <a:r>
              <a:rPr lang="zh-CN" altLang="en-US" sz="3200" dirty="0"/>
              <a:t>∈</a:t>
            </a:r>
            <a:r>
              <a:rPr lang="en-US" altLang="zh-CN" sz="3200" dirty="0"/>
              <a:t>V</a:t>
            </a:r>
            <a:r>
              <a:rPr lang="en-US" altLang="zh-CN" sz="3200" baseline="30000" dirty="0"/>
              <a:t>*</a:t>
            </a:r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如果</a:t>
            </a:r>
            <a:r>
              <a:rPr lang="en-US" altLang="zh-CN" dirty="0"/>
              <a:t>α</a:t>
            </a:r>
            <a:r>
              <a:rPr lang="zh-CN" altLang="en-US" dirty="0"/>
              <a:t>不能推导出</a:t>
            </a:r>
            <a:r>
              <a:rPr lang="en-US" altLang="zh-CN" dirty="0"/>
              <a:t>ε</a:t>
            </a:r>
            <a:r>
              <a:rPr lang="zh-CN" altLang="en-US" dirty="0"/>
              <a:t>，则</a:t>
            </a:r>
            <a:endParaRPr lang="en-US" altLang="zh-CN" dirty="0"/>
          </a:p>
          <a:p>
            <a:pPr lvl="2"/>
            <a:r>
              <a:rPr lang="en-US" altLang="zh-CN" dirty="0"/>
              <a:t>SELECT(A</a:t>
            </a:r>
            <a:r>
              <a:rPr lang="zh-CN" altLang="en-US" dirty="0"/>
              <a:t>→</a:t>
            </a:r>
            <a:r>
              <a:rPr lang="en-US" altLang="zh-CN" dirty="0"/>
              <a:t>α) = FIRST(α)</a:t>
            </a:r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如果</a:t>
            </a:r>
            <a:r>
              <a:rPr lang="en-US" altLang="zh-CN" dirty="0"/>
              <a:t>α</a:t>
            </a:r>
            <a:r>
              <a:rPr lang="en-US" altLang="zh-CN" dirty="0">
                <a:sym typeface="Symbol" pitchFamily="18" charset="2"/>
              </a:rPr>
              <a:t> </a:t>
            </a:r>
            <a:r>
              <a:rPr lang="en-US" altLang="zh-CN" baseline="30000" dirty="0">
                <a:sym typeface="Symbol" pitchFamily="18" charset="2"/>
              </a:rPr>
              <a:t>*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dirty="0"/>
              <a:t>ε</a:t>
            </a:r>
            <a:r>
              <a:rPr lang="zh-CN" altLang="en-US" dirty="0"/>
              <a:t>，则 </a:t>
            </a:r>
            <a:endParaRPr lang="en-US" altLang="zh-CN" dirty="0"/>
          </a:p>
          <a:p>
            <a:pPr lvl="2"/>
            <a:r>
              <a:rPr lang="en-US" altLang="zh-CN" dirty="0"/>
              <a:t>SELECT(A</a:t>
            </a:r>
            <a:r>
              <a:rPr lang="zh-CN" altLang="en-US" dirty="0"/>
              <a:t>→</a:t>
            </a:r>
            <a:r>
              <a:rPr lang="en-US" altLang="zh-CN" dirty="0"/>
              <a:t>α)=(FIRST(α)-{ε})</a:t>
            </a:r>
            <a:r>
              <a:rPr lang="zh-CN" altLang="en-US" dirty="0"/>
              <a:t>∪</a:t>
            </a:r>
            <a:r>
              <a:rPr lang="en-US" altLang="zh-CN" dirty="0"/>
              <a:t>FOLLOW(A)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集的含义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选择一条产生式的条件是什么？即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当输入是哪些符号时，选择该条产生式来推导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</a:t>
            </a:r>
            <a:r>
              <a:rPr lang="zh-CN" altLang="en-US" dirty="0"/>
              <a:t>集</a:t>
            </a:r>
          </a:p>
        </p:txBody>
      </p:sp>
      <p:sp>
        <p:nvSpPr>
          <p:cNvPr id="5" name="矩形 4"/>
          <p:cNvSpPr/>
          <p:nvPr/>
        </p:nvSpPr>
        <p:spPr>
          <a:xfrm>
            <a:off x="685802" y="5141894"/>
            <a:ext cx="1074419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思考</a:t>
            </a:r>
            <a:r>
              <a:rPr lang="en-US" altLang="zh-CN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: </a:t>
            </a:r>
            <a:r>
              <a:rPr lang="zh-CN" altLang="en-US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如果我们把</a:t>
            </a:r>
            <a:r>
              <a:rPr lang="en-US" altLang="zh-CN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FIRST</a:t>
            </a:r>
            <a:r>
              <a:rPr lang="zh-CN" altLang="en-US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，</a:t>
            </a:r>
            <a:r>
              <a:rPr lang="en-US" altLang="zh-CN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FOLLOW</a:t>
            </a:r>
            <a:r>
              <a:rPr lang="zh-CN" altLang="en-US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，</a:t>
            </a:r>
            <a:r>
              <a:rPr lang="en-US" altLang="zh-CN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SELECT</a:t>
            </a:r>
            <a:r>
              <a:rPr lang="zh-CN" altLang="en-US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看作是函数，它们的参数是什么</a:t>
            </a:r>
            <a:r>
              <a:rPr lang="en-US" altLang="zh-CN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?</a:t>
            </a:r>
            <a:endParaRPr lang="zh-CN" altLang="en-US" sz="2800" dirty="0"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4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807720"/>
            <a:ext cx="4038600" cy="738008"/>
          </a:xfrm>
        </p:spPr>
        <p:txBody>
          <a:bodyPr/>
          <a:lstStyle/>
          <a:p>
            <a:r>
              <a:rPr lang="zh-CN" altLang="en-US" dirty="0"/>
              <a:t>表达式文法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</a:t>
            </a:r>
            <a:r>
              <a:rPr lang="zh-CN" altLang="en-US" dirty="0"/>
              <a:t>集例子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943601" y="914400"/>
            <a:ext cx="5334000" cy="445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E→ TE'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)=FIRST(T)={(, id}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E'→ +TE'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)={+}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(E'</a:t>
            </a:r>
            <a:r>
              <a:rPr lang="zh-CN" altLang="en-US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)=FOLLOW(E')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		  ={), $}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FT'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)=FIRST(F)={(, id}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T'→*FT'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)={*}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T' →ε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)=FOLLOW(T')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		   ={)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$}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(E)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)={(}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)={id}</a:t>
            </a:r>
          </a:p>
        </p:txBody>
      </p:sp>
      <p:sp>
        <p:nvSpPr>
          <p:cNvPr id="8" name="矩形 7"/>
          <p:cNvSpPr/>
          <p:nvPr/>
        </p:nvSpPr>
        <p:spPr>
          <a:xfrm>
            <a:off x="381000" y="1376195"/>
            <a:ext cx="2971800" cy="22467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SzPct val="60000"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E → TE'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E'→ +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TE'|ε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T → FT'    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T' → *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FT'|ε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 → (E)| id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986994"/>
              </p:ext>
            </p:extLst>
          </p:nvPr>
        </p:nvGraphicFramePr>
        <p:xfrm>
          <a:off x="421890" y="3622964"/>
          <a:ext cx="35052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FIRST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FOLLOW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(, id</a:t>
                      </a:r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$,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)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E'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+, ε</a:t>
                      </a:r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$, )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 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(, id</a:t>
                      </a:r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+,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$, )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T'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*, ε</a:t>
                      </a:r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+, $, )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(, id</a:t>
                      </a:r>
                      <a:r>
                        <a:rPr lang="en-US" altLang="zh-CN" sz="2400" dirty="0">
                          <a:latin typeface="Times New Roman" pitchFamily="18" charset="0"/>
                          <a:cs typeface="Times New Roman" pitchFamily="18" charset="0"/>
                        </a:rPr>
                        <a:t>}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*, +, $, )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}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06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/>
            <a:r>
              <a:rPr lang="zh-CN" altLang="zh-CN" dirty="0"/>
              <a:t>一个</a:t>
            </a:r>
            <a:r>
              <a:rPr lang="zh-CN" altLang="en-US" dirty="0"/>
              <a:t>上下文无关</a:t>
            </a:r>
            <a:r>
              <a:rPr lang="zh-CN" altLang="zh-CN" dirty="0"/>
              <a:t>文法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LL(1)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文法</a:t>
            </a:r>
            <a:r>
              <a:rPr lang="zh-CN" altLang="zh-CN" dirty="0"/>
              <a:t>，当且仅当对于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zh-CN" dirty="0"/>
              <a:t>的每一个非终结符</a:t>
            </a:r>
            <a:r>
              <a:rPr lang="en-US" altLang="zh-CN" dirty="0"/>
              <a:t>A</a:t>
            </a:r>
            <a:r>
              <a:rPr lang="zh-CN" altLang="zh-CN" dirty="0"/>
              <a:t>的任何两个不同产生式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A→α</a:t>
            </a:r>
            <a:r>
              <a:rPr lang="en-US" altLang="zh-CN" dirty="0">
                <a:cs typeface="Times New Roman" pitchFamily="18" charset="0"/>
              </a:rPr>
              <a:t>|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，下面</a:t>
            </a:r>
            <a:r>
              <a:rPr lang="zh-CN" altLang="zh-CN" dirty="0"/>
              <a:t>的条件成立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   			</a:t>
            </a:r>
          </a:p>
          <a:p>
            <a:pPr marL="784225" lvl="1" indent="-441325"/>
            <a:r>
              <a:rPr lang="en-US" altLang="zh-CN" b="1" dirty="0"/>
              <a:t>SELECT(A→</a:t>
            </a:r>
            <a:r>
              <a:rPr lang="el-GR" altLang="zh-CN" b="1" dirty="0"/>
              <a:t>α)∩</a:t>
            </a:r>
            <a:r>
              <a:rPr lang="en-US" altLang="zh-CN" b="1" dirty="0"/>
              <a:t>SELECT(A→</a:t>
            </a:r>
            <a:r>
              <a:rPr lang="el-GR" altLang="zh-CN" b="1" dirty="0"/>
              <a:t>β)=</a:t>
            </a:r>
            <a:r>
              <a:rPr lang="zh-CN" altLang="en-US" b="1" dirty="0">
                <a:sym typeface="Euclid Symbol" pitchFamily="18" charset="2"/>
              </a:rPr>
              <a:t>∅，</a:t>
            </a:r>
            <a:endParaRPr lang="en-US" altLang="zh-CN" b="1" dirty="0">
              <a:sym typeface="Euclid Symbol" pitchFamily="18" charset="2"/>
            </a:endParaRPr>
          </a:p>
          <a:p>
            <a:pPr marL="784225" lvl="1" indent="-441325"/>
            <a:r>
              <a:rPr lang="zh-CN" altLang="en-US" dirty="0">
                <a:latin typeface="Times New Roman" pitchFamily="18" charset="0"/>
                <a:cs typeface="Times New Roman" pitchFamily="18" charset="0"/>
                <a:sym typeface="Euclid Symbol" pitchFamily="18" charset="2"/>
              </a:rPr>
              <a:t>其中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Euclid Symbol" pitchFamily="18" charset="2"/>
              </a:rPr>
              <a:t>α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Euclid Symbol" pitchFamily="18" charset="2"/>
              </a:rPr>
              <a:t>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Euclid Symbol" pitchFamily="18" charset="2"/>
              </a:rPr>
              <a:t>β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Euclid Symbol" pitchFamily="18" charset="2"/>
              </a:rPr>
              <a:t>不能同时推导出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ε</a:t>
            </a:r>
            <a:endParaRPr lang="en-US" altLang="zh-CN" dirty="0"/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第一个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代表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自左而右扫描输入；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第二个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表示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生成一个最左推导；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表示每步分析只要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向前查看一个符号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LL(1)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文法不是二义的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每步推导选择的产生式是唯一的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，无左递归，不含有公共左因子产生式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文法</a:t>
            </a:r>
          </a:p>
        </p:txBody>
      </p:sp>
    </p:spTree>
    <p:extLst>
      <p:ext uri="{BB962C8B-B14F-4D97-AF65-F5344CB8AC3E}">
        <p14:creationId xmlns:p14="http://schemas.microsoft.com/office/powerpoint/2010/main" val="104330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914400"/>
            <a:ext cx="9677399" cy="1905000"/>
          </a:xfrm>
        </p:spPr>
        <p:txBody>
          <a:bodyPr/>
          <a:lstStyle/>
          <a:p>
            <a:r>
              <a:rPr lang="zh-CN" altLang="en-US" dirty="0"/>
              <a:t>自顶向下分析与推导序列</a:t>
            </a:r>
            <a:endParaRPr lang="en-US" altLang="zh-CN" dirty="0"/>
          </a:p>
          <a:p>
            <a:pPr lvl="1"/>
            <a:r>
              <a:rPr lang="zh-CN" altLang="en-US" dirty="0"/>
              <a:t>分析句子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id * id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语法分析概述</a:t>
            </a: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9767888" y="909310"/>
            <a:ext cx="2017713" cy="2667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dirty="0">
                <a:latin typeface="Times New Roman" pitchFamily="18" charset="0"/>
              </a:rPr>
              <a:t>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→ E + T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latin typeface="Times New Roman" pitchFamily="18" charset="0"/>
              </a:rPr>
              <a:t>     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→ T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T → T * F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T → F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F → ( E 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 → id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1676400" y="1981200"/>
            <a:ext cx="7239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推导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altLang="zh-CN" sz="2800" dirty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8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T*F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F*F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id*F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id*id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2512368"/>
            <a:ext cx="4711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建立分析树的过程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画出分析树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7381528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3810000" cy="5054600"/>
          </a:xfrm>
        </p:spPr>
        <p:txBody>
          <a:bodyPr/>
          <a:lstStyle/>
          <a:p>
            <a:pPr marL="0" indent="0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G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[S] 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S→aA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S→d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A→bAS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A→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ε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判断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[S]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是不是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LL(1)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文法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457200" lvl="1" indent="0"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文法例子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495800" y="1219201"/>
            <a:ext cx="6019800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2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求解步骤</a:t>
            </a:r>
            <a:r>
              <a:rPr lang="en-US" altLang="zh-CN" sz="32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分别求出</a:t>
            </a:r>
            <a:r>
              <a:rPr lang="en-US" altLang="zh-CN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FIRST</a:t>
            </a:r>
            <a:r>
              <a:rPr lang="zh-CN" altLang="en-US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和</a:t>
            </a:r>
            <a:r>
              <a:rPr lang="en-US" altLang="zh-CN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FOLLOW</a:t>
            </a:r>
            <a:r>
              <a:rPr lang="zh-CN" altLang="en-US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集</a:t>
            </a:r>
            <a:endParaRPr lang="en-US" altLang="zh-CN" sz="2800" dirty="0"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然后给出每条产生式的</a:t>
            </a:r>
            <a:r>
              <a:rPr lang="en-US" altLang="zh-CN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SELECT</a:t>
            </a:r>
            <a:r>
              <a:rPr lang="zh-CN" altLang="en-US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集</a:t>
            </a:r>
            <a:endParaRPr lang="en-US" altLang="zh-CN" sz="2800" dirty="0"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最后根据具有相同左部的产生式</a:t>
            </a:r>
            <a:r>
              <a:rPr lang="en-US" altLang="zh-CN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SELECT</a:t>
            </a:r>
            <a:r>
              <a:rPr lang="zh-CN" altLang="en-US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集之间是否存在交集来判断是否</a:t>
            </a:r>
            <a:r>
              <a:rPr lang="en-US" altLang="zh-CN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LL(1)</a:t>
            </a:r>
            <a:r>
              <a:rPr lang="zh-CN" altLang="en-US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文法</a:t>
            </a:r>
          </a:p>
        </p:txBody>
      </p:sp>
    </p:spTree>
    <p:extLst>
      <p:ext uri="{BB962C8B-B14F-4D97-AF65-F5344CB8AC3E}">
        <p14:creationId xmlns:p14="http://schemas.microsoft.com/office/powerpoint/2010/main" val="419676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85801" y="914400"/>
            <a:ext cx="3733799" cy="5054600"/>
          </a:xfrm>
        </p:spPr>
        <p:txBody>
          <a:bodyPr/>
          <a:lstStyle/>
          <a:p>
            <a:pPr marL="0" indent="0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G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[S] 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S→aA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S→d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A→bAS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A→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ε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判断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[S]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是不是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LL(1)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文法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457200" lvl="1" indent="0">
              <a:buNone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文法例子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375275" y="914400"/>
            <a:ext cx="45720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S→aA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)={a}</a:t>
            </a:r>
            <a:br>
              <a:rPr lang="en-US" altLang="zh-CN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S→d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)={d}</a:t>
            </a:r>
            <a:br>
              <a:rPr lang="en-US" altLang="zh-CN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A→bAS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)={b}</a:t>
            </a:r>
            <a:br>
              <a:rPr lang="en-US" altLang="zh-CN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A→ε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)={a, d, $}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727575" y="3670300"/>
            <a:ext cx="576103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S→aA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)∩SELECT(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S→d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={a} ∩{d}=</a:t>
            </a:r>
            <a:r>
              <a:rPr lang="zh-CN" altLang="en-US" sz="2800" dirty="0">
                <a:sym typeface="Euclid Symbol" pitchFamily="18" charset="2"/>
              </a:rPr>
              <a:t> ∅ 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A→bAS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)∩SELECT(A→</a:t>
            </a:r>
            <a:r>
              <a:rPr lang="el-GR" altLang="zh-CN" sz="2800" dirty="0">
                <a:latin typeface="Times New Roman" pitchFamily="18" charset="0"/>
                <a:cs typeface="Times New Roman" pitchFamily="18" charset="0"/>
              </a:rPr>
              <a:t>ε)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l-GR" altLang="zh-CN" sz="2800" dirty="0"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b}∩{a, d, $}=</a:t>
            </a:r>
            <a:r>
              <a:rPr lang="zh-CN" altLang="en-US" sz="2800" dirty="0">
                <a:sym typeface="Euclid Symbol" pitchFamily="18" charset="2"/>
              </a:rPr>
              <a:t> ∅</a:t>
            </a:r>
            <a:endParaRPr lang="en-US" altLang="zh-CN" sz="2800" dirty="0">
              <a:latin typeface="Times New Roman" pitchFamily="18" charset="0"/>
              <a:cs typeface="Times New Roman" pitchFamily="18" charset="0"/>
              <a:sym typeface="Euclid Symbol" pitchFamily="18" charset="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51376" y="5572126"/>
            <a:ext cx="4854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由此可知，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[S]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LL(1)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文法</a:t>
            </a:r>
          </a:p>
        </p:txBody>
      </p:sp>
    </p:spTree>
    <p:extLst>
      <p:ext uri="{BB962C8B-B14F-4D97-AF65-F5344CB8AC3E}">
        <p14:creationId xmlns:p14="http://schemas.microsoft.com/office/powerpoint/2010/main" val="199788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914400"/>
            <a:ext cx="3962399" cy="5054600"/>
          </a:xfrm>
        </p:spPr>
        <p:txBody>
          <a:bodyPr/>
          <a:lstStyle/>
          <a:p>
            <a:pPr marL="0" indent="0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G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[S] 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S→aAS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S→b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A→bA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A→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ε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判断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[S]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是不是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LL(1)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文法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文法例子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727576" y="914401"/>
            <a:ext cx="540067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S→aAS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)={a}</a:t>
            </a:r>
            <a:br>
              <a:rPr lang="en-US" altLang="zh-CN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S→b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)={b}</a:t>
            </a:r>
            <a:br>
              <a:rPr lang="en-US" altLang="zh-CN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A→bA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)={b}</a:t>
            </a:r>
            <a:br>
              <a:rPr lang="en-US" altLang="zh-CN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A→ε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)={a, b}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752976" y="3187700"/>
            <a:ext cx="580707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S→aAS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)∩SELECT(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S→b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  ={a}∩{b} =</a:t>
            </a:r>
            <a:r>
              <a:rPr lang="zh-CN" altLang="en-US" sz="2800" dirty="0">
                <a:sym typeface="Euclid Symbol" pitchFamily="18" charset="2"/>
              </a:rPr>
              <a:t> ∅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A→bA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)∩SELECT(A→</a:t>
            </a:r>
            <a:r>
              <a:rPr lang="el-GR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ε)</a:t>
            </a:r>
            <a:endParaRPr lang="en-US" altLang="zh-CN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l-GR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={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b}∩{a, b} = { b } 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  <a:sym typeface="Euclid Symbol" pitchFamily="18" charset="2"/>
              </a:rPr>
              <a:t> ∅</a:t>
            </a:r>
            <a:endParaRPr lang="en-US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  <a:sym typeface="Euclid Symbol" pitchFamily="18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23756" y="5334001"/>
            <a:ext cx="3465512" cy="6250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92075" lvl="1">
              <a:lnSpc>
                <a:spcPct val="135000"/>
              </a:lnSpc>
              <a:buSzPct val="55000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不是一个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LL(1)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文法！</a:t>
            </a:r>
          </a:p>
        </p:txBody>
      </p:sp>
    </p:spTree>
    <p:extLst>
      <p:ext uri="{BB962C8B-B14F-4D97-AF65-F5344CB8AC3E}">
        <p14:creationId xmlns:p14="http://schemas.microsoft.com/office/powerpoint/2010/main" val="219456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914400"/>
            <a:ext cx="3962399" cy="5054600"/>
          </a:xfrm>
        </p:spPr>
        <p:txBody>
          <a:bodyPr/>
          <a:lstStyle/>
          <a:p>
            <a:pPr marL="0" indent="0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G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[S] </a:t>
            </a:r>
          </a:p>
          <a:p>
            <a:pPr marL="0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S→aAS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S→b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A→bA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　　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A→</a:t>
            </a:r>
            <a:r>
              <a:rPr lang="el-GR" altLang="zh-CN" dirty="0">
                <a:latin typeface="Times New Roman" pitchFamily="18" charset="0"/>
                <a:cs typeface="Times New Roman" pitchFamily="18" charset="0"/>
              </a:rPr>
              <a:t>ε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判断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[S]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是不是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LL(1)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文法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文法例子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90160" y="1981201"/>
            <a:ext cx="5105400" cy="13849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92075" lvl="1">
              <a:buSzPct val="55000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无左因子产生式和无左递归</a:t>
            </a:r>
            <a:r>
              <a:rPr lang="zh-CN" altLang="en-US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只是文法为 </a:t>
            </a:r>
            <a:r>
              <a:rPr lang="en-US" altLang="zh-CN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LL(1)</a:t>
            </a:r>
            <a:r>
              <a:rPr lang="zh-CN" altLang="en-US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文法的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必要条件</a:t>
            </a:r>
            <a:r>
              <a:rPr lang="zh-CN" altLang="en-US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，而非充分条件</a:t>
            </a:r>
          </a:p>
        </p:txBody>
      </p:sp>
      <p:sp>
        <p:nvSpPr>
          <p:cNvPr id="8" name="矩形 7"/>
          <p:cNvSpPr/>
          <p:nvPr/>
        </p:nvSpPr>
        <p:spPr>
          <a:xfrm>
            <a:off x="5410200" y="990601"/>
            <a:ext cx="3465512" cy="6250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92075" lvl="1">
              <a:lnSpc>
                <a:spcPct val="135000"/>
              </a:lnSpc>
              <a:buSzPct val="55000"/>
              <a:defRPr/>
            </a:pPr>
            <a:r>
              <a:rPr lang="zh-CN" altLang="en-US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不是一个</a:t>
            </a:r>
            <a:r>
              <a:rPr lang="en-US" altLang="zh-CN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LL(1)</a:t>
            </a:r>
            <a:r>
              <a:rPr lang="zh-CN" altLang="en-US" sz="28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文法！</a:t>
            </a:r>
          </a:p>
        </p:txBody>
      </p:sp>
      <p:sp>
        <p:nvSpPr>
          <p:cNvPr id="9" name="矩形标注 8"/>
          <p:cNvSpPr/>
          <p:nvPr/>
        </p:nvSpPr>
        <p:spPr bwMode="auto">
          <a:xfrm>
            <a:off x="5562600" y="3962400"/>
            <a:ext cx="4114800" cy="914400"/>
          </a:xfrm>
          <a:prstGeom prst="wedgeRectCallout">
            <a:avLst>
              <a:gd name="adj1" fmla="val 20463"/>
              <a:gd name="adj2" fmla="val -159026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8100000" scaled="1"/>
            <a:tileRect/>
          </a:gra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即：无左因子和左递归的文法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不一定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是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LL(1)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文法</a:t>
            </a:r>
          </a:p>
        </p:txBody>
      </p:sp>
    </p:spTree>
    <p:extLst>
      <p:ext uri="{BB962C8B-B14F-4D97-AF65-F5344CB8AC3E}">
        <p14:creationId xmlns:p14="http://schemas.microsoft.com/office/powerpoint/2010/main" val="29706357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A0D42A3-3F3E-6547-AA07-1FC3F5884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递归的预测分析法是指：在递归下降分析中，根据</a:t>
            </a:r>
            <a:r>
              <a:rPr kumimoji="1" lang="en-US" altLang="zh-CN" dirty="0"/>
              <a:t>SELECT</a:t>
            </a:r>
            <a:r>
              <a:rPr kumimoji="1" lang="zh-CN" altLang="en-US" dirty="0"/>
              <a:t>集来选择产生式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5534CDF-947A-974A-A9E0-403ADB25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C376D32-1999-8E4C-9EC0-D7C091AA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递归的预测分析方法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CF7A61-9A2D-154A-B75F-D02D3FAE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40529"/>
            <a:ext cx="6578600" cy="372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299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57B1D3E0-B818-594A-A0FB-9B3C3DE0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77" y="800117"/>
            <a:ext cx="11379200" cy="647683"/>
          </a:xfrm>
        </p:spPr>
        <p:txBody>
          <a:bodyPr/>
          <a:lstStyle/>
          <a:p>
            <a:r>
              <a:rPr lang="zh-CN" altLang="en-US" dirty="0"/>
              <a:t>对递归下降分析框架的扩展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040B690-02A4-484E-A4BE-0545F8D1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5559641-F7BB-EF4E-B6C0-92453616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递归的预测分析方法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76C26CB-EBBD-4541-87CF-8E87959661F2}"/>
                  </a:ext>
                </a:extLst>
              </p:cNvPr>
              <p:cNvSpPr/>
              <p:nvPr/>
            </p:nvSpPr>
            <p:spPr>
              <a:xfrm>
                <a:off x="1322891" y="1407131"/>
                <a:ext cx="9055572" cy="4043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1219170" rtl="0" eaLnBrk="0" fontAlgn="base" latinLnBrk="0" hangingPunct="0">
                  <a:lnSpc>
                    <a:spcPts val="22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A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</a:rPr>
                  <a:t>( Token ) </a:t>
                </a:r>
              </a:p>
              <a:p>
                <a:pPr lvl="0" defTabSz="1219170" eaLnBrk="0" fontAlgn="base" hangingPunct="0">
                  <a:lnSpc>
                    <a:spcPts val="22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</a:rPr>
                  <a:t>{</a:t>
                </a:r>
                <a:r>
                  <a:rPr kumimoji="0" lang="en-US" altLang="zh-CN" sz="2000" b="1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</a:rPr>
                  <a:t> </a:t>
                </a:r>
              </a:p>
              <a:p>
                <a:pPr lvl="0" defTabSz="1219170" eaLnBrk="0" fontAlgn="base" hangingPunct="0">
                  <a:lnSpc>
                    <a:spcPts val="22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   </a:t>
                </a:r>
                <a:r>
                  <a:rPr kumimoji="0" lang="en-US" altLang="zh-CN" sz="2000" b="1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</a:rPr>
                  <a:t>    if </a:t>
                </a:r>
                <a:r>
                  <a:rPr lang="en-US" altLang="zh-CN" sz="2000" b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Token∈SELECT</a:t>
                </a: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000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m:t> →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)</a:t>
                </a:r>
              </a:p>
              <a:p>
                <a:pPr lvl="0" defTabSz="1219170" eaLnBrk="0" fontAlgn="base" hangingPunct="0">
                  <a:lnSpc>
                    <a:spcPts val="22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	code</a:t>
                </a:r>
                <a:r>
                  <a:rPr lang="en-US" altLang="zh-CN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1</a:t>
                </a: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;</a:t>
                </a:r>
              </a:p>
              <a:p>
                <a:pPr lvl="0" defTabSz="1219170" eaLnBrk="0" fontAlgn="base" hangingPunct="0">
                  <a:lnSpc>
                    <a:spcPts val="22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       if </a:t>
                </a:r>
                <a:r>
                  <a:rPr lang="en-US" altLang="zh-CN" sz="2000" b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Token∈SELECT</a:t>
                </a: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000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m:t> →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)</a:t>
                </a:r>
              </a:p>
              <a:p>
                <a:pPr lvl="0" defTabSz="1219170" eaLnBrk="0" fontAlgn="base" hangingPunct="0">
                  <a:lnSpc>
                    <a:spcPts val="22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	code</a:t>
                </a:r>
                <a:r>
                  <a:rPr lang="en-US" altLang="zh-CN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2</a:t>
                </a: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;</a:t>
                </a:r>
              </a:p>
              <a:p>
                <a:pPr lvl="0" defTabSz="1219170" eaLnBrk="0" fontAlgn="base" hangingPunct="0">
                  <a:lnSpc>
                    <a:spcPts val="22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	…</a:t>
                </a:r>
              </a:p>
              <a:p>
                <a:pPr lvl="0" defTabSz="1219170" eaLnBrk="0" fontAlgn="base" hangingPunct="0">
                  <a:lnSpc>
                    <a:spcPts val="22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       if </a:t>
                </a:r>
                <a:r>
                  <a:rPr lang="en-US" altLang="zh-CN" sz="2000" b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Token∈SELECT</a:t>
                </a: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000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m:t> →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)</a:t>
                </a:r>
              </a:p>
              <a:p>
                <a:pPr lvl="0" defTabSz="1219170" eaLnBrk="0" fontAlgn="base" hangingPunct="0">
                  <a:lnSpc>
                    <a:spcPts val="22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	</a:t>
                </a:r>
                <a:r>
                  <a:rPr lang="en-US" altLang="zh-CN" sz="2000" b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code</a:t>
                </a:r>
                <a:r>
                  <a:rPr lang="en-US" altLang="zh-CN" sz="2000" b="1" i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n</a:t>
                </a: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;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  <a:p>
                <a:pPr marL="0" marR="0" lvl="0" indent="0" algn="l" defTabSz="1219170" rtl="0" eaLnBrk="0" fontAlgn="base" latinLnBrk="0" hangingPunct="0">
                  <a:lnSpc>
                    <a:spcPts val="22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</a:rPr>
                  <a:t>}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</a:rPr>
                  <a:t>    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  <a:p>
                <a:pPr lvl="0" defTabSz="1219170" eaLnBrk="0" fontAlgn="base" hangingPunct="0">
                  <a:lnSpc>
                    <a:spcPts val="22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  <a:p>
                <a:pPr lvl="0" defTabSz="1219170" eaLnBrk="0" fontAlgn="base" hangingPunct="0">
                  <a:lnSpc>
                    <a:spcPts val="22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  <a:p>
                <a:pPr lvl="0" defTabSz="1219170" eaLnBrk="0" fontAlgn="base" hangingPunct="0">
                  <a:lnSpc>
                    <a:spcPts val="22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for</a:t>
                </a:r>
                <a:r>
                  <a:rPr lang="en-US" altLang="zh-CN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 </a:t>
                </a: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( </a:t>
                </a:r>
                <a:r>
                  <a:rPr lang="en-US" altLang="zh-CN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j </a:t>
                </a: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= 1 to </a:t>
                </a:r>
                <a:r>
                  <a:rPr lang="en-US" altLang="zh-CN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k</a:t>
                </a: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 ) </a:t>
                </a:r>
                <a:endParaRPr lang="zh-CN" altLang="en-US" sz="2400" dirty="0">
                  <a:solidFill>
                    <a:prstClr val="black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  <a:p>
                <a:pPr lvl="0" defTabSz="1219170" eaLnBrk="0" fontAlgn="base" hangingPunct="0">
                  <a:lnSpc>
                    <a:spcPts val="22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76C26CB-EBBD-4541-87CF-8E87959661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891" y="1407131"/>
                <a:ext cx="9055572" cy="4043736"/>
              </a:xfrm>
              <a:prstGeom prst="rect">
                <a:avLst/>
              </a:prstGeom>
              <a:blipFill>
                <a:blip r:embed="rId2"/>
                <a:stretch>
                  <a:fillRect l="-700" t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90D1C6C-0AE2-FF42-8F4C-D07AD712502B}"/>
                  </a:ext>
                </a:extLst>
              </p:cNvPr>
              <p:cNvSpPr/>
              <p:nvPr/>
            </p:nvSpPr>
            <p:spPr>
              <a:xfrm>
                <a:off x="6915271" y="1687108"/>
                <a:ext cx="3017749" cy="502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67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667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zh-CN" altLang="en-US" sz="2667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kumimoji="0" lang="en-US" altLang="zh-CN" sz="2667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667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kumimoji="0" lang="en-US" altLang="zh-CN" sz="2667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zh-CN" altLang="en-US" sz="2667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kumimoji="0" lang="en-US" altLang="zh-CN" sz="2667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altLang="zh-CN" sz="2667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kumimoji="0" lang="en-US" altLang="zh-CN" sz="2667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kumimoji="0" lang="en-US" altLang="zh-CN" sz="2667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667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2667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kumimoji="0" lang="zh-CN" altLang="en-US" sz="2667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kumimoji="0" lang="en-US" altLang="zh-CN" sz="2667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0" lang="en-US" altLang="zh-CN" sz="2667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 </a:t>
                </a:r>
                <a:endParaRPr kumimoji="0" lang="zh-CN" altLang="en-US" sz="2667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90D1C6C-0AE2-FF42-8F4C-D07AD7125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271" y="1687108"/>
                <a:ext cx="3017749" cy="502766"/>
              </a:xfrm>
              <a:prstGeom prst="rect">
                <a:avLst/>
              </a:prstGeom>
              <a:blipFill>
                <a:blip r:embed="rId3"/>
                <a:stretch>
                  <a:fillRect l="-3782" t="-9756" b="-29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CB148B64-53D0-7042-AF38-2F92EEF12AEA}"/>
              </a:ext>
            </a:extLst>
          </p:cNvPr>
          <p:cNvGrpSpPr/>
          <p:nvPr/>
        </p:nvGrpSpPr>
        <p:grpSpPr>
          <a:xfrm>
            <a:off x="7385580" y="2189874"/>
            <a:ext cx="2584575" cy="1469958"/>
            <a:chOff x="7385580" y="2189874"/>
            <a:chExt cx="2584575" cy="1469958"/>
          </a:xfrm>
        </p:grpSpPr>
        <p:cxnSp>
          <p:nvCxnSpPr>
            <p:cNvPr id="16" name="直接连接符 3">
              <a:extLst>
                <a:ext uri="{FF2B5EF4-FFF2-40B4-BE49-F238E27FC236}">
                  <a16:creationId xmlns:a16="http://schemas.microsoft.com/office/drawing/2014/main" id="{02F5100E-4B42-F54D-A074-BA52707095F0}"/>
                </a:ext>
              </a:extLst>
            </p:cNvPr>
            <p:cNvCxnSpPr/>
            <p:nvPr/>
          </p:nvCxnSpPr>
          <p:spPr>
            <a:xfrm>
              <a:off x="7853818" y="2322787"/>
              <a:ext cx="0" cy="5064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314A4FC-E075-8141-9E69-7E2A43688288}"/>
                </a:ext>
              </a:extLst>
            </p:cNvPr>
            <p:cNvSpPr/>
            <p:nvPr/>
          </p:nvSpPr>
          <p:spPr>
            <a:xfrm>
              <a:off x="7385580" y="2812594"/>
              <a:ext cx="9364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code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1</a:t>
              </a:r>
              <a:endParaRPr lang="zh-CN" altLang="en-US" i="1" dirty="0"/>
            </a:p>
          </p:txBody>
        </p:sp>
        <p:cxnSp>
          <p:nvCxnSpPr>
            <p:cNvPr id="18" name="直接连接符 55">
              <a:extLst>
                <a:ext uri="{FF2B5EF4-FFF2-40B4-BE49-F238E27FC236}">
                  <a16:creationId xmlns:a16="http://schemas.microsoft.com/office/drawing/2014/main" id="{56DF2974-8C54-384F-8DD1-8D8256E2D974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8401258" y="2189874"/>
              <a:ext cx="0" cy="8920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BD79C02-13B3-744F-AFA5-0A06E9744B8C}"/>
                </a:ext>
              </a:extLst>
            </p:cNvPr>
            <p:cNvSpPr/>
            <p:nvPr/>
          </p:nvSpPr>
          <p:spPr>
            <a:xfrm>
              <a:off x="7983124" y="3198167"/>
              <a:ext cx="9364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code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2</a:t>
              </a:r>
              <a:endParaRPr lang="zh-CN" altLang="en-US" i="1" dirty="0"/>
            </a:p>
          </p:txBody>
        </p:sp>
        <p:cxnSp>
          <p:nvCxnSpPr>
            <p:cNvPr id="20" name="直接连接符 61">
              <a:extLst>
                <a:ext uri="{FF2B5EF4-FFF2-40B4-BE49-F238E27FC236}">
                  <a16:creationId xmlns:a16="http://schemas.microsoft.com/office/drawing/2014/main" id="{B67212DD-F30A-8A47-94C4-D4BC760F88BA}"/>
                </a:ext>
              </a:extLst>
            </p:cNvPr>
            <p:cNvCxnSpPr/>
            <p:nvPr/>
          </p:nvCxnSpPr>
          <p:spPr>
            <a:xfrm>
              <a:off x="9484286" y="2337401"/>
              <a:ext cx="0" cy="5064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1D118A1-CC75-4D40-974D-DC8A27ACC388}"/>
                </a:ext>
              </a:extLst>
            </p:cNvPr>
            <p:cNvSpPr/>
            <p:nvPr/>
          </p:nvSpPr>
          <p:spPr>
            <a:xfrm>
              <a:off x="9016048" y="2827208"/>
              <a:ext cx="95410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code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n</a:t>
              </a:r>
              <a:endParaRPr lang="zh-CN" altLang="en-US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A37FE20-EE98-F748-A77A-28F16AB5DFE2}"/>
                  </a:ext>
                </a:extLst>
              </p:cNvPr>
              <p:cNvSpPr/>
              <p:nvPr/>
            </p:nvSpPr>
            <p:spPr>
              <a:xfrm>
                <a:off x="1669876" y="5207390"/>
                <a:ext cx="1526049" cy="429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A37FE20-EE98-F748-A77A-28F16AB5D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876" y="5207390"/>
                <a:ext cx="1526049" cy="429220"/>
              </a:xfrm>
              <a:prstGeom prst="rect">
                <a:avLst/>
              </a:prstGeom>
              <a:blipFill>
                <a:blip r:embed="rId4"/>
                <a:stretch>
                  <a:fillRect l="-4132" t="-5556"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括号 22">
            <a:extLst>
              <a:ext uri="{FF2B5EF4-FFF2-40B4-BE49-F238E27FC236}">
                <a16:creationId xmlns:a16="http://schemas.microsoft.com/office/drawing/2014/main" id="{69FBF3CA-D981-5E48-BE02-1DD7E1E7F466}"/>
              </a:ext>
            </a:extLst>
          </p:cNvPr>
          <p:cNvSpPr/>
          <p:nvPr/>
        </p:nvSpPr>
        <p:spPr>
          <a:xfrm>
            <a:off x="1494450" y="5257800"/>
            <a:ext cx="240723" cy="112995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23579C29-EF94-C341-898B-CF90CA6A7450}"/>
              </a:ext>
            </a:extLst>
          </p:cNvPr>
          <p:cNvSpPr/>
          <p:nvPr/>
        </p:nvSpPr>
        <p:spPr>
          <a:xfrm>
            <a:off x="3002472" y="5157246"/>
            <a:ext cx="192021" cy="67207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D2F5DF6-BC6D-4547-B1FF-82A9CC32A1C8}"/>
                  </a:ext>
                </a:extLst>
              </p:cNvPr>
              <p:cNvSpPr/>
              <p:nvPr/>
            </p:nvSpPr>
            <p:spPr>
              <a:xfrm>
                <a:off x="3138964" y="5002836"/>
                <a:ext cx="2420483" cy="429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==</m:t>
                    </m:r>
                    <m:r>
                      <a:rPr lang="en-US" altLang="zh-CN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𝑻𝒐𝒌𝒆𝒏</m:t>
                    </m:r>
                  </m:oMath>
                </a14:m>
                <a:endParaRPr lang="en-US" altLang="zh-CN" sz="2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D2F5DF6-BC6D-4547-B1FF-82A9CC32A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964" y="5002836"/>
                <a:ext cx="2420483" cy="429220"/>
              </a:xfrm>
              <a:prstGeom prst="rect">
                <a:avLst/>
              </a:prstGeom>
              <a:blipFill>
                <a:blip r:embed="rId5"/>
                <a:stretch>
                  <a:fillRect l="-3141" t="-8824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9230696C-43D5-7E47-8D80-E8C52C736282}"/>
              </a:ext>
            </a:extLst>
          </p:cNvPr>
          <p:cNvSpPr/>
          <p:nvPr/>
        </p:nvSpPr>
        <p:spPr>
          <a:xfrm>
            <a:off x="5404680" y="5002836"/>
            <a:ext cx="3205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GetNext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(Token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098D372-591B-7640-BD52-F476A9509C7C}"/>
                  </a:ext>
                </a:extLst>
              </p:cNvPr>
              <p:cNvSpPr/>
              <p:nvPr/>
            </p:nvSpPr>
            <p:spPr>
              <a:xfrm>
                <a:off x="3138964" y="5438180"/>
                <a:ext cx="2880315" cy="429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else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𝑻𝒐𝒌𝒆𝒏</m:t>
                    </m:r>
                  </m:oMath>
                </a14:m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098D372-591B-7640-BD52-F476A9509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964" y="5438180"/>
                <a:ext cx="2880315" cy="429220"/>
              </a:xfrm>
              <a:prstGeom prst="rect">
                <a:avLst/>
              </a:prstGeom>
              <a:blipFill>
                <a:blip r:embed="rId6"/>
                <a:stretch>
                  <a:fillRect l="-2643" t="-8571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96B7B420-80A1-5242-909A-B4CFE8FCAA4C}"/>
              </a:ext>
            </a:extLst>
          </p:cNvPr>
          <p:cNvSpPr/>
          <p:nvPr/>
        </p:nvSpPr>
        <p:spPr>
          <a:xfrm>
            <a:off x="6074813" y="5438180"/>
            <a:ext cx="2431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Error(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8D1E7EF-48E3-4E44-A166-68D2ED887956}"/>
                  </a:ext>
                </a:extLst>
              </p:cNvPr>
              <p:cNvSpPr/>
              <p:nvPr/>
            </p:nvSpPr>
            <p:spPr>
              <a:xfrm>
                <a:off x="1681439" y="6047780"/>
                <a:ext cx="2278235" cy="429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else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8D1E7EF-48E3-4E44-A166-68D2ED887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439" y="6047780"/>
                <a:ext cx="2278235" cy="429220"/>
              </a:xfrm>
              <a:prstGeom prst="rect">
                <a:avLst/>
              </a:prstGeom>
              <a:blipFill>
                <a:blip r:embed="rId7"/>
                <a:stretch>
                  <a:fillRect l="-2778" t="-8571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D52D2374-62AD-5348-81D2-663B1523E19D}"/>
                  </a:ext>
                </a:extLst>
              </p:cNvPr>
              <p:cNvSpPr/>
              <p:nvPr/>
            </p:nvSpPr>
            <p:spPr>
              <a:xfrm>
                <a:off x="3581400" y="6048485"/>
                <a:ext cx="1524000" cy="428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 token)</a:t>
                </a: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D52D2374-62AD-5348-81D2-663B1523E1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6048485"/>
                <a:ext cx="1524000" cy="428515"/>
              </a:xfrm>
              <a:prstGeom prst="rect">
                <a:avLst/>
              </a:prstGeom>
              <a:blipFill>
                <a:blip r:embed="rId8"/>
                <a:stretch>
                  <a:fillRect t="-8571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EA12FC9-9C70-F04E-A4B0-54A312308667}"/>
                  </a:ext>
                </a:extLst>
              </p:cNvPr>
              <p:cNvSpPr/>
              <p:nvPr/>
            </p:nvSpPr>
            <p:spPr>
              <a:xfrm>
                <a:off x="2451426" y="4378324"/>
                <a:ext cx="2240742" cy="40011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=X</a:t>
                </a:r>
                <a:r>
                  <a:rPr lang="en-US" altLang="zh-CN" sz="20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0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X</a:t>
                </a:r>
                <a:r>
                  <a:rPr lang="en-US" altLang="zh-CN" sz="20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0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… </a:t>
                </a:r>
                <a:r>
                  <a:rPr lang="en-US" altLang="zh-CN" sz="2000" b="1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000" b="1" i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lang="en-US" altLang="zh-CN" sz="20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EA12FC9-9C70-F04E-A4B0-54A312308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426" y="4378324"/>
                <a:ext cx="2240742" cy="400110"/>
              </a:xfrm>
              <a:prstGeom prst="rect">
                <a:avLst/>
              </a:prstGeom>
              <a:blipFill>
                <a:blip r:embed="rId9"/>
                <a:stretch>
                  <a:fillRect l="-2235" t="-12121" b="-242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3421F3BF-33F4-204E-BC9A-75DEB64BD3C5}"/>
              </a:ext>
            </a:extLst>
          </p:cNvPr>
          <p:cNvSpPr/>
          <p:nvPr/>
        </p:nvSpPr>
        <p:spPr>
          <a:xfrm>
            <a:off x="1414395" y="4376189"/>
            <a:ext cx="838691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code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263402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498F7CB-4C31-1C4F-92F0-F8950EF2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23CADA5-412C-2048-A250-1F703D80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递归的预测分析方法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FF82E7E-88D0-4648-AAF8-C1BB0D2DE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66" y="3276600"/>
            <a:ext cx="3048001" cy="284693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sz="1800" b="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sz="18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E→ TE'</a:t>
            </a:r>
            <a:r>
              <a:rPr lang="en-US" altLang="zh-CN" sz="1800" b="0" dirty="0">
                <a:latin typeface="Times New Roman" pitchFamily="18" charset="0"/>
                <a:cs typeface="Times New Roman" pitchFamily="18" charset="0"/>
              </a:rPr>
              <a:t>)={(, id}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1800" b="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sz="18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E'→ +TE'</a:t>
            </a:r>
            <a:r>
              <a:rPr lang="en-US" altLang="zh-CN" sz="1800" b="0" dirty="0">
                <a:latin typeface="Times New Roman" pitchFamily="18" charset="0"/>
                <a:cs typeface="Times New Roman" pitchFamily="18" charset="0"/>
              </a:rPr>
              <a:t>)={+}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1800" b="0" dirty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sz="18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(E'</a:t>
            </a:r>
            <a:r>
              <a:rPr lang="zh-CN" altLang="en-US" sz="18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1800" b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zh-CN" sz="1800" b="0" dirty="0">
                <a:latin typeface="Times New Roman" pitchFamily="18" charset="0"/>
                <a:cs typeface="Times New Roman" pitchFamily="18" charset="0"/>
              </a:rPr>
              <a:t>)={), $}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1800" b="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sz="18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18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18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FT'</a:t>
            </a:r>
            <a:r>
              <a:rPr lang="en-US" altLang="zh-CN" sz="1800" b="0" dirty="0">
                <a:latin typeface="Times New Roman" pitchFamily="18" charset="0"/>
                <a:cs typeface="Times New Roman" pitchFamily="18" charset="0"/>
              </a:rPr>
              <a:t>)={(, id}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1800" b="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sz="18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T'→*FT'</a:t>
            </a:r>
            <a:r>
              <a:rPr lang="en-US" altLang="zh-CN" sz="1800" b="0" dirty="0">
                <a:latin typeface="Times New Roman" pitchFamily="18" charset="0"/>
                <a:cs typeface="Times New Roman" pitchFamily="18" charset="0"/>
              </a:rPr>
              <a:t>)={*}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1800" b="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sz="18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T' →</a:t>
            </a:r>
            <a:r>
              <a:rPr lang="en-US" altLang="zh-CN" sz="1800" b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zh-CN" sz="1800" b="0" dirty="0">
                <a:latin typeface="Times New Roman" pitchFamily="18" charset="0"/>
                <a:cs typeface="Times New Roman" pitchFamily="18" charset="0"/>
              </a:rPr>
              <a:t>)={)</a:t>
            </a:r>
            <a:r>
              <a:rPr lang="zh-CN" altLang="en-US" sz="1800" b="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b="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1800" b="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b="0" dirty="0">
                <a:latin typeface="Times New Roman" pitchFamily="18" charset="0"/>
                <a:cs typeface="Times New Roman" pitchFamily="18" charset="0"/>
              </a:rPr>
              <a:t>$}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1800" b="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sz="18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18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18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(E)</a:t>
            </a:r>
            <a:r>
              <a:rPr lang="en-US" altLang="zh-CN" sz="1800" b="0" dirty="0">
                <a:latin typeface="Times New Roman" pitchFamily="18" charset="0"/>
                <a:cs typeface="Times New Roman" pitchFamily="18" charset="0"/>
              </a:rPr>
              <a:t>)={(}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1800" b="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sz="18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18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18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CN" sz="1800" b="0" dirty="0">
                <a:latin typeface="Times New Roman" pitchFamily="18" charset="0"/>
                <a:cs typeface="Times New Roman" pitchFamily="18" charset="0"/>
              </a:rPr>
              <a:t>)={id}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714534-67CC-BE4C-A916-BA284374DE0E}"/>
              </a:ext>
            </a:extLst>
          </p:cNvPr>
          <p:cNvSpPr/>
          <p:nvPr/>
        </p:nvSpPr>
        <p:spPr>
          <a:xfrm>
            <a:off x="228600" y="838200"/>
            <a:ext cx="2133600" cy="22467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SzPct val="60000"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E → TE'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E'→ +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TE'|ε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T → FT'    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T' → *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FT'|ε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 → (E)| id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44E47C3B-DA9D-9D42-B978-9FE822B61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434" y="802044"/>
            <a:ext cx="2971799" cy="1954381"/>
          </a:xfrm>
          <a:prstGeom prst="rect">
            <a:avLst/>
          </a:prstGeom>
          <a:solidFill>
            <a:srgbClr val="DEF1DE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" altLang="zh-CN" sz="1600" b="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600" b="0" dirty="0" err="1">
                <a:latin typeface="Times New Roman" pitchFamily="18" charset="0"/>
                <a:cs typeface="Times New Roman" pitchFamily="18" charset="0"/>
              </a:rPr>
              <a:t>escent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(){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	token=</a:t>
            </a:r>
            <a:r>
              <a:rPr lang="en-US" altLang="zh-CN" sz="1600" b="0" dirty="0" err="1">
                <a:latin typeface="Times New Roman" pitchFamily="18" charset="0"/>
                <a:cs typeface="Times New Roman" pitchFamily="18" charset="0"/>
              </a:rPr>
              <a:t>get_next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	E(token);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	token=</a:t>
            </a:r>
            <a:r>
              <a:rPr lang="en-US" altLang="zh-CN" sz="1600" b="0" dirty="0" err="1">
                <a:latin typeface="Times New Roman" pitchFamily="18" charset="0"/>
                <a:cs typeface="Times New Roman" pitchFamily="18" charset="0"/>
              </a:rPr>
              <a:t>get_next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	if</a:t>
            </a: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token!=‘$’</a:t>
            </a: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error();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F5105B7-B02F-764D-B388-572CA119A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768" y="152400"/>
            <a:ext cx="2939785" cy="2600712"/>
          </a:xfrm>
          <a:prstGeom prst="rect">
            <a:avLst/>
          </a:prstGeom>
          <a:solidFill>
            <a:srgbClr val="DEF1DE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E(token){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token</a:t>
            </a: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SELECT(E→TE’)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print(“</a:t>
            </a:r>
            <a:r>
              <a:rPr lang="en-US" altLang="zh-CN" sz="1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1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1600" b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TE</a:t>
            </a:r>
            <a:r>
              <a:rPr lang="en-US" altLang="zh-CN" sz="1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”);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T(token);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token=</a:t>
            </a:r>
            <a:r>
              <a:rPr lang="en-US" altLang="zh-CN" sz="1600" b="0" dirty="0" err="1">
                <a:latin typeface="Times New Roman" pitchFamily="18" charset="0"/>
                <a:cs typeface="Times New Roman" pitchFamily="18" charset="0"/>
              </a:rPr>
              <a:t>get_next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E_(token);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}else</a:t>
            </a: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error();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A097D8A8-B6F5-7346-B306-81C60A5A2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3276" y="152400"/>
            <a:ext cx="2784079" cy="2600712"/>
          </a:xfrm>
          <a:prstGeom prst="rect">
            <a:avLst/>
          </a:prstGeom>
          <a:solidFill>
            <a:srgbClr val="DEF1DE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T(token){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token</a:t>
            </a: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SELECT(T→FT’)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print(“</a:t>
            </a:r>
            <a:r>
              <a:rPr lang="en-US" altLang="zh-CN" sz="1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1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1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FT’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”);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F(token);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token=</a:t>
            </a:r>
            <a:r>
              <a:rPr lang="en-US" altLang="zh-CN" sz="1600" b="0" dirty="0" err="1">
                <a:latin typeface="Times New Roman" pitchFamily="18" charset="0"/>
                <a:cs typeface="Times New Roman" pitchFamily="18" charset="0"/>
              </a:rPr>
              <a:t>get_next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T_(token);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}else</a:t>
            </a: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error();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EE4D82CD-E304-EA42-B1F2-B3C8CEF47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874" y="2863004"/>
            <a:ext cx="3352801" cy="3570208"/>
          </a:xfrm>
          <a:prstGeom prst="rect">
            <a:avLst/>
          </a:prstGeom>
          <a:solidFill>
            <a:srgbClr val="DEF1DE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E_(token){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token</a:t>
            </a: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SELECT(E’→+TE’)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print(“</a:t>
            </a:r>
            <a:r>
              <a:rPr lang="en-US" altLang="zh-CN" sz="1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E'</a:t>
            </a:r>
            <a:r>
              <a:rPr lang="zh-CN" altLang="en-US" sz="1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1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+TE’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”);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token=</a:t>
            </a:r>
            <a:r>
              <a:rPr lang="en-US" altLang="zh-CN" sz="1600" b="0" dirty="0" err="1">
                <a:latin typeface="Times New Roman" pitchFamily="18" charset="0"/>
                <a:cs typeface="Times New Roman" pitchFamily="18" charset="0"/>
              </a:rPr>
              <a:t>get_next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T (token);</a:t>
            </a: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600" b="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token=</a:t>
            </a:r>
            <a:r>
              <a:rPr lang="en-US" altLang="zh-CN" sz="1600" b="0" dirty="0" err="1">
                <a:latin typeface="Times New Roman" pitchFamily="18" charset="0"/>
                <a:cs typeface="Times New Roman" pitchFamily="18" charset="0"/>
              </a:rPr>
              <a:t>get_next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E_(token)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if token</a:t>
            </a: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SELECT(E’→</a:t>
            </a:r>
            <a:r>
              <a:rPr lang="en-US" altLang="zh-CN" sz="1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600" b="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{print(“</a:t>
            </a:r>
            <a:r>
              <a:rPr lang="en-US" altLang="zh-CN" sz="1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E'</a:t>
            </a:r>
            <a:r>
              <a:rPr lang="zh-CN" altLang="en-US" sz="1600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1600" b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”);	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}else</a:t>
            </a: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error();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8143B956-D97F-1B44-94FD-15489E94D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3276" y="3084969"/>
            <a:ext cx="2627334" cy="1954381"/>
          </a:xfrm>
          <a:prstGeom prst="rect">
            <a:avLst/>
          </a:prstGeom>
          <a:solidFill>
            <a:srgbClr val="DEF1DE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F(token){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zh-CN" altLang="en-US" sz="16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T_(token){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sz="1600" b="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121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  <p:bldP spid="9" grpId="0" animBg="1" autoUpdateAnimBg="0"/>
      <p:bldP spid="11" grpId="0" animBg="1" autoUpdateAnimBg="0"/>
      <p:bldP spid="12" grpId="0" animBg="1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EC996D0-FF4A-922B-20D7-1D1FEFC9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77</a:t>
            </a:fld>
            <a:endParaRPr 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8024F10-A69B-32E8-A7DE-66CF1C60780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>
              <a:extLst>
                <a:ext uri="{FF2B5EF4-FFF2-40B4-BE49-F238E27FC236}">
                  <a16:creationId xmlns:a16="http://schemas.microsoft.com/office/drawing/2014/main" id="{1562D7E4-694D-325E-CDC3-9491A1952A66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8" name="ColorBlock">
              <a:extLst>
                <a:ext uri="{FF2B5EF4-FFF2-40B4-BE49-F238E27FC236}">
                  <a16:creationId xmlns:a16="http://schemas.microsoft.com/office/drawing/2014/main" id="{ADEDF325-99D0-058E-CEEE-26E0F55AF9D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sp>
          <p:nvSpPr>
            <p:cNvPr id="9" name="TypeText">
              <a:extLst>
                <a:ext uri="{FF2B5EF4-FFF2-40B4-BE49-F238E27FC236}">
                  <a16:creationId xmlns:a16="http://schemas.microsoft.com/office/drawing/2014/main" id="{605B8B63-D133-5C7E-EBE5-64DCC4D1AF2B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kumimoji="1"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0" name="TipText">
              <a:extLst>
                <a:ext uri="{FF2B5EF4-FFF2-40B4-BE49-F238E27FC236}">
                  <a16:creationId xmlns:a16="http://schemas.microsoft.com/office/drawing/2014/main" id="{E4A9D93F-4083-12A8-ED91-E938E04A25A2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kumimoji="1"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kumimoji="1"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kumimoji="1"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95A70663-F61B-4325-7FDD-94ED55CB2E8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递归下降子程序分析法由一组递归函数组成，每个函数对应文法的（         ）。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575A66B-99E0-0FF5-D8B6-409FACC1AFF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一个终结符号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EDD3F6-700F-0347-953E-6D51620535F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一个非终结符号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37B9A6-3091-EC77-0E30-76B55844961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多个终结符号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9A4DBEF-B00D-D5D8-86FB-27024021815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多个非终结符号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CFE1FF3-6567-416C-6D2F-B51C5BF56FA7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3C28D5C-3EE3-CF74-C35B-FE7084BE64DF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D2C7454-4688-C24E-A822-2F8CB733CFFA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A96F2D-99DD-6FD7-5476-A519470DA0E1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0BBD4139-4F54-9832-67E0-D11B6EEAB961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912B86-1F69-5675-FACE-D0BCB3ED7F6D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12085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914400"/>
            <a:ext cx="11099800" cy="2286000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对于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LL(1)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文法</a:t>
            </a:r>
            <a:r>
              <a:rPr lang="zh-CN" altLang="en-US" dirty="0"/>
              <a:t>的句子，可以用确定的分析方法进行分析，这种分析程序称为</a:t>
            </a:r>
            <a:r>
              <a:rPr lang="zh-CN" altLang="en-US" b="1" dirty="0">
                <a:solidFill>
                  <a:srgbClr val="FF0000"/>
                </a:solidFill>
              </a:rPr>
              <a:t>预测分析器。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预测分析器的工作过程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确定的自顶向下分析方法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873376" y="2743200"/>
            <a:ext cx="6264275" cy="3092450"/>
            <a:chOff x="884" y="1382"/>
            <a:chExt cx="3946" cy="1948"/>
          </a:xfrm>
        </p:grpSpPr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2430" y="1382"/>
              <a:ext cx="893" cy="291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……</a:t>
              </a:r>
              <a:r>
                <a:rPr lang="en-US" altLang="zh-CN" dirty="0" err="1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a+b</a:t>
              </a:r>
              <a:r>
                <a:rPr lang="en-US" altLang="zh-CN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$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2290" y="2025"/>
              <a:ext cx="1361" cy="681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32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预测分析程序</a:t>
              </a: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2365" y="3078"/>
              <a:ext cx="1150" cy="252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预测分析表</a:t>
              </a:r>
              <a:r>
                <a:rPr lang="en-US" altLang="zh-CN" sz="20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M</a:t>
              </a:r>
            </a:p>
          </p:txBody>
        </p:sp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020" y="1798"/>
              <a:ext cx="318" cy="1179"/>
              <a:chOff x="1020" y="2251"/>
              <a:chExt cx="318" cy="1179"/>
            </a:xfrm>
          </p:grpSpPr>
          <p:sp>
            <p:nvSpPr>
              <p:cNvPr id="34" name="Line 8"/>
              <p:cNvSpPr>
                <a:spLocks noChangeShapeType="1"/>
              </p:cNvSpPr>
              <p:nvPr/>
            </p:nvSpPr>
            <p:spPr bwMode="auto">
              <a:xfrm>
                <a:off x="1020" y="2251"/>
                <a:ext cx="0" cy="117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endParaRPr lang="zh-CN" altLang="en-US">
                  <a:latin typeface="Times New Roman" pitchFamily="18" charset="0"/>
                  <a:ea typeface="华文新魏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5" name="Line 9"/>
              <p:cNvSpPr>
                <a:spLocks noChangeShapeType="1"/>
              </p:cNvSpPr>
              <p:nvPr/>
            </p:nvSpPr>
            <p:spPr bwMode="auto">
              <a:xfrm>
                <a:off x="1020" y="3430"/>
                <a:ext cx="31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endParaRPr lang="zh-CN" altLang="en-US">
                  <a:latin typeface="Times New Roman" pitchFamily="18" charset="0"/>
                  <a:ea typeface="华文新魏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 flipV="1">
                <a:off x="1338" y="2251"/>
                <a:ext cx="0" cy="117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endParaRPr lang="zh-CN" altLang="en-US">
                  <a:latin typeface="Times New Roman" pitchFamily="18" charset="0"/>
                  <a:ea typeface="华文新魏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1028" y="1794"/>
              <a:ext cx="264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  <a:p>
              <a:pPr algn="ctr" eaLnBrk="1" hangingPunct="1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  <a:p>
              <a:pPr algn="ctr" eaLnBrk="1" hangingPunct="1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Z</a:t>
              </a:r>
            </a:p>
            <a:p>
              <a:pPr eaLnBrk="1" hangingPunct="1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…</a:t>
              </a:r>
            </a:p>
            <a:p>
              <a:pPr algn="ctr" eaLnBrk="1" hangingPunct="1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$</a:t>
              </a: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 flipH="1">
              <a:off x="1338" y="2334"/>
              <a:ext cx="9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2880" y="1662"/>
              <a:ext cx="0" cy="3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29" name="Line 14"/>
            <p:cNvSpPr>
              <a:spLocks noChangeShapeType="1"/>
            </p:cNvSpPr>
            <p:nvPr/>
          </p:nvSpPr>
          <p:spPr bwMode="auto">
            <a:xfrm>
              <a:off x="3651" y="2342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30" name="Line 15"/>
            <p:cNvSpPr>
              <a:spLocks noChangeShapeType="1"/>
            </p:cNvSpPr>
            <p:nvPr/>
          </p:nvSpPr>
          <p:spPr bwMode="auto">
            <a:xfrm>
              <a:off x="2925" y="2705"/>
              <a:ext cx="0" cy="3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4180" y="2206"/>
              <a:ext cx="65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输 出</a:t>
              </a:r>
            </a:p>
          </p:txBody>
        </p: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 rot="10872034" flipV="1">
              <a:off x="884" y="3028"/>
              <a:ext cx="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栈</a:t>
              </a: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1139" y="1389"/>
              <a:ext cx="10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输入缓冲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767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预测分析器的组成部分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79</a:t>
            </a:fld>
            <a:endParaRPr lang="en-US" dirty="0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844200" y="1193206"/>
            <a:ext cx="6264275" cy="3092450"/>
            <a:chOff x="884" y="1382"/>
            <a:chExt cx="3946" cy="194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30" y="1382"/>
              <a:ext cx="893" cy="291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……</a:t>
              </a:r>
              <a:r>
                <a:rPr lang="en-US" altLang="zh-CN" dirty="0" err="1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a+b</a:t>
              </a:r>
              <a:r>
                <a:rPr lang="en-US" altLang="zh-CN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$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290" y="2025"/>
              <a:ext cx="1361" cy="681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32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预测分析程序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365" y="3078"/>
              <a:ext cx="1150" cy="252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预测分析表</a:t>
              </a:r>
              <a:r>
                <a:rPr lang="en-US" altLang="zh-CN" sz="20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M</a:t>
              </a:r>
            </a:p>
          </p:txBody>
        </p:sp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1020" y="1798"/>
              <a:ext cx="318" cy="1179"/>
              <a:chOff x="1020" y="2251"/>
              <a:chExt cx="318" cy="1179"/>
            </a:xfrm>
          </p:grpSpPr>
          <p:sp>
            <p:nvSpPr>
              <p:cNvPr id="18" name="Line 8"/>
              <p:cNvSpPr>
                <a:spLocks noChangeShapeType="1"/>
              </p:cNvSpPr>
              <p:nvPr/>
            </p:nvSpPr>
            <p:spPr bwMode="auto">
              <a:xfrm>
                <a:off x="1020" y="2251"/>
                <a:ext cx="0" cy="117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endParaRPr lang="zh-CN" altLang="en-US">
                  <a:latin typeface="Times New Roman" pitchFamily="18" charset="0"/>
                  <a:ea typeface="华文新魏" pitchFamily="2" charset="-122"/>
                  <a:cs typeface="Times New Roman" pitchFamily="18" charset="0"/>
                </a:endParaRPr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>
                <a:off x="1020" y="3430"/>
                <a:ext cx="31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endParaRPr lang="zh-CN" altLang="en-US">
                  <a:latin typeface="Times New Roman" pitchFamily="18" charset="0"/>
                  <a:ea typeface="华文新魏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0" name="Line 10"/>
              <p:cNvSpPr>
                <a:spLocks noChangeShapeType="1"/>
              </p:cNvSpPr>
              <p:nvPr/>
            </p:nvSpPr>
            <p:spPr bwMode="auto">
              <a:xfrm flipV="1">
                <a:off x="1338" y="2251"/>
                <a:ext cx="0" cy="117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endParaRPr lang="zh-CN" altLang="en-US">
                  <a:latin typeface="Times New Roman" pitchFamily="18" charset="0"/>
                  <a:ea typeface="华文新魏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1028" y="1794"/>
              <a:ext cx="264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  <a:p>
              <a:pPr algn="ctr" eaLnBrk="1" hangingPunct="1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  <a:p>
              <a:pPr algn="ctr" eaLnBrk="1" hangingPunct="1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Z</a:t>
              </a:r>
            </a:p>
            <a:p>
              <a:pPr eaLnBrk="1" hangingPunct="1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…</a:t>
              </a:r>
            </a:p>
            <a:p>
              <a:pPr algn="ctr" eaLnBrk="1" hangingPunct="1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$</a:t>
              </a: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>
              <a:off x="1338" y="2334"/>
              <a:ext cx="9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2880" y="1662"/>
              <a:ext cx="0" cy="3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3651" y="2342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925" y="2705"/>
              <a:ext cx="0" cy="3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180" y="2206"/>
              <a:ext cx="65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输 出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 rot="10872034" flipV="1">
              <a:off x="884" y="3028"/>
              <a:ext cx="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栈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139" y="1389"/>
              <a:ext cx="10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输入缓冲</a:t>
              </a:r>
            </a:p>
          </p:txBody>
        </p:sp>
      </p:grpSp>
      <p:sp>
        <p:nvSpPr>
          <p:cNvPr id="23" name="矩形标注 22"/>
          <p:cNvSpPr/>
          <p:nvPr/>
        </p:nvSpPr>
        <p:spPr bwMode="auto">
          <a:xfrm>
            <a:off x="7149227" y="1143001"/>
            <a:ext cx="3178334" cy="769937"/>
          </a:xfrm>
          <a:prstGeom prst="wedgeRectCallout">
            <a:avLst>
              <a:gd name="adj1" fmla="val -94805"/>
              <a:gd name="adj2" fmla="val -13624"/>
            </a:avLst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待分析的符号串，以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$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表示输入结束</a:t>
            </a:r>
          </a:p>
        </p:txBody>
      </p:sp>
      <p:sp>
        <p:nvSpPr>
          <p:cNvPr id="25" name="矩形标注 24"/>
          <p:cNvSpPr/>
          <p:nvPr/>
        </p:nvSpPr>
        <p:spPr bwMode="auto">
          <a:xfrm>
            <a:off x="1752600" y="4426969"/>
            <a:ext cx="4885374" cy="1577023"/>
          </a:xfrm>
          <a:prstGeom prst="wedgeRectCallout">
            <a:avLst>
              <a:gd name="adj1" fmla="val -32978"/>
              <a:gd name="adj2" fmla="val -109640"/>
            </a:avLst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栈底是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$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，栈内是一系列文法符号。开始时，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$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S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先进栈，从栈顶到栈底构成了最左推导过程中最左句型的未匹配部分</a:t>
            </a:r>
          </a:p>
        </p:txBody>
      </p:sp>
      <p:sp>
        <p:nvSpPr>
          <p:cNvPr id="26" name="矩形标注 25"/>
          <p:cNvSpPr/>
          <p:nvPr/>
        </p:nvSpPr>
        <p:spPr bwMode="auto">
          <a:xfrm>
            <a:off x="7076600" y="4462437"/>
            <a:ext cx="3178334" cy="769937"/>
          </a:xfrm>
          <a:prstGeom prst="wedgeRectCallout">
            <a:avLst>
              <a:gd name="adj1" fmla="val -84255"/>
              <a:gd name="adj2" fmla="val -102695"/>
            </a:avLst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二维数组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M[A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a]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，其中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a∈V</a:t>
            </a:r>
            <a:r>
              <a:rPr lang="en-US" altLang="zh-CN" baseline="-250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T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， 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A∈V</a:t>
            </a:r>
            <a:r>
              <a:rPr lang="en-US" altLang="zh-CN" baseline="-250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N</a:t>
            </a:r>
          </a:p>
        </p:txBody>
      </p:sp>
      <p:sp>
        <p:nvSpPr>
          <p:cNvPr id="27" name="矩形标注 26"/>
          <p:cNvSpPr/>
          <p:nvPr/>
        </p:nvSpPr>
        <p:spPr bwMode="auto">
          <a:xfrm>
            <a:off x="8229600" y="2867819"/>
            <a:ext cx="3351292" cy="1122362"/>
          </a:xfrm>
          <a:prstGeom prst="wedgeRectCallout">
            <a:avLst>
              <a:gd name="adj1" fmla="val -54759"/>
              <a:gd name="adj2" fmla="val -52799"/>
            </a:avLst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根据分析表内元素做规定的动作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选择的产生式或者错误信息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7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914400"/>
            <a:ext cx="9677399" cy="1905000"/>
          </a:xfrm>
        </p:spPr>
        <p:txBody>
          <a:bodyPr/>
          <a:lstStyle/>
          <a:p>
            <a:r>
              <a:rPr lang="zh-CN" altLang="en-US" dirty="0"/>
              <a:t>自底向上分析与归约序列</a:t>
            </a:r>
            <a:endParaRPr lang="en-US" altLang="zh-CN" dirty="0"/>
          </a:p>
          <a:p>
            <a:pPr lvl="1"/>
            <a:r>
              <a:rPr lang="zh-CN" altLang="en-US" dirty="0"/>
              <a:t>分析句子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id * id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语法分析概述</a:t>
            </a: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9767888" y="908957"/>
            <a:ext cx="2017713" cy="2667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dirty="0">
                <a:latin typeface="Times New Roman" pitchFamily="18" charset="0"/>
              </a:rPr>
              <a:t>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→ E + T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latin typeface="Times New Roman" pitchFamily="18" charset="0"/>
              </a:rPr>
              <a:t>     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→ T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T → T * F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T → F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   F → ( E 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 → id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1600200" y="2057400"/>
            <a:ext cx="777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归约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800" dirty="0">
                <a:latin typeface="Times New Roman" pitchFamily="18" charset="0"/>
              </a:rPr>
              <a:t>id*id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Euclid Symbol" pitchFamily="18" charset="2"/>
              </a:rPr>
              <a:t>⇐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Euclid Symbol" pitchFamily="18" charset="2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F*id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Euclid Symbol" pitchFamily="18" charset="2"/>
              </a:rPr>
              <a:t>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Euclid Symbol" pitchFamily="18" charset="2"/>
              </a:rPr>
              <a:t>⇐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Euclid Symbol" pitchFamily="18" charset="2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T*id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Euclid Symbol" pitchFamily="18" charset="2"/>
              </a:rPr>
              <a:t>⇐</a:t>
            </a:r>
            <a:r>
              <a:rPr lang="en-US" altLang="zh-CN" sz="2800" dirty="0">
                <a:latin typeface="Times New Roman" pitchFamily="18" charset="0"/>
              </a:rPr>
              <a:t> T*F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Euclid Symbol" pitchFamily="18" charset="2"/>
              </a:rPr>
              <a:t>⇐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Euclid Symbol" pitchFamily="18" charset="2"/>
              </a:rPr>
              <a:t>  </a:t>
            </a:r>
            <a:r>
              <a:rPr lang="en-US" altLang="zh-CN" sz="2800" dirty="0">
                <a:latin typeface="Times New Roman" pitchFamily="18" charset="0"/>
              </a:rPr>
              <a:t>T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Euclid Symbol" pitchFamily="18" charset="2"/>
              </a:rPr>
              <a:t>⇐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Euclid Symbol" pitchFamily="18" charset="2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5945" y="2560916"/>
            <a:ext cx="4786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建立分析树的过程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画出分析树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)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3632113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分析表是一个二维数组</a:t>
            </a:r>
            <a:r>
              <a:rPr lang="en-US" altLang="zh-CN" dirty="0">
                <a:latin typeface="Times New Roman" pitchFamily="18" charset="0"/>
              </a:rPr>
              <a:t>M[A, a ]</a:t>
            </a:r>
            <a:r>
              <a:rPr lang="zh-CN" altLang="en-US" dirty="0">
                <a:latin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是非终结符号，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是终结符号或 </a:t>
            </a:r>
            <a:r>
              <a:rPr lang="en-US" altLang="zh-CN" dirty="0">
                <a:latin typeface="Times New Roman" pitchFamily="18" charset="0"/>
              </a:rPr>
              <a:t>$ </a:t>
            </a:r>
            <a:r>
              <a:rPr lang="zh-CN" altLang="en-US" dirty="0">
                <a:latin typeface="Times New Roman" pitchFamily="18" charset="0"/>
              </a:rPr>
              <a:t>符号</a:t>
            </a:r>
          </a:p>
          <a:p>
            <a:pPr lvl="1">
              <a:lnSpc>
                <a:spcPct val="130000"/>
              </a:lnSpc>
            </a:pPr>
            <a:r>
              <a:rPr kumimoji="1" lang="zh-CN" altLang="en-US" dirty="0">
                <a:latin typeface="Times New Roman" pitchFamily="18" charset="0"/>
              </a:rPr>
              <a:t>数组中的元素是产生式，如果</a:t>
            </a:r>
            <a:r>
              <a:rPr kumimoji="1" lang="en-US" altLang="zh-CN" dirty="0" err="1">
                <a:latin typeface="Times New Roman" pitchFamily="18" charset="0"/>
              </a:rPr>
              <a:t>a∈SELECT</a:t>
            </a:r>
            <a:r>
              <a:rPr kumimoji="1" lang="en-US" altLang="zh-CN" dirty="0">
                <a:latin typeface="Times New Roman" pitchFamily="18" charset="0"/>
              </a:rPr>
              <a:t>(A→α)</a:t>
            </a:r>
            <a:r>
              <a:rPr kumimoji="1" lang="zh-CN" altLang="en-US" dirty="0">
                <a:latin typeface="Times New Roman" pitchFamily="18" charset="0"/>
              </a:rPr>
              <a:t>，则把产生式</a:t>
            </a:r>
            <a:r>
              <a:rPr kumimoji="1" lang="en-US" altLang="zh-CN" dirty="0">
                <a:latin typeface="Times New Roman" pitchFamily="18" charset="0"/>
              </a:rPr>
              <a:t>A→α </a:t>
            </a:r>
            <a:r>
              <a:rPr kumimoji="1" lang="zh-CN" altLang="en-US" dirty="0">
                <a:latin typeface="Times New Roman" pitchFamily="18" charset="0"/>
              </a:rPr>
              <a:t>放入</a:t>
            </a:r>
            <a:r>
              <a:rPr kumimoji="1" lang="en-US" altLang="zh-CN" dirty="0">
                <a:latin typeface="Times New Roman" pitchFamily="18" charset="0"/>
              </a:rPr>
              <a:t>M[A</a:t>
            </a:r>
            <a:r>
              <a:rPr kumimoji="1" lang="zh-CN" altLang="en-US" dirty="0">
                <a:latin typeface="Times New Roman" pitchFamily="18" charset="0"/>
              </a:rPr>
              <a:t>，</a:t>
            </a:r>
            <a:r>
              <a:rPr kumimoji="1" lang="en-US" altLang="zh-CN" dirty="0">
                <a:latin typeface="Times New Roman" pitchFamily="18" charset="0"/>
              </a:rPr>
              <a:t>a]</a:t>
            </a:r>
            <a:r>
              <a:rPr kumimoji="1" lang="zh-CN" altLang="en-US" dirty="0">
                <a:latin typeface="Times New Roman" pitchFamily="18" charset="0"/>
              </a:rPr>
              <a:t>中，意思为</a:t>
            </a:r>
            <a:r>
              <a:rPr kumimoji="1" lang="en-US" altLang="zh-CN" dirty="0">
                <a:latin typeface="Times New Roman" pitchFamily="18" charset="0"/>
              </a:rPr>
              <a:t>: </a:t>
            </a:r>
            <a:r>
              <a:rPr kumimoji="1" lang="zh-CN" altLang="en-US" dirty="0">
                <a:latin typeface="Times New Roman" pitchFamily="18" charset="0"/>
              </a:rPr>
              <a:t>当输入为</a:t>
            </a:r>
            <a:r>
              <a:rPr kumimoji="1" lang="en-US" altLang="zh-CN" dirty="0">
                <a:latin typeface="Times New Roman" pitchFamily="18" charset="0"/>
              </a:rPr>
              <a:t>a</a:t>
            </a:r>
            <a:r>
              <a:rPr kumimoji="1" lang="zh-CN" altLang="en-US" dirty="0">
                <a:latin typeface="Times New Roman" pitchFamily="18" charset="0"/>
              </a:rPr>
              <a:t>，最左推导的待扩展非终结符号为</a:t>
            </a:r>
            <a:r>
              <a:rPr kumimoji="1" lang="en-US" altLang="zh-CN" dirty="0">
                <a:latin typeface="Times New Roman" pitchFamily="18" charset="0"/>
              </a:rPr>
              <a:t>A</a:t>
            </a:r>
            <a:r>
              <a:rPr kumimoji="1" lang="zh-CN" altLang="en-US" dirty="0">
                <a:latin typeface="Times New Roman" pitchFamily="18" charset="0"/>
              </a:rPr>
              <a:t>时，要选择</a:t>
            </a:r>
            <a:r>
              <a:rPr kumimoji="1" lang="en-US" altLang="zh-CN" dirty="0">
                <a:latin typeface="Times New Roman" pitchFamily="18" charset="0"/>
              </a:rPr>
              <a:t>A</a:t>
            </a:r>
            <a:r>
              <a:rPr kumimoji="1" lang="zh-CN" altLang="en-US" dirty="0">
                <a:latin typeface="Times New Roman" pitchFamily="18" charset="0"/>
              </a:rPr>
              <a:t>→</a:t>
            </a:r>
            <a:r>
              <a:rPr kumimoji="1" lang="en-US" altLang="zh-CN" dirty="0">
                <a:latin typeface="Times New Roman" pitchFamily="18" charset="0"/>
              </a:rPr>
              <a:t>α</a:t>
            </a:r>
            <a:r>
              <a:rPr kumimoji="1" lang="zh-CN" altLang="en-US" dirty="0">
                <a:latin typeface="Times New Roman" pitchFamily="18" charset="0"/>
              </a:rPr>
              <a:t>来推导；</a:t>
            </a:r>
          </a:p>
          <a:p>
            <a:pPr lvl="1"/>
            <a:r>
              <a:rPr kumimoji="1" lang="zh-CN" altLang="en-US" dirty="0">
                <a:latin typeface="Times New Roman" pitchFamily="18" charset="0"/>
              </a:rPr>
              <a:t>如果</a:t>
            </a:r>
            <a:r>
              <a:rPr kumimoji="1" lang="en-US" altLang="zh-CN" dirty="0">
                <a:latin typeface="Times New Roman" pitchFamily="18" charset="0"/>
              </a:rPr>
              <a:t>M[A</a:t>
            </a:r>
            <a:r>
              <a:rPr kumimoji="1" lang="zh-CN" altLang="en-US" dirty="0">
                <a:latin typeface="Times New Roman" pitchFamily="18" charset="0"/>
              </a:rPr>
              <a:t>，</a:t>
            </a:r>
            <a:r>
              <a:rPr kumimoji="1" lang="en-US" altLang="zh-CN" dirty="0">
                <a:latin typeface="Times New Roman" pitchFamily="18" charset="0"/>
              </a:rPr>
              <a:t>a]</a:t>
            </a:r>
            <a:r>
              <a:rPr kumimoji="1" lang="zh-CN" altLang="en-US" dirty="0">
                <a:latin typeface="Times New Roman" pitchFamily="18" charset="0"/>
              </a:rPr>
              <a:t>为空，代表“出错标志”，指出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当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处于句型最左边的时候，下一个要生成的符号不应该</a:t>
            </a:r>
            <a:r>
              <a:rPr kumimoji="1" lang="zh-CN" altLang="en-US" dirty="0">
                <a:solidFill>
                  <a:srgbClr val="FF0000"/>
                </a:solidFill>
              </a:rPr>
              <a:t>是</a:t>
            </a: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kumimoji="1" lang="zh-CN" altLang="en-US" dirty="0">
                <a:solidFill>
                  <a:srgbClr val="FF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预测分析表的构造</a:t>
            </a:r>
          </a:p>
        </p:txBody>
      </p:sp>
    </p:spTree>
    <p:extLst>
      <p:ext uri="{BB962C8B-B14F-4D97-AF65-F5344CB8AC3E}">
        <p14:creationId xmlns:p14="http://schemas.microsoft.com/office/powerpoint/2010/main" val="3071541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685800"/>
            <a:ext cx="11099800" cy="2438400"/>
          </a:xfrm>
        </p:spPr>
        <p:txBody>
          <a:bodyPr/>
          <a:lstStyle/>
          <a:p>
            <a:r>
              <a:rPr lang="zh-CN" altLang="en-US" dirty="0"/>
              <a:t>构造步骤</a:t>
            </a:r>
            <a:endParaRPr lang="en-US" altLang="zh-CN" sz="2400" dirty="0"/>
          </a:p>
          <a:p>
            <a:pPr lvl="1"/>
            <a:r>
              <a:rPr lang="zh-CN" altLang="en-US" dirty="0">
                <a:latin typeface="Times New Roman" pitchFamily="18" charset="0"/>
              </a:rPr>
              <a:t>对于每个终结符号或“</a:t>
            </a:r>
            <a:r>
              <a:rPr lang="en-US" altLang="zh-CN" dirty="0">
                <a:latin typeface="Times New Roman" pitchFamily="18" charset="0"/>
              </a:rPr>
              <a:t>$</a:t>
            </a:r>
            <a:r>
              <a:rPr lang="zh-CN" altLang="en-US" dirty="0">
                <a:latin typeface="Times New Roman" pitchFamily="18" charset="0"/>
              </a:rPr>
              <a:t>”用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来表示。如果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∈</a:t>
            </a:r>
            <a:r>
              <a:rPr lang="en-US" altLang="zh-CN" dirty="0">
                <a:latin typeface="Times New Roman" pitchFamily="18" charset="0"/>
              </a:rPr>
              <a:t>SELECT(A</a:t>
            </a:r>
            <a:r>
              <a:rPr lang="zh-CN" altLang="en-US" dirty="0">
                <a:latin typeface="Times New Roman" pitchFamily="18" charset="0"/>
              </a:rPr>
              <a:t>→</a:t>
            </a:r>
            <a:r>
              <a:rPr lang="en-US" altLang="zh-CN" dirty="0">
                <a:latin typeface="Times New Roman" pitchFamily="18" charset="0"/>
              </a:rPr>
              <a:t>α)</a:t>
            </a:r>
            <a:r>
              <a:rPr lang="zh-CN" altLang="en-US" dirty="0">
                <a:latin typeface="Times New Roman" pitchFamily="18" charset="0"/>
              </a:rPr>
              <a:t>，则把</a:t>
            </a:r>
            <a:r>
              <a:rPr lang="en-US" altLang="zh-CN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→</a:t>
            </a:r>
            <a:r>
              <a:rPr lang="en-US" altLang="zh-CN" dirty="0">
                <a:latin typeface="Times New Roman" pitchFamily="18" charset="0"/>
              </a:rPr>
              <a:t>α</a:t>
            </a:r>
            <a:r>
              <a:rPr lang="zh-CN" altLang="en-US" dirty="0">
                <a:latin typeface="Times New Roman" pitchFamily="18" charset="0"/>
              </a:rPr>
              <a:t>放入</a:t>
            </a:r>
            <a:r>
              <a:rPr lang="en-US" altLang="zh-CN" dirty="0">
                <a:latin typeface="Times New Roman" pitchFamily="18" charset="0"/>
              </a:rPr>
              <a:t>M[A, a]</a:t>
            </a:r>
            <a:r>
              <a:rPr lang="zh-CN" altLang="en-US" dirty="0">
                <a:latin typeface="Times New Roman" pitchFamily="18" charset="0"/>
              </a:rPr>
              <a:t>中。</a:t>
            </a:r>
            <a:endParaRPr lang="en-US" altLang="zh-CN" dirty="0">
              <a:latin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</a:rPr>
              <a:t>把所有无定义的</a:t>
            </a:r>
            <a:r>
              <a:rPr lang="en-US" altLang="zh-CN" dirty="0">
                <a:latin typeface="Times New Roman" pitchFamily="18" charset="0"/>
              </a:rPr>
              <a:t>M[A, a]</a:t>
            </a:r>
            <a:r>
              <a:rPr lang="zh-CN" altLang="en-US" dirty="0">
                <a:latin typeface="Times New Roman" pitchFamily="18" charset="0"/>
              </a:rPr>
              <a:t>标上出错标记。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预测分析表的构造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4000" y="2743201"/>
            <a:ext cx="4267200" cy="358559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E→ TE'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)={(, id}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E'→ +TE'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)={+}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(E'</a:t>
            </a:r>
            <a:r>
              <a:rPr lang="zh-CN" altLang="en-US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)={), $}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FT'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)={(, id}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T'→*FT'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)={*}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T' →ε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)={ )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$}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(E)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)={(}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)={id}</a:t>
            </a:r>
          </a:p>
        </p:txBody>
      </p:sp>
      <p:sp>
        <p:nvSpPr>
          <p:cNvPr id="6" name="矩形 5"/>
          <p:cNvSpPr/>
          <p:nvPr/>
        </p:nvSpPr>
        <p:spPr>
          <a:xfrm>
            <a:off x="2133600" y="2971801"/>
            <a:ext cx="2096494" cy="22467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SzPct val="60000"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E → TE'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E'→ +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TE'|ε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T → FT'    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T' → *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FT'|ε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F → (E)| id</a:t>
            </a:r>
          </a:p>
        </p:txBody>
      </p:sp>
    </p:spTree>
    <p:extLst>
      <p:ext uri="{BB962C8B-B14F-4D97-AF65-F5344CB8AC3E}">
        <p14:creationId xmlns:p14="http://schemas.microsoft.com/office/powerpoint/2010/main" val="157023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8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272091"/>
              </p:ext>
            </p:extLst>
          </p:nvPr>
        </p:nvGraphicFramePr>
        <p:xfrm>
          <a:off x="1752600" y="3208794"/>
          <a:ext cx="8713788" cy="2378076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id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+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*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(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E'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T'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F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分析表例子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05000" y="1066801"/>
            <a:ext cx="8382000" cy="18004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E→TE'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)={(, id}		SELECT(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E'→+TE'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)={+}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(E'</a:t>
            </a:r>
            <a:r>
              <a:rPr lang="zh-CN" altLang="en-US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)={), $}		SELECT(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FT'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)={(, id}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T'→*FT'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)={*}		SELECT(</a:t>
            </a:r>
            <a:r>
              <a:rPr lang="en-US" altLang="zh-CN" b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T'→ε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)={ )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$}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(E)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)={(}		SELECT(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)={id}</a:t>
            </a:r>
          </a:p>
        </p:txBody>
      </p:sp>
    </p:spTree>
    <p:extLst>
      <p:ext uri="{BB962C8B-B14F-4D97-AF65-F5344CB8AC3E}">
        <p14:creationId xmlns:p14="http://schemas.microsoft.com/office/powerpoint/2010/main" val="82442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8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159542"/>
              </p:ext>
            </p:extLst>
          </p:nvPr>
        </p:nvGraphicFramePr>
        <p:xfrm>
          <a:off x="1752600" y="3208794"/>
          <a:ext cx="8713788" cy="2378076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id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+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*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(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E'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T'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F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分析表例子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05000" y="1066801"/>
            <a:ext cx="8382000" cy="18004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E→TE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)={(, id}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SELECT(E'→+TE')={+}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SELECT(E'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ε)={), $}		SELECT(T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FT')={(, id}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SELECT(T'→*FT')={*}		SELECT(</a:t>
            </a:r>
            <a:r>
              <a:rPr lang="en-US" altLang="zh-CN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T'→ε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)={ )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$}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SELECT(F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(E))={(}		SELECT(F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id)={id}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1905000" y="1066800"/>
            <a:ext cx="3505200" cy="457200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Lucida Sans" pitchFamily="-65" charset="0"/>
            </a:endParaRPr>
          </a:p>
        </p:txBody>
      </p:sp>
      <p:sp>
        <p:nvSpPr>
          <p:cNvPr id="13" name="Text Box 85"/>
          <p:cNvSpPr txBox="1">
            <a:spLocks noChangeArrowheads="1"/>
          </p:cNvSpPr>
          <p:nvPr/>
        </p:nvSpPr>
        <p:spPr bwMode="auto">
          <a:xfrm>
            <a:off x="2206626" y="18621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63C28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4" name="Text Box 86"/>
          <p:cNvSpPr txBox="1">
            <a:spLocks noChangeArrowheads="1"/>
          </p:cNvSpPr>
          <p:nvPr/>
        </p:nvSpPr>
        <p:spPr bwMode="auto">
          <a:xfrm>
            <a:off x="3173413" y="1933576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63C28"/>
                </a:solidFill>
                <a:latin typeface="Times New Roman" pitchFamily="18" charset="0"/>
              </a:rPr>
              <a:t>α</a:t>
            </a:r>
          </a:p>
        </p:txBody>
      </p:sp>
      <p:sp>
        <p:nvSpPr>
          <p:cNvPr id="15" name="Text Box 87"/>
          <p:cNvSpPr txBox="1">
            <a:spLocks noChangeArrowheads="1"/>
          </p:cNvSpPr>
          <p:nvPr/>
        </p:nvSpPr>
        <p:spPr bwMode="auto">
          <a:xfrm>
            <a:off x="4514850" y="18875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63C28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6" name="Line 88"/>
          <p:cNvSpPr>
            <a:spLocks noChangeShapeType="1"/>
          </p:cNvSpPr>
          <p:nvPr/>
        </p:nvSpPr>
        <p:spPr bwMode="auto">
          <a:xfrm flipV="1">
            <a:off x="2495550" y="1455738"/>
            <a:ext cx="1079500" cy="57626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89"/>
          <p:cNvSpPr>
            <a:spLocks noChangeShapeType="1"/>
          </p:cNvSpPr>
          <p:nvPr/>
        </p:nvSpPr>
        <p:spPr bwMode="auto">
          <a:xfrm flipV="1">
            <a:off x="3430589" y="1455738"/>
            <a:ext cx="649287" cy="57626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90"/>
          <p:cNvSpPr>
            <a:spLocks noChangeShapeType="1"/>
          </p:cNvSpPr>
          <p:nvPr/>
        </p:nvSpPr>
        <p:spPr bwMode="auto">
          <a:xfrm flipV="1">
            <a:off x="4727576" y="1455738"/>
            <a:ext cx="73025" cy="57626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2193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8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683966"/>
              </p:ext>
            </p:extLst>
          </p:nvPr>
        </p:nvGraphicFramePr>
        <p:xfrm>
          <a:off x="1752600" y="3208794"/>
          <a:ext cx="8713788" cy="2378076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id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+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*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(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E→TE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E→TE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E'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T'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F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分析表例子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05000" y="1066801"/>
            <a:ext cx="8382000" cy="18004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E→TE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)={(, id}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SELECT(E'→+TE')={+}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SELECT(E'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ε)={), $}		SELECT(T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FT')={(, id}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SELECT(T'→*FT')={*}		SELECT(</a:t>
            </a:r>
            <a:r>
              <a:rPr lang="en-US" altLang="zh-CN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T'→ε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)={ )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$}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SELECT(F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(E))={(}		SELECT(F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id)={id}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1905000" y="1066800"/>
            <a:ext cx="3505200" cy="457200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Lucida Sans" pitchFamily="-65" charset="0"/>
            </a:endParaRPr>
          </a:p>
        </p:txBody>
      </p:sp>
      <p:sp>
        <p:nvSpPr>
          <p:cNvPr id="13" name="Text Box 85"/>
          <p:cNvSpPr txBox="1">
            <a:spLocks noChangeArrowheads="1"/>
          </p:cNvSpPr>
          <p:nvPr/>
        </p:nvSpPr>
        <p:spPr bwMode="auto">
          <a:xfrm>
            <a:off x="2206626" y="18621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63C28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4" name="Text Box 86"/>
          <p:cNvSpPr txBox="1">
            <a:spLocks noChangeArrowheads="1"/>
          </p:cNvSpPr>
          <p:nvPr/>
        </p:nvSpPr>
        <p:spPr bwMode="auto">
          <a:xfrm>
            <a:off x="3173413" y="1933576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63C28"/>
                </a:solidFill>
                <a:latin typeface="Times New Roman" pitchFamily="18" charset="0"/>
              </a:rPr>
              <a:t>α</a:t>
            </a:r>
          </a:p>
        </p:txBody>
      </p:sp>
      <p:sp>
        <p:nvSpPr>
          <p:cNvPr id="15" name="Text Box 87"/>
          <p:cNvSpPr txBox="1">
            <a:spLocks noChangeArrowheads="1"/>
          </p:cNvSpPr>
          <p:nvPr/>
        </p:nvSpPr>
        <p:spPr bwMode="auto">
          <a:xfrm>
            <a:off x="4514850" y="18875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63C28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6" name="Line 88"/>
          <p:cNvSpPr>
            <a:spLocks noChangeShapeType="1"/>
          </p:cNvSpPr>
          <p:nvPr/>
        </p:nvSpPr>
        <p:spPr bwMode="auto">
          <a:xfrm flipV="1">
            <a:off x="2495550" y="1455738"/>
            <a:ext cx="922338" cy="57626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89"/>
          <p:cNvSpPr>
            <a:spLocks noChangeShapeType="1"/>
          </p:cNvSpPr>
          <p:nvPr/>
        </p:nvSpPr>
        <p:spPr bwMode="auto">
          <a:xfrm flipV="1">
            <a:off x="3430589" y="1455738"/>
            <a:ext cx="649287" cy="57626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90"/>
          <p:cNvSpPr>
            <a:spLocks noChangeShapeType="1"/>
          </p:cNvSpPr>
          <p:nvPr/>
        </p:nvSpPr>
        <p:spPr bwMode="auto">
          <a:xfrm flipV="1">
            <a:off x="4727576" y="1455738"/>
            <a:ext cx="73025" cy="57626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936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8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817682"/>
              </p:ext>
            </p:extLst>
          </p:nvPr>
        </p:nvGraphicFramePr>
        <p:xfrm>
          <a:off x="1752600" y="3208794"/>
          <a:ext cx="8713788" cy="2378076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id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+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*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(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E→TE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E→TE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E'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E'→+TE'</a:t>
                      </a: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T'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F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分析表例子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05000" y="1066801"/>
            <a:ext cx="8382000" cy="18004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E→TE'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)={(, id}		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E'→+TE'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)={+}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SELECT(E'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ε)={), $}		SELECT(T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FT')={(, id}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SELECT(T'→*FT')={*}		SELECT(</a:t>
            </a:r>
            <a:r>
              <a:rPr lang="en-US" altLang="zh-CN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T'→ε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)={ )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$}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SELECT(F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(E))={(}		SELECT(F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id)={id}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77000" y="1066800"/>
            <a:ext cx="3505200" cy="1328440"/>
            <a:chOff x="381000" y="1600200"/>
            <a:chExt cx="3505200" cy="1328440"/>
          </a:xfrm>
        </p:grpSpPr>
        <p:sp>
          <p:nvSpPr>
            <p:cNvPr id="12" name="矩形 11"/>
            <p:cNvSpPr/>
            <p:nvPr/>
          </p:nvSpPr>
          <p:spPr bwMode="auto">
            <a:xfrm>
              <a:off x="381000" y="1600200"/>
              <a:ext cx="3505200" cy="457200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Lucida Sans" pitchFamily="-65" charset="0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682625" y="2395538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63C28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" name="Text Box 86"/>
            <p:cNvSpPr txBox="1">
              <a:spLocks noChangeArrowheads="1"/>
            </p:cNvSpPr>
            <p:nvPr/>
          </p:nvSpPr>
          <p:spPr bwMode="auto">
            <a:xfrm>
              <a:off x="1649413" y="2466975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63C28"/>
                  </a:solidFill>
                  <a:latin typeface="Times New Roman" pitchFamily="18" charset="0"/>
                </a:rPr>
                <a:t>α</a:t>
              </a:r>
            </a:p>
          </p:txBody>
        </p:sp>
        <p:sp>
          <p:nvSpPr>
            <p:cNvPr id="15" name="Text Box 87"/>
            <p:cNvSpPr txBox="1">
              <a:spLocks noChangeArrowheads="1"/>
            </p:cNvSpPr>
            <p:nvPr/>
          </p:nvSpPr>
          <p:spPr bwMode="auto">
            <a:xfrm>
              <a:off x="2990850" y="2420938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63C28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 flipV="1">
              <a:off x="971550" y="1989138"/>
              <a:ext cx="922338" cy="57626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 flipV="1">
              <a:off x="1906588" y="1989138"/>
              <a:ext cx="649287" cy="57626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 flipV="1">
              <a:off x="3203575" y="1989138"/>
              <a:ext cx="73025" cy="57626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995575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8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265619"/>
              </p:ext>
            </p:extLst>
          </p:nvPr>
        </p:nvGraphicFramePr>
        <p:xfrm>
          <a:off x="1752600" y="3208794"/>
          <a:ext cx="8713788" cy="2378076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id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+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*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(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E→TE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E→TE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E'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E'→+TE'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E'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→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ε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E'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→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ε</a:t>
                      </a: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T'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F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分析表例子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05000" y="1066801"/>
            <a:ext cx="8382000" cy="18004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E→TE'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)={(, id}		SELECT(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E'→+TE'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)={+}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E'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)={), $}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		SELECT(T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FT')={(, id}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SELECT(T'→*FT')={*}		SELECT(</a:t>
            </a:r>
            <a:r>
              <a:rPr lang="en-US" altLang="zh-CN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T'→ε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)={ )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$}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SELECT(F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(E))={(}		SELECT(F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id)={id}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752600" y="1539240"/>
            <a:ext cx="3505200" cy="1328440"/>
            <a:chOff x="381000" y="1600200"/>
            <a:chExt cx="3505200" cy="1328440"/>
          </a:xfrm>
        </p:grpSpPr>
        <p:sp>
          <p:nvSpPr>
            <p:cNvPr id="12" name="矩形 11"/>
            <p:cNvSpPr/>
            <p:nvPr/>
          </p:nvSpPr>
          <p:spPr bwMode="auto">
            <a:xfrm>
              <a:off x="381000" y="1600200"/>
              <a:ext cx="3505200" cy="457200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Lucida Sans" pitchFamily="-65" charset="0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682625" y="2395538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63C28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" name="Text Box 86"/>
            <p:cNvSpPr txBox="1">
              <a:spLocks noChangeArrowheads="1"/>
            </p:cNvSpPr>
            <p:nvPr/>
          </p:nvSpPr>
          <p:spPr bwMode="auto">
            <a:xfrm>
              <a:off x="1649413" y="2466975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63C28"/>
                  </a:solidFill>
                  <a:latin typeface="Times New Roman" pitchFamily="18" charset="0"/>
                </a:rPr>
                <a:t>α</a:t>
              </a:r>
            </a:p>
          </p:txBody>
        </p:sp>
        <p:sp>
          <p:nvSpPr>
            <p:cNvPr id="15" name="Text Box 87"/>
            <p:cNvSpPr txBox="1">
              <a:spLocks noChangeArrowheads="1"/>
            </p:cNvSpPr>
            <p:nvPr/>
          </p:nvSpPr>
          <p:spPr bwMode="auto">
            <a:xfrm>
              <a:off x="2990850" y="2420938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63C28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 flipV="1">
              <a:off x="971550" y="1989138"/>
              <a:ext cx="922338" cy="57626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 flipV="1">
              <a:off x="1906588" y="1989138"/>
              <a:ext cx="649287" cy="57626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 flipV="1">
              <a:off x="3203575" y="1989138"/>
              <a:ext cx="73025" cy="57626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43971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8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621896"/>
              </p:ext>
            </p:extLst>
          </p:nvPr>
        </p:nvGraphicFramePr>
        <p:xfrm>
          <a:off x="1752600" y="3208794"/>
          <a:ext cx="8713788" cy="2378076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id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+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*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(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itchFamily="18" charset="0"/>
                        </a:rPr>
                        <a:t>E→ TE'</a:t>
                      </a: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itchFamily="18" charset="0"/>
                        </a:rPr>
                        <a:t>E→ TE'</a:t>
                      </a: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E'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itchFamily="18" charset="0"/>
                        </a:rPr>
                        <a:t>E'→ +TE'</a:t>
                      </a: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itchFamily="18" charset="0"/>
                        </a:rPr>
                        <a:t>E'→</a:t>
                      </a:r>
                      <a:r>
                        <a:rPr lang="el-GR" altLang="zh-CN" sz="2000" b="0" dirty="0">
                          <a:latin typeface="Times New Roman" pitchFamily="18" charset="0"/>
                        </a:rPr>
                        <a:t>ε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itchFamily="18" charset="0"/>
                        </a:rPr>
                        <a:t>E'→</a:t>
                      </a:r>
                      <a:r>
                        <a:rPr lang="el-GR" altLang="zh-CN" sz="2000" b="0" dirty="0">
                          <a:latin typeface="Times New Roman" pitchFamily="18" charset="0"/>
                        </a:rPr>
                        <a:t>ε</a:t>
                      </a: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T→FT'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T→FT'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T'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T'→ε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T'→*FT'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T'→ε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T'→ε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F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F→id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F→(E)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分析表例子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5000" y="1066801"/>
            <a:ext cx="8382000" cy="18004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E→TE'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)={(, id}		SELECT(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E'→+TE'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)={+}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(E'</a:t>
            </a:r>
            <a:r>
              <a:rPr lang="zh-CN" altLang="en-US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)={), $}		SELECT(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FT'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)={(, id}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T'→*FT'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)={*}		SELECT(</a:t>
            </a:r>
            <a:r>
              <a:rPr lang="en-US" altLang="zh-CN" b="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T'→ε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)={ )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$}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(E)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)={(}		SELECT(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b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)={id}</a:t>
            </a:r>
          </a:p>
        </p:txBody>
      </p:sp>
    </p:spTree>
    <p:extLst>
      <p:ext uri="{BB962C8B-B14F-4D97-AF65-F5344CB8AC3E}">
        <p14:creationId xmlns:p14="http://schemas.microsoft.com/office/powerpoint/2010/main" val="6043283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914400"/>
            <a:ext cx="11353799" cy="5054600"/>
          </a:xfrm>
        </p:spPr>
        <p:txBody>
          <a:bodyPr/>
          <a:lstStyle/>
          <a:p>
            <a:r>
              <a:rPr kumimoji="1" lang="en-US" altLang="zh-CN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kumimoji="1" lang="zh-CN" altLang="en-US" dirty="0">
                <a:latin typeface="Times New Roman" pitchFamily="18" charset="0"/>
                <a:cs typeface="Times New Roman" pitchFamily="18" charset="0"/>
              </a:rPr>
              <a:t>计算</a:t>
            </a:r>
            <a:r>
              <a:rPr kumimoji="1" lang="en-US" altLang="zh-CN" dirty="0">
                <a:latin typeface="Times New Roman" pitchFamily="18" charset="0"/>
                <a:cs typeface="Times New Roman" pitchFamily="18" charset="0"/>
              </a:rPr>
              <a:t>FIRST</a:t>
            </a:r>
            <a:r>
              <a:rPr kumimoji="1" lang="zh-CN" altLang="en-US" dirty="0">
                <a:latin typeface="Times New Roman" pitchFamily="18" charset="0"/>
                <a:cs typeface="Times New Roman" pitchFamily="18" charset="0"/>
              </a:rPr>
              <a:t>集和</a:t>
            </a:r>
            <a:r>
              <a:rPr kumimoji="1" lang="en-US" altLang="zh-CN" dirty="0">
                <a:latin typeface="Times New Roman" pitchFamily="18" charset="0"/>
                <a:cs typeface="Times New Roman" pitchFamily="18" charset="0"/>
              </a:rPr>
              <a:t>FOLLOW</a:t>
            </a:r>
            <a:r>
              <a:rPr kumimoji="1" lang="zh-CN" altLang="en-US" dirty="0">
                <a:latin typeface="Times New Roman" pitchFamily="18" charset="0"/>
                <a:cs typeface="Times New Roman" pitchFamily="18" charset="0"/>
              </a:rPr>
              <a:t>集</a:t>
            </a:r>
            <a:endParaRPr kumimoji="1"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zh-CN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kumimoji="1" lang="zh-CN" altLang="en-US" dirty="0">
                <a:latin typeface="Times New Roman" pitchFamily="18" charset="0"/>
                <a:cs typeface="Times New Roman" pitchFamily="18" charset="0"/>
              </a:rPr>
              <a:t>对每个规则</a:t>
            </a:r>
            <a:r>
              <a:rPr kumimoji="1"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kumimoji="1" lang="en-US" altLang="zh-CN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kumimoji="1" lang="zh-CN" altLang="en-US" dirty="0">
                <a:latin typeface="Times New Roman" pitchFamily="18" charset="0"/>
                <a:cs typeface="Times New Roman" pitchFamily="18" charset="0"/>
              </a:rPr>
              <a:t>，重复以下</a:t>
            </a:r>
            <a:r>
              <a:rPr kumimoji="1" lang="en-US" altLang="zh-CN" dirty="0">
                <a:latin typeface="Times New Roman" pitchFamily="18" charset="0"/>
                <a:cs typeface="Times New Roman" pitchFamily="18" charset="0"/>
              </a:rPr>
              <a:t>3-4</a:t>
            </a:r>
            <a:r>
              <a:rPr kumimoji="1" lang="zh-CN" altLang="en-US" dirty="0">
                <a:latin typeface="Times New Roman" pitchFamily="18" charset="0"/>
                <a:cs typeface="Times New Roman" pitchFamily="18" charset="0"/>
              </a:rPr>
              <a:t>步骤</a:t>
            </a:r>
            <a:endParaRPr kumimoji="1"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kumimoji="1" lang="en-US" altLang="zh-CN" dirty="0"/>
              <a:t>3.</a:t>
            </a:r>
            <a:r>
              <a:rPr kumimoji="1" lang="zh-CN" altLang="en-US" dirty="0"/>
              <a:t>对所有的</a:t>
            </a:r>
            <a:r>
              <a:rPr kumimoji="1" lang="en-US" altLang="zh-CN" dirty="0"/>
              <a:t>a</a:t>
            </a:r>
            <a:r>
              <a:rPr kumimoji="1" lang="zh-CN" altLang="en-US" dirty="0"/>
              <a:t>∈</a:t>
            </a:r>
            <a:r>
              <a:rPr kumimoji="1" lang="en-US" altLang="zh-CN" dirty="0"/>
              <a:t>FIRST(α)</a:t>
            </a:r>
            <a:r>
              <a:rPr kumimoji="1" lang="zh-CN" altLang="en-US" dirty="0"/>
              <a:t>，如果</a:t>
            </a:r>
            <a:r>
              <a:rPr kumimoji="1" lang="en-US" altLang="zh-CN" dirty="0"/>
              <a:t>a</a:t>
            </a:r>
            <a:r>
              <a:rPr kumimoji="1" lang="zh-CN" altLang="en-US" dirty="0"/>
              <a:t>≠</a:t>
            </a:r>
            <a:r>
              <a:rPr kumimoji="1" lang="el-GR" altLang="zh-CN" dirty="0"/>
              <a:t>ε</a:t>
            </a:r>
            <a:r>
              <a:rPr kumimoji="1" lang="zh-CN" altLang="en-US" dirty="0"/>
              <a:t>，则设置</a:t>
            </a:r>
            <a:r>
              <a:rPr kumimoji="1" lang="en-US" altLang="zh-CN" dirty="0"/>
              <a:t>M[A, a] = A</a:t>
            </a:r>
            <a:r>
              <a:rPr kumimoji="1" lang="zh-CN" altLang="en-US" dirty="0"/>
              <a:t>→</a:t>
            </a:r>
            <a:r>
              <a:rPr kumimoji="1" lang="en-US" altLang="zh-CN" dirty="0"/>
              <a:t>α</a:t>
            </a:r>
          </a:p>
          <a:p>
            <a:pPr lvl="1"/>
            <a:r>
              <a:rPr kumimoji="1" lang="en-US" altLang="zh-CN" dirty="0"/>
              <a:t>4.</a:t>
            </a:r>
            <a:r>
              <a:rPr kumimoji="1" lang="zh-CN" altLang="en-US" dirty="0"/>
              <a:t>如果</a:t>
            </a:r>
            <a:r>
              <a:rPr kumimoji="1" lang="el-GR" altLang="zh-CN" dirty="0"/>
              <a:t>ε∈</a:t>
            </a:r>
            <a:r>
              <a:rPr kumimoji="1" lang="en-US" altLang="zh-CN" dirty="0"/>
              <a:t>FIRST(</a:t>
            </a:r>
            <a:r>
              <a:rPr kumimoji="1" lang="el-GR" altLang="zh-CN" dirty="0"/>
              <a:t>α), </a:t>
            </a:r>
            <a:r>
              <a:rPr kumimoji="1" lang="zh-CN" altLang="en-US" dirty="0"/>
              <a:t>则对所有的</a:t>
            </a:r>
            <a:r>
              <a:rPr kumimoji="1" lang="en-US" altLang="zh-CN" dirty="0"/>
              <a:t>b</a:t>
            </a:r>
            <a:r>
              <a:rPr kumimoji="1" lang="el-GR" altLang="zh-CN" dirty="0"/>
              <a:t> ∈</a:t>
            </a:r>
            <a:r>
              <a:rPr kumimoji="1" lang="en-US" altLang="zh-CN" dirty="0"/>
              <a:t>FOLLOW(A)</a:t>
            </a:r>
            <a:r>
              <a:rPr kumimoji="1" lang="zh-CN" altLang="en-US" dirty="0"/>
              <a:t>，设置</a:t>
            </a:r>
            <a:r>
              <a:rPr kumimoji="1" lang="en-US" altLang="zh-CN" dirty="0"/>
              <a:t>M[A, b]=A</a:t>
            </a:r>
            <a:r>
              <a:rPr kumimoji="1" lang="zh-CN" altLang="en-US" dirty="0"/>
              <a:t>→</a:t>
            </a:r>
            <a:r>
              <a:rPr kumimoji="1" lang="en-US" altLang="zh-CN" dirty="0"/>
              <a:t>α</a:t>
            </a:r>
            <a:endParaRPr kumimoji="1"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zh-CN" dirty="0">
                <a:latin typeface="Times New Roman" pitchFamily="18" charset="0"/>
                <a:cs typeface="Times New Roman" pitchFamily="18" charset="0"/>
              </a:rPr>
              <a:t>5.</a:t>
            </a:r>
            <a:r>
              <a:rPr kumimoji="1" lang="zh-CN" altLang="en-US" dirty="0">
                <a:latin typeface="Times New Roman" pitchFamily="18" charset="0"/>
                <a:cs typeface="Times New Roman" pitchFamily="18" charset="0"/>
              </a:rPr>
              <a:t>把分析表中每个未定义的元素表上错误标记</a:t>
            </a:r>
            <a:r>
              <a:rPr kumimoji="1" lang="en-US" altLang="zh-CN" dirty="0">
                <a:latin typeface="Times New Roman" pitchFamily="18" charset="0"/>
                <a:cs typeface="Times New Roman" pitchFamily="18" charset="0"/>
              </a:rPr>
              <a:t>error(</a:t>
            </a:r>
            <a:r>
              <a:rPr kumimoji="1" lang="zh-CN" altLang="en-US" dirty="0">
                <a:latin typeface="Times New Roman" pitchFamily="18" charset="0"/>
                <a:cs typeface="Times New Roman" pitchFamily="18" charset="0"/>
              </a:rPr>
              <a:t>表中用空白表示</a:t>
            </a:r>
            <a:r>
              <a:rPr kumimoji="1"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预测分析表的算法实现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999707" y="2286000"/>
            <a:ext cx="10820400" cy="1066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Lucida Sans" pitchFamily="-65" charset="0"/>
            </a:endParaRPr>
          </a:p>
        </p:txBody>
      </p:sp>
      <p:sp>
        <p:nvSpPr>
          <p:cNvPr id="6" name="矩形标注 5"/>
          <p:cNvSpPr/>
          <p:nvPr/>
        </p:nvSpPr>
        <p:spPr bwMode="auto">
          <a:xfrm>
            <a:off x="1828800" y="4746799"/>
            <a:ext cx="8610600" cy="1295400"/>
          </a:xfrm>
          <a:prstGeom prst="wedgeRectCallout">
            <a:avLst>
              <a:gd name="adj1" fmla="val 49355"/>
              <a:gd name="adj2" fmla="val -167850"/>
            </a:avLst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这两步其实就是求解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SELECT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集的过程。如果在第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步中已求出每个产生式的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SELECT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集，则这两步可以合为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把所有的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a∈SELECT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(A→</a:t>
            </a:r>
            <a:r>
              <a:rPr lang="el-GR" altLang="zh-CN" sz="24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α)</a:t>
            </a:r>
            <a:r>
              <a:rPr lang="zh-CN" altLang="el-GR" sz="24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设置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M[A, a] = A→</a:t>
            </a:r>
            <a:r>
              <a:rPr lang="el-GR" altLang="zh-CN" sz="24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α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3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273800"/>
            <a:ext cx="1981200" cy="457200"/>
          </a:xfrm>
        </p:spPr>
        <p:txBody>
          <a:bodyPr/>
          <a:lstStyle/>
          <a:p>
            <a:fld id="{91F816EA-24CC-2048-859A-C5EA9F275392}" type="slidenum">
              <a:rPr lang="en-US" smtClean="0"/>
              <a:pPr/>
              <a:t>89</a:t>
            </a:fld>
            <a:endParaRPr lang="en-US" dirty="0"/>
          </a:p>
        </p:txBody>
      </p:sp>
      <p:graphicFrame>
        <p:nvGraphicFramePr>
          <p:cNvPr id="5" name="Group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4973969"/>
              </p:ext>
            </p:extLst>
          </p:nvPr>
        </p:nvGraphicFramePr>
        <p:xfrm>
          <a:off x="1954212" y="4267200"/>
          <a:ext cx="8485188" cy="1585384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3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i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S'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627764" y="2006727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 E t SS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'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52601" y="2468392"/>
            <a:ext cx="2845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E t SS</a:t>
            </a:r>
            <a:r>
              <a:rPr lang="en-US" altLang="zh-CN" dirty="0">
                <a:latin typeface="Times New Roman" pitchFamily="18" charset="0"/>
              </a:rPr>
              <a:t>'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)={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92143" y="2006727"/>
            <a:ext cx="1026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 a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99683" y="2468392"/>
            <a:ext cx="2045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FIRST(a)={a}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45860" y="2025943"/>
            <a:ext cx="1059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E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 b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53401" y="2487608"/>
            <a:ext cx="2081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FIRST(b)={b}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78144" y="3115271"/>
            <a:ext cx="1253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'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eS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85683" y="3576936"/>
            <a:ext cx="2217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)={e}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67295" y="3141286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'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 ε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12507" y="3576936"/>
            <a:ext cx="2032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FIRST(ε)={ε} 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75615" y="3657600"/>
            <a:ext cx="3119765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FOLLOW(S</a:t>
            </a: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'</a:t>
            </a: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) = { e, $ }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1652782" y="1981201"/>
            <a:ext cx="8710419" cy="968072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Lucida Sans" pitchFamily="-65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667349" y="3123222"/>
            <a:ext cx="8710419" cy="968072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Lucida Sans" pitchFamily="-65" charset="0"/>
            </a:endParaRPr>
          </a:p>
        </p:txBody>
      </p:sp>
      <p:sp>
        <p:nvSpPr>
          <p:cNvPr id="31" name="标题 1"/>
          <p:cNvSpPr>
            <a:spLocks noGrp="1"/>
          </p:cNvSpPr>
          <p:nvPr/>
        </p:nvSpPr>
        <p:spPr bwMode="auto">
          <a:xfrm>
            <a:off x="40484" y="0"/>
            <a:ext cx="2590800" cy="60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分析表例子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2</a:t>
            </a:r>
            <a:endParaRPr lang="zh-CN" altLang="en-US" dirty="0"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45813" y="124692"/>
            <a:ext cx="2362200" cy="1348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S 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  </a:t>
            </a:r>
            <a:r>
              <a:rPr lang="en-US" altLang="zh-CN" dirty="0" err="1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 E t SS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'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 | a</a:t>
            </a: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'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  </a:t>
            </a:r>
            <a:r>
              <a:rPr lang="en-US" altLang="zh-CN" dirty="0" err="1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eS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 |  ε </a:t>
            </a: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E   b	</a:t>
            </a:r>
            <a:endParaRPr lang="zh-CN" altLang="en-US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22543" y="117090"/>
            <a:ext cx="3261360" cy="1348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FIRST(S) = { </a:t>
            </a:r>
            <a:r>
              <a:rPr lang="en-US" altLang="zh-CN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, a }</a:t>
            </a:r>
            <a:endParaRPr lang="en-US" altLang="zh-CN" dirty="0">
              <a:latin typeface="Times New Roman" pitchFamily="18" charset="0"/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FIRST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(S</a:t>
            </a:r>
            <a:r>
              <a:rPr lang="en-US" altLang="zh-CN" dirty="0">
                <a:latin typeface="Times New Roman" pitchFamily="18" charset="0"/>
              </a:rPr>
              <a:t>'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) = { e, ε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FIRST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(E) = { b }</a:t>
            </a:r>
          </a:p>
        </p:txBody>
      </p:sp>
      <p:sp>
        <p:nvSpPr>
          <p:cNvPr id="34" name="矩形 33"/>
          <p:cNvSpPr/>
          <p:nvPr/>
        </p:nvSpPr>
        <p:spPr>
          <a:xfrm>
            <a:off x="8808720" y="124693"/>
            <a:ext cx="3261360" cy="1348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FOLLOW(S) = { e, $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FOLLOW(S</a:t>
            </a:r>
            <a:r>
              <a:rPr lang="en-US" altLang="zh-CN" dirty="0">
                <a:latin typeface="Times New Roman" pitchFamily="18" charset="0"/>
              </a:rPr>
              <a:t>'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) = { e, $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FOLLOW(E) = { t }</a:t>
            </a:r>
          </a:p>
        </p:txBody>
      </p:sp>
    </p:spTree>
    <p:extLst>
      <p:ext uri="{BB962C8B-B14F-4D97-AF65-F5344CB8AC3E}">
        <p14:creationId xmlns:p14="http://schemas.microsoft.com/office/powerpoint/2010/main" val="193023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不确定的自顶向下分析</a:t>
            </a:r>
            <a:r>
              <a:rPr lang="en-US" altLang="zh-CN" dirty="0"/>
              <a:t>(</a:t>
            </a:r>
            <a:r>
              <a:rPr lang="zh-CN" altLang="en-US" dirty="0"/>
              <a:t>递归下降方法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分析树从上到下，从左到右的构建过程</a:t>
            </a:r>
            <a:endParaRPr lang="en-US" altLang="zh-CN" dirty="0"/>
          </a:p>
          <a:p>
            <a:pPr lvl="1"/>
            <a:r>
              <a:rPr lang="zh-CN" altLang="en-US" dirty="0"/>
              <a:t>考虑以下文法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dirty="0" err="1"/>
              <a:t>S→xAy</a:t>
            </a:r>
            <a:endParaRPr lang="en-US" altLang="zh-CN" dirty="0"/>
          </a:p>
          <a:p>
            <a:pPr lvl="2"/>
            <a:r>
              <a:rPr lang="en-US" altLang="zh-CN" dirty="0"/>
              <a:t>A→</a:t>
            </a:r>
            <a:r>
              <a:rPr lang="zh-CN" altLang="en-US" dirty="0"/>
              <a:t>** </a:t>
            </a:r>
            <a:r>
              <a:rPr lang="en-US" altLang="zh-CN" dirty="0"/>
              <a:t>|</a:t>
            </a:r>
            <a:r>
              <a:rPr lang="zh-CN" altLang="en-US" dirty="0"/>
              <a:t> *</a:t>
            </a:r>
            <a:endParaRPr lang="en-US" altLang="zh-CN" dirty="0"/>
          </a:p>
          <a:p>
            <a:pPr lvl="1"/>
            <a:r>
              <a:rPr lang="zh-CN" altLang="en-US" dirty="0"/>
              <a:t>分析输入串</a:t>
            </a:r>
            <a:r>
              <a:rPr lang="en-US" altLang="zh-CN" dirty="0"/>
              <a:t>: x</a:t>
            </a:r>
            <a:r>
              <a:rPr lang="zh-CN" altLang="en-US" dirty="0"/>
              <a:t>*</a:t>
            </a:r>
            <a:r>
              <a:rPr lang="en-US" altLang="zh-CN" dirty="0"/>
              <a:t>y</a:t>
            </a:r>
          </a:p>
          <a:p>
            <a:pPr lvl="1"/>
            <a:r>
              <a:rPr lang="zh-CN" altLang="en-US" dirty="0"/>
              <a:t>从开始符号</a:t>
            </a:r>
            <a:r>
              <a:rPr lang="en-US" altLang="zh-CN" dirty="0"/>
              <a:t>S</a:t>
            </a:r>
            <a:r>
              <a:rPr lang="zh-CN" altLang="en-US" dirty="0"/>
              <a:t>作为根节点出发</a:t>
            </a:r>
            <a:endParaRPr lang="en-US" altLang="zh-CN" dirty="0"/>
          </a:p>
          <a:p>
            <a:pPr lvl="2"/>
            <a:r>
              <a:rPr lang="zh-CN" altLang="en-US" dirty="0"/>
              <a:t>按顺序尝试该非终结符号的所有规则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自顶向下分析</a:t>
            </a:r>
          </a:p>
        </p:txBody>
      </p:sp>
    </p:spTree>
    <p:extLst>
      <p:ext uri="{BB962C8B-B14F-4D97-AF65-F5344CB8AC3E}">
        <p14:creationId xmlns:p14="http://schemas.microsoft.com/office/powerpoint/2010/main" val="55421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273800"/>
            <a:ext cx="1981200" cy="457200"/>
          </a:xfrm>
        </p:spPr>
        <p:txBody>
          <a:bodyPr/>
          <a:lstStyle/>
          <a:p>
            <a:fld id="{91F816EA-24CC-2048-859A-C5EA9F275392}" type="slidenum">
              <a:rPr lang="en-US" smtClean="0"/>
              <a:pPr/>
              <a:t>90</a:t>
            </a:fld>
            <a:endParaRPr lang="en-US" dirty="0"/>
          </a:p>
        </p:txBody>
      </p:sp>
      <p:graphicFrame>
        <p:nvGraphicFramePr>
          <p:cNvPr id="5" name="Group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9695715"/>
              </p:ext>
            </p:extLst>
          </p:nvPr>
        </p:nvGraphicFramePr>
        <p:xfrm>
          <a:off x="1954212" y="4267200"/>
          <a:ext cx="8485188" cy="1585384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3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i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itchFamily="18" charset="0"/>
                        </a:rPr>
                        <a:t>S→ a</a:t>
                      </a: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itchFamily="18" charset="0"/>
                        </a:rPr>
                        <a:t>S→ </a:t>
                      </a:r>
                      <a:r>
                        <a:rPr lang="en-US" altLang="zh-CN" sz="2000" dirty="0" err="1"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i</a:t>
                      </a:r>
                      <a:r>
                        <a:rPr lang="en-US" altLang="zh-CN" sz="2000" dirty="0"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 E t SS</a:t>
                      </a:r>
                      <a:r>
                        <a:rPr lang="en-US" altLang="zh-CN" sz="2000" dirty="0">
                          <a:latin typeface="Times New Roman" pitchFamily="18" charset="0"/>
                        </a:rPr>
                        <a:t>'</a:t>
                      </a:r>
                      <a:r>
                        <a:rPr lang="en-US" altLang="zh-CN" sz="2000" dirty="0"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S'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S'→</a:t>
                      </a:r>
                      <a:r>
                        <a:rPr lang="en-US" altLang="zh-CN" sz="2000" b="1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eS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E→b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627764" y="2006727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 E t SS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'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52601" y="2468392"/>
            <a:ext cx="2845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E t SS</a:t>
            </a:r>
            <a:r>
              <a:rPr lang="en-US" altLang="zh-CN" dirty="0">
                <a:latin typeface="Times New Roman" pitchFamily="18" charset="0"/>
              </a:rPr>
              <a:t>'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)={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92143" y="2006727"/>
            <a:ext cx="1026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 a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99683" y="2468392"/>
            <a:ext cx="2045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FIRST(a)={a}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45860" y="2025943"/>
            <a:ext cx="1059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E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 b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53401" y="2487608"/>
            <a:ext cx="2081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FIRST(b)={b}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78144" y="3115271"/>
            <a:ext cx="1253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'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eS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85683" y="3576936"/>
            <a:ext cx="2217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)={e}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67295" y="3141286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'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 ε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12507" y="3576936"/>
            <a:ext cx="2032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FIRST(ε)={ε}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75615" y="3657600"/>
            <a:ext cx="3119765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FOLLOW(S</a:t>
            </a:r>
            <a:r>
              <a:rPr lang="en-US" altLang="zh-CN" dirty="0">
                <a:latin typeface="Times New Roman" pitchFamily="18" charset="0"/>
              </a:rPr>
              <a:t>'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) = { e, $ }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1652782" y="1981201"/>
            <a:ext cx="8710419" cy="968072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Lucida Sans" pitchFamily="-65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667349" y="3123222"/>
            <a:ext cx="8710419" cy="968072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Lucida Sans" pitchFamily="-65" charset="0"/>
            </a:endParaRP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85CCD3F7-2298-9949-A630-057ECB89BA83}"/>
              </a:ext>
            </a:extLst>
          </p:cNvPr>
          <p:cNvSpPr>
            <a:spLocks noGrp="1"/>
          </p:cNvSpPr>
          <p:nvPr/>
        </p:nvSpPr>
        <p:spPr bwMode="auto">
          <a:xfrm>
            <a:off x="40484" y="0"/>
            <a:ext cx="2590800" cy="60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分析表例子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2</a:t>
            </a:r>
            <a:endParaRPr lang="zh-CN" altLang="en-US" dirty="0"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550F4AD-AB18-6C44-BFD3-538E45782E5C}"/>
              </a:ext>
            </a:extLst>
          </p:cNvPr>
          <p:cNvSpPr/>
          <p:nvPr/>
        </p:nvSpPr>
        <p:spPr>
          <a:xfrm>
            <a:off x="2845813" y="124692"/>
            <a:ext cx="2362200" cy="1348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S 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  </a:t>
            </a:r>
            <a:r>
              <a:rPr lang="en-US" altLang="zh-CN" dirty="0" err="1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 E t SS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'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 | a</a:t>
            </a: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'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  </a:t>
            </a:r>
            <a:r>
              <a:rPr lang="en-US" altLang="zh-CN" dirty="0" err="1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eS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 |  ε </a:t>
            </a: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E   b	</a:t>
            </a:r>
            <a:endParaRPr lang="zh-CN" altLang="en-US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31C3F6C-25BD-7E42-8D7D-DACCD70E7F42}"/>
              </a:ext>
            </a:extLst>
          </p:cNvPr>
          <p:cNvSpPr/>
          <p:nvPr/>
        </p:nvSpPr>
        <p:spPr>
          <a:xfrm>
            <a:off x="5422543" y="117090"/>
            <a:ext cx="3261360" cy="1348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FIRST(S) = { </a:t>
            </a:r>
            <a:r>
              <a:rPr lang="en-US" altLang="zh-CN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, a }</a:t>
            </a:r>
            <a:endParaRPr lang="en-US" altLang="zh-CN" dirty="0">
              <a:latin typeface="Times New Roman" pitchFamily="18" charset="0"/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FIRST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(S</a:t>
            </a:r>
            <a:r>
              <a:rPr lang="en-US" altLang="zh-CN" dirty="0">
                <a:latin typeface="Times New Roman" pitchFamily="18" charset="0"/>
              </a:rPr>
              <a:t>'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) = { e, ε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FIRST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(E) = { b }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77E2C64-F335-654C-9A83-7F9C6E6D9441}"/>
              </a:ext>
            </a:extLst>
          </p:cNvPr>
          <p:cNvSpPr/>
          <p:nvPr/>
        </p:nvSpPr>
        <p:spPr>
          <a:xfrm>
            <a:off x="8808720" y="124693"/>
            <a:ext cx="3261360" cy="1348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FOLLOW(S) = { e, $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FOLLOW(S</a:t>
            </a:r>
            <a:r>
              <a:rPr lang="en-US" altLang="zh-CN" dirty="0">
                <a:latin typeface="Times New Roman" pitchFamily="18" charset="0"/>
              </a:rPr>
              <a:t>'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) = { e, $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FOLLOW(E) = { t }</a:t>
            </a:r>
          </a:p>
        </p:txBody>
      </p:sp>
    </p:spTree>
    <p:extLst>
      <p:ext uri="{BB962C8B-B14F-4D97-AF65-F5344CB8AC3E}">
        <p14:creationId xmlns:p14="http://schemas.microsoft.com/office/powerpoint/2010/main" val="145511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273800"/>
            <a:ext cx="1981200" cy="457200"/>
          </a:xfrm>
        </p:spPr>
        <p:txBody>
          <a:bodyPr/>
          <a:lstStyle/>
          <a:p>
            <a:fld id="{91F816EA-24CC-2048-859A-C5EA9F275392}" type="slidenum">
              <a:rPr lang="en-US" smtClean="0"/>
              <a:pPr/>
              <a:t>91</a:t>
            </a:fld>
            <a:endParaRPr lang="en-US" dirty="0"/>
          </a:p>
        </p:txBody>
      </p:sp>
      <p:graphicFrame>
        <p:nvGraphicFramePr>
          <p:cNvPr id="5" name="Group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3121018"/>
              </p:ext>
            </p:extLst>
          </p:nvPr>
        </p:nvGraphicFramePr>
        <p:xfrm>
          <a:off x="1954212" y="4267200"/>
          <a:ext cx="8485188" cy="1951062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3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3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i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S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itchFamily="18" charset="0"/>
                        </a:rPr>
                        <a:t>S→ a</a:t>
                      </a: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itchFamily="18" charset="0"/>
                        </a:rPr>
                        <a:t>S→ </a:t>
                      </a:r>
                      <a:r>
                        <a:rPr lang="en-US" altLang="zh-CN" sz="2000" dirty="0" err="1"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i</a:t>
                      </a:r>
                      <a:r>
                        <a:rPr lang="en-US" altLang="zh-CN" sz="2000" dirty="0"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 E t SS</a:t>
                      </a:r>
                      <a:r>
                        <a:rPr lang="en-US" altLang="zh-CN" sz="2000" dirty="0">
                          <a:latin typeface="Times New Roman" pitchFamily="18" charset="0"/>
                        </a:rPr>
                        <a:t>'</a:t>
                      </a:r>
                      <a:r>
                        <a:rPr lang="en-US" altLang="zh-CN" sz="2000" dirty="0"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S'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S'→</a:t>
                      </a:r>
                      <a:r>
                        <a:rPr lang="el-GR" altLang="zh-CN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ε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S'→</a:t>
                      </a:r>
                      <a:r>
                        <a:rPr lang="en-US" altLang="zh-CN" sz="2000" b="1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eS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itchFamily="18" charset="0"/>
                        </a:rPr>
                        <a:t>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latin typeface="Times New Roman" pitchFamily="18" charset="0"/>
                        </a:rPr>
                        <a:t>S'→</a:t>
                      </a:r>
                      <a:r>
                        <a:rPr lang="el-GR" altLang="zh-CN" sz="2000" b="0" dirty="0">
                          <a:latin typeface="Times New Roman" pitchFamily="18" charset="0"/>
                        </a:rPr>
                        <a:t>ε</a:t>
                      </a:r>
                      <a:endParaRPr lang="zh-CN" altLang="en-US" sz="2000" b="0" dirty="0"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E→b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627764" y="2006727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 E t SS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'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52601" y="2468392"/>
            <a:ext cx="2845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E t SS</a:t>
            </a:r>
            <a:r>
              <a:rPr lang="en-US" altLang="zh-CN" dirty="0">
                <a:latin typeface="Times New Roman" pitchFamily="18" charset="0"/>
              </a:rPr>
              <a:t>'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)={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92143" y="2006727"/>
            <a:ext cx="1026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 a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99683" y="2468392"/>
            <a:ext cx="2045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FIRST(a)={a}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45860" y="2025943"/>
            <a:ext cx="1059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E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 b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53401" y="2487608"/>
            <a:ext cx="2081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FIRST(b)={b}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78144" y="3115271"/>
            <a:ext cx="1253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'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eS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85683" y="3576936"/>
            <a:ext cx="2217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)={e}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67295" y="3141286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'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 ε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12507" y="3576936"/>
            <a:ext cx="2032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FIRST(ε)={ε}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75615" y="3657600"/>
            <a:ext cx="3119765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FOLLOW(S</a:t>
            </a:r>
            <a:r>
              <a:rPr lang="en-US" altLang="zh-CN" dirty="0">
                <a:latin typeface="Times New Roman" pitchFamily="18" charset="0"/>
              </a:rPr>
              <a:t>'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) = { e, $ }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1652782" y="1981201"/>
            <a:ext cx="8710419" cy="968072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Lucida Sans" pitchFamily="-65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667349" y="3123222"/>
            <a:ext cx="8710419" cy="968072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Lucida Sans" pitchFamily="-65" charset="0"/>
            </a:endParaRP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CB7F2A90-8BE2-DE40-8F51-0C087DCF1DEF}"/>
              </a:ext>
            </a:extLst>
          </p:cNvPr>
          <p:cNvSpPr>
            <a:spLocks noGrp="1"/>
          </p:cNvSpPr>
          <p:nvPr/>
        </p:nvSpPr>
        <p:spPr bwMode="auto">
          <a:xfrm>
            <a:off x="40484" y="0"/>
            <a:ext cx="2590800" cy="60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分析表例子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2</a:t>
            </a:r>
            <a:endParaRPr lang="zh-CN" altLang="en-US" dirty="0"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AFCCB41-F0F7-D745-8404-AAB6421D1FB1}"/>
              </a:ext>
            </a:extLst>
          </p:cNvPr>
          <p:cNvSpPr/>
          <p:nvPr/>
        </p:nvSpPr>
        <p:spPr>
          <a:xfrm>
            <a:off x="2845813" y="124692"/>
            <a:ext cx="2362200" cy="1348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S 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  </a:t>
            </a:r>
            <a:r>
              <a:rPr lang="en-US" altLang="zh-CN" dirty="0" err="1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 E t SS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'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 | a</a:t>
            </a: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'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  </a:t>
            </a:r>
            <a:r>
              <a:rPr lang="en-US" altLang="zh-CN" dirty="0" err="1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eS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 |  ε </a:t>
            </a: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E   b	</a:t>
            </a:r>
            <a:endParaRPr lang="zh-CN" altLang="en-US" dirty="0"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32A229D-C5D7-3C41-A2EE-33D4682D7F2D}"/>
              </a:ext>
            </a:extLst>
          </p:cNvPr>
          <p:cNvSpPr/>
          <p:nvPr/>
        </p:nvSpPr>
        <p:spPr>
          <a:xfrm>
            <a:off x="5422543" y="117090"/>
            <a:ext cx="3261360" cy="1348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FIRST(S) = { </a:t>
            </a:r>
            <a:r>
              <a:rPr lang="en-US" altLang="zh-CN" dirty="0" err="1">
                <a:latin typeface="Times New Roman" pitchFamily="18" charset="0"/>
                <a:ea typeface="宋体" charset="-122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, a }</a:t>
            </a:r>
            <a:endParaRPr lang="en-US" altLang="zh-CN" dirty="0">
              <a:latin typeface="Times New Roman" pitchFamily="18" charset="0"/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FIRST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(S</a:t>
            </a:r>
            <a:r>
              <a:rPr lang="en-US" altLang="zh-CN" dirty="0">
                <a:latin typeface="Times New Roman" pitchFamily="18" charset="0"/>
              </a:rPr>
              <a:t>'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) = { e, ε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FIRST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(E) = { b }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11525DD-B077-A541-B6FB-7F0E7FAA7706}"/>
              </a:ext>
            </a:extLst>
          </p:cNvPr>
          <p:cNvSpPr/>
          <p:nvPr/>
        </p:nvSpPr>
        <p:spPr>
          <a:xfrm>
            <a:off x="8808720" y="124693"/>
            <a:ext cx="3261360" cy="1348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FOLLOW(S) = { e, $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FOLLOW(S</a:t>
            </a:r>
            <a:r>
              <a:rPr lang="en-US" altLang="zh-CN" dirty="0">
                <a:latin typeface="Times New Roman" pitchFamily="18" charset="0"/>
              </a:rPr>
              <a:t>'</a:t>
            </a: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) = { e, $ 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宋体" charset="-122"/>
                <a:cs typeface="Times New Roman" pitchFamily="18" charset="0"/>
              </a:rPr>
              <a:t>FOLLOW(E) = { t }</a:t>
            </a:r>
          </a:p>
        </p:txBody>
      </p:sp>
    </p:spTree>
    <p:extLst>
      <p:ext uri="{BB962C8B-B14F-4D97-AF65-F5344CB8AC3E}">
        <p14:creationId xmlns:p14="http://schemas.microsoft.com/office/powerpoint/2010/main" val="14966343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838200"/>
            <a:ext cx="11379200" cy="5365576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一个文法是非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LL(1)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的，分析表中就会存在多重定义入口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(multiply-defined entries)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，反之也成立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LL(1)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文法</a:t>
            </a:r>
            <a:r>
              <a:rPr lang="zh-CN" altLang="en-US" dirty="0">
                <a:sym typeface="LogicA"/>
              </a:rPr>
              <a:t>⇔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分析表中不存在多重入口的文法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至此，我们也可以发现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LL(1)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文法的以下属性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LL(1)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文法不是二义的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LL(1)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文法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LogicA"/>
              </a:rPr>
              <a:t>⇔以下表述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LogicA"/>
              </a:rPr>
              <a:t>: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LogicA"/>
              </a:rPr>
              <a:t>对于任意的产生式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LogicA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LogicA"/>
              </a:rPr>
              <a:t>→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LogicA"/>
              </a:rPr>
              <a:t>α|β</a:t>
            </a:r>
          </a:p>
          <a:p>
            <a:pPr lvl="2"/>
            <a:r>
              <a:rPr lang="en-US" altLang="zh-CN" dirty="0">
                <a:latin typeface="Times New Roman" pitchFamily="18" charset="0"/>
                <a:cs typeface="Times New Roman" pitchFamily="18" charset="0"/>
                <a:sym typeface="LogicA"/>
              </a:rPr>
              <a:t>FIRST(α)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LogicA"/>
              </a:rPr>
              <a:t>∩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LogicA"/>
              </a:rPr>
              <a:t>FIRST(β) =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LogicA"/>
              </a:rPr>
              <a:t>∅</a:t>
            </a:r>
            <a:endParaRPr lang="en-US" altLang="zh-CN" dirty="0">
              <a:latin typeface="Times New Roman" pitchFamily="18" charset="0"/>
              <a:cs typeface="Times New Roman" pitchFamily="18" charset="0"/>
              <a:sym typeface="LogicA"/>
            </a:endParaRPr>
          </a:p>
          <a:p>
            <a:pPr lvl="2"/>
            <a:r>
              <a:rPr lang="zh-CN" altLang="en-US" dirty="0">
                <a:latin typeface="Times New Roman" pitchFamily="18" charset="0"/>
                <a:cs typeface="Times New Roman" pitchFamily="18" charset="0"/>
                <a:sym typeface="LogicA"/>
              </a:rPr>
              <a:t>若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LogicA"/>
              </a:rPr>
              <a:t>β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，那么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FIRST(α)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∩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FOLLOW(A)=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∅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比较之前的判断条件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SELECT(A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α)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∩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SELECT(A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β)=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LogicA"/>
              </a:rPr>
              <a:t>∅</a:t>
            </a:r>
            <a:endParaRPr lang="en-US" altLang="zh-CN" dirty="0">
              <a:latin typeface="Times New Roman" pitchFamily="18" charset="0"/>
              <a:cs typeface="Times New Roman" pitchFamily="18" charset="0"/>
              <a:sym typeface="Logic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用分析表来判断是否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LL(1)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文法</a:t>
            </a:r>
          </a:p>
        </p:txBody>
      </p:sp>
    </p:spTree>
    <p:extLst>
      <p:ext uri="{BB962C8B-B14F-4D97-AF65-F5344CB8AC3E}">
        <p14:creationId xmlns:p14="http://schemas.microsoft.com/office/powerpoint/2010/main" val="389529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838200"/>
            <a:ext cx="11099800" cy="2286000"/>
          </a:xfrm>
        </p:spPr>
        <p:txBody>
          <a:bodyPr/>
          <a:lstStyle/>
          <a:p>
            <a:r>
              <a:rPr lang="zh-CN" altLang="en-US" dirty="0"/>
              <a:t>程序的状态可以通过栈顶元素</a:t>
            </a:r>
            <a:r>
              <a:rPr lang="en-US" altLang="zh-CN" dirty="0"/>
              <a:t>X</a:t>
            </a:r>
            <a:r>
              <a:rPr lang="zh-CN" altLang="en-US" dirty="0"/>
              <a:t>和当前输入符号</a:t>
            </a:r>
            <a:r>
              <a:rPr lang="en-US" altLang="zh-CN" dirty="0"/>
              <a:t>a</a:t>
            </a:r>
            <a:r>
              <a:rPr lang="zh-CN" altLang="en-US" dirty="0"/>
              <a:t>来表示，记为</a:t>
            </a:r>
            <a:r>
              <a:rPr lang="en-US" altLang="zh-CN" dirty="0"/>
              <a:t>(X, a)</a:t>
            </a:r>
            <a:r>
              <a:rPr lang="zh-CN" altLang="en-US" dirty="0"/>
              <a:t>，称为一个格局。通过格局</a:t>
            </a:r>
            <a:r>
              <a:rPr lang="en-US" altLang="zh-CN" dirty="0"/>
              <a:t>(X, a)</a:t>
            </a:r>
            <a:r>
              <a:rPr lang="zh-CN" altLang="en-US" dirty="0"/>
              <a:t>来决定程序要做什么动作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预测分析程序的动作</a:t>
            </a:r>
            <a:endParaRPr lang="en-US" altLang="zh-CN" dirty="0"/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5613401" y="2437220"/>
            <a:ext cx="6172200" cy="3118919"/>
            <a:chOff x="884" y="1382"/>
            <a:chExt cx="3845" cy="1948"/>
          </a:xfrm>
        </p:grpSpPr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2407" y="1382"/>
              <a:ext cx="939" cy="292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……</a:t>
              </a:r>
              <a:r>
                <a:rPr lang="en-US" altLang="zh-CN" dirty="0" err="1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a+b</a:t>
              </a:r>
              <a:r>
                <a:rPr lang="en-US" altLang="zh-CN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$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2290" y="2025"/>
              <a:ext cx="1361" cy="681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32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预测分析程序</a:t>
              </a: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2365" y="3078"/>
              <a:ext cx="1150" cy="252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预测分析表</a:t>
              </a:r>
              <a:r>
                <a:rPr lang="en-US" altLang="zh-CN" sz="20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M</a:t>
              </a:r>
            </a:p>
          </p:txBody>
        </p:sp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1020" y="1798"/>
              <a:ext cx="318" cy="1179"/>
              <a:chOff x="1020" y="2251"/>
              <a:chExt cx="318" cy="1179"/>
            </a:xfrm>
          </p:grpSpPr>
          <p:sp>
            <p:nvSpPr>
              <p:cNvPr id="34" name="Line 8"/>
              <p:cNvSpPr>
                <a:spLocks noChangeShapeType="1"/>
              </p:cNvSpPr>
              <p:nvPr/>
            </p:nvSpPr>
            <p:spPr bwMode="auto">
              <a:xfrm>
                <a:off x="1020" y="2251"/>
                <a:ext cx="0" cy="117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endParaRPr lang="zh-CN" altLang="en-US">
                  <a:latin typeface="Times New Roman" pitchFamily="18" charset="0"/>
                  <a:ea typeface="华文新魏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5" name="Line 9"/>
              <p:cNvSpPr>
                <a:spLocks noChangeShapeType="1"/>
              </p:cNvSpPr>
              <p:nvPr/>
            </p:nvSpPr>
            <p:spPr bwMode="auto">
              <a:xfrm>
                <a:off x="1020" y="3430"/>
                <a:ext cx="31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endParaRPr lang="zh-CN" altLang="en-US">
                  <a:latin typeface="Times New Roman" pitchFamily="18" charset="0"/>
                  <a:ea typeface="华文新魏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 flipV="1">
                <a:off x="1338" y="2251"/>
                <a:ext cx="0" cy="117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endParaRPr lang="zh-CN" altLang="en-US">
                  <a:latin typeface="Times New Roman" pitchFamily="18" charset="0"/>
                  <a:ea typeface="华文新魏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1028" y="1794"/>
              <a:ext cx="264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  <a:p>
              <a:pPr algn="ctr" eaLnBrk="1" hangingPunct="1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  <a:p>
              <a:pPr algn="ctr" eaLnBrk="1" hangingPunct="1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Z</a:t>
              </a:r>
            </a:p>
            <a:p>
              <a:pPr eaLnBrk="1" hangingPunct="1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…</a:t>
              </a:r>
            </a:p>
            <a:p>
              <a:pPr algn="ctr" eaLnBrk="1" hangingPunct="1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$</a:t>
              </a: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 flipH="1">
              <a:off x="1338" y="2334"/>
              <a:ext cx="9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2880" y="1662"/>
              <a:ext cx="0" cy="3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29" name="Line 14"/>
            <p:cNvSpPr>
              <a:spLocks noChangeShapeType="1"/>
            </p:cNvSpPr>
            <p:nvPr/>
          </p:nvSpPr>
          <p:spPr bwMode="auto">
            <a:xfrm>
              <a:off x="3651" y="2342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30" name="Line 15"/>
            <p:cNvSpPr>
              <a:spLocks noChangeShapeType="1"/>
            </p:cNvSpPr>
            <p:nvPr/>
          </p:nvSpPr>
          <p:spPr bwMode="auto">
            <a:xfrm>
              <a:off x="2925" y="2705"/>
              <a:ext cx="0" cy="3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4180" y="2206"/>
              <a:ext cx="5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输出</a:t>
              </a:r>
            </a:p>
          </p:txBody>
        </p: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 rot="10872034" flipV="1">
              <a:off x="884" y="3028"/>
              <a:ext cx="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栈</a:t>
              </a: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1139" y="1389"/>
              <a:ext cx="10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输入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89139" y="3156910"/>
            <a:ext cx="3868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1.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若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∈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V</a:t>
            </a:r>
            <a:r>
              <a:rPr lang="en-US" altLang="zh-CN" baseline="-250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T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，判断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是否相同，若相同则弹出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，输入指针往后移，否则为出错</a:t>
            </a:r>
          </a:p>
        </p:txBody>
      </p:sp>
    </p:spTree>
    <p:extLst>
      <p:ext uri="{BB962C8B-B14F-4D97-AF65-F5344CB8AC3E}">
        <p14:creationId xmlns:p14="http://schemas.microsoft.com/office/powerpoint/2010/main" val="278725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60325"/>
            <a:ext cx="11001728" cy="701675"/>
          </a:xfrm>
        </p:spPr>
        <p:txBody>
          <a:bodyPr/>
          <a:lstStyle/>
          <a:p>
            <a:r>
              <a:rPr lang="zh-CN" altLang="en-US" dirty="0"/>
              <a:t>预测分析程序的动作</a:t>
            </a:r>
            <a:endParaRPr lang="en-US" altLang="zh-CN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0" y="955675"/>
            <a:ext cx="6037263" cy="5216525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1.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若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X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∈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T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，判断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是否相同，若相同则弹出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，输入指针往后移，否则为出错</a:t>
            </a:r>
            <a:endParaRPr lang="en-US" altLang="zh-CN" dirty="0"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2.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若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X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∈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，则去查分析表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M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的元素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M[X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a]</a:t>
            </a:r>
            <a:endParaRPr lang="zh-CN" altLang="en-US" dirty="0"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zh-CN" altLang="en-US" sz="2400" dirty="0"/>
              <a:t>如果</a:t>
            </a:r>
            <a:r>
              <a:rPr lang="en-US" altLang="zh-CN" sz="2400" dirty="0"/>
              <a:t>M[X, a]=X→Y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…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k</a:t>
            </a:r>
            <a:r>
              <a:rPr lang="zh-CN" altLang="en-US" sz="2400" dirty="0"/>
              <a:t>，则从栈中把</a:t>
            </a:r>
            <a:r>
              <a:rPr lang="en-US" altLang="zh-CN" sz="2400" dirty="0"/>
              <a:t>X</a:t>
            </a:r>
            <a:r>
              <a:rPr lang="zh-CN" altLang="en-US" sz="2400" dirty="0"/>
              <a:t>弹出，并</a:t>
            </a:r>
            <a:r>
              <a:rPr lang="zh-CN" altLang="en-US" sz="2400" b="1" dirty="0">
                <a:solidFill>
                  <a:srgbClr val="FF0000"/>
                </a:solidFill>
              </a:rPr>
              <a:t>依次</a:t>
            </a:r>
            <a:r>
              <a:rPr lang="zh-CN" altLang="en-US" sz="2400" dirty="0"/>
              <a:t>将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, Y</a:t>
            </a:r>
            <a:r>
              <a:rPr lang="en-US" altLang="zh-CN" sz="2400" baseline="-25000" dirty="0"/>
              <a:t>k-1</a:t>
            </a:r>
            <a:r>
              <a:rPr lang="en-US" altLang="zh-CN" sz="2400" dirty="0"/>
              <a:t>,…,Y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压入栈中，此时</a:t>
            </a:r>
            <a:r>
              <a:rPr lang="en-US" altLang="zh-CN" sz="2400" dirty="0"/>
              <a:t>Y1</a:t>
            </a:r>
            <a:r>
              <a:rPr lang="zh-CN" altLang="en-US" sz="2400" dirty="0"/>
              <a:t>处于栈顶</a:t>
            </a:r>
          </a:p>
          <a:p>
            <a:pPr marL="914400" lvl="1" indent="-457200">
              <a:buFont typeface="+mj-lt"/>
              <a:buAutoNum type="alphaLcParenR"/>
            </a:pPr>
            <a:r>
              <a:rPr lang="zh-CN" altLang="en-US" sz="2400" dirty="0"/>
              <a:t>如果</a:t>
            </a:r>
            <a:r>
              <a:rPr lang="en-US" altLang="zh-CN" sz="2400" dirty="0"/>
              <a:t>M[X, a]=error</a:t>
            </a:r>
            <a:r>
              <a:rPr lang="zh-CN" altLang="en-US" sz="2400" dirty="0"/>
              <a:t>，调用出错处理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7391400" y="955676"/>
            <a:ext cx="4186263" cy="3136578"/>
            <a:chOff x="5034066" y="420732"/>
            <a:chExt cx="4186263" cy="3136578"/>
          </a:xfrm>
        </p:grpSpPr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6466071" y="420732"/>
              <a:ext cx="1417376" cy="461665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……</a:t>
              </a:r>
              <a:r>
                <a:rPr lang="en-US" altLang="zh-CN" dirty="0" err="1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a+b</a:t>
              </a:r>
              <a:r>
                <a:rPr lang="en-US" altLang="zh-CN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$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125953" y="1439183"/>
              <a:ext cx="1849078" cy="1078128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32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预测分析程序</a:t>
              </a: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6239162" y="3106245"/>
              <a:ext cx="1735869" cy="398955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预测分析表</a:t>
              </a:r>
              <a:r>
                <a:rPr lang="en-US" altLang="zh-CN" sz="20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M</a:t>
              </a:r>
            </a:p>
          </p:txBody>
        </p:sp>
        <p:grpSp>
          <p:nvGrpSpPr>
            <p:cNvPr id="25" name="Group 7"/>
            <p:cNvGrpSpPr>
              <a:grpSpLocks/>
            </p:cNvGrpSpPr>
            <p:nvPr/>
          </p:nvGrpSpPr>
          <p:grpSpPr bwMode="auto">
            <a:xfrm>
              <a:off x="5235383" y="1105136"/>
              <a:ext cx="480007" cy="1910867"/>
              <a:chOff x="1700" y="2267"/>
              <a:chExt cx="318" cy="1207"/>
            </a:xfrm>
          </p:grpSpPr>
          <p:sp>
            <p:nvSpPr>
              <p:cNvPr id="34" name="Line 8"/>
              <p:cNvSpPr>
                <a:spLocks noChangeShapeType="1"/>
              </p:cNvSpPr>
              <p:nvPr/>
            </p:nvSpPr>
            <p:spPr bwMode="auto">
              <a:xfrm>
                <a:off x="1715" y="2267"/>
                <a:ext cx="0" cy="117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endParaRPr lang="zh-CN" altLang="en-US">
                  <a:latin typeface="Times New Roman" pitchFamily="18" charset="0"/>
                  <a:ea typeface="华文新魏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5" name="Line 9"/>
              <p:cNvSpPr>
                <a:spLocks noChangeShapeType="1"/>
              </p:cNvSpPr>
              <p:nvPr/>
            </p:nvSpPr>
            <p:spPr bwMode="auto">
              <a:xfrm>
                <a:off x="1700" y="3446"/>
                <a:ext cx="31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endParaRPr lang="zh-CN" altLang="en-US">
                  <a:latin typeface="Times New Roman" pitchFamily="18" charset="0"/>
                  <a:ea typeface="华文新魏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 flipV="1">
                <a:off x="2018" y="2295"/>
                <a:ext cx="0" cy="117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endParaRPr lang="zh-CN" altLang="en-US">
                  <a:latin typeface="Times New Roman" pitchFamily="18" charset="0"/>
                  <a:ea typeface="华文新魏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5251427" y="1143000"/>
              <a:ext cx="398495" cy="1933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  <a:p>
              <a:pPr algn="ctr" eaLnBrk="1" hangingPunct="1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  <a:p>
              <a:pPr algn="ctr" eaLnBrk="1" hangingPunct="1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Z</a:t>
              </a:r>
            </a:p>
            <a:p>
              <a:pPr eaLnBrk="1" hangingPunct="1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…</a:t>
              </a:r>
            </a:p>
            <a:p>
              <a:pPr algn="ctr" eaLnBrk="1" hangingPunct="1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$</a:t>
              </a:r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 flipH="1">
              <a:off x="5766702" y="1928378"/>
              <a:ext cx="359250" cy="63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7016530" y="864498"/>
              <a:ext cx="0" cy="57468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29" name="Line 14"/>
            <p:cNvSpPr>
              <a:spLocks noChangeShapeType="1"/>
            </p:cNvSpPr>
            <p:nvPr/>
          </p:nvSpPr>
          <p:spPr bwMode="auto">
            <a:xfrm flipV="1">
              <a:off x="8000692" y="1928378"/>
              <a:ext cx="478496" cy="1266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30" name="Line 15"/>
            <p:cNvSpPr>
              <a:spLocks noChangeShapeType="1"/>
            </p:cNvSpPr>
            <p:nvPr/>
          </p:nvSpPr>
          <p:spPr bwMode="auto">
            <a:xfrm>
              <a:off x="7084455" y="2515728"/>
              <a:ext cx="0" cy="57468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8391640" y="1725734"/>
              <a:ext cx="828689" cy="460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输出</a:t>
              </a:r>
            </a:p>
          </p:txBody>
        </p: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 rot="10872034" flipV="1">
              <a:off x="5034066" y="3096612"/>
              <a:ext cx="821142" cy="460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栈</a:t>
              </a: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5410329" y="456044"/>
              <a:ext cx="1032492" cy="460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输入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07793" y="4384699"/>
            <a:ext cx="4932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3.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若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X=$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，则</a:t>
            </a:r>
            <a:endParaRPr lang="en-US" altLang="zh-CN" dirty="0"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如果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a=$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，分析停止，宣告成功分析</a:t>
            </a:r>
            <a:endParaRPr lang="en-US" altLang="zh-CN" dirty="0"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如果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≠</a:t>
            </a:r>
            <a:r>
              <a:rPr lang="en-US" altLang="zh-CN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$</a:t>
            </a:r>
            <a:r>
              <a:rPr lang="zh-CN" altLang="en-US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，出错</a:t>
            </a:r>
          </a:p>
        </p:txBody>
      </p:sp>
    </p:spTree>
    <p:extLst>
      <p:ext uri="{BB962C8B-B14F-4D97-AF65-F5344CB8AC3E}">
        <p14:creationId xmlns:p14="http://schemas.microsoft.com/office/powerpoint/2010/main" val="20895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0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991600" cy="6096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预测分析算法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4294967295"/>
          </p:nvPr>
        </p:nvSpPr>
        <p:spPr>
          <a:xfrm>
            <a:off x="0" y="533400"/>
            <a:ext cx="7924800" cy="990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输入</a:t>
            </a:r>
            <a:r>
              <a:rPr lang="en-US" altLang="zh-CN" sz="2400" dirty="0"/>
              <a:t>: </a:t>
            </a:r>
            <a:r>
              <a:rPr lang="zh-CN" altLang="en-US" sz="2400" dirty="0"/>
              <a:t>一个符号串</a:t>
            </a:r>
            <a:r>
              <a:rPr lang="en-US" altLang="zh-CN" sz="2400" dirty="0"/>
              <a:t>w, </a:t>
            </a:r>
            <a:r>
              <a:rPr lang="zh-CN" altLang="en-US" sz="2400" dirty="0"/>
              <a:t>文法的预测分析表</a:t>
            </a:r>
            <a:r>
              <a:rPr lang="en-US" altLang="zh-CN" sz="2400" dirty="0"/>
              <a:t>M</a:t>
            </a:r>
          </a:p>
          <a:p>
            <a:pPr marL="0" indent="0">
              <a:buNone/>
            </a:pPr>
            <a:r>
              <a:rPr lang="zh-CN" altLang="en-US" sz="2400" dirty="0"/>
              <a:t>输出</a:t>
            </a:r>
            <a:r>
              <a:rPr lang="en-US" altLang="zh-CN" sz="2400" dirty="0"/>
              <a:t>: </a:t>
            </a:r>
            <a:r>
              <a:rPr lang="zh-CN" altLang="en-US" sz="2400" dirty="0"/>
              <a:t>如果</a:t>
            </a:r>
            <a:r>
              <a:rPr lang="en-US" altLang="zh-CN" sz="2400" dirty="0"/>
              <a:t>w</a:t>
            </a:r>
            <a:r>
              <a:rPr lang="zh-CN" altLang="en-US" sz="2400" dirty="0"/>
              <a:t>在</a:t>
            </a:r>
            <a:r>
              <a:rPr lang="en-US" altLang="zh-CN" sz="2400" dirty="0"/>
              <a:t>L(G)</a:t>
            </a:r>
            <a:r>
              <a:rPr lang="zh-CN" altLang="en-US" sz="2400" dirty="0"/>
              <a:t>中，输出</a:t>
            </a:r>
            <a:r>
              <a:rPr lang="en-US" altLang="zh-CN" sz="2400" dirty="0"/>
              <a:t>w</a:t>
            </a:r>
            <a:r>
              <a:rPr lang="zh-CN" altLang="en-US" sz="2400" dirty="0"/>
              <a:t>的一个最左推导</a:t>
            </a:r>
            <a:r>
              <a:rPr lang="en-US" altLang="zh-CN" sz="2400" dirty="0"/>
              <a:t>,</a:t>
            </a:r>
            <a:r>
              <a:rPr lang="zh-CN" altLang="en-US" sz="2400" dirty="0"/>
              <a:t>否则出错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273800"/>
            <a:ext cx="1981200" cy="457200"/>
          </a:xfrm>
        </p:spPr>
        <p:txBody>
          <a:bodyPr/>
          <a:lstStyle/>
          <a:p>
            <a:fld id="{91F816EA-24CC-2048-859A-C5EA9F275392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752600" y="1430954"/>
            <a:ext cx="8686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置 </a:t>
            </a:r>
            <a:r>
              <a:rPr lang="en-US" altLang="zh-CN" sz="2400" dirty="0" err="1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ip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指向 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w$ </a:t>
            </a:r>
            <a:r>
              <a:rPr lang="zh-CN" altLang="en-US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的第一个符号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zh-CN" altLang="en-US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令 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X </a:t>
            </a:r>
            <a:r>
              <a:rPr lang="zh-CN" altLang="en-US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是栈顶符号，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a </a:t>
            </a:r>
            <a:r>
              <a:rPr lang="zh-CN" altLang="en-US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是 </a:t>
            </a:r>
            <a:r>
              <a:rPr lang="en-US" altLang="zh-CN" sz="2400" dirty="0" err="1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ip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所指向的符号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while(X</a:t>
            </a:r>
            <a:r>
              <a:rPr lang="zh-CN" altLang="en-US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≠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$){</a:t>
            </a:r>
          </a:p>
          <a:p>
            <a:pPr>
              <a:spcBef>
                <a:spcPts val="0"/>
              </a:spcBef>
            </a:pP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  if  ( X == a) </a:t>
            </a:r>
            <a:r>
              <a:rPr lang="zh-CN" altLang="en-US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把 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X </a:t>
            </a:r>
            <a:r>
              <a:rPr lang="zh-CN" altLang="en-US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从栈中弹出， </a:t>
            </a:r>
            <a:r>
              <a:rPr lang="en-US" altLang="zh-CN" sz="2400" dirty="0" err="1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ip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指向下一符号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;</a:t>
            </a:r>
            <a:endParaRPr lang="zh-CN" altLang="en-US" sz="2400" dirty="0"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   else  if(X</a:t>
            </a:r>
            <a:r>
              <a:rPr lang="zh-CN" altLang="en-US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是一个终结符号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)  error( );</a:t>
            </a:r>
          </a:p>
          <a:p>
            <a:pPr>
              <a:spcBef>
                <a:spcPts val="0"/>
              </a:spcBef>
            </a:pP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       else if (M[X, a] == X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Y</a:t>
            </a:r>
            <a:r>
              <a:rPr lang="en-US" altLang="zh-CN" sz="2400" baseline="-250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…</a:t>
            </a:r>
            <a:r>
              <a:rPr lang="en-US" altLang="zh-CN" sz="2400" dirty="0" err="1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2400" baseline="-25000" dirty="0" err="1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 ) {</a:t>
            </a:r>
          </a:p>
          <a:p>
            <a:pPr>
              <a:spcBef>
                <a:spcPts val="0"/>
              </a:spcBef>
            </a:pP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	              </a:t>
            </a:r>
            <a:r>
              <a:rPr lang="zh-CN" altLang="en-US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把 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X </a:t>
            </a:r>
            <a:r>
              <a:rPr lang="zh-CN" altLang="en-US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从栈中弹出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依次把 </a:t>
            </a:r>
            <a:r>
              <a:rPr lang="en-US" altLang="zh-CN" sz="2400" dirty="0" err="1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2400" baseline="-25000" dirty="0" err="1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, Y</a:t>
            </a:r>
            <a:r>
              <a:rPr lang="en-US" altLang="zh-CN" sz="2400" baseline="-250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k-1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, … , Y</a:t>
            </a:r>
            <a:r>
              <a:rPr lang="en-US" altLang="zh-CN" sz="2400" baseline="-250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lang="zh-CN" altLang="en-US" sz="24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压入栈中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zh-CN" altLang="en-US" sz="24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即 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24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在顶上；</a:t>
            </a:r>
          </a:p>
          <a:p>
            <a:pPr>
              <a:spcBef>
                <a:spcPts val="0"/>
              </a:spcBef>
            </a:pPr>
            <a:r>
              <a:rPr lang="zh-CN" altLang="en-US" sz="24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           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		</a:t>
            </a:r>
            <a:r>
              <a:rPr lang="zh-CN" altLang="en-US" sz="24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输出产生式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Y</a:t>
            </a:r>
            <a:r>
              <a:rPr lang="en-US" altLang="zh-CN" sz="2400" baseline="-250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2400" baseline="-250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…</a:t>
            </a:r>
            <a:r>
              <a:rPr lang="en-US" altLang="zh-CN" sz="2400" dirty="0" err="1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2400" baseline="-25000" dirty="0" err="1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         		}</a:t>
            </a:r>
          </a:p>
          <a:p>
            <a:pPr>
              <a:spcBef>
                <a:spcPts val="0"/>
              </a:spcBef>
            </a:pP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        	else  error()</a:t>
            </a:r>
          </a:p>
          <a:p>
            <a:pPr>
              <a:spcBef>
                <a:spcPts val="0"/>
              </a:spcBef>
            </a:pP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    X=</a:t>
            </a:r>
            <a:r>
              <a:rPr lang="zh-CN" altLang="en-US" sz="24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栈顶元素</a:t>
            </a: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400" dirty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Symbol" pitchFamily="18" charset="2"/>
              </a:rPr>
              <a:t>}</a:t>
            </a:r>
            <a:endParaRPr lang="zh-CN" altLang="en-US" sz="2400" dirty="0"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84567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-1" y="30163"/>
            <a:ext cx="6781801" cy="5334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对句子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id+id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*id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的分析过程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273800"/>
            <a:ext cx="1981200" cy="457200"/>
          </a:xfrm>
        </p:spPr>
        <p:txBody>
          <a:bodyPr/>
          <a:lstStyle/>
          <a:p>
            <a:fld id="{91F816EA-24CC-2048-859A-C5EA9F275392}" type="slidenum">
              <a:rPr lang="en-US" smtClean="0"/>
              <a:pPr/>
              <a:t>96</a:t>
            </a:fld>
            <a:endParaRPr lang="en-US" dirty="0"/>
          </a:p>
        </p:txBody>
      </p:sp>
      <p:graphicFrame>
        <p:nvGraphicFramePr>
          <p:cNvPr id="5" name="Group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89696"/>
              </p:ext>
            </p:extLst>
          </p:nvPr>
        </p:nvGraphicFramePr>
        <p:xfrm>
          <a:off x="1783080" y="3962400"/>
          <a:ext cx="6934200" cy="2378076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id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+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*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(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E→ TE'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E→ TE'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E'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E'→ +TE'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E'→</a:t>
                      </a:r>
                      <a:r>
                        <a:rPr lang="el-GR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ε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E'→</a:t>
                      </a:r>
                      <a:r>
                        <a:rPr lang="el-GR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T→FT'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T→FT'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T'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T'→*FT'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F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F→id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F→(E)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Group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7914428"/>
              </p:ext>
            </p:extLst>
          </p:nvPr>
        </p:nvGraphicFramePr>
        <p:xfrm>
          <a:off x="1676400" y="609600"/>
          <a:ext cx="4191000" cy="118879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6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栈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输入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输出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+id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*id$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E→ TE'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0" name="直接箭头连接符 159"/>
          <p:cNvCxnSpPr>
            <a:cxnSpLocks/>
          </p:cNvCxnSpPr>
          <p:nvPr/>
        </p:nvCxnSpPr>
        <p:spPr bwMode="auto">
          <a:xfrm flipV="1">
            <a:off x="2057400" y="1295400"/>
            <a:ext cx="609600" cy="91821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2" name="TextBox 161"/>
          <p:cNvSpPr txBox="1"/>
          <p:nvPr/>
        </p:nvSpPr>
        <p:spPr>
          <a:xfrm>
            <a:off x="1524001" y="2198310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栈顶</a:t>
            </a:r>
            <a:r>
              <a:rPr lang="en-US" altLang="zh-CN" sz="20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X</a:t>
            </a:r>
            <a:endParaRPr lang="zh-CN" altLang="en-US" sz="2000" dirty="0"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  <p:cxnSp>
        <p:nvCxnSpPr>
          <p:cNvPr id="164" name="直接箭头连接符 163"/>
          <p:cNvCxnSpPr/>
          <p:nvPr/>
        </p:nvCxnSpPr>
        <p:spPr bwMode="auto">
          <a:xfrm flipV="1">
            <a:off x="3276600" y="1417320"/>
            <a:ext cx="0" cy="71628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5" name="TextBox 164"/>
          <p:cNvSpPr txBox="1"/>
          <p:nvPr/>
        </p:nvSpPr>
        <p:spPr>
          <a:xfrm>
            <a:off x="2571920" y="2167830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输入指针</a:t>
            </a:r>
            <a:r>
              <a:rPr lang="en-US" altLang="zh-CN" sz="2000" dirty="0" err="1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ip</a:t>
            </a:r>
            <a:endParaRPr lang="zh-CN" altLang="en-US" sz="2000" dirty="0"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9418320" y="7620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分析树</a:t>
            </a:r>
          </a:p>
        </p:txBody>
      </p:sp>
      <p:grpSp>
        <p:nvGrpSpPr>
          <p:cNvPr id="206" name="组合 205"/>
          <p:cNvGrpSpPr/>
          <p:nvPr/>
        </p:nvGrpSpPr>
        <p:grpSpPr>
          <a:xfrm>
            <a:off x="6781801" y="30480"/>
            <a:ext cx="3766185" cy="4572000"/>
            <a:chOff x="5257800" y="30480"/>
            <a:chExt cx="3766185" cy="4572000"/>
          </a:xfrm>
        </p:grpSpPr>
        <p:sp>
          <p:nvSpPr>
            <p:cNvPr id="207" name="椭圆 206"/>
            <p:cNvSpPr/>
            <p:nvPr/>
          </p:nvSpPr>
          <p:spPr bwMode="auto">
            <a:xfrm>
              <a:off x="6576060" y="304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椭圆 207"/>
            <p:cNvSpPr/>
            <p:nvPr/>
          </p:nvSpPr>
          <p:spPr bwMode="auto">
            <a:xfrm>
              <a:off x="5638800" y="7924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椭圆 208"/>
            <p:cNvSpPr/>
            <p:nvPr/>
          </p:nvSpPr>
          <p:spPr bwMode="auto">
            <a:xfrm>
              <a:off x="7513320" y="7924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</a:rPr>
                <a:t>'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endParaRPr>
            </a:p>
          </p:txBody>
        </p:sp>
        <p:cxnSp>
          <p:nvCxnSpPr>
            <p:cNvPr id="210" name="直接连接符 209"/>
            <p:cNvCxnSpPr>
              <a:stCxn id="207" idx="4"/>
              <a:endCxn id="208" idx="0"/>
            </p:cNvCxnSpPr>
            <p:nvPr/>
          </p:nvCxnSpPr>
          <p:spPr bwMode="auto">
            <a:xfrm flipH="1">
              <a:off x="5829300" y="411480"/>
              <a:ext cx="937260" cy="3810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211" name="直接连接符 210"/>
            <p:cNvCxnSpPr>
              <a:stCxn id="207" idx="4"/>
              <a:endCxn id="209" idx="0"/>
            </p:cNvCxnSpPr>
            <p:nvPr/>
          </p:nvCxnSpPr>
          <p:spPr bwMode="auto">
            <a:xfrm>
              <a:off x="6766560" y="411480"/>
              <a:ext cx="937260" cy="3810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212" name="椭圆 211"/>
            <p:cNvSpPr/>
            <p:nvPr/>
          </p:nvSpPr>
          <p:spPr bwMode="auto">
            <a:xfrm>
              <a:off x="5257800" y="16078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椭圆 212"/>
            <p:cNvSpPr/>
            <p:nvPr/>
          </p:nvSpPr>
          <p:spPr bwMode="auto">
            <a:xfrm>
              <a:off x="6057900" y="16306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</a:rPr>
                <a:t>'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endParaRPr>
            </a:p>
          </p:txBody>
        </p:sp>
        <p:cxnSp>
          <p:nvCxnSpPr>
            <p:cNvPr id="214" name="直接连接符 213"/>
            <p:cNvCxnSpPr>
              <a:stCxn id="208" idx="4"/>
              <a:endCxn id="212" idx="0"/>
            </p:cNvCxnSpPr>
            <p:nvPr/>
          </p:nvCxnSpPr>
          <p:spPr bwMode="auto">
            <a:xfrm flipH="1">
              <a:off x="5448300" y="1173480"/>
              <a:ext cx="381000" cy="43434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215" name="直接连接符 214"/>
            <p:cNvCxnSpPr>
              <a:stCxn id="208" idx="4"/>
              <a:endCxn id="213" idx="0"/>
            </p:cNvCxnSpPr>
            <p:nvPr/>
          </p:nvCxnSpPr>
          <p:spPr bwMode="auto">
            <a:xfrm>
              <a:off x="5829300" y="1173480"/>
              <a:ext cx="419100" cy="4572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216" name="椭圆 215"/>
            <p:cNvSpPr/>
            <p:nvPr/>
          </p:nvSpPr>
          <p:spPr bwMode="auto">
            <a:xfrm>
              <a:off x="5257800" y="24079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7" name="直接连接符 216"/>
            <p:cNvCxnSpPr>
              <a:stCxn id="212" idx="4"/>
              <a:endCxn id="216" idx="0"/>
            </p:cNvCxnSpPr>
            <p:nvPr/>
          </p:nvCxnSpPr>
          <p:spPr bwMode="auto">
            <a:xfrm>
              <a:off x="5448300" y="1988820"/>
              <a:ext cx="0" cy="4191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218" name="椭圆 217"/>
            <p:cNvSpPr/>
            <p:nvPr/>
          </p:nvSpPr>
          <p:spPr bwMode="auto">
            <a:xfrm>
              <a:off x="6057900" y="2426970"/>
              <a:ext cx="381000" cy="381000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ε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9" name="直接连接符 218"/>
            <p:cNvCxnSpPr>
              <a:stCxn id="213" idx="4"/>
              <a:endCxn id="218" idx="0"/>
            </p:cNvCxnSpPr>
            <p:nvPr/>
          </p:nvCxnSpPr>
          <p:spPr bwMode="auto">
            <a:xfrm>
              <a:off x="6248400" y="2011680"/>
              <a:ext cx="0" cy="41529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220" name="椭圆 219"/>
            <p:cNvSpPr/>
            <p:nvPr/>
          </p:nvSpPr>
          <p:spPr bwMode="auto">
            <a:xfrm>
              <a:off x="6766560" y="16306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椭圆 220"/>
            <p:cNvSpPr/>
            <p:nvPr/>
          </p:nvSpPr>
          <p:spPr bwMode="auto">
            <a:xfrm>
              <a:off x="7513320" y="16306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2" name="椭圆 221"/>
            <p:cNvSpPr/>
            <p:nvPr/>
          </p:nvSpPr>
          <p:spPr bwMode="auto">
            <a:xfrm>
              <a:off x="8452485" y="16078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</a:rPr>
                <a:t>'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endParaRPr>
            </a:p>
          </p:txBody>
        </p:sp>
        <p:cxnSp>
          <p:nvCxnSpPr>
            <p:cNvPr id="223" name="直接连接符 222"/>
            <p:cNvCxnSpPr>
              <a:stCxn id="209" idx="4"/>
              <a:endCxn id="220" idx="0"/>
            </p:cNvCxnSpPr>
            <p:nvPr/>
          </p:nvCxnSpPr>
          <p:spPr bwMode="auto">
            <a:xfrm flipH="1">
              <a:off x="6957060" y="1173480"/>
              <a:ext cx="746760" cy="4572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224" name="直接连接符 223"/>
            <p:cNvCxnSpPr>
              <a:stCxn id="209" idx="4"/>
              <a:endCxn id="221" idx="0"/>
            </p:cNvCxnSpPr>
            <p:nvPr/>
          </p:nvCxnSpPr>
          <p:spPr bwMode="auto">
            <a:xfrm>
              <a:off x="7703820" y="1173480"/>
              <a:ext cx="0" cy="4572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225" name="直接连接符 224"/>
            <p:cNvCxnSpPr>
              <a:stCxn id="209" idx="4"/>
              <a:endCxn id="222" idx="0"/>
            </p:cNvCxnSpPr>
            <p:nvPr/>
          </p:nvCxnSpPr>
          <p:spPr bwMode="auto">
            <a:xfrm>
              <a:off x="7703820" y="1173480"/>
              <a:ext cx="939165" cy="43434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226" name="椭圆 225"/>
            <p:cNvSpPr/>
            <p:nvPr/>
          </p:nvSpPr>
          <p:spPr bwMode="auto">
            <a:xfrm>
              <a:off x="6964680" y="242697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7" name="椭圆 226"/>
            <p:cNvSpPr/>
            <p:nvPr/>
          </p:nvSpPr>
          <p:spPr bwMode="auto">
            <a:xfrm>
              <a:off x="7962900" y="242697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</a:rPr>
                <a:t>'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endParaRPr>
            </a:p>
          </p:txBody>
        </p:sp>
        <p:cxnSp>
          <p:nvCxnSpPr>
            <p:cNvPr id="228" name="直接连接符 227"/>
            <p:cNvCxnSpPr>
              <a:stCxn id="221" idx="4"/>
              <a:endCxn id="226" idx="0"/>
            </p:cNvCxnSpPr>
            <p:nvPr/>
          </p:nvCxnSpPr>
          <p:spPr bwMode="auto">
            <a:xfrm flipH="1">
              <a:off x="7155180" y="2011680"/>
              <a:ext cx="548640" cy="41529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229" name="直接连接符 228"/>
            <p:cNvCxnSpPr>
              <a:stCxn id="221" idx="4"/>
              <a:endCxn id="227" idx="0"/>
            </p:cNvCxnSpPr>
            <p:nvPr/>
          </p:nvCxnSpPr>
          <p:spPr bwMode="auto">
            <a:xfrm>
              <a:off x="7703820" y="2011680"/>
              <a:ext cx="449580" cy="41529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230" name="椭圆 229"/>
            <p:cNvSpPr/>
            <p:nvPr/>
          </p:nvSpPr>
          <p:spPr bwMode="auto">
            <a:xfrm>
              <a:off x="6964680" y="32461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1" name="直接连接符 230"/>
            <p:cNvCxnSpPr>
              <a:stCxn id="226" idx="4"/>
              <a:endCxn id="230" idx="0"/>
            </p:cNvCxnSpPr>
            <p:nvPr/>
          </p:nvCxnSpPr>
          <p:spPr bwMode="auto">
            <a:xfrm>
              <a:off x="7155180" y="2807970"/>
              <a:ext cx="0" cy="43815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232" name="椭圆 231"/>
            <p:cNvSpPr/>
            <p:nvPr/>
          </p:nvSpPr>
          <p:spPr bwMode="auto">
            <a:xfrm>
              <a:off x="7547610" y="32461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3" name="直接连接符 232"/>
            <p:cNvCxnSpPr>
              <a:stCxn id="227" idx="4"/>
              <a:endCxn id="232" idx="0"/>
            </p:cNvCxnSpPr>
            <p:nvPr/>
          </p:nvCxnSpPr>
          <p:spPr bwMode="auto">
            <a:xfrm flipH="1">
              <a:off x="7738110" y="2807970"/>
              <a:ext cx="415290" cy="43815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234" name="椭圆 233"/>
            <p:cNvSpPr/>
            <p:nvPr/>
          </p:nvSpPr>
          <p:spPr bwMode="auto">
            <a:xfrm>
              <a:off x="7962900" y="32461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" name="椭圆 234"/>
            <p:cNvSpPr/>
            <p:nvPr/>
          </p:nvSpPr>
          <p:spPr bwMode="auto">
            <a:xfrm>
              <a:off x="8642985" y="32461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</a:rPr>
                <a:t>'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endParaRPr>
            </a:p>
          </p:txBody>
        </p:sp>
        <p:cxnSp>
          <p:nvCxnSpPr>
            <p:cNvPr id="236" name="直接连接符 235"/>
            <p:cNvCxnSpPr>
              <a:stCxn id="227" idx="4"/>
              <a:endCxn id="234" idx="0"/>
            </p:cNvCxnSpPr>
            <p:nvPr/>
          </p:nvCxnSpPr>
          <p:spPr bwMode="auto">
            <a:xfrm>
              <a:off x="8153400" y="2807970"/>
              <a:ext cx="0" cy="43815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237" name="直接连接符 236"/>
            <p:cNvCxnSpPr>
              <a:stCxn id="227" idx="4"/>
              <a:endCxn id="235" idx="0"/>
            </p:cNvCxnSpPr>
            <p:nvPr/>
          </p:nvCxnSpPr>
          <p:spPr bwMode="auto">
            <a:xfrm>
              <a:off x="8153400" y="2807970"/>
              <a:ext cx="680085" cy="43815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238" name="椭圆 237"/>
            <p:cNvSpPr/>
            <p:nvPr/>
          </p:nvSpPr>
          <p:spPr bwMode="auto">
            <a:xfrm>
              <a:off x="7962900" y="42214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9" name="直接连接符 238"/>
            <p:cNvCxnSpPr>
              <a:stCxn id="234" idx="4"/>
              <a:endCxn id="238" idx="0"/>
            </p:cNvCxnSpPr>
            <p:nvPr/>
          </p:nvCxnSpPr>
          <p:spPr bwMode="auto">
            <a:xfrm>
              <a:off x="8153400" y="3627120"/>
              <a:ext cx="0" cy="59436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240" name="椭圆 239"/>
            <p:cNvSpPr/>
            <p:nvPr/>
          </p:nvSpPr>
          <p:spPr bwMode="auto">
            <a:xfrm>
              <a:off x="8642985" y="41986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ε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1" name="直接连接符 240"/>
            <p:cNvCxnSpPr>
              <a:stCxn id="235" idx="4"/>
              <a:endCxn id="240" idx="0"/>
            </p:cNvCxnSpPr>
            <p:nvPr/>
          </p:nvCxnSpPr>
          <p:spPr bwMode="auto">
            <a:xfrm>
              <a:off x="8833485" y="3627120"/>
              <a:ext cx="0" cy="5715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242" name="椭圆 241"/>
            <p:cNvSpPr/>
            <p:nvPr/>
          </p:nvSpPr>
          <p:spPr bwMode="auto">
            <a:xfrm>
              <a:off x="8452485" y="241935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ε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3" name="直接连接符 242"/>
            <p:cNvCxnSpPr>
              <a:stCxn id="222" idx="4"/>
              <a:endCxn id="242" idx="0"/>
            </p:cNvCxnSpPr>
            <p:nvPr/>
          </p:nvCxnSpPr>
          <p:spPr bwMode="auto">
            <a:xfrm>
              <a:off x="8642985" y="1988820"/>
              <a:ext cx="0" cy="43053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</p:grpSp>
      <p:cxnSp>
        <p:nvCxnSpPr>
          <p:cNvPr id="245" name="直接箭头连接符 244"/>
          <p:cNvCxnSpPr/>
          <p:nvPr/>
        </p:nvCxnSpPr>
        <p:spPr bwMode="auto">
          <a:xfrm flipV="1">
            <a:off x="2743200" y="1775460"/>
            <a:ext cx="2057400" cy="263652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175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20041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-1" y="30163"/>
            <a:ext cx="6781801" cy="5334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对句子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id+id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*id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的分析过程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273800"/>
            <a:ext cx="1981200" cy="457200"/>
          </a:xfrm>
        </p:spPr>
        <p:txBody>
          <a:bodyPr/>
          <a:lstStyle/>
          <a:p>
            <a:fld id="{91F816EA-24CC-2048-859A-C5EA9F275392}" type="slidenum">
              <a:rPr lang="en-US" smtClean="0"/>
              <a:pPr/>
              <a:t>97</a:t>
            </a:fld>
            <a:endParaRPr lang="en-US" dirty="0"/>
          </a:p>
        </p:txBody>
      </p:sp>
      <p:graphicFrame>
        <p:nvGraphicFramePr>
          <p:cNvPr id="5" name="Group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763502"/>
              </p:ext>
            </p:extLst>
          </p:nvPr>
        </p:nvGraphicFramePr>
        <p:xfrm>
          <a:off x="1783080" y="3962400"/>
          <a:ext cx="6934200" cy="2378076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id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+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*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(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E→ TE'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E→ TE'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E'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E'→ +TE'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E'→</a:t>
                      </a:r>
                      <a:r>
                        <a:rPr lang="el-GR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ε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E'→</a:t>
                      </a:r>
                      <a:r>
                        <a:rPr lang="el-GR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T→FT'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T→FT'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T'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T'→*FT'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F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F→id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F→(E)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Group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292031"/>
              </p:ext>
            </p:extLst>
          </p:nvPr>
        </p:nvGraphicFramePr>
        <p:xfrm>
          <a:off x="1676400" y="609600"/>
          <a:ext cx="4191000" cy="158505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6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栈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输入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输出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E$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id+id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*id$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+id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*id$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E→ TE'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T→FT'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781801" y="30480"/>
            <a:ext cx="3766185" cy="4572000"/>
            <a:chOff x="5257800" y="30480"/>
            <a:chExt cx="3766185" cy="4572000"/>
          </a:xfrm>
        </p:grpSpPr>
        <p:sp>
          <p:nvSpPr>
            <p:cNvPr id="7" name="椭圆 6"/>
            <p:cNvSpPr/>
            <p:nvPr/>
          </p:nvSpPr>
          <p:spPr bwMode="auto">
            <a:xfrm>
              <a:off x="6576060" y="304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5638800" y="7924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7513320" y="7924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altLang="zh-CN" dirty="0">
                  <a:latin typeface="Times New Roman" pitchFamily="18" charset="0"/>
                </a:rPr>
                <a:t>'</a:t>
              </a:r>
              <a:endParaRPr lang="zh-CN" altLang="en-US" dirty="0">
                <a:latin typeface="Times New Roman" pitchFamily="18" charset="0"/>
              </a:endParaRPr>
            </a:p>
          </p:txBody>
        </p:sp>
        <p:cxnSp>
          <p:nvCxnSpPr>
            <p:cNvPr id="31" name="直接连接符 30"/>
            <p:cNvCxnSpPr>
              <a:stCxn id="7" idx="4"/>
              <a:endCxn id="28" idx="0"/>
            </p:cNvCxnSpPr>
            <p:nvPr/>
          </p:nvCxnSpPr>
          <p:spPr bwMode="auto">
            <a:xfrm flipH="1">
              <a:off x="5829300" y="411480"/>
              <a:ext cx="937260" cy="3810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35" name="直接连接符 34"/>
            <p:cNvCxnSpPr>
              <a:stCxn id="7" idx="4"/>
              <a:endCxn id="29" idx="0"/>
            </p:cNvCxnSpPr>
            <p:nvPr/>
          </p:nvCxnSpPr>
          <p:spPr bwMode="auto">
            <a:xfrm>
              <a:off x="6766560" y="411480"/>
              <a:ext cx="937260" cy="3810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36" name="椭圆 35"/>
            <p:cNvSpPr/>
            <p:nvPr/>
          </p:nvSpPr>
          <p:spPr bwMode="auto">
            <a:xfrm>
              <a:off x="5257800" y="16078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椭圆 36"/>
            <p:cNvSpPr/>
            <p:nvPr/>
          </p:nvSpPr>
          <p:spPr bwMode="auto">
            <a:xfrm>
              <a:off x="6057900" y="16306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</a:rPr>
                <a:t>'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endParaRPr>
            </a:p>
          </p:txBody>
        </p:sp>
        <p:cxnSp>
          <p:nvCxnSpPr>
            <p:cNvPr id="38" name="直接连接符 37"/>
            <p:cNvCxnSpPr>
              <a:stCxn id="28" idx="4"/>
              <a:endCxn id="36" idx="0"/>
            </p:cNvCxnSpPr>
            <p:nvPr/>
          </p:nvCxnSpPr>
          <p:spPr bwMode="auto">
            <a:xfrm flipH="1">
              <a:off x="5448300" y="1173480"/>
              <a:ext cx="381000" cy="43434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39" name="直接连接符 38"/>
            <p:cNvCxnSpPr>
              <a:stCxn id="28" idx="4"/>
              <a:endCxn id="37" idx="0"/>
            </p:cNvCxnSpPr>
            <p:nvPr/>
          </p:nvCxnSpPr>
          <p:spPr bwMode="auto">
            <a:xfrm>
              <a:off x="5829300" y="1173480"/>
              <a:ext cx="419100" cy="4572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42" name="椭圆 41"/>
            <p:cNvSpPr/>
            <p:nvPr/>
          </p:nvSpPr>
          <p:spPr bwMode="auto">
            <a:xfrm>
              <a:off x="5257800" y="24079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" name="直接连接符 42"/>
            <p:cNvCxnSpPr>
              <a:stCxn id="36" idx="4"/>
              <a:endCxn id="42" idx="0"/>
            </p:cNvCxnSpPr>
            <p:nvPr/>
          </p:nvCxnSpPr>
          <p:spPr bwMode="auto">
            <a:xfrm>
              <a:off x="5448300" y="1988820"/>
              <a:ext cx="0" cy="4191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48" name="椭圆 47"/>
            <p:cNvSpPr/>
            <p:nvPr/>
          </p:nvSpPr>
          <p:spPr bwMode="auto">
            <a:xfrm>
              <a:off x="6057900" y="2426970"/>
              <a:ext cx="381000" cy="381000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ε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9" name="直接连接符 48"/>
            <p:cNvCxnSpPr>
              <a:stCxn id="37" idx="4"/>
              <a:endCxn id="48" idx="0"/>
            </p:cNvCxnSpPr>
            <p:nvPr/>
          </p:nvCxnSpPr>
          <p:spPr bwMode="auto">
            <a:xfrm>
              <a:off x="6248400" y="2011680"/>
              <a:ext cx="0" cy="41529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55" name="椭圆 54"/>
            <p:cNvSpPr/>
            <p:nvPr/>
          </p:nvSpPr>
          <p:spPr bwMode="auto">
            <a:xfrm>
              <a:off x="6766560" y="16306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椭圆 58"/>
            <p:cNvSpPr/>
            <p:nvPr/>
          </p:nvSpPr>
          <p:spPr bwMode="auto">
            <a:xfrm>
              <a:off x="7513320" y="16306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8452485" y="16078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</a:rPr>
                <a:t>'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endParaRPr>
            </a:p>
          </p:txBody>
        </p:sp>
        <p:cxnSp>
          <p:nvCxnSpPr>
            <p:cNvPr id="63" name="直接连接符 62"/>
            <p:cNvCxnSpPr>
              <a:stCxn id="29" idx="4"/>
              <a:endCxn id="55" idx="0"/>
            </p:cNvCxnSpPr>
            <p:nvPr/>
          </p:nvCxnSpPr>
          <p:spPr bwMode="auto">
            <a:xfrm flipH="1">
              <a:off x="6957060" y="1173480"/>
              <a:ext cx="746760" cy="4572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65" name="直接连接符 64"/>
            <p:cNvCxnSpPr>
              <a:stCxn id="29" idx="4"/>
              <a:endCxn id="59" idx="0"/>
            </p:cNvCxnSpPr>
            <p:nvPr/>
          </p:nvCxnSpPr>
          <p:spPr bwMode="auto">
            <a:xfrm>
              <a:off x="7703820" y="1173480"/>
              <a:ext cx="0" cy="4572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67" name="直接连接符 66"/>
            <p:cNvCxnSpPr>
              <a:stCxn id="29" idx="4"/>
              <a:endCxn id="61" idx="0"/>
            </p:cNvCxnSpPr>
            <p:nvPr/>
          </p:nvCxnSpPr>
          <p:spPr bwMode="auto">
            <a:xfrm>
              <a:off x="7703820" y="1173480"/>
              <a:ext cx="939165" cy="43434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71" name="椭圆 70"/>
            <p:cNvSpPr/>
            <p:nvPr/>
          </p:nvSpPr>
          <p:spPr bwMode="auto">
            <a:xfrm>
              <a:off x="6964680" y="242697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椭圆 71"/>
            <p:cNvSpPr/>
            <p:nvPr/>
          </p:nvSpPr>
          <p:spPr bwMode="auto">
            <a:xfrm>
              <a:off x="7962900" y="242697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</a:rPr>
                <a:t>'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endParaRPr>
            </a:p>
          </p:txBody>
        </p:sp>
        <p:cxnSp>
          <p:nvCxnSpPr>
            <p:cNvPr id="73" name="直接连接符 72"/>
            <p:cNvCxnSpPr>
              <a:stCxn id="59" idx="4"/>
              <a:endCxn id="71" idx="0"/>
            </p:cNvCxnSpPr>
            <p:nvPr/>
          </p:nvCxnSpPr>
          <p:spPr bwMode="auto">
            <a:xfrm flipH="1">
              <a:off x="7155180" y="2011680"/>
              <a:ext cx="548640" cy="41529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74" name="直接连接符 73"/>
            <p:cNvCxnSpPr>
              <a:stCxn id="59" idx="4"/>
              <a:endCxn id="72" idx="0"/>
            </p:cNvCxnSpPr>
            <p:nvPr/>
          </p:nvCxnSpPr>
          <p:spPr bwMode="auto">
            <a:xfrm>
              <a:off x="7703820" y="2011680"/>
              <a:ext cx="449580" cy="41529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75" name="椭圆 74"/>
            <p:cNvSpPr/>
            <p:nvPr/>
          </p:nvSpPr>
          <p:spPr bwMode="auto">
            <a:xfrm>
              <a:off x="6964680" y="32461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" name="直接连接符 75"/>
            <p:cNvCxnSpPr>
              <a:stCxn id="71" idx="4"/>
              <a:endCxn id="75" idx="0"/>
            </p:cNvCxnSpPr>
            <p:nvPr/>
          </p:nvCxnSpPr>
          <p:spPr bwMode="auto">
            <a:xfrm>
              <a:off x="7155180" y="2807970"/>
              <a:ext cx="0" cy="43815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77" name="椭圆 76"/>
            <p:cNvSpPr/>
            <p:nvPr/>
          </p:nvSpPr>
          <p:spPr bwMode="auto">
            <a:xfrm>
              <a:off x="7547610" y="32461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直接连接符 77"/>
            <p:cNvCxnSpPr>
              <a:stCxn id="72" idx="4"/>
              <a:endCxn id="77" idx="0"/>
            </p:cNvCxnSpPr>
            <p:nvPr/>
          </p:nvCxnSpPr>
          <p:spPr bwMode="auto">
            <a:xfrm flipH="1">
              <a:off x="7738110" y="2807970"/>
              <a:ext cx="415290" cy="43815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86" name="椭圆 85"/>
            <p:cNvSpPr/>
            <p:nvPr/>
          </p:nvSpPr>
          <p:spPr bwMode="auto">
            <a:xfrm>
              <a:off x="7962900" y="32461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椭圆 86"/>
            <p:cNvSpPr/>
            <p:nvPr/>
          </p:nvSpPr>
          <p:spPr bwMode="auto">
            <a:xfrm>
              <a:off x="8642985" y="32461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</a:rPr>
                <a:t>'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endParaRPr>
            </a:p>
          </p:txBody>
        </p:sp>
        <p:cxnSp>
          <p:nvCxnSpPr>
            <p:cNvPr id="89" name="直接连接符 88"/>
            <p:cNvCxnSpPr>
              <a:stCxn id="72" idx="4"/>
              <a:endCxn id="86" idx="0"/>
            </p:cNvCxnSpPr>
            <p:nvPr/>
          </p:nvCxnSpPr>
          <p:spPr bwMode="auto">
            <a:xfrm>
              <a:off x="8153400" y="2807970"/>
              <a:ext cx="0" cy="43815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91" name="直接连接符 90"/>
            <p:cNvCxnSpPr>
              <a:stCxn id="72" idx="4"/>
              <a:endCxn id="87" idx="0"/>
            </p:cNvCxnSpPr>
            <p:nvPr/>
          </p:nvCxnSpPr>
          <p:spPr bwMode="auto">
            <a:xfrm>
              <a:off x="8153400" y="2807970"/>
              <a:ext cx="680085" cy="43815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97" name="椭圆 96"/>
            <p:cNvSpPr/>
            <p:nvPr/>
          </p:nvSpPr>
          <p:spPr bwMode="auto">
            <a:xfrm>
              <a:off x="7962900" y="42214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8" name="直接连接符 97"/>
            <p:cNvCxnSpPr>
              <a:stCxn id="86" idx="4"/>
              <a:endCxn id="97" idx="0"/>
            </p:cNvCxnSpPr>
            <p:nvPr/>
          </p:nvCxnSpPr>
          <p:spPr bwMode="auto">
            <a:xfrm>
              <a:off x="8153400" y="3627120"/>
              <a:ext cx="0" cy="59436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101" name="椭圆 100"/>
            <p:cNvSpPr/>
            <p:nvPr/>
          </p:nvSpPr>
          <p:spPr bwMode="auto">
            <a:xfrm>
              <a:off x="8642985" y="41986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ε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2" name="直接连接符 101"/>
            <p:cNvCxnSpPr>
              <a:stCxn id="87" idx="4"/>
              <a:endCxn id="101" idx="0"/>
            </p:cNvCxnSpPr>
            <p:nvPr/>
          </p:nvCxnSpPr>
          <p:spPr bwMode="auto">
            <a:xfrm>
              <a:off x="8833485" y="3627120"/>
              <a:ext cx="0" cy="5715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104" name="椭圆 103"/>
            <p:cNvSpPr/>
            <p:nvPr/>
          </p:nvSpPr>
          <p:spPr bwMode="auto">
            <a:xfrm>
              <a:off x="8452485" y="241935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ε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5" name="直接连接符 104"/>
            <p:cNvCxnSpPr>
              <a:stCxn id="61" idx="4"/>
              <a:endCxn id="104" idx="0"/>
            </p:cNvCxnSpPr>
            <p:nvPr/>
          </p:nvCxnSpPr>
          <p:spPr bwMode="auto">
            <a:xfrm>
              <a:off x="8642985" y="1988820"/>
              <a:ext cx="0" cy="43053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</p:grpSp>
      <p:sp>
        <p:nvSpPr>
          <p:cNvPr id="44" name="TextBox 43"/>
          <p:cNvSpPr txBox="1"/>
          <p:nvPr/>
        </p:nvSpPr>
        <p:spPr>
          <a:xfrm>
            <a:off x="9418320" y="7620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分析树</a:t>
            </a:r>
          </a:p>
        </p:txBody>
      </p:sp>
      <p:cxnSp>
        <p:nvCxnSpPr>
          <p:cNvPr id="46" name="直接箭头连接符 45"/>
          <p:cNvCxnSpPr/>
          <p:nvPr/>
        </p:nvCxnSpPr>
        <p:spPr bwMode="auto">
          <a:xfrm flipV="1">
            <a:off x="2727960" y="2198370"/>
            <a:ext cx="2057400" cy="305943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175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7355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-1" y="30163"/>
            <a:ext cx="6781801" cy="5334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对句子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id+id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*id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的分析过程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273800"/>
            <a:ext cx="1981200" cy="457200"/>
          </a:xfrm>
        </p:spPr>
        <p:txBody>
          <a:bodyPr/>
          <a:lstStyle/>
          <a:p>
            <a:fld id="{91F816EA-24CC-2048-859A-C5EA9F275392}" type="slidenum">
              <a:rPr lang="en-US" smtClean="0"/>
              <a:pPr/>
              <a:t>98</a:t>
            </a:fld>
            <a:endParaRPr lang="en-US" dirty="0"/>
          </a:p>
        </p:txBody>
      </p:sp>
      <p:graphicFrame>
        <p:nvGraphicFramePr>
          <p:cNvPr id="5" name="Group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107705"/>
              </p:ext>
            </p:extLst>
          </p:nvPr>
        </p:nvGraphicFramePr>
        <p:xfrm>
          <a:off x="1783080" y="3962400"/>
          <a:ext cx="6934200" cy="2378076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id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+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*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(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E→ TE'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E→ TE'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E'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E'→ +TE'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E'→</a:t>
                      </a:r>
                      <a:r>
                        <a:rPr lang="el-GR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ε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E'→</a:t>
                      </a:r>
                      <a:r>
                        <a:rPr lang="el-GR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T→FT'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T→FT'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T'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T'→*FT'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F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F→id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F→(E)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Group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4171149"/>
              </p:ext>
            </p:extLst>
          </p:nvPr>
        </p:nvGraphicFramePr>
        <p:xfrm>
          <a:off x="1676400" y="609600"/>
          <a:ext cx="4191000" cy="198132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6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栈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输入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输出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+id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*id$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+id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*id$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E→ TE'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F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+id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*id$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T→FT'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F→id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781801" y="30480"/>
            <a:ext cx="3766185" cy="4572000"/>
            <a:chOff x="5257800" y="30480"/>
            <a:chExt cx="3766185" cy="4572000"/>
          </a:xfrm>
        </p:grpSpPr>
        <p:sp>
          <p:nvSpPr>
            <p:cNvPr id="7" name="椭圆 6"/>
            <p:cNvSpPr/>
            <p:nvPr/>
          </p:nvSpPr>
          <p:spPr bwMode="auto">
            <a:xfrm>
              <a:off x="6576060" y="304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5638800" y="7924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7513320" y="7924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altLang="zh-CN" dirty="0">
                  <a:latin typeface="Times New Roman" pitchFamily="18" charset="0"/>
                </a:rPr>
                <a:t>'</a:t>
              </a:r>
              <a:endParaRPr lang="zh-CN" altLang="en-US" dirty="0">
                <a:latin typeface="Times New Roman" pitchFamily="18" charset="0"/>
              </a:endParaRPr>
            </a:p>
          </p:txBody>
        </p:sp>
        <p:cxnSp>
          <p:nvCxnSpPr>
            <p:cNvPr id="31" name="直接连接符 30"/>
            <p:cNvCxnSpPr>
              <a:stCxn id="7" idx="4"/>
              <a:endCxn id="28" idx="0"/>
            </p:cNvCxnSpPr>
            <p:nvPr/>
          </p:nvCxnSpPr>
          <p:spPr bwMode="auto">
            <a:xfrm flipH="1">
              <a:off x="5829300" y="411480"/>
              <a:ext cx="937260" cy="3810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35" name="直接连接符 34"/>
            <p:cNvCxnSpPr>
              <a:stCxn id="7" idx="4"/>
              <a:endCxn id="29" idx="0"/>
            </p:cNvCxnSpPr>
            <p:nvPr/>
          </p:nvCxnSpPr>
          <p:spPr bwMode="auto">
            <a:xfrm>
              <a:off x="6766560" y="411480"/>
              <a:ext cx="937260" cy="3810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36" name="椭圆 35"/>
            <p:cNvSpPr/>
            <p:nvPr/>
          </p:nvSpPr>
          <p:spPr bwMode="auto">
            <a:xfrm>
              <a:off x="5257800" y="16078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椭圆 36"/>
            <p:cNvSpPr/>
            <p:nvPr/>
          </p:nvSpPr>
          <p:spPr bwMode="auto">
            <a:xfrm>
              <a:off x="6057900" y="16306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dirty="0">
                  <a:latin typeface="Times New Roman" pitchFamily="18" charset="0"/>
                </a:rPr>
                <a:t>'</a:t>
              </a:r>
              <a:endParaRPr lang="zh-CN" altLang="en-US" dirty="0">
                <a:latin typeface="Times New Roman" pitchFamily="18" charset="0"/>
              </a:endParaRPr>
            </a:p>
          </p:txBody>
        </p:sp>
        <p:cxnSp>
          <p:nvCxnSpPr>
            <p:cNvPr id="38" name="直接连接符 37"/>
            <p:cNvCxnSpPr>
              <a:stCxn id="28" idx="4"/>
              <a:endCxn id="36" idx="0"/>
            </p:cNvCxnSpPr>
            <p:nvPr/>
          </p:nvCxnSpPr>
          <p:spPr bwMode="auto">
            <a:xfrm flipH="1">
              <a:off x="5448300" y="1173480"/>
              <a:ext cx="381000" cy="43434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39" name="直接连接符 38"/>
            <p:cNvCxnSpPr>
              <a:stCxn id="28" idx="4"/>
              <a:endCxn id="37" idx="0"/>
            </p:cNvCxnSpPr>
            <p:nvPr/>
          </p:nvCxnSpPr>
          <p:spPr bwMode="auto">
            <a:xfrm>
              <a:off x="5829300" y="1173480"/>
              <a:ext cx="419100" cy="4572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42" name="椭圆 41"/>
            <p:cNvSpPr/>
            <p:nvPr/>
          </p:nvSpPr>
          <p:spPr bwMode="auto">
            <a:xfrm>
              <a:off x="5257800" y="24079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" name="直接连接符 42"/>
            <p:cNvCxnSpPr>
              <a:stCxn id="36" idx="4"/>
              <a:endCxn id="42" idx="0"/>
            </p:cNvCxnSpPr>
            <p:nvPr/>
          </p:nvCxnSpPr>
          <p:spPr bwMode="auto">
            <a:xfrm>
              <a:off x="5448300" y="1988820"/>
              <a:ext cx="0" cy="4191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48" name="椭圆 47"/>
            <p:cNvSpPr/>
            <p:nvPr/>
          </p:nvSpPr>
          <p:spPr bwMode="auto">
            <a:xfrm>
              <a:off x="6057900" y="2426970"/>
              <a:ext cx="381000" cy="381000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ε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9" name="直接连接符 48"/>
            <p:cNvCxnSpPr>
              <a:stCxn id="37" idx="4"/>
              <a:endCxn id="48" idx="0"/>
            </p:cNvCxnSpPr>
            <p:nvPr/>
          </p:nvCxnSpPr>
          <p:spPr bwMode="auto">
            <a:xfrm>
              <a:off x="6248400" y="2011680"/>
              <a:ext cx="0" cy="41529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55" name="椭圆 54"/>
            <p:cNvSpPr/>
            <p:nvPr/>
          </p:nvSpPr>
          <p:spPr bwMode="auto">
            <a:xfrm>
              <a:off x="6766560" y="16306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椭圆 58"/>
            <p:cNvSpPr/>
            <p:nvPr/>
          </p:nvSpPr>
          <p:spPr bwMode="auto">
            <a:xfrm>
              <a:off x="7513320" y="16306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8452485" y="16078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</a:rPr>
                <a:t>'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endParaRPr>
            </a:p>
          </p:txBody>
        </p:sp>
        <p:cxnSp>
          <p:nvCxnSpPr>
            <p:cNvPr id="63" name="直接连接符 62"/>
            <p:cNvCxnSpPr>
              <a:stCxn id="29" idx="4"/>
              <a:endCxn id="55" idx="0"/>
            </p:cNvCxnSpPr>
            <p:nvPr/>
          </p:nvCxnSpPr>
          <p:spPr bwMode="auto">
            <a:xfrm flipH="1">
              <a:off x="6957060" y="1173480"/>
              <a:ext cx="746760" cy="4572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65" name="直接连接符 64"/>
            <p:cNvCxnSpPr>
              <a:stCxn id="29" idx="4"/>
              <a:endCxn id="59" idx="0"/>
            </p:cNvCxnSpPr>
            <p:nvPr/>
          </p:nvCxnSpPr>
          <p:spPr bwMode="auto">
            <a:xfrm>
              <a:off x="7703820" y="1173480"/>
              <a:ext cx="0" cy="4572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67" name="直接连接符 66"/>
            <p:cNvCxnSpPr>
              <a:stCxn id="29" idx="4"/>
              <a:endCxn id="61" idx="0"/>
            </p:cNvCxnSpPr>
            <p:nvPr/>
          </p:nvCxnSpPr>
          <p:spPr bwMode="auto">
            <a:xfrm>
              <a:off x="7703820" y="1173480"/>
              <a:ext cx="939165" cy="43434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71" name="椭圆 70"/>
            <p:cNvSpPr/>
            <p:nvPr/>
          </p:nvSpPr>
          <p:spPr bwMode="auto">
            <a:xfrm>
              <a:off x="6964680" y="242697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椭圆 71"/>
            <p:cNvSpPr/>
            <p:nvPr/>
          </p:nvSpPr>
          <p:spPr bwMode="auto">
            <a:xfrm>
              <a:off x="7962900" y="242697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</a:rPr>
                <a:t>'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endParaRPr>
            </a:p>
          </p:txBody>
        </p:sp>
        <p:cxnSp>
          <p:nvCxnSpPr>
            <p:cNvPr id="73" name="直接连接符 72"/>
            <p:cNvCxnSpPr>
              <a:stCxn id="59" idx="4"/>
              <a:endCxn id="71" idx="0"/>
            </p:cNvCxnSpPr>
            <p:nvPr/>
          </p:nvCxnSpPr>
          <p:spPr bwMode="auto">
            <a:xfrm flipH="1">
              <a:off x="7155180" y="2011680"/>
              <a:ext cx="548640" cy="41529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74" name="直接连接符 73"/>
            <p:cNvCxnSpPr>
              <a:stCxn id="59" idx="4"/>
              <a:endCxn id="72" idx="0"/>
            </p:cNvCxnSpPr>
            <p:nvPr/>
          </p:nvCxnSpPr>
          <p:spPr bwMode="auto">
            <a:xfrm>
              <a:off x="7703820" y="2011680"/>
              <a:ext cx="449580" cy="41529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75" name="椭圆 74"/>
            <p:cNvSpPr/>
            <p:nvPr/>
          </p:nvSpPr>
          <p:spPr bwMode="auto">
            <a:xfrm>
              <a:off x="6964680" y="32461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" name="直接连接符 75"/>
            <p:cNvCxnSpPr>
              <a:stCxn id="71" idx="4"/>
              <a:endCxn id="75" idx="0"/>
            </p:cNvCxnSpPr>
            <p:nvPr/>
          </p:nvCxnSpPr>
          <p:spPr bwMode="auto">
            <a:xfrm>
              <a:off x="7155180" y="2807970"/>
              <a:ext cx="0" cy="43815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77" name="椭圆 76"/>
            <p:cNvSpPr/>
            <p:nvPr/>
          </p:nvSpPr>
          <p:spPr bwMode="auto">
            <a:xfrm>
              <a:off x="7547610" y="32461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直接连接符 77"/>
            <p:cNvCxnSpPr>
              <a:stCxn id="72" idx="4"/>
              <a:endCxn id="77" idx="0"/>
            </p:cNvCxnSpPr>
            <p:nvPr/>
          </p:nvCxnSpPr>
          <p:spPr bwMode="auto">
            <a:xfrm flipH="1">
              <a:off x="7738110" y="2807970"/>
              <a:ext cx="415290" cy="43815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86" name="椭圆 85"/>
            <p:cNvSpPr/>
            <p:nvPr/>
          </p:nvSpPr>
          <p:spPr bwMode="auto">
            <a:xfrm>
              <a:off x="7962900" y="32461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椭圆 86"/>
            <p:cNvSpPr/>
            <p:nvPr/>
          </p:nvSpPr>
          <p:spPr bwMode="auto">
            <a:xfrm>
              <a:off x="8642985" y="32461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</a:rPr>
                <a:t>'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endParaRPr>
            </a:p>
          </p:txBody>
        </p:sp>
        <p:cxnSp>
          <p:nvCxnSpPr>
            <p:cNvPr id="89" name="直接连接符 88"/>
            <p:cNvCxnSpPr>
              <a:stCxn id="72" idx="4"/>
              <a:endCxn id="86" idx="0"/>
            </p:cNvCxnSpPr>
            <p:nvPr/>
          </p:nvCxnSpPr>
          <p:spPr bwMode="auto">
            <a:xfrm>
              <a:off x="8153400" y="2807970"/>
              <a:ext cx="0" cy="43815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91" name="直接连接符 90"/>
            <p:cNvCxnSpPr>
              <a:stCxn id="72" idx="4"/>
              <a:endCxn id="87" idx="0"/>
            </p:cNvCxnSpPr>
            <p:nvPr/>
          </p:nvCxnSpPr>
          <p:spPr bwMode="auto">
            <a:xfrm>
              <a:off x="8153400" y="2807970"/>
              <a:ext cx="680085" cy="43815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97" name="椭圆 96"/>
            <p:cNvSpPr/>
            <p:nvPr/>
          </p:nvSpPr>
          <p:spPr bwMode="auto">
            <a:xfrm>
              <a:off x="7962900" y="42214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8" name="直接连接符 97"/>
            <p:cNvCxnSpPr>
              <a:stCxn id="86" idx="4"/>
              <a:endCxn id="97" idx="0"/>
            </p:cNvCxnSpPr>
            <p:nvPr/>
          </p:nvCxnSpPr>
          <p:spPr bwMode="auto">
            <a:xfrm>
              <a:off x="8153400" y="3627120"/>
              <a:ext cx="0" cy="59436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101" name="椭圆 100"/>
            <p:cNvSpPr/>
            <p:nvPr/>
          </p:nvSpPr>
          <p:spPr bwMode="auto">
            <a:xfrm>
              <a:off x="8642985" y="41986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ε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2" name="直接连接符 101"/>
            <p:cNvCxnSpPr>
              <a:stCxn id="87" idx="4"/>
              <a:endCxn id="101" idx="0"/>
            </p:cNvCxnSpPr>
            <p:nvPr/>
          </p:nvCxnSpPr>
          <p:spPr bwMode="auto">
            <a:xfrm>
              <a:off x="8833485" y="3627120"/>
              <a:ext cx="0" cy="5715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104" name="椭圆 103"/>
            <p:cNvSpPr/>
            <p:nvPr/>
          </p:nvSpPr>
          <p:spPr bwMode="auto">
            <a:xfrm>
              <a:off x="8452485" y="241935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ε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5" name="直接连接符 104"/>
            <p:cNvCxnSpPr>
              <a:stCxn id="61" idx="4"/>
              <a:endCxn id="104" idx="0"/>
            </p:cNvCxnSpPr>
            <p:nvPr/>
          </p:nvCxnSpPr>
          <p:spPr bwMode="auto">
            <a:xfrm>
              <a:off x="8642985" y="1988820"/>
              <a:ext cx="0" cy="43053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</p:grpSp>
      <p:sp>
        <p:nvSpPr>
          <p:cNvPr id="44" name="TextBox 43"/>
          <p:cNvSpPr txBox="1"/>
          <p:nvPr/>
        </p:nvSpPr>
        <p:spPr>
          <a:xfrm>
            <a:off x="9418320" y="7620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分析树</a:t>
            </a:r>
          </a:p>
        </p:txBody>
      </p:sp>
      <p:cxnSp>
        <p:nvCxnSpPr>
          <p:cNvPr id="46" name="直接箭头连接符 45"/>
          <p:cNvCxnSpPr/>
          <p:nvPr/>
        </p:nvCxnSpPr>
        <p:spPr bwMode="auto">
          <a:xfrm flipV="1">
            <a:off x="2514600" y="2617472"/>
            <a:ext cx="2209800" cy="3326129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175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85620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-1" y="30163"/>
            <a:ext cx="7162801" cy="5334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对句子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id+id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*id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的分析过程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273800"/>
            <a:ext cx="1981200" cy="457200"/>
          </a:xfrm>
        </p:spPr>
        <p:txBody>
          <a:bodyPr/>
          <a:lstStyle/>
          <a:p>
            <a:fld id="{91F816EA-24CC-2048-859A-C5EA9F275392}" type="slidenum">
              <a:rPr lang="en-US" smtClean="0"/>
              <a:pPr/>
              <a:t>99</a:t>
            </a:fld>
            <a:endParaRPr lang="en-US" dirty="0"/>
          </a:p>
        </p:txBody>
      </p:sp>
      <p:graphicFrame>
        <p:nvGraphicFramePr>
          <p:cNvPr id="5" name="Group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819349"/>
              </p:ext>
            </p:extLst>
          </p:nvPr>
        </p:nvGraphicFramePr>
        <p:xfrm>
          <a:off x="1783080" y="3962400"/>
          <a:ext cx="6934200" cy="2378076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id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+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*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(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E→ TE'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E→ TE'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E'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E'→ +TE'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E'→</a:t>
                      </a:r>
                      <a:r>
                        <a:rPr lang="el-GR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ε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E'→</a:t>
                      </a:r>
                      <a:r>
                        <a:rPr lang="el-GR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T→FT'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T→FT'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T'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T'→*FT'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T'→ε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F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F→id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F→(E)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Group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881361"/>
              </p:ext>
            </p:extLst>
          </p:nvPr>
        </p:nvGraphicFramePr>
        <p:xfrm>
          <a:off x="1676400" y="609600"/>
          <a:ext cx="4191000" cy="2377584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6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栈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输入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输出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+id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*id$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+id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*id$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E→ TE'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F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+id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*id$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T→FT'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id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T'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id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+id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*id$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F→id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64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T'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E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'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itchFamily="18" charset="0"/>
                        </a:rPr>
                        <a:t>+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itchFamily="18" charset="0"/>
                        </a:rPr>
                        <a:t>id*id$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781801" y="30480"/>
            <a:ext cx="3766185" cy="4572000"/>
            <a:chOff x="5257800" y="30480"/>
            <a:chExt cx="3766185" cy="4572000"/>
          </a:xfrm>
        </p:grpSpPr>
        <p:sp>
          <p:nvSpPr>
            <p:cNvPr id="7" name="椭圆 6"/>
            <p:cNvSpPr/>
            <p:nvPr/>
          </p:nvSpPr>
          <p:spPr bwMode="auto">
            <a:xfrm>
              <a:off x="6576060" y="304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5638800" y="7924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7513320" y="7924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altLang="zh-CN" dirty="0">
                  <a:latin typeface="Times New Roman" pitchFamily="18" charset="0"/>
                </a:rPr>
                <a:t>'</a:t>
              </a:r>
              <a:endParaRPr lang="zh-CN" altLang="en-US" dirty="0">
                <a:latin typeface="Times New Roman" pitchFamily="18" charset="0"/>
              </a:endParaRPr>
            </a:p>
          </p:txBody>
        </p:sp>
        <p:cxnSp>
          <p:nvCxnSpPr>
            <p:cNvPr id="31" name="直接连接符 30"/>
            <p:cNvCxnSpPr>
              <a:stCxn id="7" idx="4"/>
              <a:endCxn id="28" idx="0"/>
            </p:cNvCxnSpPr>
            <p:nvPr/>
          </p:nvCxnSpPr>
          <p:spPr bwMode="auto">
            <a:xfrm flipH="1">
              <a:off x="5829300" y="411480"/>
              <a:ext cx="937260" cy="3810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35" name="直接连接符 34"/>
            <p:cNvCxnSpPr>
              <a:stCxn id="7" idx="4"/>
              <a:endCxn id="29" idx="0"/>
            </p:cNvCxnSpPr>
            <p:nvPr/>
          </p:nvCxnSpPr>
          <p:spPr bwMode="auto">
            <a:xfrm>
              <a:off x="6766560" y="411480"/>
              <a:ext cx="937260" cy="3810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36" name="椭圆 35"/>
            <p:cNvSpPr/>
            <p:nvPr/>
          </p:nvSpPr>
          <p:spPr bwMode="auto">
            <a:xfrm>
              <a:off x="5257800" y="16078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椭圆 36"/>
            <p:cNvSpPr/>
            <p:nvPr/>
          </p:nvSpPr>
          <p:spPr bwMode="auto">
            <a:xfrm>
              <a:off x="6057900" y="16306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dirty="0">
                  <a:latin typeface="Times New Roman" pitchFamily="18" charset="0"/>
                </a:rPr>
                <a:t>'</a:t>
              </a:r>
              <a:endParaRPr lang="zh-CN" altLang="en-US" dirty="0">
                <a:latin typeface="Times New Roman" pitchFamily="18" charset="0"/>
              </a:endParaRPr>
            </a:p>
          </p:txBody>
        </p:sp>
        <p:cxnSp>
          <p:nvCxnSpPr>
            <p:cNvPr id="38" name="直接连接符 37"/>
            <p:cNvCxnSpPr>
              <a:stCxn id="28" idx="4"/>
              <a:endCxn id="36" idx="0"/>
            </p:cNvCxnSpPr>
            <p:nvPr/>
          </p:nvCxnSpPr>
          <p:spPr bwMode="auto">
            <a:xfrm flipH="1">
              <a:off x="5448300" y="1173480"/>
              <a:ext cx="381000" cy="43434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39" name="直接连接符 38"/>
            <p:cNvCxnSpPr>
              <a:stCxn id="28" idx="4"/>
              <a:endCxn id="37" idx="0"/>
            </p:cNvCxnSpPr>
            <p:nvPr/>
          </p:nvCxnSpPr>
          <p:spPr bwMode="auto">
            <a:xfrm>
              <a:off x="5829300" y="1173480"/>
              <a:ext cx="419100" cy="4572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42" name="椭圆 41"/>
            <p:cNvSpPr/>
            <p:nvPr/>
          </p:nvSpPr>
          <p:spPr bwMode="auto">
            <a:xfrm>
              <a:off x="5257800" y="24079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" name="直接连接符 42"/>
            <p:cNvCxnSpPr>
              <a:stCxn id="36" idx="4"/>
              <a:endCxn id="42" idx="0"/>
            </p:cNvCxnSpPr>
            <p:nvPr/>
          </p:nvCxnSpPr>
          <p:spPr bwMode="auto">
            <a:xfrm>
              <a:off x="5448300" y="1988820"/>
              <a:ext cx="0" cy="4191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48" name="椭圆 47"/>
            <p:cNvSpPr/>
            <p:nvPr/>
          </p:nvSpPr>
          <p:spPr bwMode="auto">
            <a:xfrm>
              <a:off x="6057900" y="2426970"/>
              <a:ext cx="381000" cy="381000"/>
            </a:xfrm>
            <a:prstGeom prst="ellipse">
              <a:avLst/>
            </a:prstGeom>
            <a:noFill/>
            <a:ln w="25400" cap="flat" cmpd="sng" algn="ctr">
              <a:noFill/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ε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9" name="直接连接符 48"/>
            <p:cNvCxnSpPr>
              <a:stCxn id="37" idx="4"/>
              <a:endCxn id="48" idx="0"/>
            </p:cNvCxnSpPr>
            <p:nvPr/>
          </p:nvCxnSpPr>
          <p:spPr bwMode="auto">
            <a:xfrm>
              <a:off x="6248400" y="2011680"/>
              <a:ext cx="0" cy="41529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55" name="椭圆 54"/>
            <p:cNvSpPr/>
            <p:nvPr/>
          </p:nvSpPr>
          <p:spPr bwMode="auto">
            <a:xfrm>
              <a:off x="6766560" y="16306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zh-CN" altLang="en-US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椭圆 58"/>
            <p:cNvSpPr/>
            <p:nvPr/>
          </p:nvSpPr>
          <p:spPr bwMode="auto">
            <a:xfrm>
              <a:off x="7513320" y="16306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椭圆 60"/>
            <p:cNvSpPr/>
            <p:nvPr/>
          </p:nvSpPr>
          <p:spPr bwMode="auto">
            <a:xfrm>
              <a:off x="8452485" y="16078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</a:rPr>
                <a:t>'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endParaRPr>
            </a:p>
          </p:txBody>
        </p:sp>
        <p:cxnSp>
          <p:nvCxnSpPr>
            <p:cNvPr id="63" name="直接连接符 62"/>
            <p:cNvCxnSpPr>
              <a:stCxn id="29" idx="4"/>
              <a:endCxn id="55" idx="0"/>
            </p:cNvCxnSpPr>
            <p:nvPr/>
          </p:nvCxnSpPr>
          <p:spPr bwMode="auto">
            <a:xfrm flipH="1">
              <a:off x="6957060" y="1173480"/>
              <a:ext cx="746760" cy="4572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65" name="直接连接符 64"/>
            <p:cNvCxnSpPr>
              <a:stCxn id="29" idx="4"/>
              <a:endCxn id="59" idx="0"/>
            </p:cNvCxnSpPr>
            <p:nvPr/>
          </p:nvCxnSpPr>
          <p:spPr bwMode="auto">
            <a:xfrm>
              <a:off x="7703820" y="1173480"/>
              <a:ext cx="0" cy="4572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67" name="直接连接符 66"/>
            <p:cNvCxnSpPr>
              <a:stCxn id="29" idx="4"/>
              <a:endCxn id="61" idx="0"/>
            </p:cNvCxnSpPr>
            <p:nvPr/>
          </p:nvCxnSpPr>
          <p:spPr bwMode="auto">
            <a:xfrm>
              <a:off x="7703820" y="1173480"/>
              <a:ext cx="939165" cy="43434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71" name="椭圆 70"/>
            <p:cNvSpPr/>
            <p:nvPr/>
          </p:nvSpPr>
          <p:spPr bwMode="auto">
            <a:xfrm>
              <a:off x="6964680" y="242697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椭圆 71"/>
            <p:cNvSpPr/>
            <p:nvPr/>
          </p:nvSpPr>
          <p:spPr bwMode="auto">
            <a:xfrm>
              <a:off x="7962900" y="242697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</a:rPr>
                <a:t>'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endParaRPr>
            </a:p>
          </p:txBody>
        </p:sp>
        <p:cxnSp>
          <p:nvCxnSpPr>
            <p:cNvPr id="73" name="直接连接符 72"/>
            <p:cNvCxnSpPr>
              <a:stCxn id="59" idx="4"/>
              <a:endCxn id="71" idx="0"/>
            </p:cNvCxnSpPr>
            <p:nvPr/>
          </p:nvCxnSpPr>
          <p:spPr bwMode="auto">
            <a:xfrm flipH="1">
              <a:off x="7155180" y="2011680"/>
              <a:ext cx="548640" cy="41529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74" name="直接连接符 73"/>
            <p:cNvCxnSpPr>
              <a:stCxn id="59" idx="4"/>
              <a:endCxn id="72" idx="0"/>
            </p:cNvCxnSpPr>
            <p:nvPr/>
          </p:nvCxnSpPr>
          <p:spPr bwMode="auto">
            <a:xfrm>
              <a:off x="7703820" y="2011680"/>
              <a:ext cx="449580" cy="41529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75" name="椭圆 74"/>
            <p:cNvSpPr/>
            <p:nvPr/>
          </p:nvSpPr>
          <p:spPr bwMode="auto">
            <a:xfrm>
              <a:off x="6964680" y="32461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" name="直接连接符 75"/>
            <p:cNvCxnSpPr>
              <a:stCxn id="71" idx="4"/>
              <a:endCxn id="75" idx="0"/>
            </p:cNvCxnSpPr>
            <p:nvPr/>
          </p:nvCxnSpPr>
          <p:spPr bwMode="auto">
            <a:xfrm>
              <a:off x="7155180" y="2807970"/>
              <a:ext cx="0" cy="43815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77" name="椭圆 76"/>
            <p:cNvSpPr/>
            <p:nvPr/>
          </p:nvSpPr>
          <p:spPr bwMode="auto">
            <a:xfrm>
              <a:off x="7547610" y="32461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直接连接符 77"/>
            <p:cNvCxnSpPr>
              <a:stCxn id="72" idx="4"/>
              <a:endCxn id="77" idx="0"/>
            </p:cNvCxnSpPr>
            <p:nvPr/>
          </p:nvCxnSpPr>
          <p:spPr bwMode="auto">
            <a:xfrm flipH="1">
              <a:off x="7738110" y="2807970"/>
              <a:ext cx="415290" cy="43815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86" name="椭圆 85"/>
            <p:cNvSpPr/>
            <p:nvPr/>
          </p:nvSpPr>
          <p:spPr bwMode="auto">
            <a:xfrm>
              <a:off x="7962900" y="32461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椭圆 86"/>
            <p:cNvSpPr/>
            <p:nvPr/>
          </p:nvSpPr>
          <p:spPr bwMode="auto">
            <a:xfrm>
              <a:off x="8642985" y="32461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</a:rPr>
                <a:t>'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endParaRPr>
            </a:p>
          </p:txBody>
        </p:sp>
        <p:cxnSp>
          <p:nvCxnSpPr>
            <p:cNvPr id="89" name="直接连接符 88"/>
            <p:cNvCxnSpPr>
              <a:stCxn id="72" idx="4"/>
              <a:endCxn id="86" idx="0"/>
            </p:cNvCxnSpPr>
            <p:nvPr/>
          </p:nvCxnSpPr>
          <p:spPr bwMode="auto">
            <a:xfrm>
              <a:off x="8153400" y="2807970"/>
              <a:ext cx="0" cy="43815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91" name="直接连接符 90"/>
            <p:cNvCxnSpPr>
              <a:stCxn id="72" idx="4"/>
              <a:endCxn id="87" idx="0"/>
            </p:cNvCxnSpPr>
            <p:nvPr/>
          </p:nvCxnSpPr>
          <p:spPr bwMode="auto">
            <a:xfrm>
              <a:off x="8153400" y="2807970"/>
              <a:ext cx="680085" cy="43815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97" name="椭圆 96"/>
            <p:cNvSpPr/>
            <p:nvPr/>
          </p:nvSpPr>
          <p:spPr bwMode="auto">
            <a:xfrm>
              <a:off x="7962900" y="422148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id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8" name="直接连接符 97"/>
            <p:cNvCxnSpPr>
              <a:stCxn id="86" idx="4"/>
              <a:endCxn id="97" idx="0"/>
            </p:cNvCxnSpPr>
            <p:nvPr/>
          </p:nvCxnSpPr>
          <p:spPr bwMode="auto">
            <a:xfrm>
              <a:off x="8153400" y="3627120"/>
              <a:ext cx="0" cy="59436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101" name="椭圆 100"/>
            <p:cNvSpPr/>
            <p:nvPr/>
          </p:nvSpPr>
          <p:spPr bwMode="auto">
            <a:xfrm>
              <a:off x="8642985" y="419862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ε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2" name="直接连接符 101"/>
            <p:cNvCxnSpPr>
              <a:stCxn id="87" idx="4"/>
              <a:endCxn id="101" idx="0"/>
            </p:cNvCxnSpPr>
            <p:nvPr/>
          </p:nvCxnSpPr>
          <p:spPr bwMode="auto">
            <a:xfrm>
              <a:off x="8833485" y="3627120"/>
              <a:ext cx="0" cy="5715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104" name="椭圆 103"/>
            <p:cNvSpPr/>
            <p:nvPr/>
          </p:nvSpPr>
          <p:spPr bwMode="auto">
            <a:xfrm>
              <a:off x="8452485" y="2419350"/>
              <a:ext cx="381000" cy="3810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9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ε</a:t>
              </a:r>
              <a:endParaRPr lang="zh-CN" altLang="en-US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5" name="直接连接符 104"/>
            <p:cNvCxnSpPr>
              <a:stCxn id="61" idx="4"/>
              <a:endCxn id="104" idx="0"/>
            </p:cNvCxnSpPr>
            <p:nvPr/>
          </p:nvCxnSpPr>
          <p:spPr bwMode="auto">
            <a:xfrm>
              <a:off x="8642985" y="1988820"/>
              <a:ext cx="0" cy="43053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254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</p:grpSp>
      <p:sp>
        <p:nvSpPr>
          <p:cNvPr id="44" name="TextBox 43"/>
          <p:cNvSpPr txBox="1"/>
          <p:nvPr/>
        </p:nvSpPr>
        <p:spPr>
          <a:xfrm>
            <a:off x="9418320" y="7620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分析树</a:t>
            </a:r>
          </a:p>
        </p:txBody>
      </p:sp>
    </p:spTree>
    <p:extLst>
      <p:ext uri="{BB962C8B-B14F-4D97-AF65-F5344CB8AC3E}">
        <p14:creationId xmlns:p14="http://schemas.microsoft.com/office/powerpoint/2010/main" val="11651022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"/>
  <p:tag name="PROBLEMHASREMARK" val="Fals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"/>
  <p:tag name="PROBLEMHASREMARK" val="Fals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"/>
  <p:tag name="PROBLEMHASREMARK" val="Fals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"/>
  <p:tag name="PROBLEMHASREMARK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"/>
  <p:tag name="PROBLEMHASREMARK" val="Fals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"/>
  <p:tag name="PROBLEMHASREMARK" val="Fals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"/>
  <p:tag name="PROBLEMHASREMARK" val="Fals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"/>
  <p:tag name="PROBLEMHASREMARK" val="False"/>
</p:tagLst>
</file>

<file path=ppt/theme/theme1.xml><?xml version="1.0" encoding="utf-8"?>
<a:theme xmlns:a="http://schemas.openxmlformats.org/drawingml/2006/main" name="主题nlp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9月28日前导内容" id="{56C37CB2-4749-46A6-800A-303BB303CFBA}" vid="{324DEBFC-ACFA-4441-BD58-4CEE3F85E6B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hducompiler</Template>
  <TotalTime>5991</TotalTime>
  <Words>12224</Words>
  <Application>Microsoft Macintosh PowerPoint</Application>
  <PresentationFormat>宽屏</PresentationFormat>
  <Paragraphs>2171</Paragraphs>
  <Slides>119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119</vt:i4>
      </vt:variant>
    </vt:vector>
  </HeadingPairs>
  <TitlesOfParts>
    <vt:vector size="137" baseType="lpstr">
      <vt:lpstr>华文楷体</vt:lpstr>
      <vt:lpstr>华文新魏</vt:lpstr>
      <vt:lpstr>华文新魏</vt:lpstr>
      <vt:lpstr>宋体</vt:lpstr>
      <vt:lpstr>Microsoft Yahei</vt:lpstr>
      <vt:lpstr>Microsoft Yahei</vt:lpstr>
      <vt:lpstr>Times</vt:lpstr>
      <vt:lpstr>Arial</vt:lpstr>
      <vt:lpstr>Calibri</vt:lpstr>
      <vt:lpstr>Cambria Math</vt:lpstr>
      <vt:lpstr>Comic Sans MS</vt:lpstr>
      <vt:lpstr>Consolas</vt:lpstr>
      <vt:lpstr>Helvetica</vt:lpstr>
      <vt:lpstr>Lucida Sans</vt:lpstr>
      <vt:lpstr>Tahoma</vt:lpstr>
      <vt:lpstr>Times New Roman</vt:lpstr>
      <vt:lpstr>Wingdings</vt:lpstr>
      <vt:lpstr>主题nlp</vt:lpstr>
      <vt:lpstr>编译原理 Principle of Compiler 2023-2024第2学期</vt:lpstr>
      <vt:lpstr>提纲</vt:lpstr>
      <vt:lpstr>语法分析概述</vt:lpstr>
      <vt:lpstr>语法分析概述</vt:lpstr>
      <vt:lpstr>语法分析概述</vt:lpstr>
      <vt:lpstr>语法分析概述</vt:lpstr>
      <vt:lpstr>语法分析概述</vt:lpstr>
      <vt:lpstr>语法分析概述</vt:lpstr>
      <vt:lpstr>自顶向下分析</vt:lpstr>
      <vt:lpstr>不确定的自顶向下分析(递归下降方法)</vt:lpstr>
      <vt:lpstr>不确定的自顶向下分析(递归下降方法)</vt:lpstr>
      <vt:lpstr>不确定的自顶向下分析(递归下降方法)</vt:lpstr>
      <vt:lpstr>不确定的自顶向下分析(递归下降方法)</vt:lpstr>
      <vt:lpstr>不确定的自顶向下分析(递归下降方法)</vt:lpstr>
      <vt:lpstr>不确定的自顶向下分析(递归下降方法)</vt:lpstr>
      <vt:lpstr>不确定的自顶向下分析(递归下降方法)</vt:lpstr>
      <vt:lpstr>不确定的自顶向下分析(递归下降方法)</vt:lpstr>
      <vt:lpstr>不确定的自顶向下分析(递归下降方法)</vt:lpstr>
      <vt:lpstr>不确定的自顶向下分析(递归下降方法)</vt:lpstr>
      <vt:lpstr>PowerPoint 演示文稿</vt:lpstr>
      <vt:lpstr>自顶向下分析</vt:lpstr>
      <vt:lpstr>自顶向下分析</vt:lpstr>
      <vt:lpstr>自顶向下分析</vt:lpstr>
      <vt:lpstr>消除文法的左递归</vt:lpstr>
      <vt:lpstr>消除文法的左递归</vt:lpstr>
      <vt:lpstr>消除文法的左递归</vt:lpstr>
      <vt:lpstr>消除文法的左递归</vt:lpstr>
      <vt:lpstr>消除文法的左递归</vt:lpstr>
      <vt:lpstr>消除文法的左递归</vt:lpstr>
      <vt:lpstr>PowerPoint 演示文稿</vt:lpstr>
      <vt:lpstr>消除文法的左递归</vt:lpstr>
      <vt:lpstr>消除文法的左递归</vt:lpstr>
      <vt:lpstr>消除所有左递归的算法【算法4-1，P65】</vt:lpstr>
      <vt:lpstr>消除所有左递归的算法</vt:lpstr>
      <vt:lpstr>消除所有左递归的算法</vt:lpstr>
      <vt:lpstr>克服回溯问题</vt:lpstr>
      <vt:lpstr>克服回溯问题</vt:lpstr>
      <vt:lpstr>克服回溯问题</vt:lpstr>
      <vt:lpstr>提取左公共因子【算法4.6 P63】</vt:lpstr>
      <vt:lpstr>提取左公共因子-练习</vt:lpstr>
      <vt:lpstr>提取左公共因子-练习</vt:lpstr>
      <vt:lpstr>PowerPoint 演示文稿</vt:lpstr>
      <vt:lpstr>确定的自顶向下分析</vt:lpstr>
      <vt:lpstr>LL(1)文法的判断条件</vt:lpstr>
      <vt:lpstr>FIRST集的构造算法【教材P59，定义4-1】</vt:lpstr>
      <vt:lpstr>FIRST集例子1</vt:lpstr>
      <vt:lpstr>FIRST集例子1</vt:lpstr>
      <vt:lpstr>FIRST集例子2</vt:lpstr>
      <vt:lpstr>FIRST集例子2</vt:lpstr>
      <vt:lpstr>FOLLOW集的构造算法</vt:lpstr>
      <vt:lpstr>FOLLOW集的构造算法</vt:lpstr>
      <vt:lpstr>FOLLOW集的构造算法</vt:lpstr>
      <vt:lpstr>FOLLOW集的构造算法</vt:lpstr>
      <vt:lpstr>FOLLOW集的构造算法</vt:lpstr>
      <vt:lpstr>FOLLOW集的构造算法</vt:lpstr>
      <vt:lpstr>FOLLOW集例子1</vt:lpstr>
      <vt:lpstr>FOLLOW集例子1</vt:lpstr>
      <vt:lpstr>FOLLOW集例子1</vt:lpstr>
      <vt:lpstr>FOLLOW集例子1</vt:lpstr>
      <vt:lpstr>FOLLOW集例子1</vt:lpstr>
      <vt:lpstr>FOLLOW集例子2</vt:lpstr>
      <vt:lpstr>FOLLOW集例子2</vt:lpstr>
      <vt:lpstr>PowerPoint 演示文稿</vt:lpstr>
      <vt:lpstr>PowerPoint 演示文稿</vt:lpstr>
      <vt:lpstr>FIRST和FOLLOW背后的玄机</vt:lpstr>
      <vt:lpstr>SELECT集</vt:lpstr>
      <vt:lpstr>SELECT集</vt:lpstr>
      <vt:lpstr>SELECT集例子</vt:lpstr>
      <vt:lpstr>LL(1)文法</vt:lpstr>
      <vt:lpstr>LL(1)文法例子</vt:lpstr>
      <vt:lpstr>LL(1)文法例子</vt:lpstr>
      <vt:lpstr>LL(1)文法例子(续)</vt:lpstr>
      <vt:lpstr>LL(1)文法例子(续)</vt:lpstr>
      <vt:lpstr>递归的预测分析方法</vt:lpstr>
      <vt:lpstr>递归的预测分析方法</vt:lpstr>
      <vt:lpstr>递归的预测分析方法</vt:lpstr>
      <vt:lpstr>PowerPoint 演示文稿</vt:lpstr>
      <vt:lpstr>确定的自顶向下分析方法</vt:lpstr>
      <vt:lpstr>预测分析器的组成部分</vt:lpstr>
      <vt:lpstr>预测分析表的构造</vt:lpstr>
      <vt:lpstr>预测分析表的构造</vt:lpstr>
      <vt:lpstr>分析表例子</vt:lpstr>
      <vt:lpstr>分析表例子</vt:lpstr>
      <vt:lpstr>分析表例子</vt:lpstr>
      <vt:lpstr>分析表例子</vt:lpstr>
      <vt:lpstr>分析表例子</vt:lpstr>
      <vt:lpstr>分析表例子</vt:lpstr>
      <vt:lpstr>预测分析表的算法实现</vt:lpstr>
      <vt:lpstr>PowerPoint 演示文稿</vt:lpstr>
      <vt:lpstr>PowerPoint 演示文稿</vt:lpstr>
      <vt:lpstr>PowerPoint 演示文稿</vt:lpstr>
      <vt:lpstr>用分析表来判断是否LL(1)文法</vt:lpstr>
      <vt:lpstr>预测分析程序的动作</vt:lpstr>
      <vt:lpstr>预测分析程序的动作</vt:lpstr>
      <vt:lpstr>预测分析算法</vt:lpstr>
      <vt:lpstr>对句子id+id*id的分析过程</vt:lpstr>
      <vt:lpstr>对句子id+id*id的分析过程</vt:lpstr>
      <vt:lpstr>对句子id+id*id的分析过程</vt:lpstr>
      <vt:lpstr>对句子id+id*id的分析过程</vt:lpstr>
      <vt:lpstr>对句子id+id*id的分析过程</vt:lpstr>
      <vt:lpstr>对句子id+id*id的分析过程</vt:lpstr>
      <vt:lpstr>PowerPoint 演示文稿</vt:lpstr>
      <vt:lpstr>PowerPoint 演示文稿</vt:lpstr>
      <vt:lpstr>预测分析的错误恢复</vt:lpstr>
      <vt:lpstr>预测分析的错误恢复</vt:lpstr>
      <vt:lpstr>预测分析的错误恢复</vt:lpstr>
      <vt:lpstr>预测分析的错误恢复</vt:lpstr>
      <vt:lpstr>自顶向下分析方法</vt:lpstr>
      <vt:lpstr>对FIRST集、FOLLOW集的总结</vt:lpstr>
      <vt:lpstr>对FIRST的认识</vt:lpstr>
      <vt:lpstr>对FOLLOW的认识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小结(Summary)</vt:lpstr>
      <vt:lpstr>练习</vt:lpstr>
      <vt:lpstr>PowerPoint 演示文稿</vt:lpstr>
    </vt:vector>
  </TitlesOfParts>
  <Company>Hangzhou Dianzi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Principles</dc:title>
  <dc:creator>HUANG Xiaoxi</dc:creator>
  <cp:lastModifiedBy>Microsoft Office User</cp:lastModifiedBy>
  <cp:revision>899</cp:revision>
  <cp:lastPrinted>2016-10-11T05:12:37Z</cp:lastPrinted>
  <dcterms:created xsi:type="dcterms:W3CDTF">2010-04-19T15:31:24Z</dcterms:created>
  <dcterms:modified xsi:type="dcterms:W3CDTF">2024-04-11T07:08:28Z</dcterms:modified>
</cp:coreProperties>
</file>