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7" r:id="rId1"/>
  </p:sldMasterIdLst>
  <p:notesMasterIdLst>
    <p:notesMasterId r:id="rId26"/>
  </p:notesMasterIdLst>
  <p:handoutMasterIdLst>
    <p:handoutMasterId r:id="rId27"/>
  </p:handoutMasterIdLst>
  <p:sldIdLst>
    <p:sldId id="384" r:id="rId2"/>
    <p:sldId id="613" r:id="rId3"/>
    <p:sldId id="614" r:id="rId4"/>
    <p:sldId id="616" r:id="rId5"/>
    <p:sldId id="622" r:id="rId6"/>
    <p:sldId id="615" r:id="rId7"/>
    <p:sldId id="617" r:id="rId8"/>
    <p:sldId id="618" r:id="rId9"/>
    <p:sldId id="619" r:id="rId10"/>
    <p:sldId id="620" r:id="rId11"/>
    <p:sldId id="623" r:id="rId12"/>
    <p:sldId id="624" r:id="rId13"/>
    <p:sldId id="625" r:id="rId14"/>
    <p:sldId id="626" r:id="rId15"/>
    <p:sldId id="627" r:id="rId16"/>
    <p:sldId id="629" r:id="rId17"/>
    <p:sldId id="628" r:id="rId18"/>
    <p:sldId id="630" r:id="rId19"/>
    <p:sldId id="632" r:id="rId20"/>
    <p:sldId id="633" r:id="rId21"/>
    <p:sldId id="634" r:id="rId22"/>
    <p:sldId id="621" r:id="rId23"/>
    <p:sldId id="635" r:id="rId24"/>
    <p:sldId id="612" r:id="rId25"/>
  </p:sldIdLst>
  <p:sldSz cx="12192000" cy="6858000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FFFFCC"/>
    <a:srgbClr val="0000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 autoAdjust="0"/>
    <p:restoredTop sz="93133" autoAdjust="0"/>
  </p:normalViewPr>
  <p:slideViewPr>
    <p:cSldViewPr>
      <p:cViewPr varScale="1">
        <p:scale>
          <a:sx n="99" d="100"/>
          <a:sy n="99" d="100"/>
        </p:scale>
        <p:origin x="12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2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4035"/>
            <a:ext cx="2880320" cy="279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306" y="685391"/>
            <a:ext cx="6480043" cy="1399255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7" y="2359409"/>
            <a:ext cx="6480047" cy="1299096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199168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5549900" cy="51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4917" y="0"/>
            <a:ext cx="9956800" cy="754856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  <a:ln/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9723" y="42508"/>
            <a:ext cx="10795877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634" y="908720"/>
            <a:ext cx="10363200" cy="2448272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811" y="3673996"/>
            <a:ext cx="10363200" cy="263532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97458" y="0"/>
            <a:ext cx="9956800" cy="67518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Relationship Id="rId30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44624"/>
            <a:ext cx="8507805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450239" cy="533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58937"/>
            <a:ext cx="703171" cy="70576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7408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02" r:id="rId23"/>
    <p:sldLayoutId id="2147483709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879976" y="260648"/>
            <a:ext cx="6120680" cy="1947987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2023-2024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95256" y="2564904"/>
            <a:ext cx="5105400" cy="1524000"/>
          </a:xfrm>
        </p:spPr>
        <p:txBody>
          <a:bodyPr/>
          <a:lstStyle/>
          <a:p>
            <a:pPr algn="r"/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</a:rPr>
              <a:t>第四章 语法分析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</a:rPr>
              <a:t>(3)</a:t>
            </a:r>
          </a:p>
          <a:p>
            <a:pPr algn="r"/>
            <a:r>
              <a:rPr lang="zh-CN" altLang="en-US" dirty="0">
                <a:latin typeface="华文新魏" pitchFamily="2" charset="-122"/>
              </a:rPr>
              <a:t>黄孝喜</a:t>
            </a:r>
            <a:endParaRPr lang="en-US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4400" dirty="0"/>
              <a:t>项目集规范族构造算法</a:t>
            </a:r>
            <a:r>
              <a:rPr kumimoji="1" lang="en-US" altLang="zh-CN" sz="4400" dirty="0"/>
              <a:t>items(G)</a:t>
            </a:r>
          </a:p>
          <a:p>
            <a:pPr lvl="1"/>
            <a:r>
              <a:rPr kumimoji="1" lang="en-US" altLang="zh-CN" sz="4000" dirty="0"/>
              <a:t>1)</a:t>
            </a:r>
            <a:r>
              <a:rPr kumimoji="1" lang="zh-CN" altLang="en-US" sz="4000" dirty="0"/>
              <a:t> 初始化集合</a:t>
            </a:r>
            <a:r>
              <a:rPr kumimoji="1" lang="en-US" altLang="zh-CN" sz="4000" dirty="0"/>
              <a:t>C</a:t>
            </a:r>
            <a:r>
              <a:rPr kumimoji="1" lang="zh-CN" altLang="en-US" sz="4000" dirty="0"/>
              <a:t>为</a:t>
            </a:r>
            <a:r>
              <a:rPr kumimoji="1" lang="en-US" altLang="zh-CN" sz="4000" dirty="0"/>
              <a:t>CLOSURE({[S</a:t>
            </a:r>
            <a:r>
              <a:rPr lang="en-US" altLang="zh-CN" sz="4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kumimoji="1" lang="zh-CN" altLang="en-US" sz="4000" dirty="0"/>
              <a:t>→</a:t>
            </a:r>
            <a:r>
              <a:rPr kumimoji="1" lang="en-US" altLang="zh-CN" sz="4000" dirty="0"/>
              <a:t>·S,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$]})</a:t>
            </a:r>
          </a:p>
          <a:p>
            <a:pPr lvl="1"/>
            <a:r>
              <a:rPr kumimoji="1" lang="en-US" altLang="zh-CN" sz="4000" dirty="0"/>
              <a:t>2)</a:t>
            </a:r>
            <a:r>
              <a:rPr kumimoji="1" lang="zh-CN" altLang="en-US" sz="4000" dirty="0"/>
              <a:t>对于</a:t>
            </a:r>
            <a:r>
              <a:rPr kumimoji="1" lang="en-US" altLang="zh-CN" sz="4000" dirty="0"/>
              <a:t>C</a:t>
            </a:r>
            <a:r>
              <a:rPr kumimoji="1" lang="zh-CN" altLang="en-US" sz="4000" dirty="0"/>
              <a:t>中的每个项目集</a:t>
            </a:r>
            <a:r>
              <a:rPr kumimoji="1" lang="en-US" altLang="zh-CN" sz="4000" dirty="0"/>
              <a:t>I</a:t>
            </a:r>
            <a:r>
              <a:rPr kumimoji="1" lang="zh-CN" altLang="en-US" sz="4000" dirty="0"/>
              <a:t> ，每个文法符号</a:t>
            </a:r>
            <a:r>
              <a:rPr kumimoji="1" lang="en-US" altLang="zh-CN" sz="4000" dirty="0"/>
              <a:t>X</a:t>
            </a:r>
            <a:r>
              <a:rPr kumimoji="1" lang="zh-CN" altLang="en-US" sz="4000" dirty="0"/>
              <a:t>，如果</a:t>
            </a:r>
            <a:r>
              <a:rPr kumimoji="1" lang="en-US" altLang="zh-CN" sz="4000" dirty="0"/>
              <a:t>GO(I,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X)</a:t>
            </a:r>
            <a:r>
              <a:rPr kumimoji="1" lang="zh-CN" altLang="en-US" sz="4000" dirty="0"/>
              <a:t>不为空且不在</a:t>
            </a:r>
            <a:r>
              <a:rPr kumimoji="1" lang="en-US" altLang="zh-CN" sz="4000" dirty="0"/>
              <a:t>C</a:t>
            </a:r>
            <a:r>
              <a:rPr kumimoji="1" lang="zh-CN" altLang="en-US" sz="4000" dirty="0"/>
              <a:t>中，将</a:t>
            </a:r>
            <a:r>
              <a:rPr kumimoji="1" lang="en-US" altLang="zh-CN" sz="4000" dirty="0"/>
              <a:t>GO(I,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X)</a:t>
            </a:r>
            <a:r>
              <a:rPr kumimoji="1" lang="zh-CN" altLang="en-US" sz="4000" dirty="0"/>
              <a:t>加入</a:t>
            </a:r>
            <a:r>
              <a:rPr kumimoji="1" lang="en-US" altLang="zh-CN" sz="4000" dirty="0"/>
              <a:t>C</a:t>
            </a:r>
            <a:r>
              <a:rPr kumimoji="1" lang="zh-CN" altLang="en-US" sz="4000" dirty="0"/>
              <a:t>中</a:t>
            </a:r>
            <a:endParaRPr kumimoji="1" lang="en-US" altLang="zh-CN" sz="4000" dirty="0"/>
          </a:p>
          <a:p>
            <a:pPr lvl="1"/>
            <a:r>
              <a:rPr kumimoji="1" lang="en-US" altLang="zh-CN" sz="4000" dirty="0"/>
              <a:t>3)</a:t>
            </a:r>
            <a:r>
              <a:rPr kumimoji="1" lang="zh-CN" altLang="en-US" sz="4000" dirty="0"/>
              <a:t>重复</a:t>
            </a:r>
            <a:r>
              <a:rPr kumimoji="1" lang="en-US" altLang="zh-CN" sz="4000" dirty="0"/>
              <a:t>2</a:t>
            </a:r>
            <a:r>
              <a:rPr kumimoji="1" lang="zh-CN" altLang="en-US" sz="4000" dirty="0"/>
              <a:t>，直到</a:t>
            </a:r>
            <a:r>
              <a:rPr kumimoji="1" lang="en-US" altLang="zh-CN" sz="4000" dirty="0"/>
              <a:t>C</a:t>
            </a:r>
            <a:r>
              <a:rPr kumimoji="1" lang="zh-CN" altLang="en-US" sz="4000" dirty="0"/>
              <a:t>不再增大</a:t>
            </a:r>
            <a:endParaRPr kumimoji="1" lang="en-US" altLang="zh-CN" sz="4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项目集规范族的构造</a:t>
            </a:r>
          </a:p>
        </p:txBody>
      </p:sp>
    </p:spTree>
    <p:extLst>
      <p:ext uri="{BB962C8B-B14F-4D97-AF65-F5344CB8AC3E}">
        <p14:creationId xmlns:p14="http://schemas.microsoft.com/office/powerpoint/2010/main" val="39437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81060" y="6412984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sp>
        <p:nvSpPr>
          <p:cNvPr id="44" name="内容占位符 1"/>
          <p:cNvSpPr>
            <a:spLocks noGrp="1"/>
          </p:cNvSpPr>
          <p:nvPr>
            <p:ph idx="1"/>
          </p:nvPr>
        </p:nvSpPr>
        <p:spPr>
          <a:xfrm>
            <a:off x="406399" y="990600"/>
            <a:ext cx="2233217" cy="2473398"/>
          </a:xfrm>
        </p:spPr>
        <p:txBody>
          <a:bodyPr/>
          <a:lstStyle/>
          <a:p>
            <a:r>
              <a:rPr kumimoji="1" lang="zh-CN" altLang="en-US" sz="2800" dirty="0"/>
              <a:t>文法</a:t>
            </a:r>
            <a:r>
              <a:rPr kumimoji="1" lang="en-US" altLang="zh-CN" sz="2800" dirty="0"/>
              <a:t>G[S]: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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·S </a:t>
            </a:r>
            <a:r>
              <a:rPr kumimoji="1" lang="en-US" altLang="zh-CN" sz="2400" dirty="0"/>
              <a:t>	</a:t>
            </a:r>
          </a:p>
          <a:p>
            <a:pPr marL="0" indent="0"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|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</a:p>
          <a:p>
            <a:pPr marL="0" indent="0"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→ </a:t>
            </a:r>
            <a:r>
              <a:rPr kumimoji="1" lang="zh-CN" altLang="en-US" sz="2400" b="1" dirty="0"/>
              <a:t>*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|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id</a:t>
            </a:r>
          </a:p>
          <a:p>
            <a:pPr marL="0" indent="0"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sp>
        <p:nvSpPr>
          <p:cNvPr id="1070" name="文本框 1069"/>
          <p:cNvSpPr txBox="1"/>
          <p:nvPr/>
        </p:nvSpPr>
        <p:spPr>
          <a:xfrm>
            <a:off x="282703" y="3364075"/>
            <a:ext cx="209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仔细看看相同背景色的项目集，差别在哪？</a:t>
            </a:r>
          </a:p>
        </p:txBody>
      </p:sp>
      <p:sp>
        <p:nvSpPr>
          <p:cNvPr id="1071" name="文本框 1070"/>
          <p:cNvSpPr txBox="1"/>
          <p:nvPr/>
        </p:nvSpPr>
        <p:spPr>
          <a:xfrm>
            <a:off x="266780" y="4423681"/>
            <a:ext cx="209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>
                <a:latin typeface="STXinwei" charset="-122"/>
                <a:ea typeface="STXinwei" charset="-122"/>
                <a:cs typeface="STXinwei" charset="-122"/>
              </a:rPr>
              <a:t>查看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1800" baseline="-25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1800" dirty="0">
                <a:latin typeface="STXinwei" charset="-122"/>
                <a:ea typeface="STXinwei" charset="-122"/>
                <a:cs typeface="STXinwei" charset="-122"/>
              </a:rPr>
              <a:t>中的冲突，体会</a:t>
            </a:r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LR(1)</a:t>
            </a:r>
            <a:r>
              <a:rPr kumimoji="1" lang="zh-CN" altLang="en-US" sz="1800" dirty="0">
                <a:latin typeface="STXinwei" charset="-122"/>
                <a:ea typeface="STXinwei" charset="-122"/>
                <a:cs typeface="STXinwei" charset="-122"/>
              </a:rPr>
              <a:t>如何解决冲突？</a:t>
            </a:r>
          </a:p>
        </p:txBody>
      </p:sp>
      <p:grpSp>
        <p:nvGrpSpPr>
          <p:cNvPr id="1081" name="组 1080"/>
          <p:cNvGrpSpPr/>
          <p:nvPr/>
        </p:nvGrpSpPr>
        <p:grpSpPr>
          <a:xfrm>
            <a:off x="2604721" y="959490"/>
            <a:ext cx="9263969" cy="5333984"/>
            <a:chOff x="2604721" y="959490"/>
            <a:chExt cx="9263969" cy="533398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604721" y="1269088"/>
              <a:ext cx="1964859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·S,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 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136861" y="1100749"/>
              <a:ext cx="1707618" cy="679567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017829" y="1918543"/>
              <a:ext cx="1958818" cy="1008112"/>
            </a:xfrm>
            <a:prstGeom prst="rect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L·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082125" y="3070671"/>
              <a:ext cx="1926944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R·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068232" y="3965550"/>
              <a:ext cx="1880960" cy="16254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44657" y="4769744"/>
              <a:ext cx="1880055" cy="734888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7657141" y="1990095"/>
              <a:ext cx="1919294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id,</a:t>
              </a:r>
              <a:r>
                <a:rPr lang="zh-CN" altLang="en-US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657141" y="3775943"/>
              <a:ext cx="1635046" cy="734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57141" y="4654847"/>
              <a:ext cx="1635046" cy="7348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79913" y="966605"/>
              <a:ext cx="1978273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0" name="肘形连接符 19"/>
            <p:cNvCxnSpPr/>
            <p:nvPr/>
          </p:nvCxnSpPr>
          <p:spPr bwMode="auto">
            <a:xfrm>
              <a:off x="3887658" y="3585145"/>
              <a:ext cx="1194467" cy="726933"/>
            </a:xfrm>
            <a:prstGeom prst="bentConnector3">
              <a:avLst>
                <a:gd name="adj1" fmla="val 122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直线箭头连接符 20"/>
            <p:cNvCxnSpPr>
              <a:endCxn id="11" idx="3"/>
            </p:cNvCxnSpPr>
            <p:nvPr/>
          </p:nvCxnSpPr>
          <p:spPr bwMode="auto">
            <a:xfrm flipH="1">
              <a:off x="4524712" y="5137188"/>
              <a:ext cx="524991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直线箭头连接符 21"/>
            <p:cNvCxnSpPr>
              <a:stCxn id="8" idx="3"/>
            </p:cNvCxnSpPr>
            <p:nvPr/>
          </p:nvCxnSpPr>
          <p:spPr bwMode="auto">
            <a:xfrm>
              <a:off x="6976647" y="2422599"/>
              <a:ext cx="68827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" name="直线箭头连接符 22"/>
            <p:cNvCxnSpPr>
              <a:stCxn id="14" idx="0"/>
            </p:cNvCxnSpPr>
            <p:nvPr/>
          </p:nvCxnSpPr>
          <p:spPr bwMode="auto">
            <a:xfrm flipV="1">
              <a:off x="8474664" y="1702519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直线箭头连接符 24"/>
            <p:cNvCxnSpPr>
              <a:endCxn id="13" idx="1"/>
            </p:cNvCxnSpPr>
            <p:nvPr/>
          </p:nvCxnSpPr>
          <p:spPr bwMode="auto">
            <a:xfrm flipV="1">
              <a:off x="6909964" y="4143387"/>
              <a:ext cx="747177" cy="551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线箭头连接符 25"/>
            <p:cNvCxnSpPr>
              <a:endCxn id="14" idx="1"/>
            </p:cNvCxnSpPr>
            <p:nvPr/>
          </p:nvCxnSpPr>
          <p:spPr bwMode="auto">
            <a:xfrm flipV="1">
              <a:off x="6967721" y="5022291"/>
              <a:ext cx="689420" cy="101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曲线连接符 28"/>
            <p:cNvCxnSpPr>
              <a:endCxn id="10" idx="2"/>
            </p:cNvCxnSpPr>
            <p:nvPr/>
          </p:nvCxnSpPr>
          <p:spPr bwMode="auto">
            <a:xfrm rot="10800000" flipV="1">
              <a:off x="6008712" y="5206957"/>
              <a:ext cx="940480" cy="383994"/>
            </a:xfrm>
            <a:prstGeom prst="curvedConnector4">
              <a:avLst>
                <a:gd name="adj1" fmla="val -43282"/>
                <a:gd name="adj2" fmla="val 15953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0" name="文本框 29"/>
            <p:cNvSpPr txBox="1"/>
            <p:nvPr/>
          </p:nvSpPr>
          <p:spPr>
            <a:xfrm>
              <a:off x="4726384" y="110074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62390" y="2099569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56808" y="30706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424572" y="40067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52646" y="477315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586179" y="246890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14979" y="431352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501897" y="16675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148923" y="20625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004907" y="5518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220931" y="379075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48923" y="471756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0084393" y="1748821"/>
              <a:ext cx="237693" cy="36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cxnSp>
          <p:nvCxnSpPr>
            <p:cNvPr id="487" name="直线箭头连接符 486"/>
            <p:cNvCxnSpPr>
              <a:endCxn id="7" idx="1"/>
            </p:cNvCxnSpPr>
            <p:nvPr/>
          </p:nvCxnSpPr>
          <p:spPr bwMode="auto">
            <a:xfrm>
              <a:off x="4547146" y="1440011"/>
              <a:ext cx="589715" cy="52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005" name="直线箭头连接符 1004"/>
            <p:cNvCxnSpPr>
              <a:stCxn id="6" idx="3"/>
              <a:endCxn id="8" idx="1"/>
            </p:cNvCxnSpPr>
            <p:nvPr/>
          </p:nvCxnSpPr>
          <p:spPr bwMode="auto">
            <a:xfrm>
              <a:off x="4569580" y="2418723"/>
              <a:ext cx="448249" cy="38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011" name="直线箭头连接符 1010"/>
            <p:cNvCxnSpPr>
              <a:stCxn id="6" idx="2"/>
              <a:endCxn id="11" idx="0"/>
            </p:cNvCxnSpPr>
            <p:nvPr/>
          </p:nvCxnSpPr>
          <p:spPr bwMode="auto">
            <a:xfrm flipH="1">
              <a:off x="3584685" y="3568358"/>
              <a:ext cx="2466" cy="120138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021" name="直线箭头连接符 1020"/>
            <p:cNvCxnSpPr>
              <a:endCxn id="9" idx="1"/>
            </p:cNvCxnSpPr>
            <p:nvPr/>
          </p:nvCxnSpPr>
          <p:spPr bwMode="auto">
            <a:xfrm>
              <a:off x="4524712" y="3394843"/>
              <a:ext cx="557413" cy="82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23" name="矩形 1022"/>
            <p:cNvSpPr/>
            <p:nvPr/>
          </p:nvSpPr>
          <p:spPr>
            <a:xfrm>
              <a:off x="9945953" y="959490"/>
              <a:ext cx="1368418" cy="7348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10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25" name="直线箭头连接符 1024"/>
            <p:cNvCxnSpPr>
              <a:endCxn id="1023" idx="2"/>
            </p:cNvCxnSpPr>
            <p:nvPr/>
          </p:nvCxnSpPr>
          <p:spPr bwMode="auto">
            <a:xfrm flipV="1">
              <a:off x="9576435" y="1694378"/>
              <a:ext cx="1053727" cy="29571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26" name="矩形 1025"/>
            <p:cNvSpPr/>
            <p:nvPr/>
          </p:nvSpPr>
          <p:spPr>
            <a:xfrm>
              <a:off x="9943765" y="2458739"/>
              <a:ext cx="1581412" cy="734888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11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29" name="直线箭头连接符 1028"/>
            <p:cNvCxnSpPr>
              <a:stCxn id="12" idx="3"/>
              <a:endCxn id="1026" idx="1"/>
            </p:cNvCxnSpPr>
            <p:nvPr/>
          </p:nvCxnSpPr>
          <p:spPr bwMode="auto">
            <a:xfrm>
              <a:off x="9576435" y="2818415"/>
              <a:ext cx="367330" cy="776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9950381" y="3563406"/>
              <a:ext cx="1575479" cy="16254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cxnSp>
          <p:nvCxnSpPr>
            <p:cNvPr id="1033" name="直线箭头连接符 1032"/>
            <p:cNvCxnSpPr>
              <a:endCxn id="1031" idx="1"/>
            </p:cNvCxnSpPr>
            <p:nvPr/>
          </p:nvCxnSpPr>
          <p:spPr bwMode="auto">
            <a:xfrm>
              <a:off x="9571900" y="3275374"/>
              <a:ext cx="378481" cy="11007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34" name="文本框 1033"/>
            <p:cNvSpPr txBox="1"/>
            <p:nvPr/>
          </p:nvSpPr>
          <p:spPr>
            <a:xfrm>
              <a:off x="9610591" y="336435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cxnSp>
          <p:nvCxnSpPr>
            <p:cNvPr id="1036" name="直线箭头连接符 1035"/>
            <p:cNvCxnSpPr>
              <a:stCxn id="1031" idx="0"/>
              <a:endCxn id="1026" idx="2"/>
            </p:cNvCxnSpPr>
            <p:nvPr/>
          </p:nvCxnSpPr>
          <p:spPr bwMode="auto">
            <a:xfrm flipH="1" flipV="1">
              <a:off x="10734471" y="3193627"/>
              <a:ext cx="3650" cy="36977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50" name="文本框 1049"/>
            <p:cNvSpPr txBox="1"/>
            <p:nvPr/>
          </p:nvSpPr>
          <p:spPr>
            <a:xfrm>
              <a:off x="10734471" y="321017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1051" name="矩形 1050"/>
            <p:cNvSpPr/>
            <p:nvPr/>
          </p:nvSpPr>
          <p:spPr>
            <a:xfrm>
              <a:off x="9916948" y="5558586"/>
              <a:ext cx="1635046" cy="734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13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53" name="直线箭头连接符 1052"/>
            <p:cNvCxnSpPr>
              <a:stCxn id="1031" idx="2"/>
              <a:endCxn id="1051" idx="0"/>
            </p:cNvCxnSpPr>
            <p:nvPr/>
          </p:nvCxnSpPr>
          <p:spPr bwMode="auto">
            <a:xfrm flipH="1">
              <a:off x="10734471" y="5188807"/>
              <a:ext cx="3650" cy="36977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55" name="文本框 1054"/>
            <p:cNvSpPr txBox="1"/>
            <p:nvPr/>
          </p:nvSpPr>
          <p:spPr>
            <a:xfrm>
              <a:off x="10734471" y="521428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cxnSp>
          <p:nvCxnSpPr>
            <p:cNvPr id="1057" name="曲线连接符 1056"/>
            <p:cNvCxnSpPr>
              <a:stCxn id="1031" idx="3"/>
              <a:endCxn id="1023" idx="3"/>
            </p:cNvCxnSpPr>
            <p:nvPr/>
          </p:nvCxnSpPr>
          <p:spPr bwMode="auto">
            <a:xfrm flipH="1" flipV="1">
              <a:off x="11314371" y="1326934"/>
              <a:ext cx="211489" cy="3049173"/>
            </a:xfrm>
            <a:prstGeom prst="curvedConnector3">
              <a:avLst>
                <a:gd name="adj1" fmla="val -142528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58" name="文本框 1057"/>
            <p:cNvSpPr txBox="1"/>
            <p:nvPr/>
          </p:nvSpPr>
          <p:spPr>
            <a:xfrm>
              <a:off x="11547907" y="2650736"/>
              <a:ext cx="237693" cy="36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cxnSp>
          <p:nvCxnSpPr>
            <p:cNvPr id="1073" name="曲线连接符 1072"/>
            <p:cNvCxnSpPr>
              <a:endCxn id="1031" idx="2"/>
            </p:cNvCxnSpPr>
            <p:nvPr/>
          </p:nvCxnSpPr>
          <p:spPr bwMode="auto">
            <a:xfrm rot="10800000" flipV="1">
              <a:off x="10738121" y="4844749"/>
              <a:ext cx="784090" cy="344057"/>
            </a:xfrm>
            <a:prstGeom prst="curvedConnector4">
              <a:avLst>
                <a:gd name="adj1" fmla="val -45932"/>
                <a:gd name="adj2" fmla="val 12881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76" name="文本框 1075"/>
            <p:cNvSpPr txBox="1"/>
            <p:nvPr/>
          </p:nvSpPr>
          <p:spPr>
            <a:xfrm>
              <a:off x="11568608" y="4941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04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1344" y="908720"/>
            <a:ext cx="11665296" cy="4978400"/>
          </a:xfrm>
        </p:spPr>
        <p:txBody>
          <a:bodyPr/>
          <a:lstStyle/>
          <a:p>
            <a:r>
              <a:rPr kumimoji="1" lang="zh-CN" altLang="en-US" sz="2400" dirty="0"/>
              <a:t>输入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一个拓广文法</a:t>
            </a:r>
            <a:r>
              <a:rPr kumimoji="1" lang="en-US" altLang="zh-CN" sz="2400" dirty="0"/>
              <a:t>G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endParaRPr kumimoji="1" lang="en-US" altLang="zh-CN" sz="2400" dirty="0"/>
          </a:p>
          <a:p>
            <a:r>
              <a:rPr kumimoji="1" lang="zh-CN" altLang="en-US" sz="2400" dirty="0"/>
              <a:t>输出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LR(1)</a:t>
            </a:r>
            <a:r>
              <a:rPr kumimoji="1" lang="zh-CN" altLang="en-US" sz="2400" dirty="0"/>
              <a:t>语法分析表</a:t>
            </a:r>
            <a:r>
              <a:rPr kumimoji="1" lang="en-US" altLang="zh-CN" sz="2400" dirty="0"/>
              <a:t>(ACTION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GOTO)</a:t>
            </a:r>
          </a:p>
          <a:p>
            <a:r>
              <a:rPr kumimoji="1" lang="zh-CN" altLang="en-US" sz="2400" dirty="0"/>
              <a:t>步骤</a:t>
            </a:r>
            <a:r>
              <a:rPr kumimoji="1" lang="en-US" altLang="zh-CN" sz="2400" dirty="0"/>
              <a:t>:</a:t>
            </a:r>
          </a:p>
          <a:p>
            <a:pPr lvl="1"/>
            <a:r>
              <a:rPr kumimoji="1" lang="en-US" altLang="zh-CN" sz="2400" dirty="0"/>
              <a:t>1.</a:t>
            </a:r>
            <a:r>
              <a:rPr kumimoji="1" lang="zh-CN" altLang="en-US" sz="2400" dirty="0"/>
              <a:t>构造</a:t>
            </a:r>
            <a:r>
              <a:rPr kumimoji="1" lang="en-US" altLang="zh-CN" sz="2400" dirty="0"/>
              <a:t>G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kumimoji="1" lang="zh-CN" altLang="en-US" sz="2400" dirty="0">
                <a:sym typeface="Symbol" pitchFamily="18" charset="2"/>
              </a:rPr>
              <a:t>的</a:t>
            </a:r>
            <a:r>
              <a:rPr kumimoji="1" lang="en-US" altLang="zh-CN" sz="2400" dirty="0">
                <a:sym typeface="Symbol" pitchFamily="18" charset="2"/>
              </a:rPr>
              <a:t>LR(1)</a:t>
            </a:r>
            <a:r>
              <a:rPr kumimoji="1" lang="zh-CN" altLang="en-US" sz="2400" dirty="0">
                <a:sym typeface="Symbol" pitchFamily="18" charset="2"/>
              </a:rPr>
              <a:t>项目规范族</a:t>
            </a:r>
            <a:r>
              <a:rPr kumimoji="1" lang="en-US" altLang="zh-CN" sz="2400" dirty="0">
                <a:sym typeface="Symbol" pitchFamily="18" charset="2"/>
              </a:rPr>
              <a:t>C</a:t>
            </a:r>
            <a:r>
              <a:rPr kumimoji="1" lang="zh-CN" altLang="en-US" sz="2400" dirty="0">
                <a:sym typeface="Symbol" pitchFamily="18" charset="2"/>
              </a:rPr>
              <a:t> </a:t>
            </a:r>
            <a:r>
              <a:rPr kumimoji="1" lang="en-US" altLang="zh-CN" sz="2400" dirty="0">
                <a:sym typeface="Symbol" pitchFamily="18" charset="2"/>
              </a:rPr>
              <a:t>=</a:t>
            </a:r>
            <a:r>
              <a:rPr kumimoji="1" lang="zh-CN" altLang="en-US" sz="2400" dirty="0">
                <a:sym typeface="Symbol" pitchFamily="18" charset="2"/>
              </a:rPr>
              <a:t> </a:t>
            </a:r>
            <a:r>
              <a:rPr kumimoji="1" lang="en-US" altLang="zh-CN" sz="2400" dirty="0">
                <a:sym typeface="Symbol" pitchFamily="18" charset="2"/>
              </a:rPr>
              <a:t>{I</a:t>
            </a:r>
            <a:r>
              <a:rPr kumimoji="1" lang="en-US" altLang="zh-CN" sz="2400" baseline="-25000" dirty="0">
                <a:sym typeface="Symbol" pitchFamily="18" charset="2"/>
              </a:rPr>
              <a:t>0</a:t>
            </a:r>
            <a:r>
              <a:rPr kumimoji="1" lang="en-US" altLang="zh-CN" sz="2400" dirty="0">
                <a:sym typeface="Symbol" pitchFamily="18" charset="2"/>
              </a:rPr>
              <a:t>,</a:t>
            </a:r>
            <a:r>
              <a:rPr kumimoji="1" lang="zh-CN" altLang="en-US" sz="2400" dirty="0">
                <a:sym typeface="Symbol" pitchFamily="18" charset="2"/>
              </a:rPr>
              <a:t> </a:t>
            </a:r>
            <a:r>
              <a:rPr kumimoji="1" lang="en-US" altLang="zh-CN" sz="2400" dirty="0">
                <a:sym typeface="Symbol" pitchFamily="18" charset="2"/>
              </a:rPr>
              <a:t>I</a:t>
            </a:r>
            <a:r>
              <a:rPr kumimoji="1" lang="en-US" altLang="zh-CN" sz="2400" baseline="-25000" dirty="0">
                <a:sym typeface="Symbol" pitchFamily="18" charset="2"/>
              </a:rPr>
              <a:t>1</a:t>
            </a:r>
            <a:r>
              <a:rPr kumimoji="1" lang="en-US" altLang="zh-CN" sz="2400" dirty="0">
                <a:sym typeface="Symbol" pitchFamily="18" charset="2"/>
              </a:rPr>
              <a:t>,</a:t>
            </a:r>
            <a:r>
              <a:rPr kumimoji="1" lang="zh-CN" altLang="en-US" sz="2400" dirty="0">
                <a:sym typeface="Symbol" pitchFamily="18" charset="2"/>
              </a:rPr>
              <a:t> </a:t>
            </a:r>
            <a:r>
              <a:rPr kumimoji="1" lang="mr-IN" altLang="zh-CN" sz="2400" dirty="0">
                <a:sym typeface="Symbol" pitchFamily="18" charset="2"/>
              </a:rPr>
              <a:t>…</a:t>
            </a:r>
            <a:r>
              <a:rPr kumimoji="1" lang="en-US" altLang="zh-CN" sz="2400" dirty="0">
                <a:sym typeface="Symbol" pitchFamily="18" charset="2"/>
              </a:rPr>
              <a:t>,</a:t>
            </a:r>
            <a:r>
              <a:rPr kumimoji="1" lang="zh-CN" altLang="en-US" sz="2400" dirty="0">
                <a:sym typeface="Symbol" pitchFamily="18" charset="2"/>
              </a:rPr>
              <a:t> </a:t>
            </a:r>
            <a:r>
              <a:rPr kumimoji="1" lang="en-US" altLang="zh-CN" sz="2400" dirty="0">
                <a:sym typeface="Symbol" pitchFamily="18" charset="2"/>
              </a:rPr>
              <a:t>I</a:t>
            </a:r>
            <a:r>
              <a:rPr kumimoji="1" lang="en-US" altLang="zh-CN" sz="2400" baseline="-25000" dirty="0">
                <a:sym typeface="Symbol" pitchFamily="18" charset="2"/>
              </a:rPr>
              <a:t>n</a:t>
            </a:r>
            <a:r>
              <a:rPr kumimoji="1" lang="en-US" altLang="zh-CN" sz="2400" dirty="0">
                <a:sym typeface="Symbol" pitchFamily="18" charset="2"/>
              </a:rPr>
              <a:t>}</a:t>
            </a:r>
          </a:p>
          <a:p>
            <a:pPr lvl="1"/>
            <a:r>
              <a:rPr kumimoji="1" lang="en-US" altLang="zh-CN" sz="2400" dirty="0">
                <a:sym typeface="Symbol" pitchFamily="18" charset="2"/>
              </a:rPr>
              <a:t>2.</a:t>
            </a:r>
            <a:r>
              <a:rPr kumimoji="1" lang="zh-CN" altLang="en-US" sz="2400" dirty="0">
                <a:sym typeface="Symbol" pitchFamily="18" charset="2"/>
              </a:rPr>
              <a:t> 分析器的状态</a:t>
            </a:r>
            <a:r>
              <a:rPr kumimoji="1" lang="en-US" altLang="zh-CN" sz="2400" i="1" dirty="0" err="1">
                <a:sym typeface="Symbol" pitchFamily="18" charset="2"/>
              </a:rPr>
              <a:t>i</a:t>
            </a:r>
            <a:r>
              <a:rPr kumimoji="1" lang="zh-CN" altLang="en-US" sz="2400" dirty="0">
                <a:sym typeface="Symbol" pitchFamily="18" charset="2"/>
              </a:rPr>
              <a:t>对应于项目集</a:t>
            </a:r>
            <a:r>
              <a:rPr kumimoji="1" lang="en-US" altLang="zh-CN" sz="2400" dirty="0">
                <a:sym typeface="Symbol" pitchFamily="18" charset="2"/>
              </a:rPr>
              <a:t>I</a:t>
            </a:r>
            <a:r>
              <a:rPr kumimoji="1" lang="en-US" altLang="zh-CN" sz="2400" i="1" baseline="-25000" dirty="0">
                <a:sym typeface="Symbol" pitchFamily="18" charset="2"/>
              </a:rPr>
              <a:t>i</a:t>
            </a:r>
            <a:r>
              <a:rPr kumimoji="1" lang="zh-CN" altLang="en-US" sz="2400" dirty="0">
                <a:sym typeface="Symbol" pitchFamily="18" charset="2"/>
              </a:rPr>
              <a:t>，</a:t>
            </a:r>
            <a:r>
              <a:rPr kumimoji="1" lang="en-US" altLang="zh-CN" sz="2400" dirty="0">
                <a:sym typeface="Symbol" pitchFamily="18" charset="2"/>
              </a:rPr>
              <a:t>0</a:t>
            </a:r>
            <a:r>
              <a:rPr kumimoji="1" lang="zh-CN" altLang="en-US" sz="2400" dirty="0">
                <a:sym typeface="Symbol" pitchFamily="18" charset="2"/>
              </a:rPr>
              <a:t>为开始状态，状态</a:t>
            </a:r>
            <a:r>
              <a:rPr kumimoji="1" lang="en-US" altLang="zh-CN" sz="2400" i="1" dirty="0" err="1">
                <a:sym typeface="Symbol" pitchFamily="18" charset="2"/>
              </a:rPr>
              <a:t>i</a:t>
            </a:r>
            <a:r>
              <a:rPr kumimoji="1" lang="zh-CN" altLang="en-US" sz="2400" dirty="0">
                <a:sym typeface="Symbol" pitchFamily="18" charset="2"/>
              </a:rPr>
              <a:t>的语法分析动作按以下规则确定</a:t>
            </a:r>
            <a:r>
              <a:rPr kumimoji="1" lang="en-US" altLang="zh-CN" sz="2400" dirty="0">
                <a:sym typeface="Symbol" pitchFamily="18" charset="2"/>
              </a:rPr>
              <a:t>:</a:t>
            </a:r>
          </a:p>
          <a:p>
            <a:pPr lvl="2"/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①</a:t>
            </a:r>
            <a:r>
              <a:rPr kumimoji="1" lang="zh-CN" altLang="en-US" sz="2000" dirty="0"/>
              <a:t>若项目</a:t>
            </a:r>
            <a:r>
              <a:rPr kumimoji="1" lang="en-US" altLang="zh-CN" sz="2000" dirty="0"/>
              <a:t>[A</a:t>
            </a:r>
            <a:r>
              <a:rPr kumimoji="1" lang="zh-CN" altLang="en-US" sz="2000" dirty="0"/>
              <a:t>→</a:t>
            </a:r>
            <a:r>
              <a:rPr kumimoji="1" lang="en-US" altLang="zh-CN" sz="2000" dirty="0"/>
              <a:t>α·aβ,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b]</a:t>
            </a:r>
            <a:r>
              <a:rPr kumimoji="1" lang="zh-CN" altLang="en-US" sz="2000" dirty="0"/>
              <a:t>在</a:t>
            </a:r>
            <a:r>
              <a:rPr kumimoji="1" lang="en-US" altLang="zh-CN" sz="2000" dirty="0">
                <a:sym typeface="Symbol" pitchFamily="18" charset="2"/>
              </a:rPr>
              <a:t>I</a:t>
            </a:r>
            <a:r>
              <a:rPr kumimoji="1" lang="en-US" altLang="zh-CN" sz="2000" i="1" baseline="-25000" dirty="0">
                <a:sym typeface="Symbol" pitchFamily="18" charset="2"/>
              </a:rPr>
              <a:t>i</a:t>
            </a:r>
            <a:r>
              <a:rPr kumimoji="1" lang="zh-CN" altLang="en-US" sz="2000" dirty="0"/>
              <a:t>中，并且</a:t>
            </a:r>
            <a:r>
              <a:rPr kumimoji="1" lang="en-US" altLang="zh-CN" sz="2000" dirty="0"/>
              <a:t>GO(</a:t>
            </a:r>
            <a:r>
              <a:rPr kumimoji="1" lang="en-US" altLang="zh-CN" sz="2000" dirty="0">
                <a:sym typeface="Symbol" pitchFamily="18" charset="2"/>
              </a:rPr>
              <a:t>I</a:t>
            </a:r>
            <a:r>
              <a:rPr kumimoji="1" lang="en-US" altLang="zh-CN" sz="2000" i="1" baseline="-25000" dirty="0">
                <a:sym typeface="Symbol" pitchFamily="18" charset="2"/>
              </a:rPr>
              <a:t>i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>
                <a:sym typeface="Symbol" pitchFamily="18" charset="2"/>
              </a:rPr>
              <a:t>I</a:t>
            </a:r>
            <a:r>
              <a:rPr kumimoji="1" lang="en-US" altLang="zh-CN" sz="2000" i="1" baseline="-25000" dirty="0" err="1">
                <a:sym typeface="Symbol" pitchFamily="18" charset="2"/>
              </a:rPr>
              <a:t>j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为终结符号，那么设置</a:t>
            </a:r>
            <a:r>
              <a:rPr kumimoji="1" lang="en-US" altLang="zh-CN" sz="2000" dirty="0"/>
              <a:t>ACTION[</a:t>
            </a:r>
            <a:r>
              <a:rPr kumimoji="1" lang="en-US" altLang="zh-CN" sz="2000" i="1" dirty="0" err="1"/>
              <a:t>i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a]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shift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/>
              <a:t>j</a:t>
            </a:r>
            <a:r>
              <a:rPr kumimoji="1" lang="zh-CN" altLang="en-US" sz="2000" dirty="0"/>
              <a:t>，即移进动作</a:t>
            </a:r>
            <a:endParaRPr kumimoji="1" lang="en-US" altLang="zh-CN" sz="2000" dirty="0"/>
          </a:p>
          <a:p>
            <a:pPr lvl="2"/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②</a:t>
            </a:r>
            <a:r>
              <a:rPr kumimoji="1" lang="zh-CN" altLang="en-US" sz="2000" dirty="0"/>
              <a:t>若项目</a:t>
            </a:r>
            <a:r>
              <a:rPr kumimoji="1" lang="en-US" altLang="zh-CN" sz="2000" dirty="0"/>
              <a:t>[A</a:t>
            </a:r>
            <a:r>
              <a:rPr kumimoji="1" lang="zh-CN" altLang="en-US" sz="2000" dirty="0"/>
              <a:t>→</a:t>
            </a:r>
            <a:r>
              <a:rPr kumimoji="1" lang="en-US" altLang="zh-CN" sz="2000" dirty="0"/>
              <a:t>α·,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a]</a:t>
            </a:r>
            <a:r>
              <a:rPr kumimoji="1" lang="zh-CN" altLang="en-US" sz="2000" dirty="0"/>
              <a:t>在</a:t>
            </a:r>
            <a:r>
              <a:rPr kumimoji="1" lang="en-US" altLang="zh-CN" sz="2000" dirty="0">
                <a:sym typeface="Symbol" pitchFamily="18" charset="2"/>
              </a:rPr>
              <a:t>I</a:t>
            </a:r>
            <a:r>
              <a:rPr kumimoji="1" lang="en-US" altLang="zh-CN" sz="2000" i="1" baseline="-25000" dirty="0">
                <a:sym typeface="Symbol" pitchFamily="18" charset="2"/>
              </a:rPr>
              <a:t>i</a:t>
            </a:r>
            <a:r>
              <a:rPr kumimoji="1" lang="zh-CN" altLang="en-US" sz="2000" dirty="0"/>
              <a:t>中，并且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≠ </a:t>
            </a:r>
            <a:r>
              <a:rPr kumimoji="1" lang="en-US" altLang="zh-CN" sz="2000" dirty="0">
                <a:sym typeface="Symbol" pitchFamily="18" charset="2"/>
              </a:rPr>
              <a:t>S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kumimoji="1" lang="zh-CN" altLang="en-US" sz="2000" dirty="0"/>
              <a:t>，那么设置</a:t>
            </a:r>
            <a:r>
              <a:rPr kumimoji="1" lang="en-US" altLang="zh-CN" sz="2000" dirty="0"/>
              <a:t>ACTION[</a:t>
            </a:r>
            <a:r>
              <a:rPr kumimoji="1" lang="en-US" altLang="zh-CN" sz="2000" i="1" dirty="0" err="1"/>
              <a:t>i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a]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→</a:t>
            </a:r>
            <a:r>
              <a:rPr kumimoji="1" lang="en-US" altLang="zh-CN" sz="2000" dirty="0"/>
              <a:t>α</a:t>
            </a:r>
            <a:r>
              <a:rPr kumimoji="1" lang="zh-CN" altLang="en-US" sz="2000" dirty="0"/>
              <a:t>，即归约动作</a:t>
            </a:r>
            <a:endParaRPr kumimoji="1" lang="en-US" altLang="zh-CN" sz="2000" dirty="0"/>
          </a:p>
          <a:p>
            <a:pPr lvl="2"/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③</a:t>
            </a:r>
            <a:r>
              <a:rPr kumimoji="1" lang="zh-CN" altLang="en-US" sz="2000" dirty="0"/>
              <a:t>如果项目</a:t>
            </a:r>
            <a:r>
              <a:rPr kumimoji="1" lang="en-US" altLang="zh-CN" sz="2000" dirty="0"/>
              <a:t>[S</a:t>
            </a:r>
            <a:r>
              <a:rPr kumimoji="1" lang="en-US" altLang="zh-CN" sz="2000" dirty="0">
                <a:sym typeface="Symbol" pitchFamily="18" charset="2"/>
              </a:rPr>
              <a:t> S</a:t>
            </a:r>
            <a:r>
              <a:rPr kumimoji="1" lang="en-US" altLang="zh-CN" sz="2000" dirty="0"/>
              <a:t>·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$]</a:t>
            </a:r>
            <a:r>
              <a:rPr kumimoji="1" lang="zh-CN" altLang="en-US" sz="2000" dirty="0"/>
              <a:t>在</a:t>
            </a:r>
            <a:r>
              <a:rPr kumimoji="1" lang="en-US" altLang="zh-CN" sz="2000" dirty="0">
                <a:sym typeface="Symbol" pitchFamily="18" charset="2"/>
              </a:rPr>
              <a:t>I</a:t>
            </a:r>
            <a:r>
              <a:rPr kumimoji="1" lang="en-US" altLang="zh-CN" sz="2000" i="1" baseline="-25000" dirty="0">
                <a:sym typeface="Symbol" pitchFamily="18" charset="2"/>
              </a:rPr>
              <a:t>i</a:t>
            </a:r>
            <a:r>
              <a:rPr kumimoji="1" lang="zh-CN" altLang="en-US" sz="2000" dirty="0"/>
              <a:t>中，那么设置</a:t>
            </a:r>
            <a:r>
              <a:rPr kumimoji="1" lang="en-US" altLang="zh-CN" sz="2000" dirty="0"/>
              <a:t>ACTION[</a:t>
            </a:r>
            <a:r>
              <a:rPr kumimoji="1" lang="en-US" altLang="zh-CN" sz="2000" i="1" dirty="0" err="1"/>
              <a:t>i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$]</a:t>
            </a:r>
            <a:r>
              <a:rPr kumimoji="1" lang="zh-CN" altLang="en-US" sz="2000" dirty="0"/>
              <a:t>设为</a:t>
            </a:r>
            <a:r>
              <a:rPr kumimoji="1" lang="en-US" altLang="zh-CN" sz="2000" dirty="0"/>
              <a:t>accept</a:t>
            </a:r>
          </a:p>
          <a:p>
            <a:pPr lvl="2"/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④</a:t>
            </a:r>
            <a:r>
              <a:rPr kumimoji="1" lang="zh-CN" altLang="en-US" sz="2000" dirty="0"/>
              <a:t> 对于非终结符号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，如果</a:t>
            </a:r>
            <a:r>
              <a:rPr kumimoji="1" lang="en-US" altLang="zh-CN" sz="2000" dirty="0"/>
              <a:t>GO(</a:t>
            </a:r>
            <a:r>
              <a:rPr kumimoji="1" lang="en-US" altLang="zh-CN" sz="2000" dirty="0">
                <a:sym typeface="Symbol" pitchFamily="18" charset="2"/>
              </a:rPr>
              <a:t>I</a:t>
            </a:r>
            <a:r>
              <a:rPr kumimoji="1" lang="en-US" altLang="zh-CN" sz="2000" i="1" baseline="-25000" dirty="0">
                <a:sym typeface="Symbol" pitchFamily="18" charset="2"/>
              </a:rPr>
              <a:t>i 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A)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I</a:t>
            </a:r>
            <a:r>
              <a:rPr kumimoji="1" lang="en-US" altLang="zh-CN" sz="2000" i="1" baseline="-25000" dirty="0" err="1"/>
              <a:t>j</a:t>
            </a:r>
            <a:r>
              <a:rPr kumimoji="1" lang="zh-CN" altLang="en-US" sz="2000" dirty="0"/>
              <a:t>，设置</a:t>
            </a:r>
            <a:r>
              <a:rPr kumimoji="1" lang="en-US" altLang="zh-CN" sz="2000" dirty="0"/>
              <a:t>GOTO[</a:t>
            </a:r>
            <a:r>
              <a:rPr kumimoji="1" lang="en-US" altLang="zh-CN" sz="2000" i="1" dirty="0" err="1"/>
              <a:t>i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A]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/>
              <a:t>j</a:t>
            </a:r>
          </a:p>
          <a:p>
            <a:pPr lvl="1"/>
            <a:r>
              <a:rPr kumimoji="1" lang="en-US" altLang="zh-CN" sz="2400" dirty="0"/>
              <a:t>3.</a:t>
            </a:r>
            <a:r>
              <a:rPr kumimoji="1" lang="zh-CN" altLang="en-US" sz="2400" dirty="0"/>
              <a:t> 所有没有按第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步获得填充的位置均表示出错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分析表的构造算法</a:t>
            </a:r>
          </a:p>
        </p:txBody>
      </p:sp>
    </p:spTree>
    <p:extLst>
      <p:ext uri="{BB962C8B-B14F-4D97-AF65-F5344CB8AC3E}">
        <p14:creationId xmlns:p14="http://schemas.microsoft.com/office/powerpoint/2010/main" val="57639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分析表的构造算法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45234"/>
              </p:ext>
            </p:extLst>
          </p:nvPr>
        </p:nvGraphicFramePr>
        <p:xfrm>
          <a:off x="3791744" y="764704"/>
          <a:ext cx="7766600" cy="554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0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4696"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altLang="en-US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</a:p>
                  </a:txBody>
                  <a:tcPr marL="91449" marR="91449" marT="45723" marB="45723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action(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动作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转换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1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s12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s11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s12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s11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7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406399" y="990600"/>
            <a:ext cx="2233217" cy="3158480"/>
          </a:xfrm>
        </p:spPr>
        <p:txBody>
          <a:bodyPr/>
          <a:lstStyle/>
          <a:p>
            <a:r>
              <a:rPr kumimoji="1" lang="zh-CN" altLang="en-US" sz="2800" dirty="0"/>
              <a:t>文法</a:t>
            </a:r>
            <a:r>
              <a:rPr kumimoji="1" lang="en-US" altLang="zh-CN" sz="2800" dirty="0"/>
              <a:t>G[S]: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[1]</a:t>
            </a:r>
            <a:r>
              <a:rPr lang="zh-CN" altLang="en-US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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·S </a:t>
            </a:r>
            <a:r>
              <a:rPr kumimoji="1" lang="en-US" altLang="zh-CN" sz="2400" dirty="0"/>
              <a:t>	</a:t>
            </a:r>
          </a:p>
          <a:p>
            <a:pPr marL="88900" indent="-8890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[2]S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     </a:t>
            </a:r>
            <a:r>
              <a:rPr kumimoji="1" lang="en-US" altLang="zh-CN" sz="2400" dirty="0"/>
              <a:t>[3]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→</a:t>
            </a:r>
            <a:r>
              <a:rPr kumimoji="1" lang="en-US" altLang="zh-CN" sz="2400" dirty="0"/>
              <a:t>R</a:t>
            </a:r>
          </a:p>
          <a:p>
            <a:pPr marL="0" indent="88900">
              <a:buNone/>
            </a:pPr>
            <a:r>
              <a:rPr kumimoji="1" lang="en-US" altLang="zh-CN" sz="2400" dirty="0"/>
              <a:t>[4]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→ </a:t>
            </a:r>
            <a:r>
              <a:rPr kumimoji="1" lang="zh-CN" altLang="en-US" sz="2400" b="1" dirty="0"/>
              <a:t>*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[5]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→ </a:t>
            </a:r>
            <a:r>
              <a:rPr kumimoji="1" lang="en-US" altLang="zh-CN" sz="2400" b="1" dirty="0"/>
              <a:t>id</a:t>
            </a:r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[6]R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5051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项目集可以看出是由两个部分组成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心， 向前搜索符</a:t>
            </a:r>
            <a:endParaRPr kumimoji="1" lang="en-US" altLang="zh-CN" dirty="0"/>
          </a:p>
          <a:p>
            <a:r>
              <a:rPr kumimoji="1" lang="zh-CN" altLang="en-US" dirty="0"/>
              <a:t>多数情况下，同一文法的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项目集的个数比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项目集个数多。这是由于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项目集的构造对某些同心集得分裂，可能使状态数目剧烈增长。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41833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如果一个文法的</a:t>
            </a:r>
            <a:r>
              <a:rPr kumimoji="1" lang="en-US" altLang="zh-CN" sz="3600" dirty="0"/>
              <a:t>LR(1)</a:t>
            </a:r>
            <a:r>
              <a:rPr kumimoji="1" lang="zh-CN" altLang="en-US" sz="3600" dirty="0"/>
              <a:t>分析表不含多重入口时，即任何一个</a:t>
            </a:r>
            <a:r>
              <a:rPr kumimoji="1" lang="en-US" altLang="zh-CN" sz="3600" dirty="0"/>
              <a:t>LR(1)</a:t>
            </a:r>
            <a:r>
              <a:rPr kumimoji="1" lang="zh-CN" altLang="en-US" sz="3600" dirty="0"/>
              <a:t>项目集中不存在</a:t>
            </a:r>
            <a:r>
              <a:rPr kumimoji="1" lang="zh-CN" altLang="en-US" sz="3600" dirty="0">
                <a:solidFill>
                  <a:srgbClr val="FF0000"/>
                </a:solidFill>
              </a:rPr>
              <a:t>移进</a:t>
            </a:r>
            <a:r>
              <a:rPr kumimoji="1" lang="en-US" altLang="zh-CN" sz="3600" dirty="0">
                <a:solidFill>
                  <a:srgbClr val="FF0000"/>
                </a:solidFill>
              </a:rPr>
              <a:t>-</a:t>
            </a:r>
            <a:r>
              <a:rPr kumimoji="1" lang="zh-CN" altLang="en-US" sz="3600" dirty="0">
                <a:solidFill>
                  <a:srgbClr val="FF0000"/>
                </a:solidFill>
              </a:rPr>
              <a:t>归约或归约</a:t>
            </a:r>
            <a:r>
              <a:rPr kumimoji="1" lang="en-US" altLang="zh-CN" sz="3600" dirty="0">
                <a:solidFill>
                  <a:srgbClr val="FF0000"/>
                </a:solidFill>
              </a:rPr>
              <a:t>-</a:t>
            </a:r>
            <a:r>
              <a:rPr kumimoji="1" lang="zh-CN" altLang="en-US" sz="3600" dirty="0">
                <a:solidFill>
                  <a:srgbClr val="FF0000"/>
                </a:solidFill>
              </a:rPr>
              <a:t>归约冲突</a:t>
            </a:r>
            <a:r>
              <a:rPr kumimoji="1" lang="zh-CN" altLang="en-US" sz="3600" dirty="0"/>
              <a:t>，则称该文法为</a:t>
            </a:r>
            <a:r>
              <a:rPr kumimoji="1" lang="en-US" altLang="zh-CN" sz="3600" dirty="0"/>
              <a:t>LR(1)</a:t>
            </a:r>
            <a:r>
              <a:rPr kumimoji="1" lang="zh-CN" altLang="en-US" sz="3600" dirty="0"/>
              <a:t>文法，所构造的相应分析表为</a:t>
            </a:r>
            <a:r>
              <a:rPr kumimoji="1" lang="en-US" altLang="zh-CN" sz="3600" dirty="0"/>
              <a:t>LR(1)</a:t>
            </a:r>
            <a:r>
              <a:rPr kumimoji="1" lang="zh-CN" altLang="en-US" sz="3600" dirty="0"/>
              <a:t>分析表，使用</a:t>
            </a:r>
            <a:r>
              <a:rPr kumimoji="1" lang="en-US" altLang="zh-CN" sz="3600" dirty="0"/>
              <a:t>LR(1)</a:t>
            </a:r>
            <a:r>
              <a:rPr kumimoji="1" lang="zh-CN" altLang="en-US" sz="3600" dirty="0"/>
              <a:t>分析表的分析器称为</a:t>
            </a:r>
            <a:r>
              <a:rPr kumimoji="1" lang="en-US" altLang="zh-CN" sz="3600" dirty="0"/>
              <a:t>LR(1)</a:t>
            </a:r>
            <a:r>
              <a:rPr kumimoji="1" lang="zh-CN" altLang="en-US" sz="3600" dirty="0"/>
              <a:t>分析器，或者</a:t>
            </a:r>
            <a:r>
              <a:rPr kumimoji="1" lang="zh-CN" altLang="en-US" sz="3600" dirty="0">
                <a:solidFill>
                  <a:srgbClr val="FF0000"/>
                </a:solidFill>
              </a:rPr>
              <a:t>规范的</a:t>
            </a:r>
            <a:r>
              <a:rPr kumimoji="1" lang="en-US" altLang="zh-CN" sz="3600" dirty="0">
                <a:solidFill>
                  <a:srgbClr val="FF0000"/>
                </a:solidFill>
              </a:rPr>
              <a:t>LR</a:t>
            </a:r>
            <a:r>
              <a:rPr kumimoji="1" lang="zh-CN" altLang="en-US" sz="3600" dirty="0">
                <a:solidFill>
                  <a:srgbClr val="FF0000"/>
                </a:solidFill>
              </a:rPr>
              <a:t>分析器</a:t>
            </a:r>
            <a:r>
              <a:rPr kumimoji="1" lang="zh-CN" altLang="en-US" sz="3600" dirty="0"/>
              <a:t>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37758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8733" y="1499438"/>
            <a:ext cx="2106974" cy="202930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/>
              <a:t>LR(1)</a:t>
            </a:r>
            <a:r>
              <a:rPr kumimoji="1" lang="zh-CN" altLang="en-US" sz="2000" dirty="0"/>
              <a:t>分析法的分析能力比</a:t>
            </a:r>
            <a:r>
              <a:rPr kumimoji="1" lang="en-US" altLang="zh-CN" sz="2000" dirty="0"/>
              <a:t>SLR(1)</a:t>
            </a:r>
            <a:r>
              <a:rPr kumimoji="1" lang="zh-CN" altLang="en-US" sz="2000" dirty="0"/>
              <a:t>分析法有明显的提高，但是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分析表的规模却远远增大</a:t>
            </a:r>
            <a:r>
              <a:rPr kumimoji="1" lang="zh-CN" altLang="en-US" sz="2000" dirty="0"/>
              <a:t>了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分析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567608" y="908720"/>
            <a:ext cx="9263969" cy="5333984"/>
            <a:chOff x="2604721" y="959490"/>
            <a:chExt cx="9263969" cy="533398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604721" y="1269088"/>
              <a:ext cx="1964859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·S,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 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136861" y="1100749"/>
              <a:ext cx="1707618" cy="679567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017829" y="1918543"/>
              <a:ext cx="1958818" cy="1008112"/>
            </a:xfrm>
            <a:prstGeom prst="rect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L·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082125" y="3070671"/>
              <a:ext cx="1926944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R·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068232" y="3965550"/>
              <a:ext cx="1880960" cy="16254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44657" y="4769744"/>
              <a:ext cx="1880055" cy="734888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7657141" y="1990095"/>
              <a:ext cx="1919294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id,</a:t>
              </a:r>
              <a:r>
                <a:rPr lang="zh-CN" altLang="en-US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657141" y="3775943"/>
              <a:ext cx="1635046" cy="734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57141" y="4654847"/>
              <a:ext cx="1635046" cy="7348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79913" y="966605"/>
              <a:ext cx="1978273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" name="肘形连接符 15"/>
            <p:cNvCxnSpPr/>
            <p:nvPr/>
          </p:nvCxnSpPr>
          <p:spPr bwMode="auto">
            <a:xfrm>
              <a:off x="3887658" y="3585145"/>
              <a:ext cx="1194467" cy="726933"/>
            </a:xfrm>
            <a:prstGeom prst="bentConnector3">
              <a:avLst>
                <a:gd name="adj1" fmla="val 122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直线箭头连接符 16"/>
            <p:cNvCxnSpPr>
              <a:endCxn id="14" idx="3"/>
            </p:cNvCxnSpPr>
            <p:nvPr/>
          </p:nvCxnSpPr>
          <p:spPr bwMode="auto">
            <a:xfrm flipH="1">
              <a:off x="4524712" y="5137188"/>
              <a:ext cx="524991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stCxn id="11" idx="3"/>
            </p:cNvCxnSpPr>
            <p:nvPr/>
          </p:nvCxnSpPr>
          <p:spPr bwMode="auto">
            <a:xfrm>
              <a:off x="6976647" y="2422599"/>
              <a:ext cx="68827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/>
            <p:cNvCxnSpPr>
              <a:stCxn id="17" idx="0"/>
            </p:cNvCxnSpPr>
            <p:nvPr/>
          </p:nvCxnSpPr>
          <p:spPr bwMode="auto">
            <a:xfrm flipV="1">
              <a:off x="8474664" y="1702519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/>
            <p:cNvCxnSpPr>
              <a:endCxn id="16" idx="1"/>
            </p:cNvCxnSpPr>
            <p:nvPr/>
          </p:nvCxnSpPr>
          <p:spPr bwMode="auto">
            <a:xfrm flipV="1">
              <a:off x="6909964" y="4143387"/>
              <a:ext cx="747177" cy="551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直线箭头连接符 20"/>
            <p:cNvCxnSpPr>
              <a:endCxn id="17" idx="1"/>
            </p:cNvCxnSpPr>
            <p:nvPr/>
          </p:nvCxnSpPr>
          <p:spPr bwMode="auto">
            <a:xfrm flipV="1">
              <a:off x="6967721" y="5022291"/>
              <a:ext cx="689420" cy="101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曲线连接符 21"/>
            <p:cNvCxnSpPr>
              <a:endCxn id="13" idx="2"/>
            </p:cNvCxnSpPr>
            <p:nvPr/>
          </p:nvCxnSpPr>
          <p:spPr bwMode="auto">
            <a:xfrm rot="10800000" flipV="1">
              <a:off x="6008712" y="5206957"/>
              <a:ext cx="940480" cy="383994"/>
            </a:xfrm>
            <a:prstGeom prst="curvedConnector4">
              <a:avLst>
                <a:gd name="adj1" fmla="val -43282"/>
                <a:gd name="adj2" fmla="val 15953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3" name="文本框 22"/>
            <p:cNvSpPr txBox="1"/>
            <p:nvPr/>
          </p:nvSpPr>
          <p:spPr>
            <a:xfrm>
              <a:off x="4726384" y="110074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662390" y="2099569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56808" y="30706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24572" y="40067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52646" y="477315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6179" y="246890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14979" y="431352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01897" y="16675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48923" y="20625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04907" y="5518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20931" y="379075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48923" y="471756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084393" y="1748821"/>
              <a:ext cx="237693" cy="36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cxnSp>
          <p:nvCxnSpPr>
            <p:cNvPr id="36" name="直线箭头连接符 35"/>
            <p:cNvCxnSpPr>
              <a:endCxn id="10" idx="1"/>
            </p:cNvCxnSpPr>
            <p:nvPr/>
          </p:nvCxnSpPr>
          <p:spPr bwMode="auto">
            <a:xfrm>
              <a:off x="4547146" y="1440011"/>
              <a:ext cx="589715" cy="52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线箭头连接符 36"/>
            <p:cNvCxnSpPr>
              <a:stCxn id="9" idx="3"/>
              <a:endCxn id="11" idx="1"/>
            </p:cNvCxnSpPr>
            <p:nvPr/>
          </p:nvCxnSpPr>
          <p:spPr bwMode="auto">
            <a:xfrm>
              <a:off x="4569580" y="2418723"/>
              <a:ext cx="448249" cy="38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线箭头连接符 37"/>
            <p:cNvCxnSpPr>
              <a:stCxn id="9" idx="2"/>
              <a:endCxn id="14" idx="0"/>
            </p:cNvCxnSpPr>
            <p:nvPr/>
          </p:nvCxnSpPr>
          <p:spPr bwMode="auto">
            <a:xfrm flipH="1">
              <a:off x="3584685" y="3568358"/>
              <a:ext cx="2466" cy="120138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线箭头连接符 38"/>
            <p:cNvCxnSpPr>
              <a:endCxn id="12" idx="1"/>
            </p:cNvCxnSpPr>
            <p:nvPr/>
          </p:nvCxnSpPr>
          <p:spPr bwMode="auto">
            <a:xfrm>
              <a:off x="4524712" y="3394843"/>
              <a:ext cx="557413" cy="82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0" name="矩形 39"/>
            <p:cNvSpPr/>
            <p:nvPr/>
          </p:nvSpPr>
          <p:spPr>
            <a:xfrm>
              <a:off x="9945953" y="959490"/>
              <a:ext cx="1368418" cy="7348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10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1" name="直线箭头连接符 40"/>
            <p:cNvCxnSpPr/>
            <p:nvPr/>
          </p:nvCxnSpPr>
          <p:spPr bwMode="auto">
            <a:xfrm flipV="1">
              <a:off x="9576435" y="1694378"/>
              <a:ext cx="1053727" cy="29571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9943765" y="2458739"/>
              <a:ext cx="1581412" cy="734888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11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3" name="直线箭头连接符 42"/>
            <p:cNvCxnSpPr>
              <a:stCxn id="15" idx="3"/>
            </p:cNvCxnSpPr>
            <p:nvPr/>
          </p:nvCxnSpPr>
          <p:spPr bwMode="auto">
            <a:xfrm>
              <a:off x="9576435" y="2818415"/>
              <a:ext cx="367330" cy="776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9950381" y="3563406"/>
              <a:ext cx="1575479" cy="16254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cxnSp>
          <p:nvCxnSpPr>
            <p:cNvPr id="45" name="直线箭头连接符 44"/>
            <p:cNvCxnSpPr/>
            <p:nvPr/>
          </p:nvCxnSpPr>
          <p:spPr bwMode="auto">
            <a:xfrm>
              <a:off x="9571900" y="3275374"/>
              <a:ext cx="378481" cy="11007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6" name="文本框 45"/>
            <p:cNvSpPr txBox="1"/>
            <p:nvPr/>
          </p:nvSpPr>
          <p:spPr>
            <a:xfrm>
              <a:off x="9610591" y="336435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cxnSp>
          <p:nvCxnSpPr>
            <p:cNvPr id="47" name="直线箭头连接符 46"/>
            <p:cNvCxnSpPr/>
            <p:nvPr/>
          </p:nvCxnSpPr>
          <p:spPr bwMode="auto">
            <a:xfrm flipH="1" flipV="1">
              <a:off x="10734471" y="3193627"/>
              <a:ext cx="3650" cy="36977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8" name="文本框 47"/>
            <p:cNvSpPr txBox="1"/>
            <p:nvPr/>
          </p:nvSpPr>
          <p:spPr>
            <a:xfrm>
              <a:off x="10734471" y="321017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916948" y="5558586"/>
              <a:ext cx="1635046" cy="734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13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0" name="直线箭头连接符 49"/>
            <p:cNvCxnSpPr/>
            <p:nvPr/>
          </p:nvCxnSpPr>
          <p:spPr bwMode="auto">
            <a:xfrm flipH="1">
              <a:off x="10734471" y="5188807"/>
              <a:ext cx="3650" cy="369779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1" name="文本框 50"/>
            <p:cNvSpPr txBox="1"/>
            <p:nvPr/>
          </p:nvSpPr>
          <p:spPr>
            <a:xfrm>
              <a:off x="10734471" y="521428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cxnSp>
          <p:nvCxnSpPr>
            <p:cNvPr id="52" name="曲线连接符 51"/>
            <p:cNvCxnSpPr/>
            <p:nvPr/>
          </p:nvCxnSpPr>
          <p:spPr bwMode="auto">
            <a:xfrm flipH="1" flipV="1">
              <a:off x="11314371" y="1326934"/>
              <a:ext cx="211489" cy="3049173"/>
            </a:xfrm>
            <a:prstGeom prst="curvedConnector3">
              <a:avLst>
                <a:gd name="adj1" fmla="val -142528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3" name="文本框 52"/>
            <p:cNvSpPr txBox="1"/>
            <p:nvPr/>
          </p:nvSpPr>
          <p:spPr>
            <a:xfrm>
              <a:off x="11547907" y="2650736"/>
              <a:ext cx="237693" cy="36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cxnSp>
          <p:nvCxnSpPr>
            <p:cNvPr id="54" name="曲线连接符 53"/>
            <p:cNvCxnSpPr/>
            <p:nvPr/>
          </p:nvCxnSpPr>
          <p:spPr bwMode="auto">
            <a:xfrm rot="10800000" flipV="1">
              <a:off x="10738121" y="4844749"/>
              <a:ext cx="784090" cy="344057"/>
            </a:xfrm>
            <a:prstGeom prst="curvedConnector4">
              <a:avLst>
                <a:gd name="adj1" fmla="val -45932"/>
                <a:gd name="adj2" fmla="val 12881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5" name="文本框 54"/>
            <p:cNvSpPr txBox="1"/>
            <p:nvPr/>
          </p:nvSpPr>
          <p:spPr>
            <a:xfrm>
              <a:off x="11568608" y="4941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</p:grpSp>
      <p:sp>
        <p:nvSpPr>
          <p:cNvPr id="56" name="内容占位符 1"/>
          <p:cNvSpPr txBox="1">
            <a:spLocks/>
          </p:cNvSpPr>
          <p:nvPr/>
        </p:nvSpPr>
        <p:spPr bwMode="auto">
          <a:xfrm>
            <a:off x="176677" y="3775963"/>
            <a:ext cx="2320620" cy="202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kumimoji="1" lang="zh-CN" altLang="en-US" sz="2000" kern="0" dirty="0"/>
              <a:t>折中办法</a:t>
            </a:r>
            <a:r>
              <a:rPr kumimoji="1" lang="en-US" altLang="zh-CN" sz="2000" kern="0" dirty="0"/>
              <a:t>:</a:t>
            </a:r>
            <a:r>
              <a:rPr kumimoji="1" lang="zh-CN" altLang="en-US" sz="2000" kern="0" dirty="0"/>
              <a:t> </a:t>
            </a:r>
            <a:endParaRPr kumimoji="1" lang="en-US" altLang="zh-CN" sz="2000" kern="0" dirty="0"/>
          </a:p>
          <a:p>
            <a:pPr marL="0" indent="0">
              <a:buFont typeface="Times" charset="0"/>
              <a:buNone/>
            </a:pPr>
            <a:r>
              <a:rPr kumimoji="1" lang="en-US" altLang="zh-CN" sz="2000" kern="0" dirty="0"/>
              <a:t>F.</a:t>
            </a:r>
            <a:r>
              <a:rPr kumimoji="1" lang="zh-CN" altLang="en-US" sz="2000" kern="0" dirty="0"/>
              <a:t> </a:t>
            </a:r>
            <a:r>
              <a:rPr kumimoji="1" lang="en-US" altLang="zh-CN" sz="2000" kern="0" dirty="0" err="1"/>
              <a:t>DeRemer</a:t>
            </a:r>
            <a:r>
              <a:rPr kumimoji="1" lang="zh-CN" altLang="en-US" sz="2000" kern="0" dirty="0"/>
              <a:t>提出的</a:t>
            </a:r>
            <a:r>
              <a:rPr kumimoji="1" lang="en-US" altLang="zh-CN" sz="2000" kern="0" dirty="0"/>
              <a:t>LALR(1)</a:t>
            </a:r>
            <a:r>
              <a:rPr kumimoji="1" lang="zh-CN" altLang="en-US" sz="2000" kern="0" dirty="0"/>
              <a:t>分析法 </a:t>
            </a:r>
          </a:p>
        </p:txBody>
      </p:sp>
    </p:spTree>
    <p:extLst>
      <p:ext uri="{BB962C8B-B14F-4D97-AF65-F5344CB8AC3E}">
        <p14:creationId xmlns:p14="http://schemas.microsoft.com/office/powerpoint/2010/main" val="185087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项目集规范族合并同心集，若合并同心集后不产生新的冲突，则为</a:t>
            </a:r>
            <a:r>
              <a:rPr kumimoji="1" lang="en-US" altLang="zh-CN" dirty="0"/>
              <a:t>LALR(1)</a:t>
            </a:r>
            <a:r>
              <a:rPr kumimoji="1" lang="zh-CN" altLang="en-US" dirty="0"/>
              <a:t>项目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LALR(1)</a:t>
            </a:r>
            <a:r>
              <a:rPr kumimoji="1" lang="zh-CN" altLang="en-US" dirty="0"/>
              <a:t>分析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8551" y="2979826"/>
            <a:ext cx="1880960" cy="16254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zh-CN" altLang="en-US" sz="2000" dirty="0">
              <a:solidFill>
                <a:srgbClr val="000099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→ *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·R,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=/$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·L,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=/$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sz="2000" b="1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=/$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→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R,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=/$</a:t>
            </a:r>
          </a:p>
        </p:txBody>
      </p:sp>
      <p:sp>
        <p:nvSpPr>
          <p:cNvPr id="6" name="矩形 5"/>
          <p:cNvSpPr/>
          <p:nvPr/>
        </p:nvSpPr>
        <p:spPr>
          <a:xfrm>
            <a:off x="1199456" y="2132856"/>
            <a:ext cx="1880055" cy="734888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·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=/$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551" y="4717487"/>
            <a:ext cx="1635046" cy="734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=/$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551" y="5622552"/>
            <a:ext cx="1635046" cy="7348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=/$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1453" y="5622552"/>
            <a:ext cx="1368418" cy="7348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46920" y="2131990"/>
            <a:ext cx="1581412" cy="734888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11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·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046920" y="2979826"/>
            <a:ext cx="1575479" cy="16254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zh-CN" altLang="en-US" sz="2000" dirty="0">
              <a:solidFill>
                <a:srgbClr val="000099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→ *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·R,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·L,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sz="2000" b="1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→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R,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</a:p>
        </p:txBody>
      </p:sp>
      <p:sp>
        <p:nvSpPr>
          <p:cNvPr id="12" name="矩形 11"/>
          <p:cNvSpPr/>
          <p:nvPr/>
        </p:nvSpPr>
        <p:spPr>
          <a:xfrm>
            <a:off x="4017136" y="4717487"/>
            <a:ext cx="1635046" cy="734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13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=/$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直线箭头连接符 13"/>
          <p:cNvCxnSpPr/>
          <p:nvPr/>
        </p:nvCxnSpPr>
        <p:spPr bwMode="auto">
          <a:xfrm>
            <a:off x="6168008" y="2420888"/>
            <a:ext cx="31683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235061" y="1988840"/>
            <a:ext cx="87716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800">
                <a:solidFill>
                  <a:srgbClr val="7030A0"/>
                </a:solidFill>
                <a:latin typeface="STXinwei" charset="-122"/>
                <a:ea typeface="STXinwei" charset="-122"/>
                <a:cs typeface="STXinwei" charset="-122"/>
              </a:rPr>
              <a:t>合并为</a:t>
            </a:r>
            <a:endParaRPr kumimoji="1" lang="zh-CN" altLang="en-US" sz="1800" dirty="0">
              <a:solidFill>
                <a:srgbClr val="7030A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91636" y="1988840"/>
            <a:ext cx="1832956" cy="734888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5/11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·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=/$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591636" y="2866878"/>
            <a:ext cx="1880960" cy="16254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4/12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zh-CN" altLang="en-US" sz="2000" dirty="0">
              <a:solidFill>
                <a:srgbClr val="000099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→ *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·R,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=/$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·L,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=/$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sz="2000" b="1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=/$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→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R,</a:t>
            </a:r>
            <a:r>
              <a: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=/$</a:t>
            </a:r>
          </a:p>
        </p:txBody>
      </p:sp>
      <p:sp>
        <p:nvSpPr>
          <p:cNvPr id="20" name="矩形 19"/>
          <p:cNvSpPr/>
          <p:nvPr/>
        </p:nvSpPr>
        <p:spPr>
          <a:xfrm>
            <a:off x="9591636" y="4635429"/>
            <a:ext cx="1635046" cy="734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7/13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=/$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91636" y="5513467"/>
            <a:ext cx="1635046" cy="7348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8/10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·,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=/$</a:t>
            </a:r>
            <a:endParaRPr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线箭头连接符 21"/>
          <p:cNvCxnSpPr/>
          <p:nvPr/>
        </p:nvCxnSpPr>
        <p:spPr bwMode="auto">
          <a:xfrm>
            <a:off x="6155119" y="3645024"/>
            <a:ext cx="31683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22172" y="3212976"/>
            <a:ext cx="87716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800">
                <a:solidFill>
                  <a:srgbClr val="7030A0"/>
                </a:solidFill>
                <a:latin typeface="STXinwei" charset="-122"/>
                <a:ea typeface="STXinwei" charset="-122"/>
                <a:cs typeface="STXinwei" charset="-122"/>
              </a:rPr>
              <a:t>合并为</a:t>
            </a:r>
            <a:endParaRPr kumimoji="1" lang="zh-CN" altLang="en-US" sz="1800" dirty="0">
              <a:solidFill>
                <a:srgbClr val="7030A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cxnSp>
        <p:nvCxnSpPr>
          <p:cNvPr id="24" name="直线箭头连接符 23"/>
          <p:cNvCxnSpPr/>
          <p:nvPr/>
        </p:nvCxnSpPr>
        <p:spPr bwMode="auto">
          <a:xfrm>
            <a:off x="6102914" y="5040883"/>
            <a:ext cx="31683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69967" y="4608835"/>
            <a:ext cx="87716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800">
                <a:solidFill>
                  <a:srgbClr val="7030A0"/>
                </a:solidFill>
                <a:latin typeface="STXinwei" charset="-122"/>
                <a:ea typeface="STXinwei" charset="-122"/>
                <a:cs typeface="STXinwei" charset="-122"/>
              </a:rPr>
              <a:t>合并为</a:t>
            </a:r>
            <a:endParaRPr kumimoji="1" lang="zh-CN" altLang="en-US" sz="1800" dirty="0">
              <a:solidFill>
                <a:srgbClr val="7030A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cxnSp>
        <p:nvCxnSpPr>
          <p:cNvPr id="26" name="直线箭头连接符 25"/>
          <p:cNvCxnSpPr/>
          <p:nvPr/>
        </p:nvCxnSpPr>
        <p:spPr bwMode="auto">
          <a:xfrm>
            <a:off x="6155119" y="5924012"/>
            <a:ext cx="31683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222172" y="5491964"/>
            <a:ext cx="87716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800">
                <a:solidFill>
                  <a:srgbClr val="7030A0"/>
                </a:solidFill>
                <a:latin typeface="STXinwei" charset="-122"/>
                <a:ea typeface="STXinwei" charset="-122"/>
                <a:cs typeface="STXinwei" charset="-122"/>
              </a:rPr>
              <a:t>合并为</a:t>
            </a:r>
            <a:endParaRPr kumimoji="1" lang="zh-CN" altLang="en-US" sz="1800" dirty="0">
              <a:solidFill>
                <a:srgbClr val="7030A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15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LALR(1)</a:t>
            </a:r>
            <a:r>
              <a:rPr kumimoji="1" lang="zh-CN" altLang="en-US" dirty="0"/>
              <a:t>分析</a:t>
            </a:r>
          </a:p>
        </p:txBody>
      </p:sp>
      <p:grpSp>
        <p:nvGrpSpPr>
          <p:cNvPr id="77" name="组 76"/>
          <p:cNvGrpSpPr/>
          <p:nvPr/>
        </p:nvGrpSpPr>
        <p:grpSpPr>
          <a:xfrm>
            <a:off x="3863752" y="836712"/>
            <a:ext cx="7494062" cy="4921670"/>
            <a:chOff x="2619456" y="808536"/>
            <a:chExt cx="7494062" cy="492167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619456" y="1111019"/>
              <a:ext cx="1964859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·S,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 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151596" y="942680"/>
              <a:ext cx="1707618" cy="679567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032564" y="1760474"/>
              <a:ext cx="1958818" cy="1008112"/>
            </a:xfrm>
            <a:prstGeom prst="rect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L·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096860" y="2912602"/>
              <a:ext cx="1926944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R·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082967" y="3807481"/>
              <a:ext cx="1880960" cy="16254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4/12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59392" y="4611675"/>
              <a:ext cx="1880055" cy="734888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5/11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7671876" y="1832026"/>
              <a:ext cx="1919294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id,</a:t>
              </a:r>
              <a:r>
                <a:rPr lang="zh-CN" altLang="en-US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671876" y="3617874"/>
              <a:ext cx="1635046" cy="734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7/13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71876" y="4496778"/>
              <a:ext cx="1635046" cy="7348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8/10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94648" y="808536"/>
              <a:ext cx="1978273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" name="肘形连接符 15"/>
            <p:cNvCxnSpPr/>
            <p:nvPr/>
          </p:nvCxnSpPr>
          <p:spPr bwMode="auto">
            <a:xfrm>
              <a:off x="3902393" y="3427076"/>
              <a:ext cx="1194467" cy="726933"/>
            </a:xfrm>
            <a:prstGeom prst="bentConnector3">
              <a:avLst>
                <a:gd name="adj1" fmla="val 122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直线箭头连接符 16"/>
            <p:cNvCxnSpPr>
              <a:endCxn id="17" idx="3"/>
            </p:cNvCxnSpPr>
            <p:nvPr/>
          </p:nvCxnSpPr>
          <p:spPr bwMode="auto">
            <a:xfrm flipH="1">
              <a:off x="4539447" y="4979119"/>
              <a:ext cx="524991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stCxn id="14" idx="3"/>
            </p:cNvCxnSpPr>
            <p:nvPr/>
          </p:nvCxnSpPr>
          <p:spPr bwMode="auto">
            <a:xfrm>
              <a:off x="6991382" y="2264530"/>
              <a:ext cx="68827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/>
            <p:cNvCxnSpPr>
              <a:stCxn id="20" idx="0"/>
            </p:cNvCxnSpPr>
            <p:nvPr/>
          </p:nvCxnSpPr>
          <p:spPr bwMode="auto">
            <a:xfrm flipV="1">
              <a:off x="8489399" y="1544450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/>
            <p:cNvCxnSpPr>
              <a:endCxn id="19" idx="1"/>
            </p:cNvCxnSpPr>
            <p:nvPr/>
          </p:nvCxnSpPr>
          <p:spPr bwMode="auto">
            <a:xfrm flipV="1">
              <a:off x="6924699" y="3985318"/>
              <a:ext cx="747177" cy="551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直线箭头连接符 20"/>
            <p:cNvCxnSpPr>
              <a:endCxn id="20" idx="1"/>
            </p:cNvCxnSpPr>
            <p:nvPr/>
          </p:nvCxnSpPr>
          <p:spPr bwMode="auto">
            <a:xfrm flipV="1">
              <a:off x="6982456" y="4864222"/>
              <a:ext cx="689420" cy="101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曲线连接符 21"/>
            <p:cNvCxnSpPr>
              <a:endCxn id="16" idx="2"/>
            </p:cNvCxnSpPr>
            <p:nvPr/>
          </p:nvCxnSpPr>
          <p:spPr bwMode="auto">
            <a:xfrm rot="10800000" flipV="1">
              <a:off x="6023447" y="5048888"/>
              <a:ext cx="940480" cy="383994"/>
            </a:xfrm>
            <a:prstGeom prst="curvedConnector4">
              <a:avLst>
                <a:gd name="adj1" fmla="val -43282"/>
                <a:gd name="adj2" fmla="val 15953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3" name="文本框 22"/>
            <p:cNvSpPr txBox="1"/>
            <p:nvPr/>
          </p:nvSpPr>
          <p:spPr>
            <a:xfrm>
              <a:off x="4741119" y="94268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677125" y="19415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71543" y="291260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39307" y="3848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67381" y="4615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749316" y="231083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29714" y="415545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16632" y="15094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63658" y="1904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19642" y="53608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35666" y="36326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63658" y="455949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413484" y="3746345"/>
              <a:ext cx="237693" cy="36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cxnSp>
          <p:nvCxnSpPr>
            <p:cNvPr id="36" name="直线箭头连接符 35"/>
            <p:cNvCxnSpPr>
              <a:endCxn id="13" idx="1"/>
            </p:cNvCxnSpPr>
            <p:nvPr/>
          </p:nvCxnSpPr>
          <p:spPr bwMode="auto">
            <a:xfrm>
              <a:off x="4561881" y="1281942"/>
              <a:ext cx="589715" cy="52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线箭头连接符 36"/>
            <p:cNvCxnSpPr>
              <a:stCxn id="12" idx="3"/>
              <a:endCxn id="14" idx="1"/>
            </p:cNvCxnSpPr>
            <p:nvPr/>
          </p:nvCxnSpPr>
          <p:spPr bwMode="auto">
            <a:xfrm>
              <a:off x="4584315" y="2260654"/>
              <a:ext cx="448249" cy="38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线箭头连接符 37"/>
            <p:cNvCxnSpPr>
              <a:stCxn id="12" idx="2"/>
              <a:endCxn id="17" idx="0"/>
            </p:cNvCxnSpPr>
            <p:nvPr/>
          </p:nvCxnSpPr>
          <p:spPr bwMode="auto">
            <a:xfrm flipH="1">
              <a:off x="3599420" y="3410289"/>
              <a:ext cx="2466" cy="120138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线箭头连接符 38"/>
            <p:cNvCxnSpPr>
              <a:endCxn id="15" idx="1"/>
            </p:cNvCxnSpPr>
            <p:nvPr/>
          </p:nvCxnSpPr>
          <p:spPr bwMode="auto">
            <a:xfrm>
              <a:off x="4539447" y="3236774"/>
              <a:ext cx="557413" cy="82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线箭头连接符 44"/>
            <p:cNvCxnSpPr>
              <a:stCxn id="12" idx="1"/>
            </p:cNvCxnSpPr>
            <p:nvPr/>
          </p:nvCxnSpPr>
          <p:spPr bwMode="auto">
            <a:xfrm flipH="1">
              <a:off x="6953169" y="2660346"/>
              <a:ext cx="718707" cy="115948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6" name="文本框 45"/>
            <p:cNvSpPr txBox="1"/>
            <p:nvPr/>
          </p:nvSpPr>
          <p:spPr>
            <a:xfrm>
              <a:off x="7254327" y="3135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cxnSp>
          <p:nvCxnSpPr>
            <p:cNvPr id="60" name="肘形连接符 59"/>
            <p:cNvCxnSpPr>
              <a:endCxn id="11" idx="2"/>
            </p:cNvCxnSpPr>
            <p:nvPr/>
          </p:nvCxnSpPr>
          <p:spPr bwMode="auto">
            <a:xfrm rot="10800000" flipV="1">
              <a:off x="3599420" y="2169573"/>
              <a:ext cx="5991750" cy="3176990"/>
            </a:xfrm>
            <a:prstGeom prst="bentConnector4">
              <a:avLst>
                <a:gd name="adj1" fmla="val -11055"/>
                <a:gd name="adj2" fmla="val 120694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曲线连接符 63"/>
            <p:cNvCxnSpPr>
              <a:stCxn id="12" idx="3"/>
              <a:endCxn id="14" idx="3"/>
            </p:cNvCxnSpPr>
            <p:nvPr/>
          </p:nvCxnSpPr>
          <p:spPr bwMode="auto">
            <a:xfrm flipH="1">
              <a:off x="9306922" y="2660346"/>
              <a:ext cx="284248" cy="2203876"/>
            </a:xfrm>
            <a:prstGeom prst="curvedConnector3">
              <a:avLst>
                <a:gd name="adj1" fmla="val -8042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76" name="内容占位符 1"/>
          <p:cNvSpPr>
            <a:spLocks noGrp="1"/>
          </p:cNvSpPr>
          <p:nvPr>
            <p:ph idx="1"/>
          </p:nvPr>
        </p:nvSpPr>
        <p:spPr>
          <a:xfrm>
            <a:off x="406399" y="990600"/>
            <a:ext cx="2233217" cy="3158480"/>
          </a:xfrm>
        </p:spPr>
        <p:txBody>
          <a:bodyPr/>
          <a:lstStyle/>
          <a:p>
            <a:r>
              <a:rPr kumimoji="1" lang="zh-CN" altLang="en-US" sz="2800" dirty="0"/>
              <a:t>文法</a:t>
            </a:r>
            <a:r>
              <a:rPr kumimoji="1" lang="en-US" altLang="zh-CN" sz="2800" dirty="0"/>
              <a:t>G[S]: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[1]</a:t>
            </a:r>
            <a:r>
              <a:rPr lang="zh-CN" altLang="en-US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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·S </a:t>
            </a:r>
            <a:r>
              <a:rPr kumimoji="1" lang="en-US" altLang="zh-CN" sz="2400" dirty="0"/>
              <a:t>	</a:t>
            </a:r>
          </a:p>
          <a:p>
            <a:pPr marL="88900" indent="-8890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[2]S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     </a:t>
            </a:r>
            <a:r>
              <a:rPr kumimoji="1" lang="en-US" altLang="zh-CN" sz="2400" dirty="0"/>
              <a:t>[3]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→</a:t>
            </a:r>
            <a:r>
              <a:rPr kumimoji="1" lang="en-US" altLang="zh-CN" sz="2400" dirty="0"/>
              <a:t>R</a:t>
            </a:r>
          </a:p>
          <a:p>
            <a:pPr marL="0" indent="88900">
              <a:buNone/>
            </a:pPr>
            <a:r>
              <a:rPr kumimoji="1" lang="en-US" altLang="zh-CN" sz="2400" dirty="0"/>
              <a:t>[4]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→ </a:t>
            </a:r>
            <a:r>
              <a:rPr kumimoji="1" lang="zh-CN" altLang="en-US" sz="2400" b="1" dirty="0"/>
              <a:t>*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[5]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→ </a:t>
            </a:r>
            <a:r>
              <a:rPr kumimoji="1" lang="en-US" altLang="zh-CN" sz="2400" b="1" dirty="0"/>
              <a:t>id</a:t>
            </a:r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[6]R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593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LALR(1)</a:t>
            </a:r>
            <a:r>
              <a:rPr kumimoji="1" lang="zh-CN" altLang="en-US" dirty="0"/>
              <a:t>分析</a:t>
            </a:r>
          </a:p>
        </p:txBody>
      </p:sp>
      <p:grpSp>
        <p:nvGrpSpPr>
          <p:cNvPr id="77" name="组 76"/>
          <p:cNvGrpSpPr/>
          <p:nvPr/>
        </p:nvGrpSpPr>
        <p:grpSpPr>
          <a:xfrm>
            <a:off x="3863752" y="836712"/>
            <a:ext cx="7494062" cy="4921670"/>
            <a:chOff x="2619456" y="808536"/>
            <a:chExt cx="7494062" cy="492167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619456" y="1111019"/>
              <a:ext cx="1964859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·S,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 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151596" y="942680"/>
              <a:ext cx="1707618" cy="679567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032564" y="1760474"/>
              <a:ext cx="1958818" cy="1008112"/>
            </a:xfrm>
            <a:prstGeom prst="rect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L·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096860" y="2912602"/>
              <a:ext cx="1926944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R· 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082967" y="3807481"/>
              <a:ext cx="1880960" cy="16254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4/12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59392" y="4611675"/>
              <a:ext cx="1880055" cy="734888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5/11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7671876" y="1832026"/>
              <a:ext cx="1919294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R,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id,</a:t>
              </a:r>
              <a:r>
                <a:rPr lang="zh-CN" altLang="en-US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671876" y="3617874"/>
              <a:ext cx="1635046" cy="734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7/13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71876" y="4496778"/>
              <a:ext cx="1635046" cy="7348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8/10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=/$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94648" y="808536"/>
              <a:ext cx="1978273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·,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$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" name="肘形连接符 15"/>
            <p:cNvCxnSpPr/>
            <p:nvPr/>
          </p:nvCxnSpPr>
          <p:spPr bwMode="auto">
            <a:xfrm>
              <a:off x="3902393" y="3427076"/>
              <a:ext cx="1194467" cy="726933"/>
            </a:xfrm>
            <a:prstGeom prst="bentConnector3">
              <a:avLst>
                <a:gd name="adj1" fmla="val 122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直线箭头连接符 16"/>
            <p:cNvCxnSpPr>
              <a:endCxn id="17" idx="3"/>
            </p:cNvCxnSpPr>
            <p:nvPr/>
          </p:nvCxnSpPr>
          <p:spPr bwMode="auto">
            <a:xfrm flipH="1">
              <a:off x="4539447" y="4979119"/>
              <a:ext cx="524991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stCxn id="14" idx="3"/>
            </p:cNvCxnSpPr>
            <p:nvPr/>
          </p:nvCxnSpPr>
          <p:spPr bwMode="auto">
            <a:xfrm>
              <a:off x="6991382" y="2264530"/>
              <a:ext cx="68827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/>
            <p:cNvCxnSpPr>
              <a:stCxn id="20" idx="0"/>
            </p:cNvCxnSpPr>
            <p:nvPr/>
          </p:nvCxnSpPr>
          <p:spPr bwMode="auto">
            <a:xfrm flipV="1">
              <a:off x="8489399" y="1544450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/>
            <p:cNvCxnSpPr>
              <a:endCxn id="19" idx="1"/>
            </p:cNvCxnSpPr>
            <p:nvPr/>
          </p:nvCxnSpPr>
          <p:spPr bwMode="auto">
            <a:xfrm flipV="1">
              <a:off x="6924699" y="3985318"/>
              <a:ext cx="747177" cy="551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直线箭头连接符 20"/>
            <p:cNvCxnSpPr>
              <a:endCxn id="20" idx="1"/>
            </p:cNvCxnSpPr>
            <p:nvPr/>
          </p:nvCxnSpPr>
          <p:spPr bwMode="auto">
            <a:xfrm flipV="1">
              <a:off x="6982456" y="4864222"/>
              <a:ext cx="689420" cy="101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曲线连接符 21"/>
            <p:cNvCxnSpPr>
              <a:endCxn id="16" idx="2"/>
            </p:cNvCxnSpPr>
            <p:nvPr/>
          </p:nvCxnSpPr>
          <p:spPr bwMode="auto">
            <a:xfrm rot="10800000" flipV="1">
              <a:off x="6023447" y="5048888"/>
              <a:ext cx="940480" cy="383994"/>
            </a:xfrm>
            <a:prstGeom prst="curvedConnector4">
              <a:avLst>
                <a:gd name="adj1" fmla="val -43282"/>
                <a:gd name="adj2" fmla="val 15953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3" name="文本框 22"/>
            <p:cNvSpPr txBox="1"/>
            <p:nvPr/>
          </p:nvSpPr>
          <p:spPr>
            <a:xfrm>
              <a:off x="4741119" y="94268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677125" y="19415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71543" y="291260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39307" y="3848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67381" y="4615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749316" y="231083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29714" y="415545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16632" y="15094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63658" y="1904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19642" y="53608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35666" y="36326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63658" y="455949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413484" y="3746345"/>
              <a:ext cx="237693" cy="36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cxnSp>
          <p:nvCxnSpPr>
            <p:cNvPr id="36" name="直线箭头连接符 35"/>
            <p:cNvCxnSpPr>
              <a:endCxn id="13" idx="1"/>
            </p:cNvCxnSpPr>
            <p:nvPr/>
          </p:nvCxnSpPr>
          <p:spPr bwMode="auto">
            <a:xfrm>
              <a:off x="4561881" y="1281942"/>
              <a:ext cx="589715" cy="52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线箭头连接符 36"/>
            <p:cNvCxnSpPr>
              <a:stCxn id="12" idx="3"/>
              <a:endCxn id="14" idx="1"/>
            </p:cNvCxnSpPr>
            <p:nvPr/>
          </p:nvCxnSpPr>
          <p:spPr bwMode="auto">
            <a:xfrm>
              <a:off x="4584315" y="2260654"/>
              <a:ext cx="448249" cy="38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线箭头连接符 37"/>
            <p:cNvCxnSpPr>
              <a:stCxn id="12" idx="2"/>
              <a:endCxn id="17" idx="0"/>
            </p:cNvCxnSpPr>
            <p:nvPr/>
          </p:nvCxnSpPr>
          <p:spPr bwMode="auto">
            <a:xfrm flipH="1">
              <a:off x="3599420" y="3410289"/>
              <a:ext cx="2466" cy="120138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线箭头连接符 38"/>
            <p:cNvCxnSpPr>
              <a:endCxn id="15" idx="1"/>
            </p:cNvCxnSpPr>
            <p:nvPr/>
          </p:nvCxnSpPr>
          <p:spPr bwMode="auto">
            <a:xfrm>
              <a:off x="4539447" y="3236774"/>
              <a:ext cx="557413" cy="82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线箭头连接符 44"/>
            <p:cNvCxnSpPr>
              <a:stCxn id="12" idx="1"/>
            </p:cNvCxnSpPr>
            <p:nvPr/>
          </p:nvCxnSpPr>
          <p:spPr bwMode="auto">
            <a:xfrm flipH="1">
              <a:off x="6953169" y="2660346"/>
              <a:ext cx="718707" cy="115948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6" name="文本框 45"/>
            <p:cNvSpPr txBox="1"/>
            <p:nvPr/>
          </p:nvSpPr>
          <p:spPr>
            <a:xfrm>
              <a:off x="7254327" y="3135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cxnSp>
          <p:nvCxnSpPr>
            <p:cNvPr id="60" name="肘形连接符 59"/>
            <p:cNvCxnSpPr>
              <a:endCxn id="11" idx="2"/>
            </p:cNvCxnSpPr>
            <p:nvPr/>
          </p:nvCxnSpPr>
          <p:spPr bwMode="auto">
            <a:xfrm rot="10800000" flipV="1">
              <a:off x="3599420" y="2169573"/>
              <a:ext cx="5991750" cy="3176990"/>
            </a:xfrm>
            <a:prstGeom prst="bentConnector4">
              <a:avLst>
                <a:gd name="adj1" fmla="val -11055"/>
                <a:gd name="adj2" fmla="val 120694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曲线连接符 63"/>
            <p:cNvCxnSpPr>
              <a:stCxn id="12" idx="3"/>
              <a:endCxn id="14" idx="3"/>
            </p:cNvCxnSpPr>
            <p:nvPr/>
          </p:nvCxnSpPr>
          <p:spPr bwMode="auto">
            <a:xfrm flipH="1">
              <a:off x="9306922" y="2660346"/>
              <a:ext cx="284248" cy="2203876"/>
            </a:xfrm>
            <a:prstGeom prst="curvedConnector3">
              <a:avLst>
                <a:gd name="adj1" fmla="val -8042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76" name="内容占位符 1"/>
          <p:cNvSpPr>
            <a:spLocks noGrp="1"/>
          </p:cNvSpPr>
          <p:nvPr>
            <p:ph idx="1"/>
          </p:nvPr>
        </p:nvSpPr>
        <p:spPr>
          <a:xfrm>
            <a:off x="406399" y="990600"/>
            <a:ext cx="2233217" cy="3158480"/>
          </a:xfrm>
        </p:spPr>
        <p:txBody>
          <a:bodyPr/>
          <a:lstStyle/>
          <a:p>
            <a:r>
              <a:rPr kumimoji="1" lang="zh-CN" altLang="en-US" sz="2800" dirty="0"/>
              <a:t>文法</a:t>
            </a:r>
            <a:r>
              <a:rPr kumimoji="1" lang="en-US" altLang="zh-CN" sz="2800" dirty="0"/>
              <a:t>G[S]: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[1]</a:t>
            </a:r>
            <a:r>
              <a:rPr lang="zh-CN" altLang="en-US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 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rPr>
              <a:t>·S </a:t>
            </a:r>
            <a:r>
              <a:rPr kumimoji="1" lang="en-US" altLang="zh-CN" sz="2400" dirty="0"/>
              <a:t>	</a:t>
            </a:r>
          </a:p>
          <a:p>
            <a:pPr marL="88900" indent="-8890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[2]S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     </a:t>
            </a:r>
            <a:r>
              <a:rPr kumimoji="1" lang="en-US" altLang="zh-CN" sz="2400" dirty="0"/>
              <a:t>[3]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→</a:t>
            </a:r>
            <a:r>
              <a:rPr kumimoji="1" lang="en-US" altLang="zh-CN" sz="2400" dirty="0"/>
              <a:t>R</a:t>
            </a:r>
          </a:p>
          <a:p>
            <a:pPr marL="0" indent="88900">
              <a:buNone/>
            </a:pPr>
            <a:r>
              <a:rPr kumimoji="1" lang="en-US" altLang="zh-CN" sz="2400" dirty="0"/>
              <a:t>[4]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→ </a:t>
            </a:r>
            <a:r>
              <a:rPr kumimoji="1" lang="zh-CN" altLang="en-US" sz="2400" b="1" dirty="0"/>
              <a:t>*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[5]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→ </a:t>
            </a:r>
            <a:r>
              <a:rPr kumimoji="1" lang="en-US" altLang="zh-CN" sz="2400" b="1" dirty="0"/>
              <a:t>id</a:t>
            </a:r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[6]R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11998"/>
              </p:ext>
            </p:extLst>
          </p:nvPr>
        </p:nvGraphicFramePr>
        <p:xfrm>
          <a:off x="3612108" y="785503"/>
          <a:ext cx="5095928" cy="5305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7749">
                <a:tc rowSpan="2"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action(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动作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转换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3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0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语法分析概述</a:t>
            </a:r>
            <a:endParaRPr lang="en-US" altLang="zh-CN" sz="3600" dirty="0"/>
          </a:p>
          <a:p>
            <a:r>
              <a:rPr lang="zh-CN" altLang="en-US" sz="3600" dirty="0"/>
              <a:t>自顶向下分析</a:t>
            </a:r>
            <a:endParaRPr lang="en-US" altLang="zh-CN" sz="3600" dirty="0"/>
          </a:p>
          <a:p>
            <a:pPr lvl="1"/>
            <a:r>
              <a:rPr lang="en-US" altLang="zh-CN" sz="3200" dirty="0"/>
              <a:t>LL(1)</a:t>
            </a:r>
          </a:p>
          <a:p>
            <a:r>
              <a:rPr lang="zh-CN" altLang="en-US" sz="3600" dirty="0">
                <a:solidFill>
                  <a:srgbClr val="FF0000"/>
                </a:solidFill>
              </a:rPr>
              <a:t>自底向上分析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/>
              <a:t>算符优先分析方法</a:t>
            </a:r>
            <a:r>
              <a:rPr lang="en-US" altLang="zh-CN" sz="3200" dirty="0"/>
              <a:t>(</a:t>
            </a:r>
            <a:r>
              <a:rPr lang="zh-CN" altLang="en-US" sz="3200" dirty="0"/>
              <a:t>自学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3200" b="1" dirty="0"/>
              <a:t>LR(0),SLR(1),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LR(1)</a:t>
            </a:r>
            <a:r>
              <a:rPr lang="zh-CN" altLang="en-US" sz="3200" dirty="0">
                <a:solidFill>
                  <a:srgbClr val="FF0000"/>
                </a:solidFill>
              </a:rPr>
              <a:t>和</a:t>
            </a:r>
            <a:r>
              <a:rPr lang="en-US" altLang="zh-CN" sz="3200" dirty="0">
                <a:solidFill>
                  <a:srgbClr val="FF0000"/>
                </a:solidFill>
              </a:rPr>
              <a:t>LALR(1)</a:t>
            </a:r>
            <a:r>
              <a:rPr lang="zh-CN" altLang="en-US" sz="3200" dirty="0">
                <a:solidFill>
                  <a:srgbClr val="FF0000"/>
                </a:solidFill>
              </a:rPr>
              <a:t>分析概述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416" y="42508"/>
            <a:ext cx="10795877" cy="722196"/>
          </a:xfrm>
        </p:spPr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1984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同心集合并后 心仍相同，只是向前搜索符集合为各同心集的向前搜索符的合集</a:t>
            </a:r>
            <a:endParaRPr kumimoji="1" lang="en-US" altLang="zh-CN" dirty="0"/>
          </a:p>
          <a:p>
            <a:r>
              <a:rPr kumimoji="1" lang="zh-CN" altLang="en-US" dirty="0"/>
              <a:t>合并同心集后转移函数自动合并</a:t>
            </a:r>
            <a:endParaRPr kumimoji="1" lang="en-US" altLang="zh-CN" dirty="0"/>
          </a:p>
          <a:p>
            <a:r>
              <a:rPr kumimoji="1" lang="en-US" altLang="zh-CN" dirty="0"/>
              <a:t>LR(1)</a:t>
            </a:r>
            <a:r>
              <a:rPr kumimoji="1" lang="zh-CN" altLang="en-US" dirty="0"/>
              <a:t>文法合并同心集后只能出现归约</a:t>
            </a:r>
            <a:r>
              <a:rPr kumimoji="1" lang="en-US" altLang="zh-CN" dirty="0"/>
              <a:t>-</a:t>
            </a:r>
            <a:r>
              <a:rPr kumimoji="1" lang="zh-CN" altLang="en-US" dirty="0"/>
              <a:t>归约冲突，不会出现移进</a:t>
            </a:r>
            <a:r>
              <a:rPr kumimoji="1" lang="en-US" altLang="zh-CN" dirty="0"/>
              <a:t>-</a:t>
            </a:r>
            <a:r>
              <a:rPr kumimoji="1" lang="zh-CN" altLang="en-US" dirty="0"/>
              <a:t>归约冲突</a:t>
            </a:r>
            <a:endParaRPr kumimoji="1" lang="en-US" altLang="zh-CN" dirty="0"/>
          </a:p>
          <a:p>
            <a:r>
              <a:rPr kumimoji="1" lang="zh-CN" altLang="en-US" dirty="0"/>
              <a:t>合并同心集后可能会推迟发现错误的时间，但位置仍是准确的。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合并同心集的几个特点说明</a:t>
            </a:r>
          </a:p>
        </p:txBody>
      </p:sp>
    </p:spTree>
    <p:extLst>
      <p:ext uri="{BB962C8B-B14F-4D97-AF65-F5344CB8AC3E}">
        <p14:creationId xmlns:p14="http://schemas.microsoft.com/office/powerpoint/2010/main" val="82498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合并同心集方法简单明了，但是由于要求先计算完整的</a:t>
            </a:r>
            <a:r>
              <a:rPr kumimoji="1" lang="en-US" altLang="zh-CN" sz="3600" dirty="0"/>
              <a:t>LR(1)</a:t>
            </a:r>
            <a:r>
              <a:rPr kumimoji="1" lang="zh-CN" altLang="en-US" sz="3600" dirty="0"/>
              <a:t>项目集规范族，其存储代价非常高，因而不是一个实用的算法</a:t>
            </a:r>
            <a:endParaRPr kumimoji="1" lang="en-US" altLang="zh-CN" sz="3600" dirty="0"/>
          </a:p>
          <a:p>
            <a:r>
              <a:rPr kumimoji="1" lang="zh-CN" altLang="en-US" sz="3600" dirty="0"/>
              <a:t>一般采用更为高效的</a:t>
            </a:r>
            <a:r>
              <a:rPr kumimoji="1" lang="en-US" altLang="zh-CN" sz="3600" dirty="0"/>
              <a:t>LALR(1)</a:t>
            </a:r>
            <a:r>
              <a:rPr kumimoji="1" lang="zh-CN" altLang="en-US" sz="3600" dirty="0"/>
              <a:t>分析表构造算法，此部分内容留作自学，参照教材</a:t>
            </a:r>
            <a:r>
              <a:rPr kumimoji="1" lang="en-US" altLang="zh-CN" sz="3600" dirty="0"/>
              <a:t>4.7.5</a:t>
            </a:r>
            <a:r>
              <a:rPr kumimoji="1" lang="zh-CN" altLang="en-US" sz="3600" dirty="0"/>
              <a:t>节内容</a:t>
            </a:r>
            <a:endParaRPr kumimoji="1" lang="en-US" altLang="zh-CN" sz="3600" dirty="0"/>
          </a:p>
          <a:p>
            <a:pPr lvl="1"/>
            <a:r>
              <a:rPr kumimoji="1" lang="zh-CN" altLang="en-US" dirty="0"/>
              <a:t>基本思想是以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项目集为基础，从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项目集中挑选核心项目，加入相应的向前搜索符，构建</a:t>
            </a:r>
            <a:r>
              <a:rPr kumimoji="1" lang="en-US" altLang="zh-CN" dirty="0"/>
              <a:t>LALR(1)</a:t>
            </a:r>
            <a:r>
              <a:rPr kumimoji="1" lang="zh-CN" altLang="en-US" dirty="0"/>
              <a:t>项目集核心项目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基本算法与</a:t>
            </a:r>
            <a:r>
              <a:rPr kumimoji="1" lang="en-US" altLang="zh-CN" dirty="0"/>
              <a:t>LR(1)</a:t>
            </a:r>
            <a:r>
              <a:rPr kumimoji="1" lang="zh-CN" altLang="en-US"/>
              <a:t>一致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合并同心集的几个特点说明</a:t>
            </a:r>
          </a:p>
        </p:txBody>
      </p:sp>
    </p:spTree>
    <p:extLst>
      <p:ext uri="{BB962C8B-B14F-4D97-AF65-F5344CB8AC3E}">
        <p14:creationId xmlns:p14="http://schemas.microsoft.com/office/powerpoint/2010/main" val="613003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LR(0)</a:t>
            </a:r>
          </a:p>
          <a:p>
            <a:r>
              <a:rPr kumimoji="1" lang="en-US" altLang="zh-CN" dirty="0"/>
              <a:t>SLR(1):</a:t>
            </a:r>
            <a:r>
              <a:rPr kumimoji="1" lang="zh-CN" altLang="en-US" dirty="0"/>
              <a:t> 生成的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项目集如有冲突，则根据非终结符号的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集来决定</a:t>
            </a:r>
            <a:endParaRPr kumimoji="1" lang="en-US" altLang="zh-CN" dirty="0"/>
          </a:p>
          <a:p>
            <a:r>
              <a:rPr kumimoji="1" lang="en-US" altLang="zh-CN" dirty="0"/>
              <a:t>LR(1)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LR(k):</a:t>
            </a:r>
            <a:r>
              <a:rPr kumimoji="1" lang="zh-CN" altLang="en-US" dirty="0"/>
              <a:t> 项目由 心与向前搜索符组成，搜索符长度为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或</a:t>
            </a:r>
            <a:r>
              <a:rPr kumimoji="1" lang="en-US" altLang="zh-CN" dirty="0"/>
              <a:t>k</a:t>
            </a:r>
          </a:p>
          <a:p>
            <a:r>
              <a:rPr kumimoji="1" lang="en-US" altLang="zh-CN" dirty="0"/>
              <a:t>LALR(1):</a:t>
            </a:r>
            <a:r>
              <a:rPr kumimoji="1" lang="zh-CN" altLang="en-US" dirty="0"/>
              <a:t> 对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项目集规范族进行合并同心集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分析方法的比较</a:t>
            </a:r>
          </a:p>
        </p:txBody>
      </p:sp>
    </p:spTree>
    <p:extLst>
      <p:ext uri="{BB962C8B-B14F-4D97-AF65-F5344CB8AC3E}">
        <p14:creationId xmlns:p14="http://schemas.microsoft.com/office/powerpoint/2010/main" val="131198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一个文法是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文法，一定也是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文法，也是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文法，反之不一定成立。</a:t>
            </a:r>
            <a:endParaRPr kumimoji="1" lang="en-US" altLang="zh-CN" dirty="0"/>
          </a:p>
          <a:p>
            <a:r>
              <a:rPr kumimoji="1" lang="en-US" altLang="zh-CN" dirty="0"/>
              <a:t>LR(1)</a:t>
            </a:r>
            <a:r>
              <a:rPr kumimoji="1" lang="zh-CN" altLang="en-US" dirty="0"/>
              <a:t>分析法分析能力强于</a:t>
            </a:r>
            <a:r>
              <a:rPr kumimoji="1" lang="en-US" altLang="zh-CN" dirty="0"/>
              <a:t>LALR(1)</a:t>
            </a:r>
            <a:r>
              <a:rPr kumimoji="1" lang="zh-CN" altLang="en-US" dirty="0"/>
              <a:t>分析法，</a:t>
            </a:r>
            <a:r>
              <a:rPr kumimoji="1" lang="en-US" altLang="zh-CN" dirty="0"/>
              <a:t>LALR(1)</a:t>
            </a:r>
            <a:r>
              <a:rPr kumimoji="1" lang="zh-CN" altLang="en-US" dirty="0"/>
              <a:t>分析法分析能力强于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分析法，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分析法强于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分析法</a:t>
            </a:r>
            <a:endParaRPr kumimoji="1" lang="en-US" altLang="zh-CN" dirty="0"/>
          </a:p>
          <a:p>
            <a:r>
              <a:rPr kumimoji="1" lang="en-US" altLang="zh-CN" dirty="0"/>
              <a:t>LALR(1)</a:t>
            </a:r>
            <a:r>
              <a:rPr kumimoji="1" lang="zh-CN" altLang="en-US" dirty="0"/>
              <a:t>文法一定是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文法，反之不一定成立。</a:t>
            </a:r>
            <a:endParaRPr kumimoji="1" lang="en-US" altLang="zh-CN" dirty="0"/>
          </a:p>
          <a:p>
            <a:r>
              <a:rPr kumimoji="1" lang="zh-CN" altLang="en-US" dirty="0"/>
              <a:t>任何一个二义性文法都不是</a:t>
            </a:r>
            <a:r>
              <a:rPr kumimoji="1" lang="en-US" altLang="zh-CN" dirty="0"/>
              <a:t>LR</a:t>
            </a:r>
            <a:r>
              <a:rPr kumimoji="1" lang="zh-CN" altLang="en-US" dirty="0"/>
              <a:t>类文法，也不是一个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文法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分析方法的比较</a:t>
            </a:r>
          </a:p>
        </p:txBody>
      </p:sp>
    </p:spTree>
    <p:extLst>
      <p:ext uri="{BB962C8B-B14F-4D97-AF65-F5344CB8AC3E}">
        <p14:creationId xmlns:p14="http://schemas.microsoft.com/office/powerpoint/2010/main" val="1227760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0"/>
            <a:ext cx="12072664" cy="681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356350"/>
            <a:ext cx="1981200" cy="457200"/>
          </a:xfrm>
        </p:spPr>
        <p:txBody>
          <a:bodyPr/>
          <a:lstStyle/>
          <a:p>
            <a:fld id="{462C808B-4BFB-437F-8C5A-0F0D13D80DAD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3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尽管通过向前看一个字符的方式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即</a:t>
            </a:r>
            <a:r>
              <a:rPr kumimoji="1" lang="en-US" altLang="zh-CN" sz="3600" dirty="0"/>
              <a:t>SLR(1)</a:t>
            </a:r>
            <a:r>
              <a:rPr kumimoji="1" lang="zh-CN" altLang="en-US" sz="3600" dirty="0"/>
              <a:t>方法</a:t>
            </a:r>
            <a:r>
              <a:rPr kumimoji="1" lang="en-US" altLang="zh-CN" sz="3600" dirty="0"/>
              <a:t>)</a:t>
            </a:r>
            <a:r>
              <a:rPr kumimoji="1" lang="zh-CN" altLang="en-US" sz="3600" dirty="0"/>
              <a:t>可以解决</a:t>
            </a:r>
            <a:r>
              <a:rPr kumimoji="1" lang="en-US" altLang="zh-CN" sz="3600" dirty="0"/>
              <a:t>LR(0)</a:t>
            </a:r>
            <a:r>
              <a:rPr kumimoji="1" lang="zh-CN" altLang="en-US" sz="3600" dirty="0"/>
              <a:t>分析中的部分动作冲突，但是仍有许多文法构造的</a:t>
            </a:r>
            <a:r>
              <a:rPr kumimoji="1" lang="en-US" altLang="zh-CN" sz="3600" dirty="0"/>
              <a:t>LR(0)</a:t>
            </a:r>
            <a:r>
              <a:rPr kumimoji="1" lang="zh-CN" altLang="en-US" sz="3600" dirty="0"/>
              <a:t>项目集规范族存在的动作冲突无法用</a:t>
            </a:r>
            <a:r>
              <a:rPr kumimoji="1" lang="en-US" altLang="zh-CN" sz="3600" dirty="0"/>
              <a:t>SLR(1)</a:t>
            </a:r>
            <a:r>
              <a:rPr kumimoji="1" lang="zh-CN" altLang="en-US" sz="3600" dirty="0"/>
              <a:t>方法解决</a:t>
            </a:r>
            <a:endParaRPr kumimoji="1" lang="en-US" altLang="zh-CN" sz="3600" dirty="0"/>
          </a:p>
          <a:p>
            <a:r>
              <a:rPr kumimoji="1" lang="zh-CN" altLang="en-US" sz="3600" dirty="0"/>
              <a:t>比如</a:t>
            </a:r>
            <a:r>
              <a:rPr kumimoji="1"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endParaRPr kumimoji="1" lang="en-US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kumimoji="1" lang="zh-CN" altLang="en-US" dirty="0"/>
              <a:t>当一个存在</a:t>
            </a:r>
            <a:r>
              <a:rPr kumimoji="1" lang="zh-CN" altLang="en-US" dirty="0">
                <a:solidFill>
                  <a:srgbClr val="FF0000"/>
                </a:solidFill>
              </a:rPr>
              <a:t>移进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归约冲突</a:t>
            </a:r>
            <a:r>
              <a:rPr kumimoji="1" lang="zh-CN" altLang="en-US" dirty="0"/>
              <a:t>的项目集中，移进的符号在归约符号的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集里的情况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或者在</a:t>
            </a:r>
            <a:r>
              <a:rPr kumimoji="1" lang="zh-CN" altLang="en-US" dirty="0">
                <a:solidFill>
                  <a:srgbClr val="FF0000"/>
                </a:solidFill>
              </a:rPr>
              <a:t>归约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归约冲突</a:t>
            </a:r>
            <a:r>
              <a:rPr kumimoji="1" lang="zh-CN" altLang="en-US" dirty="0"/>
              <a:t>的项目集中，两个归约符号的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集有交集的情况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6008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399" y="990600"/>
            <a:ext cx="3379919" cy="4886672"/>
          </a:xfrm>
        </p:spPr>
        <p:txBody>
          <a:bodyPr/>
          <a:lstStyle/>
          <a:p>
            <a:r>
              <a:rPr kumimoji="1" lang="zh-CN" altLang="en-US" sz="2800" dirty="0"/>
              <a:t>文法</a:t>
            </a:r>
            <a:r>
              <a:rPr kumimoji="1" lang="en-US" altLang="zh-CN" sz="2800" dirty="0"/>
              <a:t>G[S]:</a:t>
            </a:r>
          </a:p>
          <a:p>
            <a:pPr marL="0" indent="0">
              <a:buNone/>
            </a:pPr>
            <a:r>
              <a:rPr kumimoji="1" lang="en-US" altLang="zh-CN" sz="2400" dirty="0"/>
              <a:t>	S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|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</a:p>
          <a:p>
            <a:pPr marL="0" indent="0">
              <a:buNone/>
            </a:pPr>
            <a:r>
              <a:rPr kumimoji="1" lang="en-US" altLang="zh-CN" sz="2400" dirty="0"/>
              <a:t>	L</a:t>
            </a:r>
            <a:r>
              <a:rPr kumimoji="1" lang="zh-CN" altLang="en-US" sz="2400" dirty="0"/>
              <a:t> → </a:t>
            </a:r>
            <a:r>
              <a:rPr kumimoji="1" lang="zh-CN" altLang="en-US" sz="2400" b="1" dirty="0"/>
              <a:t>*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|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id</a:t>
            </a:r>
          </a:p>
          <a:p>
            <a:pPr marL="0" indent="0">
              <a:buNone/>
            </a:pPr>
            <a:r>
              <a:rPr kumimoji="1" lang="en-US" altLang="zh-CN" sz="2400" dirty="0"/>
              <a:t>	R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en-US" altLang="zh-CN" sz="2400" dirty="0"/>
              <a:t>FOLLOW(S)={$}</a:t>
            </a:r>
          </a:p>
          <a:p>
            <a:r>
              <a:rPr kumimoji="1" lang="en-US" altLang="zh-CN" sz="2400" dirty="0"/>
              <a:t>FOLLOW(L)={=,$}</a:t>
            </a:r>
          </a:p>
          <a:p>
            <a:r>
              <a:rPr kumimoji="1" lang="en-US" altLang="zh-CN" sz="2400" dirty="0"/>
              <a:t>FOLLOW(R)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={=,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$}</a:t>
            </a:r>
          </a:p>
          <a:p>
            <a:r>
              <a:rPr kumimoji="1" lang="en-US" altLang="zh-CN" sz="2400" dirty="0"/>
              <a:t>LR(0)</a:t>
            </a:r>
            <a:r>
              <a:rPr kumimoji="1" lang="zh-CN" altLang="en-US" sz="2400" dirty="0"/>
              <a:t>项目集和识别所有活前缀的</a:t>
            </a:r>
            <a:r>
              <a:rPr kumimoji="1" lang="en-US" altLang="zh-CN" sz="2400" dirty="0"/>
              <a:t>DFA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3432" y="44192"/>
            <a:ext cx="10795877" cy="722196"/>
          </a:xfrm>
        </p:spPr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分析</a:t>
            </a:r>
          </a:p>
        </p:txBody>
      </p:sp>
      <p:grpSp>
        <p:nvGrpSpPr>
          <p:cNvPr id="117" name="组 116"/>
          <p:cNvGrpSpPr/>
          <p:nvPr/>
        </p:nvGrpSpPr>
        <p:grpSpPr>
          <a:xfrm>
            <a:off x="4079776" y="990600"/>
            <a:ext cx="7420052" cy="4921670"/>
            <a:chOff x="4152718" y="1099618"/>
            <a:chExt cx="7420052" cy="49216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152718" y="1393957"/>
              <a:ext cx="1707618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·S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 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552782" y="1257274"/>
              <a:ext cx="1707618" cy="72008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557194" y="2051556"/>
              <a:ext cx="1707618" cy="100811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L·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89068" y="3203684"/>
              <a:ext cx="1635046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R·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607597" y="4098563"/>
              <a:ext cx="1635046" cy="1625401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189004" y="4946131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355700" y="2123108"/>
              <a:ext cx="1680592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378473" y="3908956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378473" y="4787860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378473" y="1099618"/>
              <a:ext cx="1635046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" name="直线箭头连接符 15"/>
            <p:cNvCxnSpPr>
              <a:endCxn id="8" idx="1"/>
            </p:cNvCxnSpPr>
            <p:nvPr/>
          </p:nvCxnSpPr>
          <p:spPr bwMode="auto">
            <a:xfrm>
              <a:off x="5842193" y="3528676"/>
              <a:ext cx="74687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endCxn id="6" idx="1"/>
            </p:cNvCxnSpPr>
            <p:nvPr/>
          </p:nvCxnSpPr>
          <p:spPr bwMode="auto">
            <a:xfrm>
              <a:off x="5860336" y="1617314"/>
              <a:ext cx="69244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直线箭头连接符 35"/>
            <p:cNvCxnSpPr>
              <a:endCxn id="7" idx="1"/>
            </p:cNvCxnSpPr>
            <p:nvPr/>
          </p:nvCxnSpPr>
          <p:spPr bwMode="auto">
            <a:xfrm>
              <a:off x="5842193" y="2551735"/>
              <a:ext cx="715001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线箭头连接符 38"/>
            <p:cNvCxnSpPr>
              <a:stCxn id="5" idx="2"/>
              <a:endCxn id="10" idx="0"/>
            </p:cNvCxnSpPr>
            <p:nvPr/>
          </p:nvCxnSpPr>
          <p:spPr bwMode="auto">
            <a:xfrm>
              <a:off x="5006527" y="3693227"/>
              <a:ext cx="0" cy="125290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肘形连接符 42"/>
            <p:cNvCxnSpPr/>
            <p:nvPr/>
          </p:nvCxnSpPr>
          <p:spPr bwMode="auto">
            <a:xfrm>
              <a:off x="5495202" y="3693227"/>
              <a:ext cx="1104854" cy="775515"/>
            </a:xfrm>
            <a:prstGeom prst="bentConnector3">
              <a:avLst>
                <a:gd name="adj1" fmla="val -958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直线箭头连接符 47"/>
            <p:cNvCxnSpPr>
              <a:endCxn id="10" idx="3"/>
            </p:cNvCxnSpPr>
            <p:nvPr/>
          </p:nvCxnSpPr>
          <p:spPr bwMode="auto">
            <a:xfrm flipH="1">
              <a:off x="5824050" y="5313575"/>
              <a:ext cx="82466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直线箭头连接符 53"/>
            <p:cNvCxnSpPr>
              <a:stCxn id="7" idx="3"/>
            </p:cNvCxnSpPr>
            <p:nvPr/>
          </p:nvCxnSpPr>
          <p:spPr bwMode="auto">
            <a:xfrm flipV="1">
              <a:off x="8264812" y="2551735"/>
              <a:ext cx="1090888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直线箭头连接符 58"/>
            <p:cNvCxnSpPr>
              <a:stCxn id="11" idx="0"/>
              <a:endCxn id="14" idx="2"/>
            </p:cNvCxnSpPr>
            <p:nvPr/>
          </p:nvCxnSpPr>
          <p:spPr bwMode="auto">
            <a:xfrm flipV="1">
              <a:off x="10195996" y="1835532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2" name="直线箭头连接符 61"/>
            <p:cNvCxnSpPr>
              <a:stCxn id="11" idx="1"/>
            </p:cNvCxnSpPr>
            <p:nvPr/>
          </p:nvCxnSpPr>
          <p:spPr bwMode="auto">
            <a:xfrm flipH="1">
              <a:off x="8199781" y="2951428"/>
              <a:ext cx="1155919" cy="11844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直线箭头连接符 63"/>
            <p:cNvCxnSpPr>
              <a:endCxn id="12" idx="1"/>
            </p:cNvCxnSpPr>
            <p:nvPr/>
          </p:nvCxnSpPr>
          <p:spPr bwMode="auto">
            <a:xfrm>
              <a:off x="8260400" y="4276400"/>
              <a:ext cx="1118073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8" name="直线箭头连接符 67"/>
            <p:cNvCxnSpPr>
              <a:endCxn id="13" idx="1"/>
            </p:cNvCxnSpPr>
            <p:nvPr/>
          </p:nvCxnSpPr>
          <p:spPr bwMode="auto">
            <a:xfrm>
              <a:off x="8224114" y="5155304"/>
              <a:ext cx="1154359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曲线连接符 71"/>
            <p:cNvCxnSpPr>
              <a:stCxn id="11" idx="3"/>
              <a:endCxn id="13" idx="3"/>
            </p:cNvCxnSpPr>
            <p:nvPr/>
          </p:nvCxnSpPr>
          <p:spPr bwMode="auto">
            <a:xfrm flipH="1">
              <a:off x="11013519" y="2951428"/>
              <a:ext cx="22773" cy="2203876"/>
            </a:xfrm>
            <a:prstGeom prst="curvedConnector3">
              <a:avLst>
                <a:gd name="adj1" fmla="val -10038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1" name="肘形连接符 80"/>
            <p:cNvCxnSpPr>
              <a:endCxn id="10" idx="2"/>
            </p:cNvCxnSpPr>
            <p:nvPr/>
          </p:nvCxnSpPr>
          <p:spPr bwMode="auto">
            <a:xfrm rot="10800000" flipV="1">
              <a:off x="5006528" y="2771635"/>
              <a:ext cx="6029765" cy="2909383"/>
            </a:xfrm>
            <a:prstGeom prst="bentConnector4">
              <a:avLst>
                <a:gd name="adj1" fmla="val -14102"/>
                <a:gd name="adj2" fmla="val 11917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94" name="曲线连接符 93"/>
            <p:cNvCxnSpPr>
              <a:endCxn id="9" idx="2"/>
            </p:cNvCxnSpPr>
            <p:nvPr/>
          </p:nvCxnSpPr>
          <p:spPr bwMode="auto">
            <a:xfrm rot="10800000" flipV="1">
              <a:off x="7425120" y="5313574"/>
              <a:ext cx="835280" cy="410390"/>
            </a:xfrm>
            <a:prstGeom prst="curvedConnector4">
              <a:avLst>
                <a:gd name="adj1" fmla="val -38347"/>
                <a:gd name="adj2" fmla="val 18244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1" name="文本框 100"/>
            <p:cNvSpPr txBox="1"/>
            <p:nvPr/>
          </p:nvSpPr>
          <p:spPr>
            <a:xfrm>
              <a:off x="6023992" y="132218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23992" y="219557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060780" y="32036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723910" y="4139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020070" y="49706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208568" y="235892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583832" y="4276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0200456" y="17542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688288" y="21955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8544272" y="56519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777740" y="29514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760296" y="392376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688288" y="48505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0992544" y="390895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12413182" y="2249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59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399" y="990600"/>
            <a:ext cx="3379919" cy="1960050"/>
          </a:xfrm>
        </p:spPr>
        <p:txBody>
          <a:bodyPr/>
          <a:lstStyle/>
          <a:p>
            <a:r>
              <a:rPr kumimoji="1" lang="zh-CN" altLang="en-US" sz="2800" dirty="0"/>
              <a:t>文法</a:t>
            </a:r>
            <a:r>
              <a:rPr kumimoji="1" lang="en-US" altLang="zh-CN" sz="2800" dirty="0"/>
              <a:t>G[S]:</a:t>
            </a:r>
          </a:p>
          <a:p>
            <a:pPr marL="0" indent="0">
              <a:buNone/>
            </a:pPr>
            <a:r>
              <a:rPr kumimoji="1" lang="en-US" altLang="zh-CN" sz="2400" dirty="0"/>
              <a:t>	S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|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</a:p>
          <a:p>
            <a:pPr marL="0" indent="0">
              <a:buNone/>
            </a:pPr>
            <a:r>
              <a:rPr kumimoji="1" lang="en-US" altLang="zh-CN" sz="2400" dirty="0"/>
              <a:t>	L</a:t>
            </a:r>
            <a:r>
              <a:rPr kumimoji="1" lang="zh-CN" altLang="en-US" sz="2400" dirty="0"/>
              <a:t> → </a:t>
            </a:r>
            <a:r>
              <a:rPr kumimoji="1" lang="zh-CN" altLang="en-US" sz="2400" b="1" dirty="0"/>
              <a:t>*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|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id</a:t>
            </a:r>
          </a:p>
          <a:p>
            <a:pPr marL="0" indent="0">
              <a:buNone/>
            </a:pPr>
            <a:r>
              <a:rPr kumimoji="1" lang="en-US" altLang="zh-CN" sz="2400" dirty="0"/>
              <a:t>	R</a:t>
            </a:r>
            <a:r>
              <a:rPr kumimoji="1" lang="zh-CN" altLang="en-US" sz="2400" dirty="0"/>
              <a:t> → 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3432" y="44192"/>
            <a:ext cx="10795877" cy="722196"/>
          </a:xfrm>
        </p:spPr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分析</a:t>
            </a:r>
          </a:p>
        </p:txBody>
      </p:sp>
      <p:grpSp>
        <p:nvGrpSpPr>
          <p:cNvPr id="117" name="组 116"/>
          <p:cNvGrpSpPr/>
          <p:nvPr/>
        </p:nvGrpSpPr>
        <p:grpSpPr>
          <a:xfrm>
            <a:off x="4079776" y="990600"/>
            <a:ext cx="7420052" cy="4921670"/>
            <a:chOff x="4152718" y="1099618"/>
            <a:chExt cx="7420052" cy="49216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152718" y="1393957"/>
              <a:ext cx="1707618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·S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 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552782" y="1257274"/>
              <a:ext cx="1707618" cy="72008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557194" y="2051556"/>
              <a:ext cx="1707618" cy="100811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L·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89068" y="3203684"/>
              <a:ext cx="1635046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R·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607597" y="4098563"/>
              <a:ext cx="1635046" cy="1625401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189004" y="4946131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355700" y="2123108"/>
              <a:ext cx="1680592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378473" y="3908956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378473" y="4787860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378473" y="1099618"/>
              <a:ext cx="1635046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" name="直线箭头连接符 15"/>
            <p:cNvCxnSpPr>
              <a:endCxn id="8" idx="1"/>
            </p:cNvCxnSpPr>
            <p:nvPr/>
          </p:nvCxnSpPr>
          <p:spPr bwMode="auto">
            <a:xfrm>
              <a:off x="5842193" y="3528676"/>
              <a:ext cx="74687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endCxn id="6" idx="1"/>
            </p:cNvCxnSpPr>
            <p:nvPr/>
          </p:nvCxnSpPr>
          <p:spPr bwMode="auto">
            <a:xfrm>
              <a:off x="5860336" y="1617314"/>
              <a:ext cx="69244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直线箭头连接符 35"/>
            <p:cNvCxnSpPr>
              <a:endCxn id="7" idx="1"/>
            </p:cNvCxnSpPr>
            <p:nvPr/>
          </p:nvCxnSpPr>
          <p:spPr bwMode="auto">
            <a:xfrm>
              <a:off x="5842193" y="2551735"/>
              <a:ext cx="715001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线箭头连接符 38"/>
            <p:cNvCxnSpPr>
              <a:stCxn id="5" idx="2"/>
              <a:endCxn id="10" idx="0"/>
            </p:cNvCxnSpPr>
            <p:nvPr/>
          </p:nvCxnSpPr>
          <p:spPr bwMode="auto">
            <a:xfrm>
              <a:off x="5006527" y="3693227"/>
              <a:ext cx="0" cy="125290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肘形连接符 42"/>
            <p:cNvCxnSpPr/>
            <p:nvPr/>
          </p:nvCxnSpPr>
          <p:spPr bwMode="auto">
            <a:xfrm>
              <a:off x="5495202" y="3693227"/>
              <a:ext cx="1104854" cy="775515"/>
            </a:xfrm>
            <a:prstGeom prst="bentConnector3">
              <a:avLst>
                <a:gd name="adj1" fmla="val -958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直线箭头连接符 47"/>
            <p:cNvCxnSpPr>
              <a:endCxn id="10" idx="3"/>
            </p:cNvCxnSpPr>
            <p:nvPr/>
          </p:nvCxnSpPr>
          <p:spPr bwMode="auto">
            <a:xfrm flipH="1">
              <a:off x="5824050" y="5313575"/>
              <a:ext cx="82466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直线箭头连接符 53"/>
            <p:cNvCxnSpPr>
              <a:stCxn id="7" idx="3"/>
            </p:cNvCxnSpPr>
            <p:nvPr/>
          </p:nvCxnSpPr>
          <p:spPr bwMode="auto">
            <a:xfrm flipV="1">
              <a:off x="8264812" y="2551735"/>
              <a:ext cx="1090888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直线箭头连接符 58"/>
            <p:cNvCxnSpPr>
              <a:stCxn id="11" idx="0"/>
              <a:endCxn id="14" idx="2"/>
            </p:cNvCxnSpPr>
            <p:nvPr/>
          </p:nvCxnSpPr>
          <p:spPr bwMode="auto">
            <a:xfrm flipV="1">
              <a:off x="10195996" y="1835532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2" name="直线箭头连接符 61"/>
            <p:cNvCxnSpPr>
              <a:stCxn id="11" idx="1"/>
            </p:cNvCxnSpPr>
            <p:nvPr/>
          </p:nvCxnSpPr>
          <p:spPr bwMode="auto">
            <a:xfrm flipH="1">
              <a:off x="8199781" y="2951428"/>
              <a:ext cx="1155919" cy="11844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直线箭头连接符 63"/>
            <p:cNvCxnSpPr>
              <a:endCxn id="12" idx="1"/>
            </p:cNvCxnSpPr>
            <p:nvPr/>
          </p:nvCxnSpPr>
          <p:spPr bwMode="auto">
            <a:xfrm>
              <a:off x="8260400" y="4276400"/>
              <a:ext cx="1118073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8" name="直线箭头连接符 67"/>
            <p:cNvCxnSpPr>
              <a:endCxn id="13" idx="1"/>
            </p:cNvCxnSpPr>
            <p:nvPr/>
          </p:nvCxnSpPr>
          <p:spPr bwMode="auto">
            <a:xfrm>
              <a:off x="8224114" y="5155304"/>
              <a:ext cx="1154359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曲线连接符 71"/>
            <p:cNvCxnSpPr>
              <a:stCxn id="11" idx="3"/>
              <a:endCxn id="13" idx="3"/>
            </p:cNvCxnSpPr>
            <p:nvPr/>
          </p:nvCxnSpPr>
          <p:spPr bwMode="auto">
            <a:xfrm flipH="1">
              <a:off x="11013519" y="2951428"/>
              <a:ext cx="22773" cy="2203876"/>
            </a:xfrm>
            <a:prstGeom prst="curvedConnector3">
              <a:avLst>
                <a:gd name="adj1" fmla="val -10038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1" name="肘形连接符 80"/>
            <p:cNvCxnSpPr>
              <a:endCxn id="10" idx="2"/>
            </p:cNvCxnSpPr>
            <p:nvPr/>
          </p:nvCxnSpPr>
          <p:spPr bwMode="auto">
            <a:xfrm rot="10800000" flipV="1">
              <a:off x="5006528" y="2771635"/>
              <a:ext cx="6029765" cy="2909383"/>
            </a:xfrm>
            <a:prstGeom prst="bentConnector4">
              <a:avLst>
                <a:gd name="adj1" fmla="val -14102"/>
                <a:gd name="adj2" fmla="val 11917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94" name="曲线连接符 93"/>
            <p:cNvCxnSpPr>
              <a:endCxn id="9" idx="2"/>
            </p:cNvCxnSpPr>
            <p:nvPr/>
          </p:nvCxnSpPr>
          <p:spPr bwMode="auto">
            <a:xfrm rot="10800000" flipV="1">
              <a:off x="7425120" y="5313574"/>
              <a:ext cx="835280" cy="410390"/>
            </a:xfrm>
            <a:prstGeom prst="curvedConnector4">
              <a:avLst>
                <a:gd name="adj1" fmla="val -38347"/>
                <a:gd name="adj2" fmla="val 18244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1" name="文本框 100"/>
            <p:cNvSpPr txBox="1"/>
            <p:nvPr/>
          </p:nvSpPr>
          <p:spPr>
            <a:xfrm>
              <a:off x="6023992" y="132218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23992" y="219557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060780" y="32036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723910" y="4139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020070" y="49706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208568" y="235892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583832" y="4276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0200456" y="17542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688288" y="21955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8544272" y="56519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777740" y="29514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760296" y="392376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688288" y="48505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0992544" y="390895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59618" y="3158966"/>
            <a:ext cx="3767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charset="0"/>
              <a:buChar char="•"/>
            </a:pP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如果在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20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时将</a:t>
            </a:r>
            <a:r>
              <a:rPr kumimoji="1" lang="en-US" altLang="zh-CN" sz="2000" dirty="0">
                <a:latin typeface="STXinwei" charset="-122"/>
                <a:ea typeface="STXinwei" charset="-122"/>
                <a:cs typeface="STXinwei" charset="-122"/>
              </a:rPr>
              <a:t>L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归约成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，就会形成前缀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R=</a:t>
            </a:r>
          </a:p>
          <a:p>
            <a:pPr marL="225425" indent="-225425">
              <a:buFont typeface="Arial" charset="0"/>
              <a:buChar char="•"/>
            </a:pP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由文法可知，不可能得到以</a:t>
            </a:r>
            <a:r>
              <a:rPr kumimoji="1" lang="en-US" altLang="zh-CN" sz="2000" dirty="0">
                <a:latin typeface="STXinwei" charset="-122"/>
                <a:ea typeface="STXinwei" charset="-122"/>
                <a:cs typeface="STXinwei" charset="-122"/>
              </a:rPr>
              <a:t>R=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为活前缀的右句型</a:t>
            </a:r>
            <a:endParaRPr kumimoji="1"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pPr marL="225425" indent="-225425">
              <a:buFont typeface="Arial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原因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只孤立地考察输入符号是否属于归约符号的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FOLLOW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集，而没有考察可归约串在规范句型中的上下文</a:t>
            </a:r>
            <a:endParaRPr kumimoji="1" lang="en-US" altLang="zh-CN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1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的项目集构造方法中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如果在某个项目集</a:t>
            </a:r>
            <a:r>
              <a:rPr kumimoji="1" lang="en-US" altLang="zh-CN" dirty="0"/>
              <a:t>I</a:t>
            </a:r>
            <a:r>
              <a:rPr kumimoji="1" lang="zh-CN" altLang="en-US" dirty="0"/>
              <a:t>中包含项目</a:t>
            </a:r>
            <a:r>
              <a:rPr kumimoji="1" lang="en-US" altLang="zh-CN" dirty="0"/>
              <a:t>A</a:t>
            </a:r>
            <a:r>
              <a:rPr kumimoji="1" lang="zh-CN" altLang="en-US" dirty="0"/>
              <a:t>→</a:t>
            </a:r>
            <a:r>
              <a:rPr kumimoji="1" lang="en-US" altLang="zh-CN" dirty="0"/>
              <a:t>α·Bβ</a:t>
            </a:r>
            <a:r>
              <a:rPr kumimoji="1" lang="zh-CN" altLang="en-US" dirty="0"/>
              <a:t>，则</a:t>
            </a:r>
            <a:r>
              <a:rPr kumimoji="1" lang="en-US" altLang="zh-CN" dirty="0"/>
              <a:t>B</a:t>
            </a:r>
            <a:r>
              <a:rPr kumimoji="1" lang="zh-CN" altLang="en-US" dirty="0"/>
              <a:t>→</a:t>
            </a:r>
            <a:r>
              <a:rPr kumimoji="1" lang="en-US" altLang="zh-CN" dirty="0"/>
              <a:t>·</a:t>
            </a:r>
            <a:r>
              <a:rPr kumimoji="1" lang="en-US" altLang="zh-CN" dirty="0" err="1"/>
              <a:t>γ</a:t>
            </a:r>
            <a:r>
              <a:rPr kumimoji="1" lang="zh-CN" altLang="en-US" dirty="0"/>
              <a:t>也属于</a:t>
            </a:r>
            <a:r>
              <a:rPr kumimoji="1" lang="en-US" altLang="zh-CN" dirty="0"/>
              <a:t>I</a:t>
            </a:r>
          </a:p>
          <a:p>
            <a:r>
              <a:rPr kumimoji="1" lang="zh-CN" altLang="en-US" dirty="0"/>
              <a:t>把</a:t>
            </a:r>
            <a:r>
              <a:rPr kumimoji="1" lang="en-US" altLang="zh-CN" dirty="0"/>
              <a:t>FIRST(β)</a:t>
            </a:r>
            <a:r>
              <a:rPr kumimoji="1" lang="zh-CN" altLang="en-US" dirty="0"/>
              <a:t>作为指示符号，用于确定产生归约的</a:t>
            </a:r>
            <a:r>
              <a:rPr kumimoji="1" lang="zh-CN" altLang="en-US" b="1" dirty="0"/>
              <a:t>搜索符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向前看符号</a:t>
            </a:r>
            <a:r>
              <a:rPr kumimoji="1" lang="en-US" altLang="zh-CN" dirty="0"/>
              <a:t>),</a:t>
            </a:r>
            <a:r>
              <a:rPr kumimoji="1" lang="zh-CN" altLang="en-US" dirty="0"/>
              <a:t>作为用产生式</a:t>
            </a:r>
            <a:r>
              <a:rPr kumimoji="1" lang="en-US" altLang="zh-CN" dirty="0"/>
              <a:t>B</a:t>
            </a:r>
            <a:r>
              <a:rPr kumimoji="1" lang="zh-CN" altLang="en-US" dirty="0"/>
              <a:t>→</a:t>
            </a:r>
            <a:r>
              <a:rPr kumimoji="1" lang="en-US" altLang="zh-CN" dirty="0" err="1"/>
              <a:t>γ</a:t>
            </a:r>
            <a:r>
              <a:rPr kumimoji="1" lang="zh-CN" altLang="en-US" dirty="0"/>
              <a:t>归约时查看的符号集合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替代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分析中的</a:t>
            </a:r>
            <a:r>
              <a:rPr kumimoji="1" lang="en-US" altLang="zh-CN" b="1" dirty="0">
                <a:solidFill>
                  <a:srgbClr val="C00000"/>
                </a:solidFill>
              </a:rPr>
              <a:t>FOLLOW</a:t>
            </a:r>
            <a:r>
              <a:rPr kumimoji="1" lang="zh-CN" altLang="en-US" dirty="0"/>
              <a:t>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把该符号放在相应项目的后面，将项目变为一个二元组，称为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项目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这种方法称为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分析方法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[B</a:t>
            </a:r>
            <a:r>
              <a:rPr kumimoji="1" lang="zh-CN" altLang="en-US" dirty="0"/>
              <a:t>→</a:t>
            </a:r>
            <a:r>
              <a:rPr kumimoji="1" lang="en-US" altLang="zh-CN" dirty="0"/>
              <a:t>·</a:t>
            </a:r>
            <a:r>
              <a:rPr kumimoji="1" lang="en-US" altLang="zh-CN" dirty="0" err="1"/>
              <a:t>γ</a:t>
            </a:r>
            <a:r>
              <a:rPr kumimoji="1" lang="en-US" altLang="zh-CN" dirty="0"/>
              <a:t>,</a:t>
            </a:r>
            <a:r>
              <a:rPr kumimoji="1" lang="zh-CN" altLang="en-US" dirty="0"/>
              <a:t>  </a:t>
            </a:r>
            <a:r>
              <a:rPr kumimoji="1" lang="en-US" altLang="zh-CN" dirty="0"/>
              <a:t>a]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77138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000" dirty="0"/>
              <a:t>1.</a:t>
            </a:r>
            <a:r>
              <a:rPr kumimoji="1" lang="zh-CN" altLang="en-US" sz="4000" dirty="0"/>
              <a:t> 针对开始项目</a:t>
            </a:r>
            <a:r>
              <a:rPr kumimoji="1" lang="en-US" altLang="zh-CN" sz="4000" dirty="0"/>
              <a:t>[S</a:t>
            </a:r>
            <a:r>
              <a:rPr lang="en-US" altLang="zh-CN" sz="4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kumimoji="1" lang="zh-CN" altLang="en-US" sz="4000" dirty="0"/>
              <a:t>→</a:t>
            </a:r>
            <a:r>
              <a:rPr kumimoji="1" lang="en-US" altLang="zh-CN" sz="4000" dirty="0"/>
              <a:t>·S,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$]</a:t>
            </a:r>
            <a:r>
              <a:rPr kumimoji="1" lang="zh-CN" altLang="en-US" sz="4000" dirty="0"/>
              <a:t>求闭包</a:t>
            </a:r>
            <a:endParaRPr kumimoji="1" lang="en-US" altLang="zh-CN" sz="4000" dirty="0"/>
          </a:p>
          <a:p>
            <a:r>
              <a:rPr kumimoji="1" lang="en-US" altLang="zh-CN" sz="4000" dirty="0"/>
              <a:t>2.</a:t>
            </a:r>
            <a:r>
              <a:rPr kumimoji="1" lang="zh-CN" altLang="en-US" sz="4000" dirty="0"/>
              <a:t> 再用转换函数，逐步求出整个文法的</a:t>
            </a:r>
            <a:r>
              <a:rPr kumimoji="1" lang="en-US" altLang="zh-CN" sz="4000" dirty="0"/>
              <a:t>LR(1)</a:t>
            </a:r>
            <a:r>
              <a:rPr kumimoji="1" lang="zh-CN" altLang="en-US" sz="4000" dirty="0"/>
              <a:t>项目集族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项目集规范族的构造</a:t>
            </a:r>
          </a:p>
        </p:txBody>
      </p:sp>
    </p:spTree>
    <p:extLst>
      <p:ext uri="{BB962C8B-B14F-4D97-AF65-F5344CB8AC3E}">
        <p14:creationId xmlns:p14="http://schemas.microsoft.com/office/powerpoint/2010/main" val="38109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000" dirty="0"/>
              <a:t>1.</a:t>
            </a:r>
            <a:r>
              <a:rPr kumimoji="1" lang="zh-CN" altLang="en-US" sz="4000" dirty="0"/>
              <a:t> 构造</a:t>
            </a:r>
            <a:r>
              <a:rPr kumimoji="1" lang="en-US" altLang="zh-CN" sz="4000" dirty="0"/>
              <a:t>LR(1)</a:t>
            </a:r>
            <a:r>
              <a:rPr kumimoji="1" lang="zh-CN" altLang="en-US" sz="4000" dirty="0"/>
              <a:t>项目集的闭包函数</a:t>
            </a:r>
            <a:r>
              <a:rPr kumimoji="1" lang="en-US" altLang="zh-CN" sz="4000" dirty="0"/>
              <a:t>CLOSURE(I)</a:t>
            </a:r>
          </a:p>
          <a:p>
            <a:pPr lvl="1"/>
            <a:r>
              <a:rPr kumimoji="1" lang="en-US" altLang="zh-CN" sz="3600" dirty="0"/>
              <a:t>1)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I</a:t>
            </a:r>
            <a:r>
              <a:rPr kumimoji="1" lang="zh-CN" altLang="en-US" sz="3600" dirty="0"/>
              <a:t>中的项目都在</a:t>
            </a:r>
            <a:r>
              <a:rPr kumimoji="1" lang="en-US" altLang="zh-CN" sz="3600" dirty="0"/>
              <a:t>CLOSURE(I)</a:t>
            </a:r>
            <a:r>
              <a:rPr kumimoji="1" lang="zh-CN" altLang="en-US" sz="3600" dirty="0"/>
              <a:t>中</a:t>
            </a:r>
            <a:endParaRPr kumimoji="1" lang="en-US" altLang="zh-CN" sz="3600" dirty="0"/>
          </a:p>
          <a:p>
            <a:pPr lvl="1"/>
            <a:r>
              <a:rPr kumimoji="1" lang="en-US" altLang="zh-CN" sz="3600" dirty="0"/>
              <a:t>2)</a:t>
            </a:r>
            <a:r>
              <a:rPr kumimoji="1" lang="zh-CN" altLang="en-US" sz="3600" dirty="0"/>
              <a:t> 若</a:t>
            </a:r>
            <a:r>
              <a:rPr kumimoji="1" lang="en-US" altLang="zh-CN" sz="3600" dirty="0"/>
              <a:t>[A</a:t>
            </a:r>
            <a:r>
              <a:rPr kumimoji="1" lang="zh-CN" altLang="en-US" sz="3600" dirty="0"/>
              <a:t>→</a:t>
            </a:r>
            <a:r>
              <a:rPr kumimoji="1" lang="en-US" altLang="zh-CN" sz="3600" dirty="0"/>
              <a:t>α·Bβ,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a]</a:t>
            </a:r>
            <a:r>
              <a:rPr kumimoji="1" lang="zh-CN" altLang="en-US" sz="3600" dirty="0"/>
              <a:t>在</a:t>
            </a:r>
            <a:r>
              <a:rPr kumimoji="1" lang="en-US" altLang="zh-CN" sz="3600" dirty="0"/>
              <a:t>CLOSURE(I)</a:t>
            </a:r>
            <a:r>
              <a:rPr kumimoji="1" lang="zh-CN" altLang="en-US" sz="3600" dirty="0"/>
              <a:t>中， </a:t>
            </a:r>
            <a:r>
              <a:rPr kumimoji="1" lang="en-US" altLang="zh-CN" sz="3600" dirty="0"/>
              <a:t>B</a:t>
            </a:r>
            <a:r>
              <a:rPr kumimoji="1" lang="zh-CN" altLang="en-US" sz="3600" dirty="0"/>
              <a:t>→</a:t>
            </a:r>
            <a:r>
              <a:rPr kumimoji="1" lang="en-US" altLang="zh-CN" sz="3600" dirty="0" err="1"/>
              <a:t>γ</a:t>
            </a:r>
            <a:r>
              <a:rPr kumimoji="1" lang="zh-CN" altLang="en-US" sz="3600" dirty="0"/>
              <a:t>是文法的一条产生式，</a:t>
            </a:r>
            <a:r>
              <a:rPr kumimoji="1" lang="en-US" altLang="zh-CN" sz="3600" dirty="0"/>
              <a:t>b</a:t>
            </a:r>
            <a:r>
              <a:rPr kumimoji="1" lang="zh-CN" altLang="en-US" sz="3600" dirty="0"/>
              <a:t>∈</a:t>
            </a:r>
            <a:r>
              <a:rPr kumimoji="1" lang="en-US" altLang="zh-CN" sz="3600" dirty="0"/>
              <a:t>FIRST(βa)</a:t>
            </a:r>
            <a:r>
              <a:rPr kumimoji="1" lang="zh-CN" altLang="en-US" sz="3600" dirty="0"/>
              <a:t>，则将</a:t>
            </a:r>
            <a:r>
              <a:rPr kumimoji="1" lang="en-US" altLang="zh-CN" sz="3600" dirty="0"/>
              <a:t>[B</a:t>
            </a:r>
            <a:r>
              <a:rPr kumimoji="1" lang="zh-CN" altLang="en-US" sz="3600" dirty="0"/>
              <a:t>→</a:t>
            </a:r>
            <a:r>
              <a:rPr kumimoji="1" lang="en-US" altLang="zh-CN" sz="3600" dirty="0"/>
              <a:t>·</a:t>
            </a:r>
            <a:r>
              <a:rPr kumimoji="1" lang="en-US" altLang="zh-CN" sz="3600" dirty="0" err="1"/>
              <a:t>γ</a:t>
            </a:r>
            <a:r>
              <a:rPr kumimoji="1" lang="en-US" altLang="zh-CN" sz="3600" dirty="0"/>
              <a:t>,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b]</a:t>
            </a:r>
            <a:r>
              <a:rPr kumimoji="1" lang="zh-CN" altLang="en-US" sz="3600" dirty="0"/>
              <a:t>加到</a:t>
            </a:r>
            <a:r>
              <a:rPr kumimoji="1" lang="en-US" altLang="zh-CN" sz="3600" dirty="0"/>
              <a:t>CLOSURE(I)</a:t>
            </a:r>
            <a:r>
              <a:rPr kumimoji="1" lang="zh-CN" altLang="en-US" sz="3600" dirty="0"/>
              <a:t>中</a:t>
            </a:r>
            <a:endParaRPr kumimoji="1" lang="en-US" altLang="zh-CN" sz="3600" dirty="0"/>
          </a:p>
          <a:p>
            <a:pPr lvl="1"/>
            <a:r>
              <a:rPr kumimoji="1" lang="en-US" altLang="zh-CN" sz="3600" dirty="0"/>
              <a:t>3)</a:t>
            </a:r>
            <a:r>
              <a:rPr kumimoji="1" lang="zh-CN" altLang="en-US" sz="3600" dirty="0"/>
              <a:t>重复第</a:t>
            </a:r>
            <a:r>
              <a:rPr kumimoji="1" lang="en-US" altLang="zh-CN" sz="3600" dirty="0"/>
              <a:t>2</a:t>
            </a:r>
            <a:r>
              <a:rPr kumimoji="1" lang="zh-CN" altLang="en-US" sz="3600" dirty="0"/>
              <a:t>步，直到项目集不再增大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项目集规范族的构造</a:t>
            </a:r>
          </a:p>
        </p:txBody>
      </p:sp>
    </p:spTree>
    <p:extLst>
      <p:ext uri="{BB962C8B-B14F-4D97-AF65-F5344CB8AC3E}">
        <p14:creationId xmlns:p14="http://schemas.microsoft.com/office/powerpoint/2010/main" val="21227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400" dirty="0"/>
              <a:t>2.</a:t>
            </a:r>
            <a:r>
              <a:rPr kumimoji="1" lang="zh-CN" altLang="en-US" sz="4400" dirty="0"/>
              <a:t>转换函数的构造</a:t>
            </a:r>
            <a:r>
              <a:rPr kumimoji="1" lang="en-US" altLang="zh-CN" sz="4400" dirty="0"/>
              <a:t>GO(I,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X)</a:t>
            </a:r>
          </a:p>
          <a:p>
            <a:pPr lvl="1"/>
            <a:r>
              <a:rPr kumimoji="1" lang="en-US" altLang="zh-CN" sz="4000" dirty="0"/>
              <a:t>1)</a:t>
            </a:r>
            <a:r>
              <a:rPr kumimoji="1" lang="zh-CN" altLang="en-US" sz="4000" dirty="0"/>
              <a:t> 初始化</a:t>
            </a:r>
            <a:r>
              <a:rPr kumimoji="1" lang="en-US" altLang="zh-CN" sz="4000" dirty="0"/>
              <a:t>J</a:t>
            </a:r>
            <a:r>
              <a:rPr kumimoji="1" lang="zh-CN" altLang="en-US" sz="4000" dirty="0"/>
              <a:t>为空集</a:t>
            </a:r>
            <a:endParaRPr kumimoji="1" lang="en-US" altLang="zh-CN" sz="4000" dirty="0"/>
          </a:p>
          <a:p>
            <a:pPr lvl="1"/>
            <a:r>
              <a:rPr kumimoji="1" lang="en-US" altLang="zh-CN" sz="4000" dirty="0"/>
              <a:t>2)</a:t>
            </a:r>
            <a:r>
              <a:rPr kumimoji="1" lang="zh-CN" altLang="en-US" sz="4000" dirty="0"/>
              <a:t> 对于</a:t>
            </a:r>
            <a:r>
              <a:rPr kumimoji="1" lang="en-US" altLang="zh-CN" sz="4000" dirty="0"/>
              <a:t>I</a:t>
            </a:r>
            <a:r>
              <a:rPr kumimoji="1" lang="zh-CN" altLang="en-US" sz="4000" dirty="0"/>
              <a:t>中任何形如</a:t>
            </a:r>
            <a:r>
              <a:rPr kumimoji="1" lang="en-US" altLang="zh-CN" sz="4000" dirty="0"/>
              <a:t>[A</a:t>
            </a:r>
            <a:r>
              <a:rPr kumimoji="1" lang="zh-CN" altLang="en-US" sz="4000" dirty="0"/>
              <a:t>→</a:t>
            </a:r>
            <a:r>
              <a:rPr kumimoji="1" lang="en-US" altLang="zh-CN" sz="4000" dirty="0"/>
              <a:t>α</a:t>
            </a:r>
            <a:r>
              <a:rPr kumimoji="1" lang="en-US" altLang="zh-CN" sz="4000" dirty="0">
                <a:solidFill>
                  <a:srgbClr val="C00000"/>
                </a:solidFill>
              </a:rPr>
              <a:t>·X</a:t>
            </a:r>
            <a:r>
              <a:rPr kumimoji="1" lang="en-US" altLang="zh-CN" sz="4000" dirty="0"/>
              <a:t>β,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a]</a:t>
            </a:r>
            <a:r>
              <a:rPr kumimoji="1" lang="zh-CN" altLang="en-US" sz="4000" dirty="0"/>
              <a:t>的项目，将</a:t>
            </a:r>
            <a:r>
              <a:rPr kumimoji="1" lang="en-US" altLang="zh-CN" sz="4000" dirty="0"/>
              <a:t>[A</a:t>
            </a:r>
            <a:r>
              <a:rPr kumimoji="1" lang="zh-CN" altLang="en-US" sz="4000" dirty="0"/>
              <a:t>→</a:t>
            </a:r>
            <a:r>
              <a:rPr kumimoji="1" lang="en-US" altLang="zh-CN" sz="4000" dirty="0"/>
              <a:t>α</a:t>
            </a:r>
            <a:r>
              <a:rPr kumimoji="1" lang="en-US" altLang="zh-CN" sz="4000" dirty="0">
                <a:solidFill>
                  <a:srgbClr val="C00000"/>
                </a:solidFill>
              </a:rPr>
              <a:t>X·</a:t>
            </a:r>
            <a:r>
              <a:rPr kumimoji="1" lang="en-US" altLang="zh-CN" sz="4000" dirty="0"/>
              <a:t>β,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a]</a:t>
            </a:r>
            <a:r>
              <a:rPr kumimoji="1" lang="zh-CN" altLang="en-US" sz="4000" dirty="0"/>
              <a:t>项目加入到</a:t>
            </a:r>
            <a:r>
              <a:rPr kumimoji="1" lang="en-US" altLang="zh-CN" sz="4000" dirty="0"/>
              <a:t>J</a:t>
            </a:r>
            <a:r>
              <a:rPr kumimoji="1" lang="zh-CN" altLang="en-US" sz="4000" dirty="0"/>
              <a:t>中</a:t>
            </a:r>
            <a:endParaRPr kumimoji="1" lang="en-US" altLang="zh-CN" sz="4000" dirty="0"/>
          </a:p>
          <a:p>
            <a:pPr lvl="1"/>
            <a:r>
              <a:rPr kumimoji="1" lang="en-US" altLang="zh-CN" sz="4000" dirty="0"/>
              <a:t>3)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GO(I,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X)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=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CLOSURE(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J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)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LR(1)</a:t>
            </a:r>
            <a:r>
              <a:rPr kumimoji="1" lang="zh-CN" altLang="en-US" dirty="0"/>
              <a:t>项目集规范族的构造</a:t>
            </a:r>
          </a:p>
        </p:txBody>
      </p:sp>
    </p:spTree>
    <p:extLst>
      <p:ext uri="{BB962C8B-B14F-4D97-AF65-F5344CB8AC3E}">
        <p14:creationId xmlns:p14="http://schemas.microsoft.com/office/powerpoint/2010/main" val="64444793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四章 语法分析-2new" id="{498E0707-0095-1A4D-AF03-E989A879BB38}" vid="{665BD927-D8B9-3242-A863-2ECED263424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</Template>
  <TotalTime>43</TotalTime>
  <Words>3438</Words>
  <Application>Microsoft Macintosh PowerPoint</Application>
  <PresentationFormat>宽屏</PresentationFormat>
  <Paragraphs>604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华文新魏</vt:lpstr>
      <vt:lpstr>华文新魏</vt:lpstr>
      <vt:lpstr>宋体</vt:lpstr>
      <vt:lpstr>Times</vt:lpstr>
      <vt:lpstr>Arial</vt:lpstr>
      <vt:lpstr>Calibri</vt:lpstr>
      <vt:lpstr>Comic Sans MS</vt:lpstr>
      <vt:lpstr>Consolas</vt:lpstr>
      <vt:lpstr>Lucida Sans</vt:lpstr>
      <vt:lpstr>Tahoma</vt:lpstr>
      <vt:lpstr>Times New Roman</vt:lpstr>
      <vt:lpstr>Wingdings</vt:lpstr>
      <vt:lpstr>主题6</vt:lpstr>
      <vt:lpstr>编译原理 Principle of Compiler 2023-2024第2学期</vt:lpstr>
      <vt:lpstr>提纲</vt:lpstr>
      <vt:lpstr>LR(1)分析</vt:lpstr>
      <vt:lpstr>LR(1)分析</vt:lpstr>
      <vt:lpstr>LR(1)分析</vt:lpstr>
      <vt:lpstr>LR(1)分析</vt:lpstr>
      <vt:lpstr>LR(1)项目集规范族的构造</vt:lpstr>
      <vt:lpstr>LR(1)项目集规范族的构造</vt:lpstr>
      <vt:lpstr>LR(1)项目集规范族的构造</vt:lpstr>
      <vt:lpstr>LR(1)项目集规范族的构造</vt:lpstr>
      <vt:lpstr>例子</vt:lpstr>
      <vt:lpstr>LR(1)分析表的构造算法</vt:lpstr>
      <vt:lpstr>LR(1)分析表的构造算法</vt:lpstr>
      <vt:lpstr>LR(1)分析</vt:lpstr>
      <vt:lpstr>LR(1)文法</vt:lpstr>
      <vt:lpstr>LR(1)分析</vt:lpstr>
      <vt:lpstr>LALR(1)分析</vt:lpstr>
      <vt:lpstr>LALR(1)分析</vt:lpstr>
      <vt:lpstr>LALR(1)分析</vt:lpstr>
      <vt:lpstr>合并同心集的几个特点说明</vt:lpstr>
      <vt:lpstr>合并同心集的几个特点说明</vt:lpstr>
      <vt:lpstr>LR分析方法的比较</vt:lpstr>
      <vt:lpstr>LR分析方法的比较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2017-2018第1学期</dc:title>
  <dc:creator>xiaoxi.huang@qq.com</dc:creator>
  <cp:lastModifiedBy>Microsoft Office User</cp:lastModifiedBy>
  <cp:revision>55</cp:revision>
  <cp:lastPrinted>2012-03-05T01:42:15Z</cp:lastPrinted>
  <dcterms:created xsi:type="dcterms:W3CDTF">2017-11-16T01:52:46Z</dcterms:created>
  <dcterms:modified xsi:type="dcterms:W3CDTF">2024-04-11T04:20:08Z</dcterms:modified>
</cp:coreProperties>
</file>