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82"/>
  </p:notesMasterIdLst>
  <p:handoutMasterIdLst>
    <p:handoutMasterId r:id="rId83"/>
  </p:handoutMasterIdLst>
  <p:sldIdLst>
    <p:sldId id="384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629" r:id="rId27"/>
    <p:sldId id="526" r:id="rId28"/>
    <p:sldId id="527" r:id="rId29"/>
    <p:sldId id="528" r:id="rId30"/>
    <p:sldId id="630" r:id="rId31"/>
    <p:sldId id="631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7" r:id="rId40"/>
    <p:sldId id="536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54" r:id="rId58"/>
    <p:sldId id="555" r:id="rId59"/>
    <p:sldId id="556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500" r:id="rId78"/>
    <p:sldId id="628" r:id="rId79"/>
    <p:sldId id="574" r:id="rId80"/>
    <p:sldId id="501" r:id="rId81"/>
  </p:sldIdLst>
  <p:sldSz cx="12192000" cy="6858000"/>
  <p:notesSz cx="6845300" cy="9396413"/>
  <p:custDataLst>
    <p:tags r:id="rId8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CC0000"/>
    <a:srgbClr val="0000CC"/>
    <a:srgbClr val="DEF1DE"/>
    <a:srgbClr val="A4001D"/>
    <a:srgbClr val="FFFFCC"/>
    <a:srgbClr val="A4050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8" autoAdjust="0"/>
    <p:restoredTop sz="77527" autoAdjust="0"/>
  </p:normalViewPr>
  <p:slideViewPr>
    <p:cSldViewPr>
      <p:cViewPr varScale="1">
        <p:scale>
          <a:sx n="80" d="100"/>
          <a:sy n="80" d="100"/>
        </p:scale>
        <p:origin x="392" y="184"/>
      </p:cViewPr>
      <p:guideLst/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5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FLA</a:t>
            </a:r>
            <a:r>
              <a:rPr kumimoji="1" lang="zh-CN" altLang="en-US" dirty="0"/>
              <a:t>课程的区别，选择运算符号从</a:t>
            </a:r>
            <a:r>
              <a:rPr kumimoji="1" lang="en-US" altLang="zh-CN" dirty="0"/>
              <a:t>+</a:t>
            </a:r>
            <a:r>
              <a:rPr kumimoji="1" lang="zh-CN" altLang="en-US" dirty="0"/>
              <a:t>改为</a:t>
            </a:r>
            <a:r>
              <a:rPr kumimoji="1" lang="en-US" altLang="zh-CN" dirty="0"/>
              <a:t>|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分支语句的文法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过去同学实验的方法：先识别出标识符，在确定标识符之前，与关键词列表进行对比，如果在关键词列表中，则设为关键字。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识别 “</a:t>
            </a:r>
            <a:r>
              <a:rPr kumimoji="1" lang="en" altLang="zh-CN" dirty="0"/>
              <a:t>foo+3”</a:t>
            </a:r>
          </a:p>
          <a:p>
            <a:r>
              <a:rPr kumimoji="1" lang="en" altLang="zh-CN" dirty="0"/>
              <a:t>“f ” </a:t>
            </a:r>
            <a:r>
              <a:rPr kumimoji="1" lang="zh-CN" altLang="en-US" dirty="0"/>
              <a:t>匹配 </a:t>
            </a:r>
            <a:r>
              <a:rPr kumimoji="1" lang="en" altLang="zh-CN" dirty="0"/>
              <a:t>R, </a:t>
            </a:r>
            <a:r>
              <a:rPr kumimoji="1" lang="zh-CN" altLang="en-US" dirty="0"/>
              <a:t>更精确地说是 </a:t>
            </a:r>
            <a:r>
              <a:rPr kumimoji="1" lang="en" altLang="zh-CN" dirty="0"/>
              <a:t>Identifier </a:t>
            </a:r>
            <a:r>
              <a:rPr kumimoji="1" lang="zh-CN" altLang="en-US" dirty="0"/>
              <a:t>但是 “</a:t>
            </a:r>
            <a:r>
              <a:rPr kumimoji="1" lang="en" altLang="zh-CN" dirty="0" err="1"/>
              <a:t>fo</a:t>
            </a:r>
            <a:r>
              <a:rPr kumimoji="1" lang="en" altLang="zh-CN" dirty="0"/>
              <a:t>”</a:t>
            </a:r>
            <a:r>
              <a:rPr kumimoji="1" lang="zh-CN" altLang="en-US" dirty="0"/>
              <a:t>也匹配 </a:t>
            </a:r>
            <a:r>
              <a:rPr kumimoji="1" lang="en" altLang="zh-CN" dirty="0"/>
              <a:t>R, “foo” </a:t>
            </a:r>
            <a:r>
              <a:rPr kumimoji="1" lang="zh-CN" altLang="en-US" dirty="0"/>
              <a:t>也匹配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但 “</a:t>
            </a:r>
            <a:r>
              <a:rPr kumimoji="1" lang="en" altLang="zh-CN" dirty="0"/>
              <a:t>foo+”</a:t>
            </a:r>
            <a:r>
              <a:rPr kumimoji="1" lang="zh-CN" altLang="en-US" dirty="0"/>
              <a:t>不匹配</a:t>
            </a:r>
          </a:p>
          <a:p>
            <a:r>
              <a:rPr kumimoji="1" lang="zh-CN" altLang="en-US" dirty="0"/>
              <a:t>如何处理输入？如果 </a:t>
            </a:r>
            <a:r>
              <a:rPr kumimoji="1" lang="en" altLang="zh-CN" dirty="0"/>
              <a:t>x1 …xi ∈ L(R) </a:t>
            </a:r>
            <a:r>
              <a:rPr kumimoji="1" lang="zh-CN" altLang="en-US" dirty="0"/>
              <a:t>并且 </a:t>
            </a:r>
            <a:r>
              <a:rPr kumimoji="1" lang="en" altLang="zh-CN" dirty="0"/>
              <a:t>x1 …</a:t>
            </a:r>
            <a:r>
              <a:rPr kumimoji="1" lang="en" altLang="zh-CN" dirty="0" err="1"/>
              <a:t>xk</a:t>
            </a:r>
            <a:r>
              <a:rPr kumimoji="1" lang="en" altLang="zh-CN" dirty="0"/>
              <a:t> ∈ L(R)</a:t>
            </a:r>
          </a:p>
          <a:p>
            <a:endParaRPr kumimoji="1" lang="en" altLang="zh-CN" dirty="0"/>
          </a:p>
          <a:p>
            <a:r>
              <a:rPr kumimoji="1" lang="en" altLang="zh-CN" dirty="0"/>
              <a:t>Maximal match </a:t>
            </a:r>
            <a:r>
              <a:rPr kumimoji="1" lang="zh-CN" altLang="en-US" dirty="0"/>
              <a:t>规则</a:t>
            </a:r>
            <a:r>
              <a:rPr kumimoji="1" lang="en-US" altLang="zh-CN" dirty="0"/>
              <a:t>:</a:t>
            </a:r>
            <a:r>
              <a:rPr kumimoji="1" lang="zh-CN" altLang="en-US" dirty="0"/>
              <a:t> 选择匹配 </a:t>
            </a:r>
            <a:r>
              <a:rPr kumimoji="1" lang="en" altLang="zh-CN" dirty="0"/>
              <a:t>R </a:t>
            </a:r>
            <a:r>
              <a:rPr kumimoji="1" lang="zh-CN" altLang="en-US" dirty="0"/>
              <a:t>的最长前缀</a:t>
            </a:r>
            <a:endParaRPr kumimoji="1" lang="en-US" altLang="zh-CN" dirty="0"/>
          </a:p>
          <a:p>
            <a:r>
              <a:rPr kumimoji="1" lang="zh-CN" altLang="en-US" dirty="0"/>
              <a:t>优先 </a:t>
            </a:r>
            <a:r>
              <a:rPr kumimoji="1" lang="en" altLang="zh-CN" dirty="0"/>
              <a:t>match </a:t>
            </a:r>
            <a:r>
              <a:rPr kumimoji="1" lang="zh-CN" altLang="en-US" dirty="0"/>
              <a:t>规则</a:t>
            </a:r>
            <a:r>
              <a:rPr kumimoji="1" lang="en-US" altLang="zh-CN" dirty="0"/>
              <a:t>:</a:t>
            </a:r>
            <a:r>
              <a:rPr kumimoji="1" lang="zh-CN" altLang="en-US" dirty="0"/>
              <a:t>选择先列出的模式 </a:t>
            </a:r>
            <a:r>
              <a:rPr kumimoji="1" lang="en-US" altLang="zh-CN" dirty="0"/>
              <a:t>(j </a:t>
            </a:r>
            <a:r>
              <a:rPr kumimoji="1" lang="zh-CN" altLang="en-US" dirty="0"/>
              <a:t>如果 </a:t>
            </a:r>
            <a:r>
              <a:rPr kumimoji="1" lang="en-US" altLang="zh-CN" dirty="0"/>
              <a:t>j &lt; k)</a:t>
            </a:r>
          </a:p>
          <a:p>
            <a:r>
              <a:rPr kumimoji="1" lang="zh-CN" altLang="en-US" dirty="0"/>
              <a:t>必须将 ‘</a:t>
            </a:r>
            <a:r>
              <a:rPr kumimoji="1" lang="en" altLang="zh-CN" dirty="0"/>
              <a:t>new’</a:t>
            </a:r>
            <a:r>
              <a:rPr kumimoji="1" lang="zh-CN" altLang="en-US" dirty="0"/>
              <a:t>列在 </a:t>
            </a:r>
            <a:r>
              <a:rPr kumimoji="1" lang="en" altLang="zh-CN" dirty="0"/>
              <a:t>Identifier</a:t>
            </a:r>
            <a:r>
              <a:rPr kumimoji="1" lang="zh-CN" altLang="en-US" dirty="0"/>
              <a:t>的前面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124200"/>
            <a:ext cx="3276601" cy="330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2"/>
            <a:ext cx="5549900" cy="559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400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2039600" y="5257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1771" y="0"/>
            <a:ext cx="9956800" cy="754856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400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0043" y="6400800"/>
            <a:ext cx="2641600" cy="457200"/>
          </a:xfrm>
          <a:ln/>
        </p:spPr>
        <p:txBody>
          <a:bodyPr anchor="ctr" anchorCtr="0"/>
          <a:lstStyle>
            <a:lvl1pPr algn="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1" y="42508"/>
            <a:ext cx="110236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2039600" y="5257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2039600" y="5257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477000"/>
            <a:ext cx="3860800" cy="387308"/>
          </a:xfrm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1" y="6373433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410672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477000"/>
            <a:ext cx="3860800" cy="38730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 userDrawn="1"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2364" y="44624"/>
            <a:ext cx="8741442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90300"/>
            <a:ext cx="3860800" cy="38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381149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20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702" r:id="rId21"/>
    <p:sldLayoutId id="2147483709" r:id="rId2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1"/>
            <a:ext cx="6324600" cy="2189164"/>
          </a:xfrm>
        </p:spPr>
        <p:txBody>
          <a:bodyPr/>
          <a:lstStyle/>
          <a:p>
            <a:r>
              <a:rPr lang="zh-CN" altLang="en-US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编译原理与实践</a:t>
            </a:r>
            <a:br>
              <a:rPr lang="en-US" altLang="zh-CN" sz="3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and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Practice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Compiler</a:t>
            </a:r>
            <a:b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2023-2024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923314" y="2514600"/>
            <a:ext cx="5105400" cy="15240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章 词法分析</a:t>
            </a:r>
            <a:endParaRPr lang="en-US" altLang="zh-CN" sz="2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D54D23-0347-5444-B675-E60CEDA7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字母表</a:t>
            </a:r>
            <a:r>
              <a:rPr kumimoji="1" lang="en-US" altLang="zh-CN" dirty="0"/>
              <a:t>(Alphabet):</a:t>
            </a:r>
            <a:r>
              <a:rPr kumimoji="1" lang="zh-CN" altLang="en-US" dirty="0"/>
              <a:t> 一个有穷的集合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符号典型例子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字母、数字、标点符号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{0,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1},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ASCII,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Unicode</a:t>
            </a:r>
          </a:p>
          <a:p>
            <a:pPr lvl="1"/>
            <a:r>
              <a:rPr kumimoji="1" lang="zh-CN" altLang="en-US" dirty="0"/>
              <a:t>理论上，我们可以把任意的</a:t>
            </a:r>
            <a:r>
              <a:rPr kumimoji="1" lang="zh-CN" altLang="en-US" dirty="0">
                <a:solidFill>
                  <a:srgbClr val="FF0000"/>
                </a:solidFill>
              </a:rPr>
              <a:t>有限</a:t>
            </a:r>
            <a:r>
              <a:rPr kumimoji="1" lang="zh-CN" altLang="en-US" dirty="0">
                <a:solidFill>
                  <a:srgbClr val="7030A0"/>
                </a:solidFill>
              </a:rPr>
              <a:t>集合</a:t>
            </a:r>
            <a:r>
              <a:rPr kumimoji="1" lang="zh-CN" altLang="en-US" dirty="0"/>
              <a:t>看作字母表</a:t>
            </a:r>
            <a:endParaRPr kumimoji="1" lang="en-US" altLang="zh-CN" dirty="0"/>
          </a:p>
          <a:p>
            <a:r>
              <a:rPr kumimoji="1" lang="zh-CN" altLang="en-US" dirty="0"/>
              <a:t>字母表上的</a:t>
            </a:r>
            <a:r>
              <a:rPr kumimoji="1" lang="zh-CN" altLang="en-US" dirty="0">
                <a:solidFill>
                  <a:srgbClr val="FF0000"/>
                </a:solidFill>
              </a:rPr>
              <a:t>串</a:t>
            </a:r>
            <a:r>
              <a:rPr kumimoji="1" lang="en-US" altLang="zh-CN" dirty="0"/>
              <a:t>(String)</a:t>
            </a:r>
            <a:r>
              <a:rPr kumimoji="1" lang="zh-CN" altLang="en-US" dirty="0"/>
              <a:t>是该表中符号的</a:t>
            </a:r>
            <a:r>
              <a:rPr kumimoji="1" lang="zh-CN" altLang="en-US" dirty="0">
                <a:solidFill>
                  <a:srgbClr val="FF0000"/>
                </a:solidFill>
              </a:rPr>
              <a:t>有穷序列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长度</a:t>
            </a:r>
            <a:r>
              <a:rPr kumimoji="1" lang="zh-CN" altLang="en-US" dirty="0"/>
              <a:t>，即</a:t>
            </a:r>
            <a:r>
              <a:rPr kumimoji="1" lang="en-US" altLang="zh-CN" dirty="0"/>
              <a:t>|s|</a:t>
            </a:r>
            <a:r>
              <a:rPr kumimoji="1" lang="zh-CN" altLang="en-US" dirty="0"/>
              <a:t>，指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中符号出现的次数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空串</a:t>
            </a:r>
            <a:r>
              <a:rPr kumimoji="1" lang="en-US" altLang="zh-CN" dirty="0" err="1">
                <a:solidFill>
                  <a:srgbClr val="FF0000"/>
                </a:solidFill>
              </a:rPr>
              <a:t>ε</a:t>
            </a:r>
            <a:r>
              <a:rPr kumimoji="1" lang="en-US" altLang="zh-CN" dirty="0"/>
              <a:t>:</a:t>
            </a:r>
            <a:r>
              <a:rPr kumimoji="1" lang="zh-CN" altLang="en-US" dirty="0"/>
              <a:t> 长度为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的串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语言</a:t>
            </a:r>
            <a:r>
              <a:rPr kumimoji="1" lang="en-US" altLang="zh-CN" dirty="0"/>
              <a:t>(Language)</a:t>
            </a:r>
            <a:r>
              <a:rPr kumimoji="1" lang="zh-CN" altLang="en-US" dirty="0"/>
              <a:t>是某个给定字母表上的串的</a:t>
            </a:r>
            <a:r>
              <a:rPr kumimoji="1" lang="zh-CN" altLang="en-US" b="1" dirty="0">
                <a:solidFill>
                  <a:srgbClr val="7030A0"/>
                </a:solidFill>
              </a:rPr>
              <a:t>可数</a:t>
            </a:r>
            <a:r>
              <a:rPr kumimoji="1" lang="zh-CN" altLang="en-US" dirty="0"/>
              <a:t>的集合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86F2B0-275D-E04B-8DF3-7FD33FA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4D29D-D1D9-404C-9D19-C81C39C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DFC6E6-0843-B947-8B06-4EA9D3B0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串和语言</a:t>
            </a:r>
          </a:p>
        </p:txBody>
      </p:sp>
    </p:spTree>
    <p:extLst>
      <p:ext uri="{BB962C8B-B14F-4D97-AF65-F5344CB8AC3E}">
        <p14:creationId xmlns:p14="http://schemas.microsoft.com/office/powerpoint/2010/main" val="8755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A2B700-53FB-344E-8C9A-C9B109E2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和串有关的术语</a:t>
            </a:r>
            <a:r>
              <a:rPr kumimoji="1" lang="en-US" altLang="zh-CN" dirty="0"/>
              <a:t>(</a:t>
            </a:r>
            <a:r>
              <a:rPr kumimoji="1" lang="zh-CN" altLang="en-US" dirty="0"/>
              <a:t>以</a:t>
            </a:r>
            <a:r>
              <a:rPr kumimoji="1" lang="en-US" altLang="zh-CN" dirty="0"/>
              <a:t>banana</a:t>
            </a:r>
            <a:r>
              <a:rPr kumimoji="1" lang="zh-CN" altLang="en-US" dirty="0"/>
              <a:t>为例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前缀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从串的尾部删掉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个或多个符号后得到的串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ban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banana,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后缀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从串的开始处删除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个或多个付好后得到的串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nana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banana,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子串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删除串的某个前缀和某个后缀得到的串</a:t>
            </a:r>
            <a:r>
              <a:rPr kumimoji="1" lang="en-US" altLang="zh-CN" dirty="0"/>
              <a:t>(banana,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nan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真前缀、真后缀、真子集</a:t>
            </a:r>
            <a:r>
              <a:rPr kumimoji="1" lang="en-US" altLang="zh-CN" dirty="0"/>
              <a:t>:</a:t>
            </a:r>
            <a:r>
              <a:rPr kumimoji="1" lang="zh-CN" altLang="en-US" dirty="0"/>
              <a:t> 既不等于空串，也不等于原串的前缀、后缀、子串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子序列</a:t>
            </a:r>
            <a:r>
              <a:rPr kumimoji="1" lang="en-US" altLang="zh-CN" dirty="0"/>
              <a:t>(subsequence):</a:t>
            </a:r>
            <a:r>
              <a:rPr kumimoji="1" lang="zh-CN" altLang="en-US" dirty="0"/>
              <a:t> 从原串中删除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个或多个符号后得到的串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baan</a:t>
            </a:r>
            <a:r>
              <a:rPr kumimoji="1" lang="en-US" altLang="zh-CN" dirty="0"/>
              <a:t>)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2668B-A229-484C-94A7-4A22099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99A99-7CFF-594E-8CC8-D543FD3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BEAE6B1-9401-F44A-AEB9-D8E8EC9B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串和语言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4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ACEC4E-49DB-2A4F-8271-D60EB66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串的运算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连接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(Concatenation):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的连接是把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附加到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的后面而形成的串，记作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kumimoji="1"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kumimoji="1"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house</a:t>
            </a:r>
          </a:p>
          <a:p>
            <a:pPr lvl="2"/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空串</a:t>
            </a:r>
            <a:r>
              <a:rPr kumimoji="1"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ε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是连接的单位元</a:t>
            </a:r>
            <a:r>
              <a:rPr kumimoji="1"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 </a:t>
            </a:r>
            <a:r>
              <a:rPr kumimoji="1" lang="en-US" altLang="zh-CN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εx</a:t>
            </a:r>
            <a:r>
              <a:rPr kumimoji="1"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en-US" altLang="zh-CN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xε</a:t>
            </a:r>
            <a:r>
              <a:rPr kumimoji="1"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</a:t>
            </a:r>
          </a:p>
          <a:p>
            <a:pPr lvl="1"/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指数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幂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运算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ε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=s,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=s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pPr lvl="2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x=dog,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ε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=dog,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en-US" altLang="zh-CN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dogdogdog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D1B0CF-9DDF-D346-B0F1-4AB73298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75A25-EA05-D44F-8491-CBD29850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0D37C1F-7FB9-C54E-BC5F-024123AC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串和语言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82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772C1-F8D5-8E42-B354-6D3FE520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语言的运算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语言是某个给定字母表上的串的</a:t>
            </a:r>
            <a:r>
              <a:rPr kumimoji="1" lang="zh-CN" altLang="en-US" dirty="0">
                <a:solidFill>
                  <a:srgbClr val="FF0000"/>
                </a:solidFill>
              </a:rPr>
              <a:t>可数</a:t>
            </a:r>
            <a:r>
              <a:rPr kumimoji="1" lang="zh-CN" altLang="en-US" dirty="0"/>
              <a:t>集合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EDB208-7872-7F44-B87D-EA4F6B74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79047-E9DD-1246-9575-E9FE9E1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77C3512-62EE-AA4A-B7F2-FB7AD573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串和语言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75AF48-53D3-2645-A615-FE1A2405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138749"/>
            <a:ext cx="10801350" cy="38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2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BB1B07-5E27-B046-B7C3-B8794E71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3.3</a:t>
            </a:r>
          </a:p>
          <a:p>
            <a:pPr lvl="1"/>
            <a:r>
              <a:rPr kumimoji="1" lang="en" altLang="zh-CN" dirty="0"/>
              <a:t>L = { A, B , ……, Z, a, b, ……, z }</a:t>
            </a:r>
            <a:endParaRPr kumimoji="1" lang="en-US" altLang="zh-CN" dirty="0"/>
          </a:p>
          <a:p>
            <a:pPr lvl="1"/>
            <a:r>
              <a:rPr kumimoji="1" lang="en" altLang="zh-CN" dirty="0"/>
              <a:t>D = { 0, 1, ……, 9 }</a:t>
            </a:r>
            <a:endParaRPr kumimoji="1" lang="en-US" altLang="zh-CN" dirty="0"/>
          </a:p>
          <a:p>
            <a:pPr lvl="1"/>
            <a:r>
              <a:rPr kumimoji="1" lang="en" altLang="zh-CN" dirty="0"/>
              <a:t>L </a:t>
            </a:r>
            <a:r>
              <a:rPr kumimoji="1" lang="en-US" altLang="zh-CN" dirty="0"/>
              <a:t>∪</a:t>
            </a:r>
            <a:r>
              <a:rPr kumimoji="1" lang="zh-CN" altLang="en-US" dirty="0"/>
              <a:t> </a:t>
            </a:r>
            <a:r>
              <a:rPr kumimoji="1" lang="en" altLang="zh-CN" dirty="0"/>
              <a:t>D = { A, B, ……, Z, a, b, ……, z, 0, 1, ……, 9 }</a:t>
            </a:r>
          </a:p>
          <a:p>
            <a:pPr lvl="1"/>
            <a:r>
              <a:rPr kumimoji="1" lang="en" altLang="zh-CN" dirty="0"/>
              <a:t>LD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" altLang="zh-CN" dirty="0"/>
              <a:t>520</a:t>
            </a:r>
            <a:r>
              <a:rPr kumimoji="1" lang="zh-CN" altLang="en-US" dirty="0"/>
              <a:t>个长度为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的串的集合 </a:t>
            </a:r>
            <a:r>
              <a:rPr kumimoji="1" lang="en-US" altLang="zh-CN" dirty="0"/>
              <a:t>(</a:t>
            </a:r>
            <a:r>
              <a:rPr kumimoji="1" lang="zh-CN" altLang="en-US" dirty="0"/>
              <a:t>字母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数字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" altLang="zh-CN" dirty="0"/>
              <a:t>L</a:t>
            </a:r>
            <a:r>
              <a:rPr kumimoji="1" lang="en" altLang="zh-CN" baseline="30000" dirty="0"/>
              <a:t>4</a:t>
            </a:r>
            <a:r>
              <a:rPr kumimoji="1" lang="en-US" altLang="zh-CN" dirty="0"/>
              <a:t>:</a:t>
            </a:r>
            <a:r>
              <a:rPr kumimoji="1" lang="zh-CN" altLang="en-US" dirty="0"/>
              <a:t> 所有由四个字母构成的串的集合</a:t>
            </a:r>
            <a:endParaRPr kumimoji="1" lang="en-US" altLang="zh-CN" dirty="0"/>
          </a:p>
          <a:p>
            <a:pPr lvl="1"/>
            <a:r>
              <a:rPr kumimoji="1" lang="en" altLang="zh-CN" dirty="0"/>
              <a:t>L</a:t>
            </a:r>
            <a:r>
              <a:rPr kumimoji="1" lang="en" altLang="zh-CN" baseline="30000" dirty="0"/>
              <a:t>*</a:t>
            </a:r>
            <a:r>
              <a:rPr kumimoji="1" lang="en-US" altLang="zh-CN" dirty="0"/>
              <a:t>:</a:t>
            </a:r>
            <a:r>
              <a:rPr kumimoji="1" lang="zh-CN" altLang="en-US" dirty="0"/>
              <a:t> 所有字母构成的集合，包括</a:t>
            </a:r>
            <a:r>
              <a:rPr kumimoji="1" lang="el-GR" altLang="zh-CN" dirty="0"/>
              <a:t>ε</a:t>
            </a:r>
            <a:endParaRPr kumimoji="1" lang="en-US" altLang="zh-CN" dirty="0"/>
          </a:p>
          <a:p>
            <a:pPr lvl="1"/>
            <a:r>
              <a:rPr kumimoji="1" lang="en" altLang="zh-CN" dirty="0"/>
              <a:t>L (L</a:t>
            </a:r>
            <a:r>
              <a:rPr kumimoji="1" lang="en-US" altLang="zh-CN" dirty="0"/>
              <a:t>∪</a:t>
            </a:r>
            <a:r>
              <a:rPr kumimoji="1" lang="en" altLang="zh-CN" dirty="0"/>
              <a:t>D)</a:t>
            </a:r>
            <a:r>
              <a:rPr kumimoji="1" lang="en" altLang="zh-CN" baseline="30000" dirty="0"/>
              <a:t>*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baseline="30000" dirty="0"/>
              <a:t>+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FC563-05CB-C04E-9980-684E66BB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C1346-2140-7740-B506-72BD77B3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D7DA3B1-6DDD-F640-A182-484D961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串和语言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10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341B06-271F-414A-A176-7CF0F485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257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字母表</a:t>
            </a:r>
            <a:r>
              <a:rPr kumimoji="1" lang="en-US" altLang="zh-CN" dirty="0" err="1"/>
              <a:t>Σ</a:t>
            </a:r>
            <a:r>
              <a:rPr kumimoji="1" lang="zh-CN" altLang="en-US" dirty="0"/>
              <a:t>上的正则表达式的定义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基本部分</a:t>
            </a:r>
            <a:endParaRPr kumimoji="1" lang="en-US" altLang="zh-CN" dirty="0"/>
          </a:p>
          <a:p>
            <a:pPr lvl="2"/>
            <a:r>
              <a:rPr kumimoji="1" lang="en-US" altLang="zh-CN" b="1" dirty="0" err="1">
                <a:solidFill>
                  <a:srgbClr val="FF0000"/>
                </a:solidFill>
              </a:rPr>
              <a:t>ε</a:t>
            </a:r>
            <a:r>
              <a:rPr kumimoji="1" lang="zh-CN" altLang="en-US" dirty="0"/>
              <a:t>是一个正则表达式，</a:t>
            </a:r>
            <a:r>
              <a:rPr kumimoji="1" lang="en-US" altLang="zh-CN" dirty="0"/>
              <a:t>L(</a:t>
            </a:r>
            <a:r>
              <a:rPr kumimoji="1" lang="en-US" altLang="zh-CN" dirty="0" err="1">
                <a:solidFill>
                  <a:srgbClr val="FF0000"/>
                </a:solidFill>
              </a:rPr>
              <a:t>ε</a:t>
            </a:r>
            <a:r>
              <a:rPr kumimoji="1" lang="en-US" altLang="zh-CN" dirty="0"/>
              <a:t>)={</a:t>
            </a:r>
            <a:r>
              <a:rPr kumimoji="1" lang="en-US" altLang="zh-CN" dirty="0" err="1">
                <a:solidFill>
                  <a:srgbClr val="7030A0"/>
                </a:solidFill>
              </a:rPr>
              <a:t>ε</a:t>
            </a:r>
            <a:r>
              <a:rPr kumimoji="1" lang="en-US" altLang="zh-CN" dirty="0"/>
              <a:t>}</a:t>
            </a:r>
          </a:p>
          <a:p>
            <a:pPr lvl="2"/>
            <a:r>
              <a:rPr kumimoji="1" lang="zh-CN" altLang="en-US" dirty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Σ</a:t>
            </a:r>
            <a:r>
              <a:rPr kumimoji="1" lang="zh-CN" altLang="en-US" dirty="0"/>
              <a:t>上的一个符号，那么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/>
              <a:t>是正则表达式，</a:t>
            </a:r>
            <a:r>
              <a:rPr kumimoji="1" lang="en-US" altLang="zh-CN" dirty="0"/>
              <a:t>L(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)={</a:t>
            </a:r>
            <a:r>
              <a:rPr kumimoji="1" lang="en-US" altLang="zh-CN" dirty="0">
                <a:solidFill>
                  <a:srgbClr val="7030A0"/>
                </a:solidFill>
              </a:rPr>
              <a:t>a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zh-CN" altLang="en-US" dirty="0"/>
              <a:t>归纳部分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代数运算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选择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(r)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(s)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L((r)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)=</a:t>
            </a:r>
            <a:r>
              <a:rPr kumimoji="1" lang="zh-CN" altLang="en-US" dirty="0"/>
              <a:t> </a:t>
            </a:r>
            <a:r>
              <a:rPr kumimoji="1" lang="en-US" altLang="zh-CN" dirty="0"/>
              <a:t>L(r)</a:t>
            </a:r>
            <a:r>
              <a:rPr kumimoji="1" lang="zh-CN" altLang="en-US" dirty="0"/>
              <a:t> </a:t>
            </a:r>
            <a:r>
              <a:rPr kumimoji="1" lang="en-US" altLang="zh-CN" dirty="0"/>
              <a:t>∪</a:t>
            </a:r>
            <a:r>
              <a:rPr kumimoji="1" lang="zh-CN" altLang="en-US" dirty="0"/>
              <a:t> </a:t>
            </a:r>
            <a:r>
              <a:rPr kumimoji="1" lang="en-US" altLang="zh-CN" dirty="0"/>
              <a:t>L(s)</a:t>
            </a:r>
          </a:p>
          <a:p>
            <a:pPr lvl="2"/>
            <a:r>
              <a:rPr kumimoji="1" lang="zh-CN" altLang="en-US" dirty="0"/>
              <a:t>连接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(r)</a:t>
            </a:r>
            <a:r>
              <a:rPr kumimoji="1" lang="zh-CN" altLang="en-US" dirty="0"/>
              <a:t>  </a:t>
            </a:r>
            <a:r>
              <a:rPr kumimoji="1" lang="en-US" altLang="zh-CN" dirty="0"/>
              <a:t>(s)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L((r)</a:t>
            </a:r>
            <a:r>
              <a:rPr kumimoji="1" lang="zh-CN" altLang="en-US" dirty="0"/>
              <a:t> 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)=</a:t>
            </a:r>
            <a:r>
              <a:rPr kumimoji="1" lang="zh-CN" altLang="en-US" dirty="0"/>
              <a:t> </a:t>
            </a:r>
            <a:r>
              <a:rPr kumimoji="1" lang="en-US" altLang="zh-CN" dirty="0"/>
              <a:t>L(r)</a:t>
            </a:r>
            <a:r>
              <a:rPr kumimoji="1" lang="zh-CN" altLang="en-US" dirty="0"/>
              <a:t> </a:t>
            </a:r>
            <a:r>
              <a:rPr kumimoji="1" lang="en-US" altLang="zh-CN" dirty="0"/>
              <a:t>L(s)</a:t>
            </a:r>
          </a:p>
          <a:p>
            <a:pPr lvl="2"/>
            <a:r>
              <a:rPr kumimoji="1" lang="zh-CN" altLang="en-US" dirty="0"/>
              <a:t>闭包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(r)</a:t>
            </a:r>
            <a:r>
              <a:rPr kumimoji="1" lang="zh-CN" altLang="en-US" baseline="30000" dirty="0"/>
              <a:t>*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L((r)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)=((L(r))</a:t>
            </a:r>
            <a:r>
              <a:rPr kumimoji="1" lang="zh-CN" altLang="en-US" baseline="30000" dirty="0"/>
              <a:t>*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括号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(r)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L((r</a:t>
            </a:r>
            <a:r>
              <a:rPr kumimoji="1" lang="zh-CN" altLang="en-US" dirty="0"/>
              <a:t> </a:t>
            </a:r>
            <a:r>
              <a:rPr kumimoji="1" lang="en-US" altLang="zh-CN" dirty="0"/>
              <a:t>))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L(r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运算的优先级顺序</a:t>
            </a:r>
            <a:r>
              <a:rPr kumimoji="1" lang="en-US" altLang="zh-CN" dirty="0"/>
              <a:t>:</a:t>
            </a:r>
            <a:r>
              <a:rPr kumimoji="1" lang="zh-CN" altLang="en-US" dirty="0"/>
              <a:t>  *、连接、选择</a:t>
            </a:r>
            <a:r>
              <a:rPr kumimoji="1" lang="en-US" altLang="zh-CN" dirty="0"/>
              <a:t>|</a:t>
            </a:r>
            <a:r>
              <a:rPr kumimoji="1" lang="zh-CN" altLang="en-US" dirty="0"/>
              <a:t>，如 </a:t>
            </a:r>
            <a:r>
              <a:rPr kumimoji="1" lang="en-US" altLang="zh-CN" dirty="0"/>
              <a:t>(a)|((b)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(c))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a|b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正则集合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可以用一个正则表达式定义的语言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92675-ACD2-F143-A1C0-ED4CF418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49D11-70C1-4641-8912-E45FA59F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056A3B9-3069-AF45-A6F4-71E62B7D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81558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0CCD87-51A5-5A49-BD0A-18317687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Σ</a:t>
            </a:r>
            <a:r>
              <a:rPr kumimoji="1" lang="en-US" altLang="zh-CN" dirty="0"/>
              <a:t>={a,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b}</a:t>
            </a:r>
          </a:p>
          <a:p>
            <a:r>
              <a:rPr kumimoji="1" lang="en-US" altLang="zh-CN" dirty="0"/>
              <a:t>L(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)={a,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b}</a:t>
            </a:r>
          </a:p>
          <a:p>
            <a:r>
              <a:rPr kumimoji="1" lang="en-US" altLang="zh-CN" dirty="0"/>
              <a:t>L((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))={aa,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bb}</a:t>
            </a:r>
          </a:p>
          <a:p>
            <a:r>
              <a:rPr kumimoji="1" lang="en-US" altLang="zh-CN" dirty="0"/>
              <a:t>L(a</a:t>
            </a:r>
            <a:r>
              <a:rPr kumimoji="1" lang="zh-CN" altLang="en-US" dirty="0"/>
              <a:t>*</a:t>
            </a:r>
            <a:r>
              <a:rPr kumimoji="1" lang="en-US" altLang="zh-CN" dirty="0"/>
              <a:t>)={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aa,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…}</a:t>
            </a:r>
          </a:p>
          <a:p>
            <a:r>
              <a:rPr kumimoji="1" lang="en-US" altLang="zh-CN" dirty="0"/>
              <a:t>L((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  <a:r>
              <a:rPr kumimoji="1" lang="zh-CN" altLang="en-US" dirty="0"/>
              <a:t>*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aa,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…}</a:t>
            </a:r>
          </a:p>
          <a:p>
            <a:r>
              <a:rPr kumimoji="1" lang="en-US" altLang="zh-CN" dirty="0"/>
              <a:t>L(a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*</a:t>
            </a:r>
            <a:r>
              <a:rPr kumimoji="1" lang="en-US" altLang="zh-CN" dirty="0"/>
              <a:t>b)=</a:t>
            </a:r>
            <a:r>
              <a:rPr kumimoji="1" lang="zh-CN" altLang="en-US" dirty="0"/>
              <a:t> 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C1CFC-532A-DE4B-8DCB-07D02E07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D9D96-293A-5845-8CD4-AAF8AB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3CDF26-321C-2D49-B4D4-1F6CED2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正则表达式的例子</a:t>
            </a:r>
          </a:p>
        </p:txBody>
      </p:sp>
    </p:spTree>
    <p:extLst>
      <p:ext uri="{BB962C8B-B14F-4D97-AF65-F5344CB8AC3E}">
        <p14:creationId xmlns:p14="http://schemas.microsoft.com/office/powerpoint/2010/main" val="273266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AD891D-B6BB-FB47-9385-9EDE840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633200" cy="5257800"/>
          </a:xfrm>
        </p:spPr>
        <p:txBody>
          <a:bodyPr/>
          <a:lstStyle/>
          <a:p>
            <a:r>
              <a:rPr kumimoji="1" lang="zh-CN" altLang="en-US" dirty="0"/>
              <a:t>为了书写方便，可以给正则表达式命名，且可以通过名字使用正则表达式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正则定义</a:t>
            </a:r>
            <a:r>
              <a:rPr kumimoji="1" lang="en-US" altLang="zh-CN" dirty="0"/>
              <a:t>(regular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definition)</a:t>
            </a:r>
            <a:r>
              <a:rPr kumimoji="1" lang="zh-CN" altLang="en-US" dirty="0"/>
              <a:t>是如下形式的定义序列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→r</a:t>
            </a:r>
            <a:r>
              <a:rPr kumimoji="1" lang="en-US" altLang="zh-CN" baseline="-25000" dirty="0"/>
              <a:t>1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→r</a:t>
            </a:r>
            <a:r>
              <a:rPr kumimoji="1" lang="en-US" altLang="zh-CN" baseline="-25000" dirty="0"/>
              <a:t>2</a:t>
            </a:r>
          </a:p>
          <a:p>
            <a:pPr lvl="1"/>
            <a:r>
              <a:rPr kumimoji="1" lang="en-US" altLang="zh-CN" baseline="-25000" dirty="0"/>
              <a:t>…</a:t>
            </a:r>
          </a:p>
          <a:p>
            <a:pPr lvl="1"/>
            <a:r>
              <a:rPr kumimoji="1" lang="en-US" altLang="zh-CN" dirty="0" err="1"/>
              <a:t>d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 err="1"/>
              <a:t>→r</a:t>
            </a:r>
            <a:r>
              <a:rPr kumimoji="1" lang="en-US" altLang="zh-CN" baseline="-25000" dirty="0" err="1"/>
              <a:t>n</a:t>
            </a:r>
            <a:endParaRPr kumimoji="1" lang="en-US" altLang="zh-CN" dirty="0"/>
          </a:p>
          <a:p>
            <a:r>
              <a:rPr kumimoji="1" lang="zh-CN" altLang="en-US" dirty="0"/>
              <a:t>其中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baseline="-25000" dirty="0"/>
              <a:t>i</a:t>
            </a:r>
            <a:r>
              <a:rPr kumimoji="1" lang="zh-CN" altLang="en-US" dirty="0"/>
              <a:t>不在</a:t>
            </a:r>
            <a:r>
              <a:rPr kumimoji="1" lang="en-US" altLang="zh-CN" dirty="0" err="1"/>
              <a:t>Σ</a:t>
            </a:r>
            <a:r>
              <a:rPr kumimoji="1" lang="zh-CN" altLang="en-US" dirty="0"/>
              <a:t>中，且各不相同    </a:t>
            </a:r>
            <a:r>
              <a:rPr kumimoji="1" lang="en-US" altLang="zh-CN" dirty="0"/>
              <a:t>【</a:t>
            </a:r>
            <a:r>
              <a:rPr kumimoji="1" lang="zh-CN" altLang="en-US" dirty="0"/>
              <a:t>可以看成是代表某个正则表达式的</a:t>
            </a:r>
            <a:r>
              <a:rPr kumimoji="1" lang="zh-CN" altLang="en-US" dirty="0">
                <a:solidFill>
                  <a:srgbClr val="FF0000"/>
                </a:solidFill>
              </a:rPr>
              <a:t>变量</a:t>
            </a:r>
            <a:r>
              <a:rPr kumimoji="1" lang="en-US" altLang="zh-CN" dirty="0"/>
              <a:t>】</a:t>
            </a:r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 err="1"/>
              <a:t>r</a:t>
            </a:r>
            <a:r>
              <a:rPr kumimoji="1" lang="en-US" altLang="zh-CN" baseline="-25000" dirty="0" err="1"/>
              <a:t>i</a:t>
            </a:r>
            <a:r>
              <a:rPr kumimoji="1" lang="zh-CN" altLang="en-US" dirty="0"/>
              <a:t>是字母表</a:t>
            </a:r>
            <a:r>
              <a:rPr kumimoji="1" lang="en-US" altLang="zh-CN" dirty="0" err="1"/>
              <a:t>Σ</a:t>
            </a:r>
            <a:r>
              <a:rPr kumimoji="1" lang="en-US" altLang="zh-CN" dirty="0"/>
              <a:t>∪{d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,…,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baseline="-25000" dirty="0">
                <a:solidFill>
                  <a:srgbClr val="FF0000"/>
                </a:solidFill>
              </a:rPr>
              <a:t>i-1</a:t>
            </a:r>
            <a:r>
              <a:rPr kumimoji="1" lang="en-US" altLang="zh-CN" dirty="0"/>
              <a:t>}</a:t>
            </a:r>
            <a:r>
              <a:rPr kumimoji="1" lang="zh-CN" altLang="en-US" dirty="0"/>
              <a:t>上的正则表达式，不会出现递归定义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81CB2-5F30-044E-B70A-5D7A4A8F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B7B9C-A2CB-AC41-BCDE-DF539061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7A707B-8317-4545-9577-BB9FAC40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正则定义</a:t>
            </a:r>
          </a:p>
        </p:txBody>
      </p:sp>
    </p:spTree>
    <p:extLst>
      <p:ext uri="{BB962C8B-B14F-4D97-AF65-F5344CB8AC3E}">
        <p14:creationId xmlns:p14="http://schemas.microsoft.com/office/powerpoint/2010/main" val="172639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6C455-CAFE-B74D-BC2C-A557C6E8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语言标识符的正则定义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7030A0"/>
                </a:solidFill>
              </a:rPr>
              <a:t>letter_</a:t>
            </a:r>
            <a:r>
              <a:rPr kumimoji="1" lang="en-US" altLang="zh-CN" dirty="0" err="1"/>
              <a:t>→A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b|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_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</a:rPr>
              <a:t>digit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letter_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/>
              <a:t>(letter_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00CC"/>
                </a:solidFill>
              </a:rPr>
              <a:t>digit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endParaRPr kumimoji="1" lang="en-US" altLang="zh-CN" baseline="30000" dirty="0"/>
          </a:p>
          <a:p>
            <a:r>
              <a:rPr kumimoji="1" lang="en-US" altLang="zh-CN" dirty="0">
                <a:solidFill>
                  <a:srgbClr val="C00000"/>
                </a:solidFill>
              </a:rPr>
              <a:t>id</a:t>
            </a:r>
            <a:r>
              <a:rPr kumimoji="1" lang="zh-CN" altLang="en-US" dirty="0"/>
              <a:t>对应的正则表达式为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(A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B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…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Z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a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b|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…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z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_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7030A0"/>
                </a:solidFill>
              </a:rPr>
              <a:t>(A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B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…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Z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a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b|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…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z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|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_)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0099"/>
                </a:solidFill>
              </a:rPr>
              <a:t>0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|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1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|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…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|</a:t>
            </a:r>
            <a:r>
              <a:rPr kumimoji="1" lang="zh-CN" altLang="en-US" dirty="0">
                <a:solidFill>
                  <a:srgbClr val="000099"/>
                </a:solidFill>
              </a:rPr>
              <a:t> </a:t>
            </a:r>
            <a:r>
              <a:rPr kumimoji="1" lang="en-US" altLang="zh-CN" dirty="0">
                <a:solidFill>
                  <a:srgbClr val="000099"/>
                </a:solidFill>
              </a:rPr>
              <a:t>9</a:t>
            </a:r>
            <a:r>
              <a:rPr kumimoji="1" lang="en-US" altLang="zh-CN" dirty="0"/>
              <a:t>))</a:t>
            </a:r>
            <a:r>
              <a:rPr kumimoji="1" lang="zh-CN" altLang="en-US" baseline="30000" dirty="0"/>
              <a:t>*</a:t>
            </a:r>
            <a:endParaRPr kumimoji="1" lang="en-US" altLang="zh-CN" baseline="30000" dirty="0"/>
          </a:p>
          <a:p>
            <a:pPr marL="457200" lvl="1" indent="0">
              <a:buNone/>
            </a:pPr>
            <a:endParaRPr kumimoji="1" lang="zh-CN" altLang="en-US" baseline="30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D1BEB-BEDF-5946-B1B8-E4EC1517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72D60-131E-474F-BE82-7EED9A0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DFDA74F-DEDE-E844-B557-F813159D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正则定义的例子</a:t>
            </a:r>
          </a:p>
        </p:txBody>
      </p:sp>
    </p:spTree>
    <p:extLst>
      <p:ext uri="{BB962C8B-B14F-4D97-AF65-F5344CB8AC3E}">
        <p14:creationId xmlns:p14="http://schemas.microsoft.com/office/powerpoint/2010/main" val="8447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A6BFE3-287D-AF46-86E6-93EB5629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38200"/>
            <a:ext cx="11379200" cy="5486400"/>
          </a:xfrm>
        </p:spPr>
        <p:txBody>
          <a:bodyPr/>
          <a:lstStyle/>
          <a:p>
            <a:r>
              <a:rPr kumimoji="1" lang="zh-CN" altLang="en-US" dirty="0"/>
              <a:t>基本运算符</a:t>
            </a:r>
            <a:r>
              <a:rPr kumimoji="1" lang="en-US" altLang="zh-CN" dirty="0"/>
              <a:t>:</a:t>
            </a:r>
            <a:r>
              <a:rPr kumimoji="1" lang="zh-CN" altLang="en-US" dirty="0"/>
              <a:t> 选择、连接、</a:t>
            </a:r>
            <a:r>
              <a:rPr kumimoji="1" lang="en-US" altLang="zh-CN" dirty="0"/>
              <a:t>Kleene</a:t>
            </a:r>
            <a:r>
              <a:rPr kumimoji="1" lang="zh-CN" altLang="en-US" dirty="0"/>
              <a:t>闭包</a:t>
            </a:r>
            <a:endParaRPr kumimoji="1" lang="en-US" altLang="zh-CN" dirty="0"/>
          </a:p>
          <a:p>
            <a:r>
              <a:rPr kumimoji="1" lang="zh-CN" altLang="en-US" dirty="0"/>
              <a:t>扩展的运算符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一个或多个实例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单目后缀</a:t>
            </a:r>
            <a:r>
              <a:rPr kumimoji="1" lang="en-US" altLang="zh-CN" baseline="30000" dirty="0"/>
              <a:t>+</a:t>
            </a:r>
            <a:r>
              <a:rPr kumimoji="1" lang="zh-CN" altLang="en-US" dirty="0"/>
              <a:t>   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正闭包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baseline="30000" dirty="0"/>
              <a:t>+</a:t>
            </a:r>
            <a:r>
              <a:rPr kumimoji="1" lang="zh-CN" altLang="en-US" dirty="0"/>
              <a:t>等价于</a:t>
            </a:r>
            <a:r>
              <a:rPr kumimoji="1" lang="en-US" altLang="zh-CN" dirty="0" err="1"/>
              <a:t>rr</a:t>
            </a:r>
            <a:r>
              <a:rPr kumimoji="1" lang="zh-CN" altLang="en-US" baseline="30000" dirty="0"/>
              <a:t>*</a:t>
            </a:r>
            <a:endParaRPr kumimoji="1" lang="en-US" altLang="zh-CN" baseline="30000" dirty="0"/>
          </a:p>
          <a:p>
            <a:pPr lvl="1"/>
            <a:r>
              <a:rPr kumimoji="1" lang="zh-CN" altLang="en-US" dirty="0"/>
              <a:t>零个或一个实例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</a:p>
          <a:p>
            <a:pPr lvl="2"/>
            <a:r>
              <a:rPr kumimoji="1" lang="en-US" altLang="zh-CN" dirty="0"/>
              <a:t>r?</a:t>
            </a:r>
            <a:r>
              <a:rPr kumimoji="1" lang="zh-CN" altLang="en-US" dirty="0"/>
              <a:t>等价于 </a:t>
            </a:r>
            <a:r>
              <a:rPr kumimoji="1" lang="en-US" altLang="zh-CN" dirty="0" err="1"/>
              <a:t>ε|r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字符类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[a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…a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]</a:t>
            </a:r>
            <a:r>
              <a:rPr kumimoji="1" lang="zh-CN" altLang="en-US" dirty="0"/>
              <a:t>等价于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n</a:t>
            </a:r>
          </a:p>
          <a:p>
            <a:pPr lvl="2"/>
            <a:r>
              <a:rPr kumimoji="1" lang="zh-CN" altLang="en-US" dirty="0"/>
              <a:t>连接符号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[a-z]</a:t>
            </a:r>
            <a:r>
              <a:rPr kumimoji="1" lang="zh-CN" altLang="en-US" dirty="0"/>
              <a:t>等价于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</a:p>
          <a:p>
            <a:r>
              <a:rPr kumimoji="1" lang="zh-CN" altLang="en-US" dirty="0"/>
              <a:t>扩展使得正则表达式更</a:t>
            </a:r>
            <a:r>
              <a:rPr kumimoji="1" lang="zh-CN" altLang="en-US" dirty="0">
                <a:solidFill>
                  <a:srgbClr val="7030A0"/>
                </a:solidFill>
              </a:rPr>
              <a:t>简洁</a:t>
            </a:r>
            <a:r>
              <a:rPr kumimoji="1" lang="zh-CN" altLang="en-US" dirty="0"/>
              <a:t>，但</a:t>
            </a:r>
            <a:r>
              <a:rPr kumimoji="1" lang="zh-CN" altLang="en-US" dirty="0">
                <a:solidFill>
                  <a:srgbClr val="FF0000"/>
                </a:solidFill>
              </a:rPr>
              <a:t>不会使其描述能力增强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FDBB1F-41FB-5A48-B2D6-9002AB6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83B20-C5CD-7446-BEAD-60801AC5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8F1A366-5E59-BC48-BED2-823B9E23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正则表达式的扩展</a:t>
            </a:r>
          </a:p>
        </p:txBody>
      </p:sp>
    </p:spTree>
    <p:extLst>
      <p:ext uri="{BB962C8B-B14F-4D97-AF65-F5344CB8AC3E}">
        <p14:creationId xmlns:p14="http://schemas.microsoft.com/office/powerpoint/2010/main" val="35597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AEB187-6887-EA4A-884C-216F4E3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词法分析器的作用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词法单元的规约</a:t>
            </a:r>
            <a:r>
              <a:rPr kumimoji="1" lang="en-US" altLang="zh-CN" dirty="0"/>
              <a:t>(</a:t>
            </a:r>
            <a:r>
              <a:rPr kumimoji="1" lang="zh-CN" altLang="en-US" dirty="0"/>
              <a:t>描述</a:t>
            </a:r>
            <a:r>
              <a:rPr kumimoji="1" lang="en-US" altLang="zh-CN" dirty="0"/>
              <a:t>):</a:t>
            </a:r>
            <a:r>
              <a:rPr kumimoji="1" lang="zh-CN" altLang="en-US" dirty="0"/>
              <a:t> 正则表达式</a:t>
            </a:r>
            <a:endParaRPr kumimoji="1" lang="en-US" altLang="zh-CN" dirty="0"/>
          </a:p>
          <a:p>
            <a:r>
              <a:rPr kumimoji="1" lang="zh-CN" altLang="en-US" dirty="0"/>
              <a:t>词法单元的识别</a:t>
            </a:r>
            <a:r>
              <a:rPr kumimoji="1" lang="en-US" altLang="zh-CN" dirty="0"/>
              <a:t>:</a:t>
            </a:r>
            <a:r>
              <a:rPr kumimoji="1" lang="zh-CN" altLang="en-US" dirty="0"/>
              <a:t> 状态转换图</a:t>
            </a:r>
            <a:endParaRPr kumimoji="1" lang="en-US" altLang="zh-CN" dirty="0"/>
          </a:p>
          <a:p>
            <a:r>
              <a:rPr kumimoji="1" lang="zh-CN" altLang="en-US" dirty="0"/>
              <a:t>词法分析器生成工具及设计</a:t>
            </a:r>
            <a:endParaRPr kumimoji="1" lang="en-US" altLang="zh-CN" dirty="0"/>
          </a:p>
          <a:p>
            <a:r>
              <a:rPr kumimoji="1" lang="zh-CN" altLang="en-US" dirty="0"/>
              <a:t>有穷自动机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5DF50-FC7A-5A47-A06C-DEB59EA4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97634-2B86-B04C-A460-3AB41A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31B528-FDDA-3F49-8363-B0AED70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0710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AEB187-6887-EA4A-884C-216F4E3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词法分析器的作用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词法单元的规约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描述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正则表达式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词法单元的识别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  <a:r>
              <a:rPr kumimoji="1" lang="zh-CN" altLang="en-US" dirty="0">
                <a:solidFill>
                  <a:srgbClr val="FF0000"/>
                </a:solidFill>
              </a:rPr>
              <a:t> 状态转换图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词法分析器生成工具及设计</a:t>
            </a:r>
            <a:endParaRPr kumimoji="1" lang="en-US" altLang="zh-CN" dirty="0"/>
          </a:p>
          <a:p>
            <a:r>
              <a:rPr kumimoji="1" lang="zh-CN" altLang="en-US" dirty="0"/>
              <a:t>有穷自动机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5DF50-FC7A-5A47-A06C-DEB59EA4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97634-2B86-B04C-A460-3AB41A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31B528-FDDA-3F49-8363-B0AED70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2845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EBCF79-3CC8-9C41-8EED-E0C64929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词法分析器要求能够检查输入字符串，在其前缀中找出和某个</a:t>
            </a:r>
            <a:r>
              <a:rPr kumimoji="1" lang="zh-CN" altLang="en-US" dirty="0">
                <a:solidFill>
                  <a:srgbClr val="FF0000"/>
                </a:solidFill>
              </a:rPr>
              <a:t>模式</a:t>
            </a:r>
            <a:r>
              <a:rPr kumimoji="1" lang="zh-CN" altLang="en-US" dirty="0"/>
              <a:t>匹配的</a:t>
            </a:r>
            <a:r>
              <a:rPr kumimoji="1" lang="zh-CN" altLang="en-US" dirty="0">
                <a:solidFill>
                  <a:srgbClr val="FF0000"/>
                </a:solidFill>
              </a:rPr>
              <a:t>词素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首先通过</a:t>
            </a:r>
            <a:r>
              <a:rPr kumimoji="1" lang="zh-CN" altLang="en-US" dirty="0">
                <a:solidFill>
                  <a:srgbClr val="FF0000"/>
                </a:solidFill>
              </a:rPr>
              <a:t>正则定义</a:t>
            </a:r>
            <a:r>
              <a:rPr kumimoji="1" lang="zh-CN" altLang="en-US" dirty="0"/>
              <a:t>来描述各种</a:t>
            </a:r>
            <a:r>
              <a:rPr kumimoji="1" lang="zh-CN" altLang="en-US" dirty="0">
                <a:solidFill>
                  <a:srgbClr val="7030A0"/>
                </a:solidFill>
              </a:rPr>
              <a:t>词法单元的模式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zh-CN" altLang="en-US" dirty="0"/>
              <a:t>定义</a:t>
            </a:r>
            <a:r>
              <a:rPr kumimoji="1" lang="en-US" altLang="zh-CN" b="1" dirty="0" err="1">
                <a:solidFill>
                  <a:srgbClr val="FF0000"/>
                </a:solidFill>
              </a:rPr>
              <a:t>ws</a:t>
            </a:r>
            <a:r>
              <a:rPr kumimoji="1" lang="en-US" altLang="zh-CN" dirty="0"/>
              <a:t>→(blank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newline)</a:t>
            </a:r>
            <a:r>
              <a:rPr kumimoji="1" lang="en-US" altLang="zh-CN" baseline="30000" dirty="0"/>
              <a:t>+</a:t>
            </a:r>
            <a:r>
              <a:rPr kumimoji="1" lang="zh-CN" altLang="en-US" dirty="0"/>
              <a:t>，用于消除空白符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当词法分析器识别出这个模式时，不返回词法单元，继续识别其他模式  </a:t>
            </a:r>
            <a:r>
              <a:rPr kumimoji="1" lang="en-US" altLang="zh-CN" dirty="0"/>
              <a:t>(</a:t>
            </a:r>
            <a:r>
              <a:rPr kumimoji="1" lang="zh-CN" altLang="en-US" dirty="0"/>
              <a:t>忽略空格、制表符、换行符等</a:t>
            </a:r>
            <a:r>
              <a:rPr kumimoji="1" lang="en-US" altLang="zh-CN" dirty="0"/>
              <a:t>)</a:t>
            </a:r>
          </a:p>
          <a:p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3C4C5A-4874-3644-BC83-63971DBC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8660A8-87CA-A346-ABC9-29DCD2E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340CD71-9E9D-B84D-9A90-59C5645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词法单元的识别</a:t>
            </a:r>
          </a:p>
        </p:txBody>
      </p:sp>
    </p:spTree>
    <p:extLst>
      <p:ext uri="{BB962C8B-B14F-4D97-AF65-F5344CB8AC3E}">
        <p14:creationId xmlns:p14="http://schemas.microsoft.com/office/powerpoint/2010/main" val="388387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85D66-C270-EF40-9257-1B5C2CE5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58A12-6C3F-E240-8A1A-01081461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EAC1F7D-AA9C-B24C-B59C-B71A985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词法单元的识别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25A527-368A-EE48-B5E6-164854044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" y="1018693"/>
            <a:ext cx="5645421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FD14F31-4B5A-EE48-ACA6-8CB359B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018693"/>
            <a:ext cx="6083512" cy="453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58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CA5517-E29F-4245-996C-725387DB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340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词法分析器的重要组件之一，构造词法分析器的中间步骤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状态转换图</a:t>
            </a:r>
            <a:r>
              <a:rPr kumimoji="1" lang="en-US" altLang="zh-CN" dirty="0"/>
              <a:t>(Transition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diagram)</a:t>
            </a:r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状态</a:t>
            </a:r>
            <a:r>
              <a:rPr kumimoji="1" lang="en-US" altLang="zh-CN" dirty="0"/>
              <a:t>(State):</a:t>
            </a:r>
            <a:r>
              <a:rPr kumimoji="1" lang="zh-CN" altLang="en-US" dirty="0"/>
              <a:t> 表示在识别词素时可能出现的情况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状态看作是已处理部分的总结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某些状态为</a:t>
            </a:r>
            <a:r>
              <a:rPr kumimoji="1" lang="zh-CN" altLang="en-US" dirty="0">
                <a:solidFill>
                  <a:srgbClr val="FF0000"/>
                </a:solidFill>
              </a:rPr>
              <a:t>接受状态</a:t>
            </a:r>
            <a:r>
              <a:rPr kumimoji="1" lang="zh-CN" altLang="en-US" dirty="0"/>
              <a:t>或</a:t>
            </a:r>
            <a:r>
              <a:rPr kumimoji="1" lang="zh-CN" altLang="en-US" dirty="0">
                <a:solidFill>
                  <a:srgbClr val="FF0000"/>
                </a:solidFill>
              </a:rPr>
              <a:t>最终状态</a:t>
            </a:r>
            <a:r>
              <a:rPr kumimoji="1" lang="zh-CN" altLang="en-US" dirty="0"/>
              <a:t>，表明</a:t>
            </a:r>
            <a:r>
              <a:rPr kumimoji="1" lang="zh-CN" altLang="en-US" dirty="0">
                <a:solidFill>
                  <a:srgbClr val="7030A0"/>
                </a:solidFill>
              </a:rPr>
              <a:t>已经找到词素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lvl="2"/>
            <a:r>
              <a:rPr kumimoji="1" lang="zh-CN" altLang="en-US" dirty="0"/>
              <a:t>加上*的接受状态表示最后读入的符号不在词素中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开始状态</a:t>
            </a:r>
            <a:r>
              <a:rPr kumimoji="1" lang="en-US" altLang="zh-CN" dirty="0"/>
              <a:t>(</a:t>
            </a:r>
            <a:r>
              <a:rPr kumimoji="1" lang="zh-CN" altLang="en-US" dirty="0"/>
              <a:t>初始状态</a:t>
            </a:r>
            <a:r>
              <a:rPr kumimoji="1" lang="en-US" altLang="zh-CN" dirty="0"/>
              <a:t>):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边表示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边</a:t>
            </a:r>
            <a:r>
              <a:rPr kumimoji="1" lang="en-US" altLang="zh-CN" dirty="0"/>
              <a:t>(Edge):</a:t>
            </a:r>
            <a:r>
              <a:rPr kumimoji="1" lang="zh-CN" altLang="en-US" dirty="0"/>
              <a:t> 从一个状态指向另一个状态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边的标签是一个或多个符号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当前状态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，下一个输入符号为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，就沿着从</a:t>
            </a:r>
            <a:r>
              <a:rPr kumimoji="1" lang="en-US" altLang="zh-CN" dirty="0"/>
              <a:t>s</a:t>
            </a:r>
            <a:r>
              <a:rPr kumimoji="1" lang="zh-CN" altLang="en-US" dirty="0"/>
              <a:t>离开，标号为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的边到达下一个状态。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ACAFD-0116-3749-86EE-C1D74A7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5AD07-92CC-BF45-BEC0-BA7C08BE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155C6BF-0198-4641-84CB-629DCD77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163206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9B01E1-F633-904E-96AA-8B7E4B89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E7537-4ADC-F64C-9252-3DCB8BFB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FC51133-AB85-C44F-879F-91FADB6E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状态转换图的例子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E66CFE-ACE9-9443-AFBA-9E2F9C8EC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43" y="860983"/>
            <a:ext cx="7467600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>
            <a:extLst>
              <a:ext uri="{FF2B5EF4-FFF2-40B4-BE49-F238E27FC236}">
                <a16:creationId xmlns:a16="http://schemas.microsoft.com/office/drawing/2014/main" id="{63943971-D4BD-0E2D-61DF-5760E2E05F43}"/>
              </a:ext>
            </a:extLst>
          </p:cNvPr>
          <p:cNvSpPr/>
          <p:nvPr/>
        </p:nvSpPr>
        <p:spPr bwMode="auto">
          <a:xfrm>
            <a:off x="6629400" y="764704"/>
            <a:ext cx="2641600" cy="457200"/>
          </a:xfrm>
          <a:prstGeom prst="wedgeRectCallout">
            <a:avLst>
              <a:gd name="adj1" fmla="val -62947"/>
              <a:gd name="adj2" fmla="val 86874"/>
            </a:avLst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双圈代表接受状态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3D3BB35B-F26A-3F68-5E12-298A853F2A1C}"/>
              </a:ext>
            </a:extLst>
          </p:cNvPr>
          <p:cNvSpPr/>
          <p:nvPr/>
        </p:nvSpPr>
        <p:spPr bwMode="auto">
          <a:xfrm>
            <a:off x="8357244" y="2362200"/>
            <a:ext cx="3428357" cy="457200"/>
          </a:xfrm>
          <a:prstGeom prst="wedgeRectCallout">
            <a:avLst>
              <a:gd name="adj1" fmla="val -102939"/>
              <a:gd name="adj2" fmla="val 23716"/>
            </a:avLst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*代表需要回退一个位置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6182A2D2-D8BB-5394-38D4-CCB8586CD26F}"/>
              </a:ext>
            </a:extLst>
          </p:cNvPr>
          <p:cNvSpPr/>
          <p:nvPr/>
        </p:nvSpPr>
        <p:spPr bwMode="auto">
          <a:xfrm>
            <a:off x="379664" y="2609546"/>
            <a:ext cx="2641600" cy="457200"/>
          </a:xfrm>
          <a:prstGeom prst="wedgeRectCallout">
            <a:avLst>
              <a:gd name="adj1" fmla="val 43328"/>
              <a:gd name="adj2" fmla="val -264003"/>
            </a:avLst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开始状态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08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E6F097-1B3A-2048-8DCE-E4BBE7EB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letter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digit</a:t>
            </a:r>
            <a:r>
              <a:rPr kumimoji="1" lang="en-US" altLang="zh-CN" dirty="0"/>
              <a:t>)</a:t>
            </a:r>
            <a:r>
              <a:rPr kumimoji="1" lang="zh-CN" altLang="en-US" dirty="0"/>
              <a:t>*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14B00-3D81-E64E-A25F-E8AAAB10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C39E0-F90C-D04C-928A-F8640F2D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59FC7B6-96B1-CE4B-A5A3-04A51EDC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关键字</a:t>
            </a:r>
            <a:r>
              <a:rPr kumimoji="1" lang="en-US" altLang="zh-CN" dirty="0"/>
              <a:t>(</a:t>
            </a:r>
            <a:r>
              <a:rPr kumimoji="1" lang="zh-CN" altLang="en-US" dirty="0"/>
              <a:t>保留字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和标识符的识别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E0A53-26EF-86A5-F9D2-E3C8EA9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108200"/>
            <a:ext cx="10559321" cy="2717800"/>
          </a:xfrm>
          <a:prstGeom prst="rect">
            <a:avLst/>
          </a:prstGeom>
        </p:spPr>
      </p:pic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1148C156-5E54-5539-D009-8CBB8C2DDCA8}"/>
              </a:ext>
            </a:extLst>
          </p:cNvPr>
          <p:cNvSpPr/>
          <p:nvPr/>
        </p:nvSpPr>
        <p:spPr bwMode="auto">
          <a:xfrm>
            <a:off x="7467600" y="949129"/>
            <a:ext cx="2895600" cy="1736646"/>
          </a:xfrm>
          <a:prstGeom prst="wedgeRoundRectCallout">
            <a:avLst>
              <a:gd name="adj1" fmla="val 53585"/>
              <a:gd name="adj2" fmla="val 73005"/>
              <a:gd name="adj3" fmla="val 166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installI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将该标识符 放入符号表内，并返 回符号表指针。如果</a:t>
            </a:r>
          </a:p>
        </p:txBody>
      </p:sp>
    </p:spTree>
    <p:extLst>
      <p:ext uri="{BB962C8B-B14F-4D97-AF65-F5344CB8AC3E}">
        <p14:creationId xmlns:p14="http://schemas.microsoft.com/office/powerpoint/2010/main" val="86659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E6F097-1B3A-2048-8DCE-E4BBE7EB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在很多时候，保留字也符合标识符的模式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识别标识符的状态图也会识别保留字</a:t>
            </a:r>
            <a:endParaRPr kumimoji="1" lang="en-US" altLang="zh-CN" dirty="0"/>
          </a:p>
          <a:p>
            <a:r>
              <a:rPr kumimoji="1" lang="zh-CN" altLang="en-US" dirty="0"/>
              <a:t>解决方法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在符号表中先填保留字，并指明它们不是普通标识符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为保留字建立独立的、高优先级的状态转换图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14B00-3D81-E64E-A25F-E8AAAB10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C39E0-F90C-D04C-928A-F8640F2D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59FC7B6-96B1-CE4B-A5A3-04A51EDC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关键字</a:t>
            </a:r>
            <a:r>
              <a:rPr kumimoji="1" lang="en-US" altLang="zh-CN" dirty="0"/>
              <a:t>(</a:t>
            </a:r>
            <a:r>
              <a:rPr kumimoji="1" lang="zh-CN" altLang="en-US" dirty="0"/>
              <a:t>保留字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和标识符的识别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CD46A6-1B65-9544-8028-2260D90B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42" y="4054188"/>
            <a:ext cx="10693401" cy="1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0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ED88A-309A-2A41-969D-16546129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66226-4968-4545-B8FE-A18F6604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6973DEC-E2EE-5F4F-9A57-1C02446B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其他的状态转换图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C173A94-DA73-D04C-809B-C9FD0EC17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3443"/>
            <a:ext cx="9200725" cy="30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65EA562-7AC7-C64C-9F22-41197CA6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43" y="3884845"/>
            <a:ext cx="4572000" cy="23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85254B-0A2D-DA95-40C5-BFED40EEEC6A}"/>
              </a:ext>
            </a:extLst>
          </p:cNvPr>
          <p:cNvSpPr txBox="1"/>
          <p:nvPr/>
        </p:nvSpPr>
        <p:spPr>
          <a:xfrm>
            <a:off x="406398" y="764704"/>
            <a:ext cx="835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)? (E[+ −]?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7D432-5751-5F4A-55F4-9FF428FCAC61}"/>
              </a:ext>
            </a:extLst>
          </p:cNvPr>
          <p:cNvSpPr txBox="1"/>
          <p:nvPr/>
        </p:nvSpPr>
        <p:spPr>
          <a:xfrm>
            <a:off x="679784" y="4987208"/>
            <a:ext cx="6108031" cy="8561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delim → blank | tab | newline</a:t>
            </a:r>
          </a:p>
          <a:p>
            <a:r>
              <a:rPr lang="zh-CN" altLang="en-US" dirty="0"/>
              <a:t>ws → delim+</a:t>
            </a:r>
          </a:p>
        </p:txBody>
      </p:sp>
    </p:spTree>
    <p:extLst>
      <p:ext uri="{BB962C8B-B14F-4D97-AF65-F5344CB8AC3E}">
        <p14:creationId xmlns:p14="http://schemas.microsoft.com/office/powerpoint/2010/main" val="409613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728E8F-C5F8-5E44-9F67-CF40E70A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从状态转换图构造词法分析器的方法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记录当前状态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的值转到相应代码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zh-CN" altLang="en-US" dirty="0">
                <a:solidFill>
                  <a:srgbClr val="FF0000"/>
                </a:solidFill>
              </a:rPr>
              <a:t>状态</a:t>
            </a:r>
            <a:r>
              <a:rPr kumimoji="1" lang="zh-CN" altLang="en-US" dirty="0"/>
              <a:t>对应一段</a:t>
            </a:r>
            <a:r>
              <a:rPr kumimoji="1" lang="zh-CN" altLang="en-US" dirty="0">
                <a:solidFill>
                  <a:srgbClr val="FF0000"/>
                </a:solidFill>
              </a:rPr>
              <a:t>代码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/>
              <a:t>这段代码根据读入的字符，确定下一状态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如果找不到相应的边，调用</a:t>
            </a:r>
            <a:r>
              <a:rPr kumimoji="1" lang="en-US" altLang="zh-CN" dirty="0"/>
              <a:t>fail(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进行错误处理和恢复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当进入某个接受状态时，返回相应的词法单元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注意</a:t>
            </a:r>
            <a:r>
              <a:rPr kumimoji="1" lang="en-US" altLang="zh-CN" dirty="0"/>
              <a:t>:</a:t>
            </a:r>
            <a:r>
              <a:rPr kumimoji="1" lang="zh-CN" altLang="en-US" dirty="0"/>
              <a:t> 当状态标注有*时，需要回退</a:t>
            </a:r>
            <a:r>
              <a:rPr kumimoji="1" lang="en-US" altLang="zh-CN" dirty="0"/>
              <a:t>forward</a:t>
            </a:r>
            <a:r>
              <a:rPr kumimoji="1" lang="zh-CN" altLang="en-US" dirty="0"/>
              <a:t>指针</a:t>
            </a:r>
            <a:endParaRPr kumimoji="1" lang="en-US" altLang="zh-CN" dirty="0"/>
          </a:p>
          <a:p>
            <a:r>
              <a:rPr kumimoji="1" lang="zh-CN" altLang="en-US" dirty="0"/>
              <a:t>实际上，是</a:t>
            </a:r>
            <a:r>
              <a:rPr kumimoji="1" lang="zh-CN" altLang="en-US" dirty="0">
                <a:solidFill>
                  <a:srgbClr val="FF0000"/>
                </a:solidFill>
              </a:rPr>
              <a:t>模拟</a:t>
            </a:r>
            <a:r>
              <a:rPr kumimoji="1" lang="zh-CN" altLang="en-US" dirty="0"/>
              <a:t>状态转换图的运行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AE261-63DE-A64E-99B2-E8DDEA8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B8855-9345-974D-B750-ED656EE9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E8207A-8954-B541-8A00-70992A79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词法分析器的体系结构</a:t>
            </a:r>
          </a:p>
        </p:txBody>
      </p:sp>
    </p:spTree>
    <p:extLst>
      <p:ext uri="{BB962C8B-B14F-4D97-AF65-F5344CB8AC3E}">
        <p14:creationId xmlns:p14="http://schemas.microsoft.com/office/powerpoint/2010/main" val="249220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CCE37D-D59A-B746-834B-070BB35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8F708-0B17-8B47-87F0-8B88325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4D8683-61C2-E549-99CF-5D7C9E00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relop</a:t>
            </a:r>
            <a:r>
              <a:rPr kumimoji="1" lang="zh-CN" altLang="en-US" dirty="0"/>
              <a:t>对应的代码概要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E05E484-FE55-534E-A60B-5D3E220FB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" y="860355"/>
            <a:ext cx="7277100" cy="551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5AB0B8-A299-6740-9F3A-223FC49BD42B}"/>
              </a:ext>
            </a:extLst>
          </p:cNvPr>
          <p:cNvSpPr/>
          <p:nvPr/>
        </p:nvSpPr>
        <p:spPr bwMode="auto">
          <a:xfrm>
            <a:off x="990600" y="2286000"/>
            <a:ext cx="1752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97EB88-C67E-DAC1-9167-037F6211B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7"/>
          <a:stretch/>
        </p:blipFill>
        <p:spPr bwMode="auto">
          <a:xfrm>
            <a:off x="7380821" y="1948795"/>
            <a:ext cx="4612207" cy="296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73E9A975-D4E2-5E11-ACFE-C0700B8760FF}"/>
              </a:ext>
            </a:extLst>
          </p:cNvPr>
          <p:cNvSpPr/>
          <p:nvPr/>
        </p:nvSpPr>
        <p:spPr bwMode="auto">
          <a:xfrm>
            <a:off x="6265780" y="4419600"/>
            <a:ext cx="879476" cy="657886"/>
          </a:xfrm>
          <a:prstGeom prst="wedgeRoundRectCallout">
            <a:avLst>
              <a:gd name="adj1" fmla="val -341902"/>
              <a:gd name="adj2" fmla="val 24906"/>
              <a:gd name="adj3" fmla="val 166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" pitchFamily="-65" charset="0"/>
              </a:rPr>
              <a:t>回退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CBC018CC-3187-D7A3-E0A0-C45B3B733E38}"/>
              </a:ext>
            </a:extLst>
          </p:cNvPr>
          <p:cNvSpPr/>
          <p:nvPr/>
        </p:nvSpPr>
        <p:spPr bwMode="auto">
          <a:xfrm>
            <a:off x="4160783" y="4083077"/>
            <a:ext cx="1324810" cy="657886"/>
          </a:xfrm>
          <a:prstGeom prst="wedgeRoundRectCallout">
            <a:avLst>
              <a:gd name="adj1" fmla="val -93668"/>
              <a:gd name="adj2" fmla="val -82385"/>
              <a:gd name="adj3" fmla="val 1666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" pitchFamily="-65" charset="0"/>
              </a:rPr>
              <a:t>出错处理</a:t>
            </a:r>
          </a:p>
        </p:txBody>
      </p:sp>
    </p:spTree>
    <p:extLst>
      <p:ext uri="{BB962C8B-B14F-4D97-AF65-F5344CB8AC3E}">
        <p14:creationId xmlns:p14="http://schemas.microsoft.com/office/powerpoint/2010/main" val="14532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B2092D-3D1D-0F4A-BE5B-69F4F1D8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读入源程序字符流，组成词素，输出词法单元序列</a:t>
            </a:r>
            <a:endParaRPr kumimoji="1" lang="en-US" altLang="zh-CN" dirty="0"/>
          </a:p>
          <a:p>
            <a:r>
              <a:rPr kumimoji="1" lang="zh-CN" altLang="en-US" dirty="0"/>
              <a:t>过滤空白符</a:t>
            </a:r>
            <a:r>
              <a:rPr kumimoji="1" lang="en-US" altLang="zh-CN" dirty="0"/>
              <a:t>(</a:t>
            </a:r>
            <a:r>
              <a:rPr kumimoji="1" lang="zh-CN" altLang="en-US" dirty="0"/>
              <a:t>空格、换行符、制表符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、注释等</a:t>
            </a:r>
            <a:endParaRPr kumimoji="1" lang="en-US" altLang="zh-CN" dirty="0"/>
          </a:p>
          <a:p>
            <a:r>
              <a:rPr kumimoji="1" lang="zh-CN" altLang="en-US" dirty="0"/>
              <a:t>将词素添加的符号表中</a:t>
            </a:r>
            <a:endParaRPr kumimoji="1" lang="en-US" altLang="zh-CN" dirty="0"/>
          </a:p>
          <a:p>
            <a:r>
              <a:rPr kumimoji="1" lang="zh-CN" altLang="en-US" dirty="0"/>
              <a:t>在逻辑上可以独立于语法分析，但是通常和语法分析处于同一趟中。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6D3F4-A38A-3149-A928-D4DEAFA0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71DD3-4C1F-B546-93F7-CE31134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570270-0330-0646-A64B-7FB35A2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词法分析器的作用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FCFE5-92F1-994D-86FF-D96368F2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79800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CF414A2-91AE-C946-A129-4723B957A940}"/>
              </a:ext>
            </a:extLst>
          </p:cNvPr>
          <p:cNvSpPr/>
          <p:nvPr/>
        </p:nvSpPr>
        <p:spPr bwMode="auto">
          <a:xfrm>
            <a:off x="5029200" y="3378200"/>
            <a:ext cx="1447800" cy="1270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0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F9AE13-D6B0-4ED6-1FC0-CEACBFB0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R→ws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‘+’</a:t>
            </a:r>
          </a:p>
          <a:p>
            <a:pPr lvl="1"/>
            <a:r>
              <a:rPr kumimoji="1" lang="zh-CN" altLang="en-US" dirty="0"/>
              <a:t>识别“</a:t>
            </a:r>
            <a:r>
              <a:rPr kumimoji="1" lang="en-US" altLang="zh-CN" dirty="0"/>
              <a:t>foo+3</a:t>
            </a:r>
            <a:r>
              <a:rPr kumimoji="1" lang="zh-CN" altLang="en-US" dirty="0"/>
              <a:t>”？</a:t>
            </a:r>
            <a:endParaRPr kumimoji="1" lang="en-US" altLang="zh-CN" dirty="0"/>
          </a:p>
          <a:p>
            <a:r>
              <a:rPr kumimoji="1" lang="en-US" altLang="zh-CN" dirty="0" err="1"/>
              <a:t>R→ws</a:t>
            </a:r>
            <a:r>
              <a:rPr kumimoji="1" lang="zh-CN" altLang="en-US" dirty="0"/>
              <a:t> </a:t>
            </a:r>
            <a:r>
              <a:rPr kumimoji="1" lang="en-US" altLang="zh-CN" dirty="0"/>
              <a:t>|‘new’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‘+’</a:t>
            </a:r>
          </a:p>
          <a:p>
            <a:pPr lvl="1"/>
            <a:r>
              <a:rPr kumimoji="1" lang="zh-CN" altLang="en-US" dirty="0"/>
              <a:t>识别“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</a:t>
            </a:r>
            <a:r>
              <a:rPr kumimoji="1" lang="zh-CN" altLang="en-US" dirty="0"/>
              <a:t>”</a:t>
            </a:r>
            <a:endParaRPr kumimoji="1"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5AAC2-242F-1C55-02E7-E61671F7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20A50-07A6-2E43-D929-021D69C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D0F0C97-9129-70EB-B443-E5226762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词法分析中的冲突及解决</a:t>
            </a:r>
          </a:p>
        </p:txBody>
      </p:sp>
    </p:spTree>
    <p:extLst>
      <p:ext uri="{BB962C8B-B14F-4D97-AF65-F5344CB8AC3E}">
        <p14:creationId xmlns:p14="http://schemas.microsoft.com/office/powerpoint/2010/main" val="37623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B61E73-9F79-4201-8023-C547CA47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38200"/>
            <a:ext cx="11379200" cy="5410200"/>
          </a:xfrm>
        </p:spPr>
        <p:txBody>
          <a:bodyPr/>
          <a:lstStyle/>
          <a:p>
            <a:r>
              <a:rPr kumimoji="1" lang="zh-CN" altLang="en-US" dirty="0"/>
              <a:t>词法分析器对源程序采取非常局部的观点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例：难以发现下面的错误</a:t>
            </a:r>
            <a:endParaRPr kumimoji="1" lang="en-US" altLang="zh-CN" dirty="0"/>
          </a:p>
          <a:p>
            <a:pPr lvl="2"/>
            <a:r>
              <a:rPr kumimoji="1" lang="en" altLang="zh-CN" b="1" dirty="0">
                <a:solidFill>
                  <a:schemeClr val="accent3"/>
                </a:solidFill>
              </a:rPr>
              <a:t>fi </a:t>
            </a:r>
            <a:r>
              <a:rPr kumimoji="1" lang="en" altLang="zh-CN" dirty="0">
                <a:solidFill>
                  <a:schemeClr val="accent3"/>
                </a:solidFill>
              </a:rPr>
              <a:t>(a == f (x) ) …</a:t>
            </a:r>
          </a:p>
          <a:p>
            <a:r>
              <a:rPr kumimoji="1" lang="zh-CN" altLang="en-US" dirty="0"/>
              <a:t>在实数是“数字串</a:t>
            </a:r>
            <a:r>
              <a:rPr kumimoji="1" lang="en-US" altLang="zh-CN" dirty="0"/>
              <a:t>.</a:t>
            </a:r>
            <a:r>
              <a:rPr kumimoji="1" lang="zh-CN" altLang="en-US" dirty="0"/>
              <a:t>数字串”格式下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可以发现 </a:t>
            </a:r>
            <a:r>
              <a:rPr kumimoji="1" lang="en-US" altLang="zh-CN" dirty="0">
                <a:solidFill>
                  <a:schemeClr val="accent3"/>
                </a:solidFill>
              </a:rPr>
              <a:t>123.</a:t>
            </a:r>
            <a:r>
              <a:rPr kumimoji="1" lang="en" altLang="zh-CN" dirty="0">
                <a:solidFill>
                  <a:schemeClr val="accent3"/>
                </a:solidFill>
              </a:rPr>
              <a:t>x</a:t>
            </a:r>
            <a:r>
              <a:rPr kumimoji="1" lang="en" altLang="zh-CN" dirty="0"/>
              <a:t> </a:t>
            </a:r>
            <a:r>
              <a:rPr kumimoji="1" lang="zh-CN" altLang="en-US" dirty="0"/>
              <a:t>中的错误</a:t>
            </a:r>
            <a:endParaRPr kumimoji="1" lang="en-US" altLang="zh-CN" dirty="0"/>
          </a:p>
          <a:p>
            <a:r>
              <a:rPr kumimoji="1" lang="zh-CN" altLang="en-US" dirty="0"/>
              <a:t>紧急方式的错误恢复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删掉当前若干个字符，直至能读出正确的记号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会给语法分析器带来混乱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kumimoji="1" lang="zh-CN" altLang="en-US" dirty="0"/>
              <a:t>错误修补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进行增、删、替换和交换字符的尝试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变换代价太高，不值得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5706BB-5196-4522-2520-8D71F93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8D6DA-2E65-8BF1-6124-39525019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5986959-33AC-52F6-23FB-167E6861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词法错误</a:t>
            </a:r>
          </a:p>
        </p:txBody>
      </p:sp>
    </p:spTree>
    <p:extLst>
      <p:ext uri="{BB962C8B-B14F-4D97-AF65-F5344CB8AC3E}">
        <p14:creationId xmlns:p14="http://schemas.microsoft.com/office/powerpoint/2010/main" val="29595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AEB187-6887-EA4A-884C-216F4E3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词法分析器的作用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词法单元的规约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描述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正则表达式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词法单元的识别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状态转换图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词法分析器生成工具及设计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有穷自动机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5DF50-FC7A-5A47-A06C-DEB59EA4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97634-2B86-B04C-A460-3AB41A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31B528-FDDA-3F49-8363-B0AED70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401999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97E963-A444-2347-B0DD-9A609925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Lex/Flex</a:t>
            </a:r>
            <a:r>
              <a:rPr kumimoji="1" lang="zh-CN" altLang="en-US" dirty="0"/>
              <a:t>是一个有用的词法分析器生成工具</a:t>
            </a:r>
            <a:endParaRPr kumimoji="1" lang="en-US" altLang="zh-CN" dirty="0"/>
          </a:p>
          <a:p>
            <a:r>
              <a:rPr kumimoji="1" lang="zh-CN" altLang="en-US" dirty="0"/>
              <a:t>通常和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/Bison</a:t>
            </a:r>
            <a:r>
              <a:rPr kumimoji="1" lang="zh-CN" altLang="en-US" dirty="0"/>
              <a:t>一起使用，生成编译器的前端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53386-AEDC-DB47-977F-42B08B2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935C7-0FCD-6E4C-91B1-C24FB53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2913C60-8F86-ED43-9111-657968D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词法分析工具</a:t>
            </a:r>
            <a:r>
              <a:rPr kumimoji="1" lang="en-US" altLang="zh-CN" dirty="0"/>
              <a:t>Lex/Flex</a:t>
            </a:r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53092D-57FB-0E42-AD2C-533D641A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90354"/>
            <a:ext cx="5702670" cy="40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1D0627-C835-EB48-8E9F-EE4DA945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257800"/>
          </a:xfrm>
        </p:spPr>
        <p:txBody>
          <a:bodyPr/>
          <a:lstStyle/>
          <a:p>
            <a:r>
              <a:rPr kumimoji="1" lang="zh-CN" altLang="en-US" dirty="0"/>
              <a:t>声明部分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常量</a:t>
            </a:r>
            <a:r>
              <a:rPr kumimoji="1" lang="en-US" altLang="zh-CN" dirty="0"/>
              <a:t>:</a:t>
            </a:r>
            <a:r>
              <a:rPr kumimoji="1" lang="zh-CN" altLang="en-US" dirty="0"/>
              <a:t> 表示常数的标识符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正则定义</a:t>
            </a:r>
            <a:endParaRPr kumimoji="1" lang="en-US" altLang="zh-CN" dirty="0"/>
          </a:p>
          <a:p>
            <a:r>
              <a:rPr kumimoji="1" lang="zh-CN" altLang="en-US" dirty="0"/>
              <a:t>转换规则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模式 </a:t>
            </a:r>
            <a:r>
              <a:rPr kumimoji="1" lang="en-US" altLang="zh-CN" dirty="0"/>
              <a:t>{</a:t>
            </a:r>
            <a:r>
              <a:rPr kumimoji="1" lang="zh-CN" altLang="en-US" dirty="0"/>
              <a:t>动作</a:t>
            </a:r>
            <a:r>
              <a:rPr kumimoji="1" lang="en-US" altLang="zh-CN" dirty="0"/>
              <a:t>}</a:t>
            </a:r>
          </a:p>
          <a:p>
            <a:pPr lvl="2"/>
            <a:r>
              <a:rPr kumimoji="1" lang="zh-CN" altLang="en-US" dirty="0"/>
              <a:t>模式是正则表达式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动作表示识别到相应模式时应采取的处理方式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处理方式通常是用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语言代码表示</a:t>
            </a:r>
            <a:endParaRPr kumimoji="1" lang="en-US" altLang="zh-CN" dirty="0"/>
          </a:p>
          <a:p>
            <a:r>
              <a:rPr kumimoji="1" lang="zh-CN" altLang="en-US" dirty="0"/>
              <a:t>辅助函数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各个动作中使用的函数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D1308-0DB7-A84B-9021-ADC1847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0A372-61DC-4B40-9D5A-B687128A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B17490A-1604-3A4C-A5A0-6C8DF692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源程序的结构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B078E-A951-2B48-A1D2-2921823FEC81}"/>
              </a:ext>
            </a:extLst>
          </p:cNvPr>
          <p:cNvSpPr txBox="1"/>
          <p:nvPr/>
        </p:nvSpPr>
        <p:spPr>
          <a:xfrm>
            <a:off x="8686800" y="1143000"/>
            <a:ext cx="289624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STXinwei" panose="02010800040101010101" pitchFamily="2" charset="-122"/>
                <a:ea typeface="STXinwei" panose="02010800040101010101" pitchFamily="2" charset="-122"/>
              </a:rPr>
              <a:t>声明部分</a:t>
            </a:r>
            <a:endParaRPr kumimoji="1" lang="en-US" altLang="zh-CN" sz="36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360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%%</a:t>
            </a:r>
          </a:p>
          <a:p>
            <a:r>
              <a:rPr kumimoji="1" lang="zh-CN" altLang="en-US" sz="3600" dirty="0">
                <a:latin typeface="STXinwei" panose="02010800040101010101" pitchFamily="2" charset="-122"/>
                <a:ea typeface="STXinwei" panose="02010800040101010101" pitchFamily="2" charset="-122"/>
              </a:rPr>
              <a:t>转换规则</a:t>
            </a:r>
            <a:endParaRPr kumimoji="1" lang="en-US" altLang="zh-CN" sz="36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en-US" altLang="zh-CN" sz="3600" dirty="0">
                <a:solidFill>
                  <a:srgbClr val="FF000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%%</a:t>
            </a:r>
          </a:p>
          <a:p>
            <a:r>
              <a:rPr kumimoji="1" lang="zh-CN" altLang="en-US" sz="3600" dirty="0">
                <a:latin typeface="STXinwei" panose="02010800040101010101" pitchFamily="2" charset="-122"/>
                <a:ea typeface="STXinwei" panose="02010800040101010101" pitchFamily="2" charset="-122"/>
              </a:rPr>
              <a:t>辅助函数</a:t>
            </a:r>
          </a:p>
        </p:txBody>
      </p:sp>
    </p:spTree>
    <p:extLst>
      <p:ext uri="{BB962C8B-B14F-4D97-AF65-F5344CB8AC3E}">
        <p14:creationId xmlns:p14="http://schemas.microsoft.com/office/powerpoint/2010/main" val="818907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98D9D-14BC-AD4E-8928-FFFA8E55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9576F-EAB7-8F4D-896D-19FC864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44CD5F-F55B-3944-BD49-D61A9336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程序的例子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697763A-28BC-AE49-A804-A5E0705C5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" y="838200"/>
            <a:ext cx="79602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线形标注 2 5">
            <a:extLst>
              <a:ext uri="{FF2B5EF4-FFF2-40B4-BE49-F238E27FC236}">
                <a16:creationId xmlns:a16="http://schemas.microsoft.com/office/drawing/2014/main" id="{332E4E4D-7C85-6449-AE4E-AAC6F0442EE9}"/>
              </a:ext>
            </a:extLst>
          </p:cNvPr>
          <p:cNvSpPr/>
          <p:nvPr/>
        </p:nvSpPr>
        <p:spPr bwMode="auto">
          <a:xfrm>
            <a:off x="8379725" y="1447800"/>
            <a:ext cx="3810000" cy="2362200"/>
          </a:xfrm>
          <a:prstGeom prst="borderCallout2">
            <a:avLst>
              <a:gd name="adj1" fmla="val 8071"/>
              <a:gd name="adj2" fmla="val -1299"/>
              <a:gd name="adj3" fmla="val 14486"/>
              <a:gd name="adj4" fmla="val -36951"/>
              <a:gd name="adj5" fmla="val 17551"/>
              <a:gd name="adj6" fmla="val -7469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}%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之间的内容一般被直接拷贝到</a:t>
            </a:r>
            <a:r>
              <a:rPr lang="en-US" altLang="zh-CN" dirty="0" err="1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lex.yy.c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此处就是一段注释，而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LT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LE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等的值在</a:t>
            </a:r>
            <a:r>
              <a:rPr lang="en-US" altLang="zh-CN" dirty="0" err="1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Yacc</a:t>
            </a: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源程序中定义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线形标注 2 9">
            <a:extLst>
              <a:ext uri="{FF2B5EF4-FFF2-40B4-BE49-F238E27FC236}">
                <a16:creationId xmlns:a16="http://schemas.microsoft.com/office/drawing/2014/main" id="{4A27705B-536B-1B48-A4A4-D8F66C9895FA}"/>
              </a:ext>
            </a:extLst>
          </p:cNvPr>
          <p:cNvSpPr/>
          <p:nvPr/>
        </p:nvSpPr>
        <p:spPr bwMode="auto">
          <a:xfrm>
            <a:off x="8379725" y="3967579"/>
            <a:ext cx="2440675" cy="525517"/>
          </a:xfrm>
          <a:prstGeom prst="borderCallout2">
            <a:avLst>
              <a:gd name="adj1" fmla="val 20085"/>
              <a:gd name="adj2" fmla="val -1712"/>
              <a:gd name="adj3" fmla="val 14486"/>
              <a:gd name="adj4" fmla="val -36951"/>
              <a:gd name="adj5" fmla="val 131551"/>
              <a:gd name="adj6" fmla="val -12314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正则定义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线形标注 2 10">
            <a:extLst>
              <a:ext uri="{FF2B5EF4-FFF2-40B4-BE49-F238E27FC236}">
                <a16:creationId xmlns:a16="http://schemas.microsoft.com/office/drawing/2014/main" id="{539CFDBC-B1DB-DD49-866A-240F0631A4D1}"/>
              </a:ext>
            </a:extLst>
          </p:cNvPr>
          <p:cNvSpPr/>
          <p:nvPr/>
        </p:nvSpPr>
        <p:spPr bwMode="auto">
          <a:xfrm>
            <a:off x="8322999" y="5579717"/>
            <a:ext cx="2974075" cy="821083"/>
          </a:xfrm>
          <a:prstGeom prst="borderCallout2">
            <a:avLst>
              <a:gd name="adj1" fmla="val 20085"/>
              <a:gd name="adj2" fmla="val -1712"/>
              <a:gd name="adj3" fmla="val 64408"/>
              <a:gd name="adj4" fmla="val -38541"/>
              <a:gd name="adj5" fmla="val 57631"/>
              <a:gd name="adj6" fmla="val -22711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%%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分隔声明部分和转换规则部分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93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7BA35-3F31-F04A-9BE8-7D234E4B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5A22E-BE2F-5B47-8B66-2994C295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1D7B7F3-8DD9-A047-8327-E6D838F1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程序的例子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98969AB-9A75-4843-A214-DD6D2DD44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66800"/>
            <a:ext cx="790054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线形标注 2 6">
            <a:extLst>
              <a:ext uri="{FF2B5EF4-FFF2-40B4-BE49-F238E27FC236}">
                <a16:creationId xmlns:a16="http://schemas.microsoft.com/office/drawing/2014/main" id="{AD7A0415-B174-E04C-9D05-7128269A34E8}"/>
              </a:ext>
            </a:extLst>
          </p:cNvPr>
          <p:cNvSpPr/>
          <p:nvPr/>
        </p:nvSpPr>
        <p:spPr bwMode="auto">
          <a:xfrm>
            <a:off x="8534400" y="790980"/>
            <a:ext cx="2974075" cy="821083"/>
          </a:xfrm>
          <a:prstGeom prst="borderCallout2">
            <a:avLst>
              <a:gd name="adj1" fmla="val 20085"/>
              <a:gd name="adj2" fmla="val -1712"/>
              <a:gd name="adj3" fmla="val 64408"/>
              <a:gd name="adj4" fmla="val -38541"/>
              <a:gd name="adj5" fmla="val 115234"/>
              <a:gd name="adj6" fmla="val -10254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没有返回，表示继续识别其他词法单元</a:t>
            </a:r>
          </a:p>
        </p:txBody>
      </p:sp>
      <p:sp>
        <p:nvSpPr>
          <p:cNvPr id="8" name="线形标注 2 7">
            <a:extLst>
              <a:ext uri="{FF2B5EF4-FFF2-40B4-BE49-F238E27FC236}">
                <a16:creationId xmlns:a16="http://schemas.microsoft.com/office/drawing/2014/main" id="{04E3B8E0-7F6E-5F40-890D-F10F160494A8}"/>
              </a:ext>
            </a:extLst>
          </p:cNvPr>
          <p:cNvSpPr/>
          <p:nvPr/>
        </p:nvSpPr>
        <p:spPr bwMode="auto">
          <a:xfrm>
            <a:off x="8534400" y="2337989"/>
            <a:ext cx="2974075" cy="821083"/>
          </a:xfrm>
          <a:prstGeom prst="borderCallout2">
            <a:avLst>
              <a:gd name="adj1" fmla="val 20085"/>
              <a:gd name="adj2" fmla="val -1712"/>
              <a:gd name="adj3" fmla="val 100890"/>
              <a:gd name="adj4" fmla="val -39071"/>
              <a:gd name="adj5" fmla="val 107554"/>
              <a:gd name="adj6" fmla="val -21969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把识别到的标识符加入标识符表</a:t>
            </a:r>
          </a:p>
        </p:txBody>
      </p:sp>
      <p:sp>
        <p:nvSpPr>
          <p:cNvPr id="9" name="线形标注 2 8">
            <a:extLst>
              <a:ext uri="{FF2B5EF4-FFF2-40B4-BE49-F238E27FC236}">
                <a16:creationId xmlns:a16="http://schemas.microsoft.com/office/drawing/2014/main" id="{192B354D-A0A6-EE41-959D-3D0BD510B42C}"/>
              </a:ext>
            </a:extLst>
          </p:cNvPr>
          <p:cNvSpPr/>
          <p:nvPr/>
        </p:nvSpPr>
        <p:spPr bwMode="auto">
          <a:xfrm>
            <a:off x="8529145" y="4032708"/>
            <a:ext cx="2974075" cy="821083"/>
          </a:xfrm>
          <a:prstGeom prst="borderCallout2">
            <a:avLst>
              <a:gd name="adj1" fmla="val 20085"/>
              <a:gd name="adj2" fmla="val -1712"/>
              <a:gd name="adj3" fmla="val -58477"/>
              <a:gd name="adj4" fmla="val -16807"/>
              <a:gd name="adj5" fmla="val -63334"/>
              <a:gd name="adj6" fmla="val -22181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识别到数字常量，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加入常量表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EA32F8-DB38-864C-84C6-FEE7E7CE36A8}"/>
              </a:ext>
            </a:extLst>
          </p:cNvPr>
          <p:cNvSpPr/>
          <p:nvPr/>
        </p:nvSpPr>
        <p:spPr bwMode="auto">
          <a:xfrm>
            <a:off x="2057400" y="2895600"/>
            <a:ext cx="838200" cy="2634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6D2EC4-422F-D641-90ED-C4FB323D1BFA}"/>
              </a:ext>
            </a:extLst>
          </p:cNvPr>
          <p:cNvSpPr/>
          <p:nvPr/>
        </p:nvSpPr>
        <p:spPr bwMode="auto">
          <a:xfrm>
            <a:off x="2057400" y="3241728"/>
            <a:ext cx="838200" cy="2634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2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C19F3C-5048-AA40-AF75-DFE9217F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处理源程序时，辅助函数被拷贝到</a:t>
            </a:r>
            <a:r>
              <a:rPr kumimoji="1" lang="en-US" altLang="zh-CN" dirty="0" err="1"/>
              <a:t>lex.yy.c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zh-CN" altLang="en-US" dirty="0"/>
              <a:t>辅助函数可在规则中直接调用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1BCF89-BA06-EF4F-A267-653C1987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E414E-2151-7849-B5B6-C2634C82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60266EC-4E5A-FE4B-AEE5-3D038D4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程序的例子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A87425C-0D24-AC4B-BFB1-320CE64B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172400"/>
            <a:ext cx="8890000" cy="42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0899EF9-8422-7C41-8F38-C1F299BF35A1}"/>
              </a:ext>
            </a:extLst>
          </p:cNvPr>
          <p:cNvCxnSpPr/>
          <p:nvPr/>
        </p:nvCxnSpPr>
        <p:spPr bwMode="auto">
          <a:xfrm>
            <a:off x="6705600" y="4038600"/>
            <a:ext cx="889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7601615-C9C3-9641-B3DD-1E8728D76986}"/>
              </a:ext>
            </a:extLst>
          </p:cNvPr>
          <p:cNvCxnSpPr/>
          <p:nvPr/>
        </p:nvCxnSpPr>
        <p:spPr bwMode="auto">
          <a:xfrm>
            <a:off x="8534400" y="3657600"/>
            <a:ext cx="889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4189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D666E7-A631-714D-84C3-00DC663C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冲突</a:t>
            </a:r>
            <a:r>
              <a:rPr kumimoji="1" lang="en-US" altLang="zh-CN" dirty="0"/>
              <a:t>:</a:t>
            </a:r>
            <a:r>
              <a:rPr kumimoji="1" lang="zh-CN" altLang="en-US" dirty="0"/>
              <a:t> 多个输入前缀与某个模式相匹配，或者一个前缀与多个模式相匹配</a:t>
            </a:r>
            <a:endParaRPr kumimoji="1" lang="en-US" altLang="zh-CN" dirty="0"/>
          </a:p>
          <a:p>
            <a:r>
              <a:rPr kumimoji="1" lang="en-US" altLang="zh-CN" dirty="0"/>
              <a:t>Lex</a:t>
            </a:r>
            <a:r>
              <a:rPr kumimoji="1" lang="zh-CN" altLang="en-US" dirty="0"/>
              <a:t>解决冲突的方法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多个前缀可能匹配时，选择</a:t>
            </a:r>
            <a:r>
              <a:rPr kumimoji="1" lang="zh-CN" altLang="en-US" dirty="0">
                <a:solidFill>
                  <a:srgbClr val="CC0000"/>
                </a:solidFill>
              </a:rPr>
              <a:t>最长的</a:t>
            </a:r>
            <a:r>
              <a:rPr kumimoji="1" lang="zh-CN" altLang="en-US" dirty="0"/>
              <a:t>前缀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词法分析器把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当做一个词法单元识别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某个前缀和多个模式相匹配，选择列在</a:t>
            </a:r>
            <a:r>
              <a:rPr kumimoji="1" lang="zh-CN" altLang="en-US" dirty="0">
                <a:solidFill>
                  <a:srgbClr val="CC0000"/>
                </a:solidFill>
              </a:rPr>
              <a:t>前面的</a:t>
            </a:r>
            <a:r>
              <a:rPr kumimoji="1" lang="zh-CN" altLang="en-US" dirty="0"/>
              <a:t>模式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如果保留字的规则在标识符的规则之前，词法分析器将识别出保留字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C03BE-F023-1D45-981C-9117F393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B603D-5ABD-2742-B3E2-7F998C0C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FAC4981-65E7-CF48-92F3-F525D0AA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Lex</a:t>
            </a:r>
            <a:r>
              <a:rPr kumimoji="1" lang="zh-CN" altLang="en-US" dirty="0"/>
              <a:t>中的冲突解决方法</a:t>
            </a:r>
          </a:p>
        </p:txBody>
      </p:sp>
    </p:spTree>
    <p:extLst>
      <p:ext uri="{BB962C8B-B14F-4D97-AF65-F5344CB8AC3E}">
        <p14:creationId xmlns:p14="http://schemas.microsoft.com/office/powerpoint/2010/main" val="1306453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AEB187-6887-EA4A-884C-216F4E3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词法分析器的作用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词法单元的规约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描述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正则表达式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词法单元的识别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状态转换图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词法分析器生成工具及设计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CC0000"/>
                </a:solidFill>
              </a:rPr>
              <a:t>有穷自动机</a:t>
            </a:r>
            <a:endParaRPr kumimoji="1" lang="en-US" altLang="zh-CN" dirty="0">
              <a:solidFill>
                <a:srgbClr val="CC000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5DF50-FC7A-5A47-A06C-DEB59EA4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97634-2B86-B04C-A460-3AB41A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31B528-FDDA-3F49-8363-B0AED70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22854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C139E9-5E0B-9D4D-A7CE-7CAD48DF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简化编译器的设计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词法分析器可以首先完成一些简单的处理工作</a:t>
            </a:r>
            <a:endParaRPr kumimoji="1" lang="en-US" altLang="zh-CN" dirty="0"/>
          </a:p>
          <a:p>
            <a:r>
              <a:rPr kumimoji="1" lang="zh-CN" altLang="en-US" dirty="0"/>
              <a:t>提高编译器的效率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相对于语法分析，词法分析过程较为简单，可以高效实现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下推自动机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有穷自动机</a:t>
            </a:r>
            <a:endParaRPr kumimoji="1" lang="en-US" altLang="zh-CN" dirty="0"/>
          </a:p>
          <a:p>
            <a:r>
              <a:rPr kumimoji="1" lang="zh-CN" altLang="en-US" dirty="0"/>
              <a:t>增强编译器的可移植性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与输入设备相关的特殊性可以限制在词法分析器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3AA2AE-7A17-9340-A69D-D81879FD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8DE81-BD9B-AA40-AEB1-D41F8A25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BD03AC4-A0E1-C949-8CA4-45423CAB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为什么要设立独立的词法分析器？</a:t>
            </a:r>
          </a:p>
        </p:txBody>
      </p:sp>
    </p:spTree>
    <p:extLst>
      <p:ext uri="{BB962C8B-B14F-4D97-AF65-F5344CB8AC3E}">
        <p14:creationId xmlns:p14="http://schemas.microsoft.com/office/powerpoint/2010/main" val="3186978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A0DF0E-623F-774E-A562-FA6CD46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本质上与状态转换图一样，但有穷自动机只输出</a:t>
            </a:r>
            <a:r>
              <a:rPr kumimoji="1" lang="en-US" altLang="zh-CN" dirty="0"/>
              <a:t>yes/no</a:t>
            </a:r>
          </a:p>
          <a:p>
            <a:pPr lvl="1"/>
            <a:r>
              <a:rPr kumimoji="1" lang="zh-CN" altLang="en-US" dirty="0"/>
              <a:t>分为两类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不确定的有穷自动机</a:t>
            </a:r>
            <a:r>
              <a:rPr kumimoji="1" lang="en-US" altLang="zh-CN" dirty="0"/>
              <a:t>(nondeterministic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automata/NFA)</a:t>
            </a:r>
          </a:p>
          <a:p>
            <a:pPr lvl="3"/>
            <a:r>
              <a:rPr kumimoji="1" lang="zh-CN" altLang="en-US" dirty="0"/>
              <a:t>边上的符号没有限制，一个符号可以出现在同一个状态的多个出边上，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可以做标号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确定的有穷自动机</a:t>
            </a:r>
            <a:r>
              <a:rPr kumimoji="1" lang="en-US" altLang="zh-CN" dirty="0"/>
              <a:t>(deterministic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automata/DFA)</a:t>
            </a:r>
          </a:p>
          <a:p>
            <a:pPr lvl="3"/>
            <a:r>
              <a:rPr kumimoji="1" lang="zh-CN" altLang="en-US" dirty="0"/>
              <a:t>对于每个状态以及每个符号，有且只有一条边</a:t>
            </a:r>
            <a:r>
              <a:rPr kumimoji="1" lang="en-US" altLang="zh-CN" dirty="0"/>
              <a:t>(</a:t>
            </a:r>
            <a:r>
              <a:rPr kumimoji="1" lang="zh-CN" altLang="en-US" dirty="0"/>
              <a:t>或最多只有一条边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两种自动机都识别正则语言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对于每个用正则表达式描述的语言，都能用某个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或</a:t>
            </a:r>
            <a:r>
              <a:rPr kumimoji="1" lang="en-US" altLang="zh-CN" dirty="0"/>
              <a:t>DFA</a:t>
            </a:r>
            <a:r>
              <a:rPr kumimoji="1" lang="zh-CN" altLang="en-US" dirty="0"/>
              <a:t>来识别；反之亦然。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3EC311-09A1-D84A-A07A-4CD328E7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0FD10-0DF2-BA4E-8CA7-28AE855B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D709092-6D7F-1A46-8212-7E4D96B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有穷自动机</a:t>
            </a:r>
          </a:p>
        </p:txBody>
      </p:sp>
    </p:spTree>
    <p:extLst>
      <p:ext uri="{BB962C8B-B14F-4D97-AF65-F5344CB8AC3E}">
        <p14:creationId xmlns:p14="http://schemas.microsoft.com/office/powerpoint/2010/main" val="3911635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A730E5-08F3-8F46-AD84-E7D2676E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的定义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一个有穷的状态集</a:t>
            </a:r>
            <a:r>
              <a:rPr kumimoji="1" lang="en-US" altLang="zh-CN" dirty="0"/>
              <a:t>S</a:t>
            </a:r>
          </a:p>
          <a:p>
            <a:pPr lvl="1"/>
            <a:r>
              <a:rPr kumimoji="1" lang="zh-CN" altLang="en-US" dirty="0"/>
              <a:t>一个输入符号集合</a:t>
            </a:r>
            <a:r>
              <a:rPr kumimoji="1" lang="en-US" altLang="zh-CN" dirty="0" err="1"/>
              <a:t>Σ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字母表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转换函数</a:t>
            </a:r>
            <a:r>
              <a:rPr kumimoji="1" lang="en-US" altLang="zh-CN" dirty="0"/>
              <a:t>(Transition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function):</a:t>
            </a:r>
            <a:r>
              <a:rPr kumimoji="1" lang="zh-CN" altLang="en-US" dirty="0"/>
              <a:t> 对于</a:t>
            </a:r>
            <a:r>
              <a:rPr kumimoji="1" lang="zh-CN" altLang="en-US" dirty="0">
                <a:solidFill>
                  <a:srgbClr val="FF0000"/>
                </a:solidFill>
              </a:rPr>
              <a:t>每个状态</a:t>
            </a:r>
            <a:r>
              <a:rPr kumimoji="1" lang="zh-CN" altLang="en-US" dirty="0"/>
              <a:t>和</a:t>
            </a:r>
            <a:r>
              <a:rPr kumimoji="1" lang="en-US" altLang="zh-CN" dirty="0" err="1">
                <a:solidFill>
                  <a:srgbClr val="FF0000"/>
                </a:solidFill>
              </a:rPr>
              <a:t>Σ</a:t>
            </a:r>
            <a:r>
              <a:rPr kumimoji="1" lang="en-US" altLang="zh-CN" dirty="0">
                <a:solidFill>
                  <a:srgbClr val="FF0000"/>
                </a:solidFill>
              </a:rPr>
              <a:t>∪{</a:t>
            </a:r>
            <a:r>
              <a:rPr kumimoji="1" lang="en-US" altLang="zh-CN" dirty="0" err="1">
                <a:solidFill>
                  <a:srgbClr val="FF0000"/>
                </a:solidFill>
              </a:rPr>
              <a:t>ε</a:t>
            </a:r>
            <a:r>
              <a:rPr kumimoji="1" lang="en-US" altLang="zh-CN" dirty="0">
                <a:solidFill>
                  <a:srgbClr val="FF0000"/>
                </a:solidFill>
              </a:rPr>
              <a:t>}</a:t>
            </a:r>
            <a:r>
              <a:rPr kumimoji="1" lang="zh-CN" altLang="en-US" dirty="0"/>
              <a:t>中的符号，给出相应的后继</a:t>
            </a:r>
            <a:r>
              <a:rPr kumimoji="1" lang="zh-CN" altLang="en-US" dirty="0">
                <a:solidFill>
                  <a:srgbClr val="FF0000"/>
                </a:solidFill>
              </a:rPr>
              <a:t>状态集合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dirty="0"/>
              <a:t>中的某个状态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zh-CN" altLang="en-US" dirty="0"/>
              <a:t>被指定为</a:t>
            </a:r>
            <a:r>
              <a:rPr kumimoji="1" lang="zh-CN" altLang="en-US" dirty="0">
                <a:solidFill>
                  <a:srgbClr val="FF0000"/>
                </a:solidFill>
              </a:rPr>
              <a:t>开始状态</a:t>
            </a:r>
            <a:r>
              <a:rPr kumimoji="1" lang="en-US" altLang="zh-CN" dirty="0"/>
              <a:t>/</a:t>
            </a:r>
            <a:r>
              <a:rPr kumimoji="1" lang="zh-CN" altLang="en-US" dirty="0"/>
              <a:t>初始状态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dirty="0"/>
              <a:t>的一个子集</a:t>
            </a:r>
            <a:r>
              <a:rPr kumimoji="1" lang="en-US" altLang="zh-CN" dirty="0"/>
              <a:t>F</a:t>
            </a:r>
            <a:r>
              <a:rPr kumimoji="1" lang="zh-CN" altLang="en-US" dirty="0"/>
              <a:t>被指定为</a:t>
            </a:r>
            <a:r>
              <a:rPr kumimoji="1" lang="zh-CN" altLang="en-US" dirty="0">
                <a:solidFill>
                  <a:srgbClr val="FF0000"/>
                </a:solidFill>
              </a:rPr>
              <a:t>接受状态</a:t>
            </a:r>
            <a:r>
              <a:rPr kumimoji="1" lang="en-US" altLang="zh-CN" dirty="0"/>
              <a:t>(</a:t>
            </a:r>
            <a:r>
              <a:rPr kumimoji="1" lang="zh-CN" altLang="en-US" dirty="0"/>
              <a:t>终止状态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的集合</a:t>
            </a:r>
            <a:endParaRPr kumimoji="1"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C6719-6A21-A147-BF16-7CE6C562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2FCB2-76BE-3240-8553-F09D06A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A43C025-55B9-C541-BF8E-6C94A6C7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不确定的有穷自动机</a:t>
            </a:r>
          </a:p>
        </p:txBody>
      </p:sp>
    </p:spTree>
    <p:extLst>
      <p:ext uri="{BB962C8B-B14F-4D97-AF65-F5344CB8AC3E}">
        <p14:creationId xmlns:p14="http://schemas.microsoft.com/office/powerpoint/2010/main" val="326383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B3CCCB-0ED5-DA46-9F17-822286B4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状态集合</a:t>
            </a:r>
            <a:r>
              <a:rPr kumimoji="1" lang="en-US" altLang="zh-CN" dirty="0"/>
              <a:t>S={0,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3}</a:t>
            </a:r>
          </a:p>
          <a:p>
            <a:r>
              <a:rPr kumimoji="1" lang="zh-CN" altLang="en-US" dirty="0"/>
              <a:t>开始状态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接受状态集合</a:t>
            </a:r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{3}</a:t>
            </a:r>
          </a:p>
          <a:p>
            <a:r>
              <a:rPr kumimoji="1" lang="zh-CN" altLang="en-US" dirty="0"/>
              <a:t>转换函数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(0,</a:t>
            </a:r>
            <a:r>
              <a:rPr kumimoji="1" lang="zh-CN" altLang="en-US" dirty="0"/>
              <a:t> </a:t>
            </a:r>
            <a:r>
              <a:rPr kumimoji="1" lang="en-US" altLang="zh-CN" dirty="0"/>
              <a:t>a)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{0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1}</a:t>
            </a:r>
            <a:r>
              <a:rPr kumimoji="1" lang="zh-CN" altLang="en-US" dirty="0"/>
              <a:t>         </a:t>
            </a:r>
            <a:r>
              <a:rPr kumimoji="1" lang="en-US" altLang="zh-CN" dirty="0"/>
              <a:t>(0,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b)→{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/>
              <a:t>(1,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}		</a:t>
            </a:r>
            <a:r>
              <a:rPr kumimoji="1" lang="zh-CN" altLang="en-US" dirty="0"/>
              <a:t> </a:t>
            </a:r>
            <a:r>
              <a:rPr kumimoji="1" lang="en-US" altLang="zh-CN" dirty="0"/>
              <a:t>(2,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0532D-9557-0D4F-A8A5-B940BC56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99593-9172-1642-9BCB-844C4A4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9EB3D68-3D10-434C-9469-52DE1E2B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的例子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B815AB-03CC-844F-8AAB-538443A8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28" y="1196504"/>
            <a:ext cx="5726972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4FCEA0-02D0-5A4F-ACD5-94BF260E4475}"/>
              </a:ext>
            </a:extLst>
          </p:cNvPr>
          <p:cNvSpPr txBox="1"/>
          <p:nvPr/>
        </p:nvSpPr>
        <p:spPr>
          <a:xfrm>
            <a:off x="8038964" y="33127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+mn-lt"/>
              </a:rPr>
              <a:t>相应的图形表示形式</a:t>
            </a:r>
          </a:p>
        </p:txBody>
      </p:sp>
    </p:spTree>
    <p:extLst>
      <p:ext uri="{BB962C8B-B14F-4D97-AF65-F5344CB8AC3E}">
        <p14:creationId xmlns:p14="http://schemas.microsoft.com/office/powerpoint/2010/main" val="3065702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F8ACEA-5B47-8D43-B73B-A5E5E48F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用二维表表示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的转换函数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每行对应于一个状态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每列对应于一个输入符号或</a:t>
            </a:r>
            <a:r>
              <a:rPr kumimoji="1" lang="en-US" altLang="zh-CN" dirty="0" err="1"/>
              <a:t>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每个条目表示对应的后继状态集合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D7CEA-4389-EC49-B165-08589BA5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61DE19-5688-1849-8575-27A18B92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4F8CBC-06FA-574F-91AA-6AFF7C6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转换表</a:t>
            </a:r>
            <a:r>
              <a:rPr kumimoji="1" lang="en-US" altLang="zh-CN" dirty="0"/>
              <a:t>(transition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表示法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B9CD10-E0C2-304F-BA51-EABEE5466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23" y="3130033"/>
            <a:ext cx="4988329" cy="290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5D1C9F7-9A50-4C46-B11A-F874CC93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4" y="955393"/>
            <a:ext cx="4927600" cy="17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5651B2-07A2-2F4E-B3CD-3EB030EB9893}"/>
              </a:ext>
            </a:extLst>
          </p:cNvPr>
          <p:cNvSpPr txBox="1"/>
          <p:nvPr/>
        </p:nvSpPr>
        <p:spPr>
          <a:xfrm>
            <a:off x="8228685" y="22961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+mn-lt"/>
              </a:rPr>
              <a:t>相应的图形表示形式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45057F-F506-4B4E-830F-ACC301658619}"/>
              </a:ext>
            </a:extLst>
          </p:cNvPr>
          <p:cNvSpPr txBox="1"/>
          <p:nvPr/>
        </p:nvSpPr>
        <p:spPr>
          <a:xfrm>
            <a:off x="4133240" y="56309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+mn-lt"/>
              </a:rPr>
              <a:t>转换表表示形式</a:t>
            </a:r>
          </a:p>
        </p:txBody>
      </p:sp>
    </p:spTree>
    <p:extLst>
      <p:ext uri="{BB962C8B-B14F-4D97-AF65-F5344CB8AC3E}">
        <p14:creationId xmlns:p14="http://schemas.microsoft.com/office/powerpoint/2010/main" val="731881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036FEC-23D6-5B4D-82AE-5D77BD88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接受输入字符串</a:t>
            </a:r>
            <a:r>
              <a:rPr kumimoji="1" lang="en-US" altLang="zh-CN" i="1" dirty="0"/>
              <a:t>x</a:t>
            </a: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当且仅当</a:t>
            </a:r>
            <a:r>
              <a:rPr kumimoji="1" lang="zh-CN" altLang="en-US" dirty="0"/>
              <a:t>对应的转换图中</a:t>
            </a:r>
            <a:r>
              <a:rPr kumimoji="1" lang="zh-CN" altLang="en-US" b="1" dirty="0">
                <a:solidFill>
                  <a:schemeClr val="accent3">
                    <a:lumMod val="75000"/>
                  </a:schemeClr>
                </a:solidFill>
              </a:rPr>
              <a:t>存在一条</a:t>
            </a:r>
            <a:r>
              <a:rPr kumimoji="1" lang="zh-CN" altLang="en-US" dirty="0"/>
              <a:t>从</a:t>
            </a:r>
            <a:r>
              <a:rPr kumimoji="1" lang="zh-CN" altLang="en-US" dirty="0">
                <a:solidFill>
                  <a:srgbClr val="FF0000"/>
                </a:solidFill>
              </a:rPr>
              <a:t>开始状态</a:t>
            </a:r>
            <a:r>
              <a:rPr kumimoji="1" lang="zh-CN" altLang="en-US" dirty="0"/>
              <a:t>到</a:t>
            </a:r>
            <a:r>
              <a:rPr kumimoji="1" lang="zh-CN" altLang="en-US" b="1" u="sng" dirty="0">
                <a:solidFill>
                  <a:srgbClr val="000099"/>
                </a:solidFill>
              </a:rPr>
              <a:t>某个</a:t>
            </a:r>
            <a:r>
              <a:rPr kumimoji="1" lang="zh-CN" altLang="en-US" dirty="0">
                <a:solidFill>
                  <a:srgbClr val="FF0000"/>
                </a:solidFill>
              </a:rPr>
              <a:t>接受状态</a:t>
            </a:r>
            <a:r>
              <a:rPr kumimoji="1" lang="zh-CN" altLang="en-US" dirty="0"/>
              <a:t>的路径，且该路径各条边上的标号按顺序组成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不含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前例的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接受</a:t>
            </a:r>
            <a:r>
              <a:rPr kumimoji="1" lang="en-US" altLang="zh-CN" dirty="0" err="1"/>
              <a:t>aabb</a:t>
            </a:r>
            <a:r>
              <a:rPr kumimoji="1" lang="zh-CN" altLang="en-US" dirty="0"/>
              <a:t>，因为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接受的语言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从开始状态出发到达接受状态的</a:t>
            </a:r>
            <a:r>
              <a:rPr kumimoji="1" lang="zh-CN" altLang="en-US" dirty="0">
                <a:solidFill>
                  <a:srgbClr val="FF0000"/>
                </a:solidFill>
              </a:rPr>
              <a:t>所有路径</a:t>
            </a:r>
            <a:r>
              <a:rPr kumimoji="1" lang="zh-CN" altLang="en-US" dirty="0"/>
              <a:t>的标号串的集合。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即该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接受的所有符号串的集合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34655-E877-1549-B971-C11C61A7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79C4-C5C2-D345-BCF4-DAB8FC76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B22C53-4F98-3445-8FEC-DFCF1EA7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输入字符串的接受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EDA323-304A-8143-A5AB-7BAD1624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18" y="2640600"/>
            <a:ext cx="4543425" cy="15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7C2E42-E73A-D443-8252-F5D1323B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260407"/>
            <a:ext cx="5829300" cy="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93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E66668-FEC3-3746-8AF7-421E4AAE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相应的语言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L(aa</a:t>
            </a:r>
            <a:r>
              <a:rPr kumimoji="1" lang="zh-CN" altLang="en-US" baseline="30000" dirty="0"/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bb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725747-9B39-7E4A-8013-93DE573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6323C-C524-0444-8387-4861C8FE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DEFCAB8-50F2-5743-B460-4AB0E2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和相应语言的例子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BDE5F5-8F5F-E94D-9390-CA4F7B6A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85284"/>
            <a:ext cx="4775200" cy="398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54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543E31-E4B7-384D-8AA2-C62D4917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NFA</a:t>
            </a:r>
            <a:r>
              <a:rPr kumimoji="1" lang="zh-CN" altLang="en-US" dirty="0"/>
              <a:t>被称为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，如果满足以下条件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没有标号为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的边，并且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对于每个状态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和每个输入符号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，有且仅有一条标号为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的出边</a:t>
            </a:r>
            <a:endParaRPr kumimoji="1" lang="en-US" altLang="zh-CN" dirty="0"/>
          </a:p>
          <a:p>
            <a:r>
              <a:rPr kumimoji="1" lang="zh-CN" altLang="en-US" dirty="0"/>
              <a:t>可以高效地判断一个串是否被一个</a:t>
            </a:r>
            <a:r>
              <a:rPr kumimoji="1" lang="en-US" altLang="zh-CN" dirty="0"/>
              <a:t>DFA</a:t>
            </a:r>
            <a:r>
              <a:rPr kumimoji="1" lang="zh-CN" altLang="en-US" dirty="0"/>
              <a:t>接受</a:t>
            </a:r>
            <a:endParaRPr kumimoji="1" lang="en-US" altLang="zh-CN" dirty="0"/>
          </a:p>
          <a:p>
            <a:r>
              <a:rPr kumimoji="1" lang="zh-CN" altLang="en-US" dirty="0"/>
              <a:t>每个</a:t>
            </a:r>
            <a:r>
              <a:rPr kumimoji="1" lang="en-US" altLang="zh-CN" dirty="0"/>
              <a:t>NFA</a:t>
            </a:r>
            <a:r>
              <a:rPr kumimoji="1" lang="zh-CN" altLang="en-US" dirty="0"/>
              <a:t>都有一个等价的</a:t>
            </a:r>
            <a:r>
              <a:rPr kumimoji="1" lang="en-US" altLang="zh-CN" dirty="0"/>
              <a:t>DFA</a:t>
            </a:r>
          </a:p>
          <a:p>
            <a:pPr lvl="1"/>
            <a:r>
              <a:rPr kumimoji="1" lang="zh-CN" altLang="en-US" dirty="0"/>
              <a:t>即它们接受相同的语言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39FB8-6593-2C44-B312-04170D89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4572-9545-7141-8D35-2A376FB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299F1F2-EB2B-ED4A-881B-9AB68AE1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确定的有穷自动机</a:t>
            </a:r>
            <a:r>
              <a:rPr kumimoji="1" lang="en-US" altLang="zh-CN" dirty="0"/>
              <a:t>(DFA)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9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40C60D-D7D8-9741-87EB-71A8B87C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假设输入符号是字符</a:t>
            </a:r>
            <a:endParaRPr kumimoji="1" lang="en-US" altLang="zh-CN" dirty="0"/>
          </a:p>
          <a:p>
            <a:r>
              <a:rPr kumimoji="1" lang="en-US" altLang="zh-CN" dirty="0" err="1"/>
              <a:t>nextChar</a:t>
            </a:r>
            <a:r>
              <a:rPr kumimoji="1" lang="zh-CN" altLang="en-US" dirty="0"/>
              <a:t>函数读入下一个字符</a:t>
            </a:r>
            <a:endParaRPr kumimoji="1" lang="en-US" altLang="zh-CN" dirty="0"/>
          </a:p>
          <a:p>
            <a:r>
              <a:rPr kumimoji="1" lang="en-US" altLang="zh-CN" dirty="0"/>
              <a:t>move</a:t>
            </a:r>
            <a:r>
              <a:rPr kumimoji="1" lang="zh-CN" altLang="en-US" dirty="0"/>
              <a:t>函数给出当前状态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和输入符号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的边的目标状态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8F4D1-CC4B-F74E-BE17-4C6C0164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674EE-3EBF-DC45-86B2-B69D209E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6E3E13-F312-624B-93B0-34388FC1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r>
              <a:rPr kumimoji="1" lang="zh-CN" altLang="en-US" dirty="0"/>
              <a:t>的模拟运行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CE7A16-C42F-1542-9BE0-71C60E33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22365"/>
            <a:ext cx="4476750" cy="34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57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4A7502-9691-3544-8C7C-FB9F2754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假设输入为</a:t>
            </a:r>
            <a:r>
              <a:rPr kumimoji="1" lang="en" altLang="zh-CN" dirty="0" err="1"/>
              <a:t>ababb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那么进入的状态序列为</a:t>
            </a:r>
          </a:p>
          <a:p>
            <a:pPr lvl="1"/>
            <a:r>
              <a:rPr kumimoji="1" lang="en-US" altLang="zh-CN" dirty="0"/>
              <a:t>0, 1, 2, 1, 2, 3</a:t>
            </a:r>
            <a:r>
              <a:rPr kumimoji="1" lang="zh-CN" altLang="en-US" dirty="0"/>
              <a:t>，返回</a:t>
            </a:r>
            <a:r>
              <a:rPr kumimoji="1" lang="en" altLang="zh-CN" dirty="0"/>
              <a:t>yes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BA314-C239-1245-8710-22FD04F2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BEF54-C65E-874B-8B91-C84D2967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FFDFE1-6574-8648-8797-4B79E96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r>
              <a:rPr kumimoji="1" lang="zh-CN" altLang="en-US" dirty="0"/>
              <a:t>的例子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284ED0-8C3A-2F41-AEB5-6CB23C1B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71" y="2286000"/>
            <a:ext cx="7458596" cy="39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02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5889BE-80E9-834D-A9C7-4F16FD4F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正则表达式可以</a:t>
            </a:r>
            <a:r>
              <a:rPr kumimoji="1" lang="zh-CN" altLang="en-US" dirty="0">
                <a:solidFill>
                  <a:srgbClr val="FF0000"/>
                </a:solidFill>
              </a:rPr>
              <a:t>简洁、精确</a:t>
            </a:r>
            <a:r>
              <a:rPr kumimoji="1" lang="zh-CN" altLang="en-US" dirty="0"/>
              <a:t>地描述词法单元的模式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的执行可以</a:t>
            </a:r>
            <a:r>
              <a:rPr kumimoji="1" lang="zh-CN" altLang="en-US" dirty="0">
                <a:solidFill>
                  <a:srgbClr val="FF0000"/>
                </a:solidFill>
              </a:rPr>
              <a:t>高效地</a:t>
            </a:r>
            <a:r>
              <a:rPr kumimoji="1" lang="zh-CN" altLang="en-US" dirty="0"/>
              <a:t>进行模式匹配</a:t>
            </a:r>
            <a:r>
              <a:rPr kumimoji="1" lang="en-US" altLang="zh-CN" dirty="0"/>
              <a:t>(</a:t>
            </a:r>
            <a:r>
              <a:rPr kumimoji="1" lang="zh-CN" altLang="en-US" dirty="0"/>
              <a:t>识别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将正则表达式转换为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的步骤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正则表达式到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DFA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DC63E-1C89-C946-9E2E-0FDD7FFC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99F59-33E6-0441-AD03-D8C1694E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B678835-8297-8B40-9845-30D19155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从正则表达式到自动机的转换</a:t>
            </a:r>
          </a:p>
        </p:txBody>
      </p:sp>
    </p:spTree>
    <p:extLst>
      <p:ext uri="{BB962C8B-B14F-4D97-AF65-F5344CB8AC3E}">
        <p14:creationId xmlns:p14="http://schemas.microsoft.com/office/powerpoint/2010/main" val="7072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673BEA-F37B-3444-ABF3-36FA4B5A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57" y="914400"/>
            <a:ext cx="11659243" cy="5486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词法单元</a:t>
            </a:r>
            <a:r>
              <a:rPr kumimoji="1" lang="en-US" altLang="zh-CN" dirty="0">
                <a:solidFill>
                  <a:srgbClr val="FF0000"/>
                </a:solidFill>
              </a:rPr>
              <a:t>(token)</a:t>
            </a:r>
            <a:r>
              <a:rPr kumimoji="1" lang="zh-CN" altLang="en-US" dirty="0"/>
              <a:t>，也称单词符号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二元组</a:t>
            </a:r>
            <a:r>
              <a:rPr kumimoji="1" lang="en-US" altLang="zh-CN" dirty="0"/>
              <a:t>&lt;</a:t>
            </a:r>
            <a:r>
              <a:rPr kumimoji="1" lang="zh-CN" altLang="en-US" dirty="0">
                <a:solidFill>
                  <a:srgbClr val="7030A0"/>
                </a:solidFill>
              </a:rPr>
              <a:t>词法单元名</a:t>
            </a:r>
            <a:r>
              <a:rPr kumimoji="1" lang="en-US" altLang="zh-CN" dirty="0"/>
              <a:t>,</a:t>
            </a:r>
            <a:r>
              <a:rPr kumimoji="1" lang="zh-CN" altLang="en-US" dirty="0"/>
              <a:t> 属性值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可选</a:t>
            </a:r>
            <a:r>
              <a:rPr kumimoji="1" lang="en-US" altLang="zh-CN" dirty="0"/>
              <a:t>)&gt;</a:t>
            </a:r>
          </a:p>
          <a:p>
            <a:pPr lvl="1"/>
            <a:r>
              <a:rPr kumimoji="1" lang="zh-CN" altLang="en-US" dirty="0"/>
              <a:t>词法单元名表示词法单位</a:t>
            </a:r>
            <a:r>
              <a:rPr kumimoji="1" lang="zh-CN" altLang="en-US" dirty="0">
                <a:solidFill>
                  <a:srgbClr val="7030A0"/>
                </a:solidFill>
              </a:rPr>
              <a:t>种类</a:t>
            </a:r>
            <a:r>
              <a:rPr kumimoji="1" lang="zh-CN" altLang="en-US" dirty="0"/>
              <a:t>的抽象符号，语法分析器通过词法单元名即可确定词法单元序列的结构。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7030A0"/>
                </a:solidFill>
              </a:rPr>
              <a:t>属性值</a:t>
            </a:r>
            <a:r>
              <a:rPr kumimoji="1" lang="zh-CN" altLang="en-US" dirty="0"/>
              <a:t>通常用于语义分析之后的阶段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模式</a:t>
            </a:r>
            <a:r>
              <a:rPr kumimoji="1" lang="en-US" altLang="zh-CN" dirty="0">
                <a:solidFill>
                  <a:srgbClr val="FF0000"/>
                </a:solidFill>
              </a:rPr>
              <a:t>(Pattern)</a:t>
            </a:r>
          </a:p>
          <a:p>
            <a:pPr lvl="1"/>
            <a:r>
              <a:rPr kumimoji="1" lang="zh-CN" altLang="en-US" dirty="0"/>
              <a:t>描述一类词法单元的词素可能具有的形式，比如</a:t>
            </a:r>
            <a:r>
              <a:rPr kumimoji="1" lang="en-US" altLang="zh-CN" dirty="0"/>
              <a:t>:</a:t>
            </a:r>
            <a:r>
              <a:rPr kumimoji="1" lang="zh-CN" altLang="en-US" dirty="0"/>
              <a:t>标识符的构成模式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词素</a:t>
            </a:r>
            <a:r>
              <a:rPr kumimoji="1" lang="en-US" altLang="zh-CN" dirty="0">
                <a:solidFill>
                  <a:srgbClr val="FF0000"/>
                </a:solidFill>
              </a:rPr>
              <a:t>(Lexeme)</a:t>
            </a:r>
          </a:p>
          <a:p>
            <a:pPr lvl="1"/>
            <a:r>
              <a:rPr kumimoji="1" lang="zh-CN" altLang="en-US" dirty="0"/>
              <a:t>源程序中的字符序列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和某个词法单元的模式相匹配，被词法分析器识别为该词法单元的一个实例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875EF6-B896-EE40-8568-088E994F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12002-BC5D-6241-ADE6-8CCDEA5B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12BA51B-A795-3C48-85F5-7FDF99E7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词法单元、模式、词素</a:t>
            </a:r>
          </a:p>
        </p:txBody>
      </p:sp>
    </p:spTree>
    <p:extLst>
      <p:ext uri="{BB962C8B-B14F-4D97-AF65-F5344CB8AC3E}">
        <p14:creationId xmlns:p14="http://schemas.microsoft.com/office/powerpoint/2010/main" val="87586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2B5ED8-1BA1-0747-B50B-101882E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基本思想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构造得到的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7030A0"/>
                </a:solidFill>
              </a:rPr>
              <a:t>状态</a:t>
            </a:r>
            <a:r>
              <a:rPr kumimoji="1" lang="zh-CN" altLang="en-US" dirty="0"/>
              <a:t>：与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的状态子集</a:t>
            </a:r>
            <a:r>
              <a:rPr kumimoji="1" lang="zh-CN" altLang="en-US" dirty="0"/>
              <a:t>相对应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读入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n</a:t>
            </a:r>
            <a:r>
              <a:rPr kumimoji="1" lang="zh-CN" altLang="en-US" dirty="0"/>
              <a:t>后到达的</a:t>
            </a:r>
            <a:r>
              <a:rPr kumimoji="1" lang="zh-CN" altLang="en-US" dirty="0">
                <a:solidFill>
                  <a:srgbClr val="7030A0"/>
                </a:solidFill>
              </a:rPr>
              <a:t>状态</a:t>
            </a:r>
            <a:r>
              <a:rPr kumimoji="1" lang="en-US" altLang="zh-CN" dirty="0"/>
              <a:t>:</a:t>
            </a:r>
            <a:r>
              <a:rPr kumimoji="1" lang="zh-CN" altLang="en-US" dirty="0"/>
              <a:t> 对应于从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开始状态</a:t>
            </a:r>
            <a:r>
              <a:rPr kumimoji="1" lang="zh-CN" altLang="en-US" dirty="0"/>
              <a:t>出发，沿着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n</a:t>
            </a:r>
            <a:r>
              <a:rPr kumimoji="1" lang="zh-CN" altLang="en-US" dirty="0"/>
              <a:t>可能到达的</a:t>
            </a:r>
            <a:r>
              <a:rPr kumimoji="1" lang="zh-CN" altLang="en-US" dirty="0">
                <a:solidFill>
                  <a:srgbClr val="FF0000"/>
                </a:solidFill>
              </a:rPr>
              <a:t>状态集合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在算法中，“并行地模拟”</a:t>
            </a:r>
            <a:r>
              <a:rPr kumimoji="1" lang="en-US" altLang="zh-CN" dirty="0"/>
              <a:t>NFA</a:t>
            </a:r>
            <a:r>
              <a:rPr kumimoji="1" lang="zh-CN" altLang="en-US" dirty="0"/>
              <a:t>在遇到一个给定输入串时</a:t>
            </a:r>
            <a:r>
              <a:rPr kumimoji="1" lang="zh-CN" altLang="en-US" dirty="0">
                <a:solidFill>
                  <a:srgbClr val="FF0000"/>
                </a:solidFill>
              </a:rPr>
              <a:t>所有可能的执行动作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79C94-88C4-B848-B6C7-AB6E19E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83CD2-C925-2841-A5F9-77603EC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96849DD-1A00-7E4D-9745-8B60E404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DFA(</a:t>
            </a:r>
            <a:r>
              <a:rPr kumimoji="1" lang="zh-CN" altLang="en-US" dirty="0"/>
              <a:t>子集构造法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420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EEA612-0539-FD4D-9F20-FAE80679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下面的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能够接受</a:t>
            </a:r>
            <a:r>
              <a:rPr kumimoji="1" lang="en-US" altLang="zh-CN" dirty="0" err="1"/>
              <a:t>babb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考虑从开始状态出发，沿着标号分别为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babb</a:t>
            </a:r>
            <a:r>
              <a:rPr kumimoji="1" lang="zh-CN" altLang="en-US" dirty="0"/>
              <a:t>能到达的所有可能状态的集合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5E0E44-4F60-E84D-9167-CB777F22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7658F-785F-084A-89A2-83542F92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748ADA-C14C-064C-8487-893D40B2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的例子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527FA4-E02C-F54B-A3B4-1814EDED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02854"/>
            <a:ext cx="8640326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58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2E2B5A-8E2F-1641-9E42-6D610075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557000" cy="4978400"/>
          </a:xfrm>
        </p:spPr>
        <p:txBody>
          <a:bodyPr/>
          <a:lstStyle/>
          <a:p>
            <a:r>
              <a:rPr kumimoji="1" lang="zh-CN" altLang="en-US" dirty="0"/>
              <a:t>理论上，最坏情况下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的状态个数会是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状态个数的</a:t>
            </a:r>
            <a:r>
              <a:rPr kumimoji="1" lang="zh-CN" altLang="en-US" dirty="0">
                <a:solidFill>
                  <a:srgbClr val="FF0000"/>
                </a:solidFill>
              </a:rPr>
              <a:t>指数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但对于大多数真实语言，</a:t>
            </a:r>
            <a:r>
              <a:rPr kumimoji="1" lang="en-US" altLang="zh-CN" dirty="0"/>
              <a:t>NFA</a:t>
            </a:r>
            <a:r>
              <a:rPr kumimoji="1" lang="zh-CN" altLang="en-US" dirty="0"/>
              <a:t>和相应的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的状态数量大致相同</a:t>
            </a:r>
            <a:endParaRPr kumimoji="1" lang="en-US" altLang="zh-CN" dirty="0"/>
          </a:p>
          <a:p>
            <a:r>
              <a:rPr kumimoji="1" lang="zh-CN" altLang="en-US" dirty="0"/>
              <a:t>算法中使用的基本操作</a:t>
            </a:r>
            <a:endParaRPr kumimoji="1" lang="en-US" altLang="zh-CN" dirty="0"/>
          </a:p>
          <a:p>
            <a:pPr lvl="1"/>
            <a:r>
              <a:rPr kumimoji="1" lang="en-US" altLang="zh-CN" b="1" dirty="0" err="1">
                <a:solidFill>
                  <a:srgbClr val="7030A0"/>
                </a:solidFill>
              </a:rPr>
              <a:t>ε</a:t>
            </a:r>
            <a:r>
              <a:rPr kumimoji="1" lang="en-US" altLang="zh-CN" b="1" dirty="0">
                <a:solidFill>
                  <a:srgbClr val="7030A0"/>
                </a:solidFill>
              </a:rPr>
              <a:t>-closure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从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开始，</a:t>
            </a:r>
            <a:r>
              <a:rPr kumimoji="1" lang="zh-CN" altLang="en-US" b="1" dirty="0">
                <a:solidFill>
                  <a:srgbClr val="7030A0"/>
                </a:solidFill>
              </a:rPr>
              <a:t>只通过</a:t>
            </a:r>
            <a:r>
              <a:rPr kumimoji="1" lang="en-US" altLang="zh-CN" dirty="0" err="1">
                <a:solidFill>
                  <a:srgbClr val="FF0000"/>
                </a:solidFill>
              </a:rPr>
              <a:t>ε</a:t>
            </a:r>
            <a:r>
              <a:rPr kumimoji="1" lang="zh-CN" altLang="en-US" dirty="0">
                <a:solidFill>
                  <a:srgbClr val="FF0000"/>
                </a:solidFill>
              </a:rPr>
              <a:t>转换</a:t>
            </a:r>
            <a:r>
              <a:rPr kumimoji="1" lang="zh-CN" altLang="en-US" dirty="0"/>
              <a:t>能到达的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状态集合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b="1" dirty="0" err="1">
                <a:solidFill>
                  <a:srgbClr val="7030A0"/>
                </a:solidFill>
              </a:rPr>
              <a:t>ε</a:t>
            </a:r>
            <a:r>
              <a:rPr kumimoji="1" lang="en-US" altLang="zh-CN" b="1" dirty="0">
                <a:solidFill>
                  <a:srgbClr val="7030A0"/>
                </a:solidFill>
              </a:rPr>
              <a:t>-closure</a:t>
            </a:r>
            <a:r>
              <a:rPr kumimoji="1" lang="en-US" altLang="zh-CN" dirty="0"/>
              <a:t>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从</a:t>
            </a:r>
            <a:r>
              <a:rPr kumimoji="1" lang="en-US" altLang="zh-CN" dirty="0"/>
              <a:t>T</a:t>
            </a:r>
            <a:r>
              <a:rPr kumimoji="1" lang="zh-CN" altLang="en-US" dirty="0"/>
              <a:t>中的某个状态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开始，</a:t>
            </a:r>
            <a:r>
              <a:rPr kumimoji="1" lang="zh-CN" altLang="en-US" b="1" dirty="0">
                <a:solidFill>
                  <a:srgbClr val="7030A0"/>
                </a:solidFill>
              </a:rPr>
              <a:t>只通过</a:t>
            </a:r>
            <a:r>
              <a:rPr kumimoji="1" lang="en-US" altLang="zh-CN" dirty="0" err="1">
                <a:solidFill>
                  <a:srgbClr val="FF0000"/>
                </a:solidFill>
              </a:rPr>
              <a:t>ε</a:t>
            </a:r>
            <a:r>
              <a:rPr kumimoji="1" lang="zh-CN" altLang="en-US" dirty="0">
                <a:solidFill>
                  <a:srgbClr val="FF0000"/>
                </a:solidFill>
              </a:rPr>
              <a:t>转换</a:t>
            </a:r>
            <a:r>
              <a:rPr kumimoji="1" lang="zh-CN" altLang="en-US" dirty="0"/>
              <a:t>能到达的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状态集合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en-US" altLang="zh-CN" dirty="0"/>
              <a:t>(T,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a):</a:t>
            </a:r>
            <a:r>
              <a:rPr kumimoji="1" lang="zh-CN" altLang="en-US" dirty="0"/>
              <a:t> 从</a:t>
            </a:r>
            <a:r>
              <a:rPr kumimoji="1" lang="en-US" altLang="zh-CN" dirty="0"/>
              <a:t>T</a:t>
            </a:r>
            <a:r>
              <a:rPr kumimoji="1" lang="zh-CN" altLang="en-US" dirty="0"/>
              <a:t>中的某个状态</a:t>
            </a:r>
            <a:r>
              <a:rPr kumimoji="1" lang="en-US" altLang="zh-CN" dirty="0"/>
              <a:t>s</a:t>
            </a:r>
            <a:r>
              <a:rPr kumimoji="1" lang="zh-CN" altLang="en-US" dirty="0"/>
              <a:t>出发，通过</a:t>
            </a:r>
            <a:r>
              <a:rPr kumimoji="1" lang="zh-CN" altLang="en-US" b="1" dirty="0">
                <a:solidFill>
                  <a:srgbClr val="7030A0"/>
                </a:solidFill>
              </a:rPr>
              <a:t>一个</a:t>
            </a:r>
            <a:r>
              <a:rPr kumimoji="1" lang="zh-CN" altLang="en-US" dirty="0">
                <a:solidFill>
                  <a:srgbClr val="FF0000"/>
                </a:solidFill>
              </a:rPr>
              <a:t>标号为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的边</a:t>
            </a:r>
            <a:r>
              <a:rPr kumimoji="1" lang="zh-CN" altLang="en-US" dirty="0"/>
              <a:t>能到达的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状态集合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B3197-6221-C147-A3E0-0351E405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304FB-7CB5-6E4A-9A13-906E5075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FA53FA-A4CF-FA4A-9EC8-59EE4012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DFA(</a:t>
            </a:r>
            <a:r>
              <a:rPr kumimoji="1" lang="zh-CN" altLang="en-US" dirty="0"/>
              <a:t>子集构造法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B6DF42-E56B-E84A-9DC0-F23005F390C1}"/>
                  </a:ext>
                </a:extLst>
              </p:cNvPr>
              <p:cNvSpPr txBox="1"/>
              <p:nvPr/>
            </p:nvSpPr>
            <p:spPr>
              <a:xfrm>
                <a:off x="6112790" y="5132496"/>
                <a:ext cx="3863815" cy="105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B6DF42-E56B-E84A-9DC0-F23005F3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90" y="5132496"/>
                <a:ext cx="3863815" cy="1052404"/>
              </a:xfrm>
              <a:prstGeom prst="rect">
                <a:avLst/>
              </a:prstGeom>
              <a:blipFill>
                <a:blip r:embed="rId2"/>
                <a:stretch>
                  <a:fillRect l="-656" t="-147619" r="-2623" b="-20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AD7DD5-66DB-2340-90CB-42FCD4FFD5A1}"/>
                  </a:ext>
                </a:extLst>
              </p:cNvPr>
              <p:cNvSpPr txBox="1"/>
              <p:nvPr/>
            </p:nvSpPr>
            <p:spPr>
              <a:xfrm>
                <a:off x="3060185" y="3644417"/>
                <a:ext cx="5058949" cy="105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𝑐𝑙𝑜𝑠𝑢𝑟𝑒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AD7DD5-66DB-2340-90CB-42FCD4FF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85" y="3644417"/>
                <a:ext cx="5058949" cy="1052404"/>
              </a:xfrm>
              <a:prstGeom prst="rect">
                <a:avLst/>
              </a:prstGeom>
              <a:blipFill>
                <a:blip r:embed="rId3"/>
                <a:stretch>
                  <a:fillRect l="-250" t="-149398" r="-2000" b="-20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7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4EDEC6-E23E-244B-82A9-088F29E6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-closure(T)</a:t>
            </a:r>
            <a:r>
              <a:rPr kumimoji="1" lang="zh-CN" altLang="en-US" dirty="0"/>
              <a:t>的算法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实际上是一个图搜索过程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只考虑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BBF31C-0E1B-AB47-8E85-A15295D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AE334-2E4B-E649-A3B7-00660B08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F76A9FF-67E7-EA46-884F-1D3A3A2C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DFA(</a:t>
            </a:r>
            <a:r>
              <a:rPr kumimoji="1" lang="zh-CN" altLang="en-US" dirty="0"/>
              <a:t>子集构造法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83A1F3-0398-DC47-930B-26195658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7" y="2157706"/>
            <a:ext cx="10742908" cy="407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45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4DF0BE-B0A8-B141-8672-3D2269F8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整个子集构造算法实际上是一个搜索过程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算法中</a:t>
            </a:r>
            <a:r>
              <a:rPr kumimoji="1" lang="en-US" altLang="zh-CN" dirty="0" err="1"/>
              <a:t>Dstates</a:t>
            </a:r>
            <a:r>
              <a:rPr kumimoji="1" lang="zh-CN" altLang="en-US" dirty="0"/>
              <a:t>中的</a:t>
            </a:r>
            <a:r>
              <a:rPr kumimoji="1" lang="zh-CN" altLang="en-US" dirty="0">
                <a:solidFill>
                  <a:srgbClr val="FF0000"/>
                </a:solidFill>
              </a:rPr>
              <a:t>未加标记</a:t>
            </a:r>
            <a:r>
              <a:rPr kumimoji="1" lang="zh-CN" altLang="en-US" dirty="0"/>
              <a:t>状态表示还没搜索过它的各个后继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6DAAD-E870-3D41-95F7-6E062892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3B7DC-2175-EC45-AFF2-EDF38E00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EC60F91-5561-854F-BE04-FF842B50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DFA(</a:t>
            </a:r>
            <a:r>
              <a:rPr kumimoji="1" lang="zh-CN" altLang="en-US" dirty="0"/>
              <a:t>子集构造法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624712-626C-3144-B5D6-94245CD0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78" y="2123632"/>
            <a:ext cx="9251950" cy="4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DDA4D0-4D4A-C54A-BBD7-7B751D03D958}"/>
              </a:ext>
            </a:extLst>
          </p:cNvPr>
          <p:cNvSpPr/>
          <p:nvPr/>
        </p:nvSpPr>
        <p:spPr bwMode="auto">
          <a:xfrm>
            <a:off x="2667000" y="2209800"/>
            <a:ext cx="1905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B27163-A4DA-004E-97EC-FA4EEC62A3D7}"/>
              </a:ext>
            </a:extLst>
          </p:cNvPr>
          <p:cNvSpPr/>
          <p:nvPr/>
        </p:nvSpPr>
        <p:spPr bwMode="auto">
          <a:xfrm>
            <a:off x="8915400" y="2199832"/>
            <a:ext cx="1371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0E906A-4864-A747-952D-4F71B22441A0}"/>
              </a:ext>
            </a:extLst>
          </p:cNvPr>
          <p:cNvSpPr/>
          <p:nvPr/>
        </p:nvSpPr>
        <p:spPr bwMode="auto">
          <a:xfrm>
            <a:off x="3200400" y="3451320"/>
            <a:ext cx="22098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794C750-92FE-6544-B638-7323799C096F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191000"/>
            <a:ext cx="16002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4A9856D-A76A-144B-8B84-84B0C2F76151}"/>
              </a:ext>
            </a:extLst>
          </p:cNvPr>
          <p:cNvCxnSpPr>
            <a:cxnSpLocks/>
          </p:cNvCxnSpPr>
          <p:nvPr/>
        </p:nvCxnSpPr>
        <p:spPr bwMode="auto">
          <a:xfrm>
            <a:off x="4038600" y="4267200"/>
            <a:ext cx="32766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029507D-8D55-E64F-8670-20A5C89BFC11}"/>
              </a:ext>
            </a:extLst>
          </p:cNvPr>
          <p:cNvSpPr/>
          <p:nvPr/>
        </p:nvSpPr>
        <p:spPr bwMode="auto">
          <a:xfrm>
            <a:off x="3352800" y="5095433"/>
            <a:ext cx="2514600" cy="4572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75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690553-85CC-4744-9C2A-6E218866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581400"/>
            <a:ext cx="11379200" cy="2819400"/>
          </a:xfrm>
        </p:spPr>
        <p:txBody>
          <a:bodyPr/>
          <a:lstStyle/>
          <a:p>
            <a:r>
              <a:rPr kumimoji="1" lang="en-US" altLang="zh-CN" dirty="0"/>
              <a:t>A: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-closure(0)</a:t>
            </a:r>
            <a:r>
              <a:rPr kumimoji="1" lang="zh-CN" altLang="en-US" dirty="0"/>
              <a:t> </a:t>
            </a:r>
            <a:r>
              <a:rPr kumimoji="1" lang="en-US" altLang="zh-CN" dirty="0"/>
              <a:t>={0,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7}</a:t>
            </a:r>
          </a:p>
          <a:p>
            <a:r>
              <a:rPr kumimoji="1" lang="en-US" altLang="zh-CN" dirty="0"/>
              <a:t>B: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Dtran</a:t>
            </a:r>
            <a:r>
              <a:rPr kumimoji="1" lang="en-US" altLang="zh-CN" dirty="0"/>
              <a:t>[A,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-closure({3,</a:t>
            </a:r>
            <a:r>
              <a:rPr kumimoji="1" lang="zh-CN" altLang="en-US" dirty="0"/>
              <a:t> </a:t>
            </a:r>
            <a:r>
              <a:rPr kumimoji="1" lang="en-US" altLang="zh-CN" dirty="0"/>
              <a:t>8})</a:t>
            </a:r>
            <a:r>
              <a:rPr kumimoji="1" lang="zh-CN" altLang="en-US" dirty="0"/>
              <a:t> </a:t>
            </a:r>
            <a:r>
              <a:rPr kumimoji="1" lang="en-US" altLang="zh-CN" dirty="0"/>
              <a:t>={1,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6,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8}</a:t>
            </a:r>
          </a:p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Dtran</a:t>
            </a:r>
            <a:r>
              <a:rPr kumimoji="1" lang="en-US" altLang="zh-CN" dirty="0"/>
              <a:t>[A,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-closure({5})</a:t>
            </a:r>
            <a:r>
              <a:rPr kumimoji="1" lang="zh-CN" altLang="en-US" dirty="0"/>
              <a:t> </a:t>
            </a:r>
            <a:r>
              <a:rPr kumimoji="1" lang="en-US" altLang="zh-CN" dirty="0"/>
              <a:t>={1,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6,</a:t>
            </a:r>
            <a:r>
              <a:rPr kumimoji="1" lang="zh-CN" altLang="en-US" dirty="0"/>
              <a:t> </a:t>
            </a:r>
            <a:r>
              <a:rPr kumimoji="1" lang="en-US" altLang="zh-CN" dirty="0"/>
              <a:t>7}</a:t>
            </a:r>
          </a:p>
          <a:p>
            <a:r>
              <a:rPr kumimoji="1" lang="en-US" altLang="zh-CN" dirty="0"/>
              <a:t>D: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Dtran</a:t>
            </a:r>
            <a:r>
              <a:rPr kumimoji="1" lang="en-US" altLang="zh-CN" dirty="0"/>
              <a:t>[B,</a:t>
            </a:r>
            <a:r>
              <a:rPr kumimoji="1" lang="zh-CN" altLang="en-US" dirty="0"/>
              <a:t> </a:t>
            </a:r>
            <a:r>
              <a:rPr kumimoji="1" lang="en-US" altLang="zh-CN" dirty="0"/>
              <a:t>b]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ε</a:t>
            </a:r>
            <a:r>
              <a:rPr kumimoji="1" lang="en-US" altLang="zh-CN" dirty="0"/>
              <a:t>-closure({5,</a:t>
            </a:r>
            <a:r>
              <a:rPr kumimoji="1" lang="zh-CN" altLang="en-US" dirty="0"/>
              <a:t> </a:t>
            </a:r>
            <a:r>
              <a:rPr kumimoji="1" lang="en-US" altLang="zh-CN" dirty="0"/>
              <a:t>9})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6,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9}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A3D71-C3BB-544C-9070-E605EB80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0CC06-2312-3642-A39D-E0B11C6D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DC37446-7718-574C-B2ED-1F99AFD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子集构造法的例子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4556EC-F7BF-8E4F-8F3E-4368CF6A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93" y="762000"/>
            <a:ext cx="7609450" cy="29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77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FDAC0-0315-1B4A-A269-2A62DE2F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开始状态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 接受状态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78E41-5A00-A24C-9F03-9B47C5AE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9FD66-558E-3047-B16E-4ED14CCB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F3CAE9C-FD15-3A4F-9EF9-F30598E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子集构造法的例子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926DA4A-278E-7F4A-A56C-28A275AA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23663"/>
            <a:ext cx="77724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EBD63D9-B984-E641-AF08-3FE5C8A2F474}"/>
              </a:ext>
            </a:extLst>
          </p:cNvPr>
          <p:cNvSpPr/>
          <p:nvPr/>
        </p:nvSpPr>
        <p:spPr bwMode="auto">
          <a:xfrm>
            <a:off x="3048000" y="25146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AF1BAC-B7A8-7B47-AF36-4B89C8571A70}"/>
              </a:ext>
            </a:extLst>
          </p:cNvPr>
          <p:cNvSpPr/>
          <p:nvPr/>
        </p:nvSpPr>
        <p:spPr bwMode="auto">
          <a:xfrm>
            <a:off x="4876800" y="4267200"/>
            <a:ext cx="457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02649B-DA2E-9C4E-AB12-9F1F9FAD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基本思想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根据正则表达式的递归定义，按照正则表达式的结构递归地构造出相应的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zh-CN" altLang="en-US" dirty="0"/>
              <a:t>算法分为两个部分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基本规则处理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和单符号的情况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对于每个正则表达式的运算，建立</a:t>
            </a:r>
            <a:r>
              <a:rPr kumimoji="1" lang="zh-CN" altLang="en-US" dirty="0">
                <a:solidFill>
                  <a:srgbClr val="00B050"/>
                </a:solidFill>
              </a:rPr>
              <a:t>组合</a:t>
            </a:r>
            <a:r>
              <a:rPr kumimoji="1" lang="en-US" altLang="zh-CN" dirty="0">
                <a:solidFill>
                  <a:srgbClr val="00B050"/>
                </a:solidFill>
              </a:rPr>
              <a:t>/</a:t>
            </a:r>
            <a:r>
              <a:rPr kumimoji="1" lang="zh-CN" altLang="en-US" dirty="0">
                <a:solidFill>
                  <a:srgbClr val="00B050"/>
                </a:solidFill>
              </a:rPr>
              <a:t>组装</a:t>
            </a:r>
            <a:r>
              <a:rPr kumimoji="1" lang="zh-CN" altLang="en-US" dirty="0"/>
              <a:t>相应的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8E00D-ED4D-AD40-B9E2-7B35D6A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104C2-0F26-6C4C-9493-017F28B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693B18-AE46-1744-90A1-58D845FF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正则表达式到</a:t>
            </a:r>
            <a:r>
              <a:rPr kumimoji="1" lang="en-US" altLang="zh-CN" dirty="0"/>
              <a:t>NFA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01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EA3F91-254B-1A48-8668-14080594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基本规则部分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表达式</a:t>
            </a:r>
            <a:r>
              <a:rPr kumimoji="1" lang="en-US" altLang="zh-CN" dirty="0" err="1"/>
              <a:t>ε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表达式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50E26-8FAF-F949-AF3C-F249B4B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B8734-E7FF-844B-A818-F33288B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330D96-C66E-0E43-8546-77102CF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转换算法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CD63F49-0D55-EC4B-9756-2B5B3CD3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57" y="1295400"/>
            <a:ext cx="49911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9DFE33-52A1-F441-808A-B4089743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43" y="3677511"/>
            <a:ext cx="48006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379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9811FC-B849-1C41-9FB9-FAADCA7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归纳部分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err="1"/>
              <a:t>st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43C55-4DE6-ED46-B5BA-F7B32A6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65536-1CE4-584E-A399-14034295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47AED54-2A4F-8049-90CA-E41C6F35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转换算法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0AE36C5-C240-2245-ACCC-A799F655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6" y="1008681"/>
            <a:ext cx="4578350" cy="26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B6B91CE-9B45-804E-AE7A-CCEC18BC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30" y="4052316"/>
            <a:ext cx="6568985" cy="14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41CF90-BBD2-FF4F-B199-ED3E30A9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("Total = %d\n", score)</a:t>
            </a:r>
            <a:r>
              <a:rPr kumimoji="1" lang="zh-CN" altLang="en" dirty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kumimoji="1"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标识符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1"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kumimoji="1" lang="zh-CN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模式匹配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1"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= %d\n"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的模式匹配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EA70A-B675-CD46-A8C2-3B0F8C1D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4659F-7F30-7F4B-9FE5-08EC20D7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D978EE-7CF7-9D43-89AA-1DE7B366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词法单元、模式、词素 </a:t>
            </a:r>
            <a:r>
              <a:rPr kumimoji="1" lang="en-US" altLang="zh-CN" dirty="0"/>
              <a:t>(</a:t>
            </a:r>
            <a:r>
              <a:rPr kumimoji="1" lang="zh-CN" altLang="en-US" dirty="0"/>
              <a:t>例子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9B8045-798B-1A48-91DF-9E7B0736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91" y="2514600"/>
            <a:ext cx="9058710" cy="38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91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73A663-CFF0-BB4A-9A58-9F60E1BC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归纳部分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zh-CN" altLang="en-US" baseline="30000" dirty="0"/>
              <a:t>*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1580D-C258-5E44-ABDB-16F7CED4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90C23-2FBF-2E4A-8434-E7861613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CF8C02-168F-F345-9E92-0D0E129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转换算法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33A8BC1-CE58-DE42-A246-1BAD6882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1" y="1701800"/>
            <a:ext cx="9131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12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3248E6-2B6B-8F4A-BA1D-1666348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正则表达式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abb</a:t>
            </a:r>
          </a:p>
          <a:p>
            <a:r>
              <a:rPr kumimoji="1" lang="zh-CN" altLang="en-US" dirty="0"/>
              <a:t>第一个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NFA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第一个</a:t>
            </a:r>
            <a:r>
              <a:rPr kumimoji="1" lang="en-US" altLang="zh-CN" dirty="0"/>
              <a:t>b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NFA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NFA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5F88B-ACBD-F74B-AA06-DCA69C4B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30E0E-0780-FA47-83CA-38121F4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23551CE-E52C-F440-A17E-E9819774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正则表达式到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的例子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FAE4812-689A-A84B-9EB0-673B7D56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834831" cy="103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1212C02D-A006-794B-998A-18A9D74F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22" y="2419672"/>
            <a:ext cx="368690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CB86C51F-4B58-2545-AC21-D35F8803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78" y="3559015"/>
            <a:ext cx="4587444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456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428D3C-08C9-C54E-A9AD-4173D700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  <a:r>
              <a:rPr kumimoji="1" lang="zh-CN" altLang="en-US" dirty="0"/>
              <a:t>*的</a:t>
            </a:r>
            <a:r>
              <a:rPr kumimoji="1" lang="en-US" altLang="zh-CN" dirty="0"/>
              <a:t>NFA</a:t>
            </a:r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5FDBBA-B9B4-364E-BD8B-1097A34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26E23-662B-0340-9B95-EF080FCF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A54B61-7135-6445-9CB7-9CAC240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正则表达式到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CFA8CA7-DA1F-7646-B617-3195F490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65605"/>
            <a:ext cx="6676004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85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D5CD6A-822B-AF48-A6BE-16852F0E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生成的词法分析器中包含一个模拟有穷自动机的模块</a:t>
            </a:r>
            <a:endParaRPr kumimoji="1" lang="en-US" altLang="zh-CN" dirty="0"/>
          </a:p>
          <a:p>
            <a:r>
              <a:rPr kumimoji="1" lang="zh-CN" altLang="en-US" dirty="0"/>
              <a:t>其余部分由生成工具根据词法规则的描述自动生成，包括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自动机的转换表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与动作相关的代码，适当的时候由模拟器调用</a:t>
            </a:r>
            <a:endParaRPr kumimoji="1" lang="en-US" altLang="zh-CN" dirty="0"/>
          </a:p>
          <a:p>
            <a:r>
              <a:rPr kumimoji="1" lang="zh-CN" altLang="en-US" dirty="0"/>
              <a:t>构造自动机时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首先构造出各个模块对应的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zh-CN" altLang="en-US" dirty="0"/>
              <a:t>然后将这些</a:t>
            </a:r>
            <a:r>
              <a:rPr kumimoji="1" lang="en-US" altLang="zh-CN" dirty="0"/>
              <a:t>NFA</a:t>
            </a:r>
            <a:r>
              <a:rPr kumimoji="1" lang="zh-CN" altLang="en-US" dirty="0"/>
              <a:t>合并称为一个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根据需要</a:t>
            </a:r>
            <a:r>
              <a:rPr kumimoji="1" lang="en-US" altLang="zh-CN" dirty="0"/>
              <a:t>)</a:t>
            </a:r>
            <a:r>
              <a:rPr kumimoji="1" lang="zh-CN" altLang="en-US" dirty="0"/>
              <a:t>进行确定化</a:t>
            </a:r>
            <a:r>
              <a:rPr kumimoji="1" lang="en-US" altLang="zh-CN" dirty="0"/>
              <a:t>(DFA)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F5E5-C3F1-6E4C-AED5-BEA5B58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67297-F769-A747-90DC-DEAF3FE6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138E8AF-D086-5949-88B3-292D3900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词法分析器生成工具的功能</a:t>
            </a:r>
          </a:p>
        </p:txBody>
      </p:sp>
    </p:spTree>
    <p:extLst>
      <p:ext uri="{BB962C8B-B14F-4D97-AF65-F5344CB8AC3E}">
        <p14:creationId xmlns:p14="http://schemas.microsoft.com/office/powerpoint/2010/main" val="899492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8235D2-A32A-3E42-A809-8B875746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引入</a:t>
            </a:r>
            <a:r>
              <a:rPr kumimoji="1" lang="zh-CN" altLang="en-US" dirty="0">
                <a:solidFill>
                  <a:srgbClr val="FF0000"/>
                </a:solidFill>
              </a:rPr>
              <a:t>新的开始状态</a:t>
            </a:r>
            <a:r>
              <a:rPr kumimoji="1" lang="zh-CN" altLang="en-US" dirty="0"/>
              <a:t>，并引入由该开始状态到各个原开始状态的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转换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得到的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所接受的语言是原来各个</a:t>
            </a:r>
            <a:r>
              <a:rPr kumimoji="1" lang="en-US" altLang="zh-CN" dirty="0">
                <a:solidFill>
                  <a:srgbClr val="FF0000"/>
                </a:solidFill>
              </a:rPr>
              <a:t>NFA</a:t>
            </a:r>
            <a:r>
              <a:rPr kumimoji="1" lang="zh-CN" altLang="en-US" dirty="0">
                <a:solidFill>
                  <a:srgbClr val="FF0000"/>
                </a:solidFill>
              </a:rPr>
              <a:t>语言的并集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不同的</a:t>
            </a:r>
            <a:r>
              <a:rPr kumimoji="1" lang="zh-CN" altLang="en-US" dirty="0">
                <a:solidFill>
                  <a:srgbClr val="FF0000"/>
                </a:solidFill>
              </a:rPr>
              <a:t>接受状态</a:t>
            </a:r>
            <a:r>
              <a:rPr kumimoji="1" lang="zh-CN" altLang="en-US" dirty="0"/>
              <a:t>代表不同</a:t>
            </a:r>
            <a:r>
              <a:rPr kumimoji="1" lang="zh-CN" altLang="en-US" dirty="0">
                <a:solidFill>
                  <a:srgbClr val="FF0000"/>
                </a:solidFill>
              </a:rPr>
              <a:t>模式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71605C-B095-1547-8870-5E7FE936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36F41-447B-E943-AAD1-2EFD404A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D3EE203-6D5D-0949-A615-02D7B30C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NFA</a:t>
            </a:r>
            <a:r>
              <a:rPr kumimoji="1" lang="zh-CN" altLang="en-US" dirty="0"/>
              <a:t>的合并方法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F51C0D5-C95E-2746-B4BB-017300C2E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39" y="2634994"/>
            <a:ext cx="3827651" cy="3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59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F7A337-12C7-8D49-9068-E22D8913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对得到的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进行</a:t>
            </a:r>
            <a:r>
              <a:rPr kumimoji="1" lang="zh-CN" altLang="en-US" dirty="0">
                <a:solidFill>
                  <a:srgbClr val="00B050"/>
                </a:solidFill>
              </a:rPr>
              <a:t>确定化</a:t>
            </a:r>
            <a:r>
              <a:rPr kumimoji="1" lang="zh-CN" altLang="en-US" dirty="0"/>
              <a:t>，得到</a:t>
            </a:r>
            <a:r>
              <a:rPr kumimoji="1" lang="en-US" altLang="zh-CN" dirty="0"/>
              <a:t>DFA</a:t>
            </a:r>
          </a:p>
          <a:p>
            <a:r>
              <a:rPr kumimoji="1" lang="zh-CN" altLang="en-US" dirty="0"/>
              <a:t>一个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的接受状态对应于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的状态子集，其中至少包含一个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的接受状态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如果其中包含多个对应于</a:t>
            </a:r>
            <a:r>
              <a:rPr kumimoji="1" lang="zh-CN" altLang="en-US" dirty="0">
                <a:solidFill>
                  <a:srgbClr val="00B050"/>
                </a:solidFill>
              </a:rPr>
              <a:t>不同模式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接受状态，则表示当前的输入前缀对应于多个模式，存在</a:t>
            </a:r>
            <a:r>
              <a:rPr kumimoji="1" lang="zh-CN" altLang="en-US" dirty="0">
                <a:solidFill>
                  <a:srgbClr val="FF0000"/>
                </a:solidFill>
              </a:rPr>
              <a:t>冲突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找出</a:t>
            </a:r>
            <a:r>
              <a:rPr kumimoji="1" lang="zh-CN" altLang="en-US" dirty="0">
                <a:solidFill>
                  <a:srgbClr val="00B050"/>
                </a:solidFill>
              </a:rPr>
              <a:t>第一个</a:t>
            </a:r>
            <a:r>
              <a:rPr kumimoji="1" lang="zh-CN" altLang="en-US" dirty="0"/>
              <a:t>这样的模式，将该模式作为此</a:t>
            </a:r>
            <a:r>
              <a:rPr kumimoji="1" lang="en-US" altLang="zh-CN" dirty="0"/>
              <a:t>DFA</a:t>
            </a:r>
            <a:r>
              <a:rPr kumimoji="1" lang="zh-CN" altLang="en-US" dirty="0"/>
              <a:t>接受状态的输出。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F6E5B-4447-354B-8F73-60FA8AD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CA6A-4000-CA46-B2C9-53C5D1C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96E3776-1537-F246-BE8F-45B1D84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确定化</a:t>
            </a:r>
            <a:r>
              <a:rPr kumimoji="1" lang="en-US" altLang="zh-CN" dirty="0"/>
              <a:t>NFA</a:t>
            </a:r>
            <a:r>
              <a:rPr kumimoji="1" lang="zh-CN" altLang="en-US" dirty="0"/>
              <a:t>后的处理</a:t>
            </a:r>
          </a:p>
        </p:txBody>
      </p:sp>
    </p:spTree>
    <p:extLst>
      <p:ext uri="{BB962C8B-B14F-4D97-AF65-F5344CB8AC3E}">
        <p14:creationId xmlns:p14="http://schemas.microsoft.com/office/powerpoint/2010/main" val="828413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BDD3F3-7105-0143-BF09-9A92C74A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个模式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  </a:t>
            </a:r>
            <a:r>
              <a:rPr kumimoji="1" lang="en-US" altLang="zh-CN" dirty="0"/>
              <a:t>{A1}</a:t>
            </a:r>
          </a:p>
          <a:p>
            <a:pPr lvl="1"/>
            <a:r>
              <a:rPr kumimoji="1" lang="en-US" altLang="zh-CN" dirty="0"/>
              <a:t>abb</a:t>
            </a:r>
            <a:r>
              <a:rPr kumimoji="1" lang="zh-CN" altLang="en-US" dirty="0"/>
              <a:t> </a:t>
            </a:r>
            <a:r>
              <a:rPr kumimoji="1" lang="en-US" altLang="zh-CN" dirty="0"/>
              <a:t>{A2}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+</a:t>
            </a:r>
            <a:r>
              <a:rPr kumimoji="1" lang="zh-CN" altLang="en-US" dirty="0"/>
              <a:t>  </a:t>
            </a:r>
            <a:r>
              <a:rPr kumimoji="1" lang="en-US" altLang="zh-CN" dirty="0"/>
              <a:t>{A3}</a:t>
            </a:r>
          </a:p>
          <a:p>
            <a:r>
              <a:rPr kumimoji="1" lang="zh-CN" altLang="en-US" dirty="0"/>
              <a:t>构造各模式的</a:t>
            </a:r>
            <a:r>
              <a:rPr kumimoji="1" lang="en-US" altLang="zh-CN" dirty="0"/>
              <a:t>NFA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3523B7-A101-154D-994C-ACB19424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DF367B-D30D-B84D-97DE-B74EDE48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DDA7B5A-0DD8-0B47-88D2-CFA39ACF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3636F1B-4C1B-3A46-A7BA-7F84849C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9000"/>
            <a:ext cx="5918764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DAF840-3918-0945-AFA3-77CAA955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2:</a:t>
            </a:r>
            <a:r>
              <a:rPr kumimoji="1" lang="zh-CN" altLang="en-US" dirty="0"/>
              <a:t> 模式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6:</a:t>
            </a:r>
            <a:r>
              <a:rPr kumimoji="1" lang="zh-CN" altLang="en-US" dirty="0"/>
              <a:t> 模式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en-US" altLang="zh-CN" dirty="0"/>
              <a:t>8:</a:t>
            </a:r>
            <a:r>
              <a:rPr kumimoji="1" lang="zh-CN" altLang="en-US" dirty="0"/>
              <a:t> 模式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044CB-7402-4D47-8A36-DE2AB5DE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E99B9-2C38-8545-A17E-C49D94E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47E30B-AC34-FE42-8946-16F29ED9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A6E4E34-09EF-2A4E-87FC-ED0E8617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99332"/>
            <a:ext cx="689849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7F484C-8544-6D43-9EE7-273ECF38211A}"/>
              </a:ext>
            </a:extLst>
          </p:cNvPr>
          <p:cNvSpPr txBox="1"/>
          <p:nvPr/>
        </p:nvSpPr>
        <p:spPr>
          <a:xfrm>
            <a:off x="8763000" y="129540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79BAD4-62AF-A14D-853D-F6C41EF31847}"/>
              </a:ext>
            </a:extLst>
          </p:cNvPr>
          <p:cNvSpPr txBox="1"/>
          <p:nvPr/>
        </p:nvSpPr>
        <p:spPr>
          <a:xfrm>
            <a:off x="10490843" y="279792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2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597BF6-78D9-D345-B241-FAC45B512637}"/>
              </a:ext>
            </a:extLst>
          </p:cNvPr>
          <p:cNvSpPr txBox="1"/>
          <p:nvPr/>
        </p:nvSpPr>
        <p:spPr>
          <a:xfrm>
            <a:off x="8220223" y="426720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3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461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B2671D-929E-DF4F-813E-9FE02370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确定化得到的</a:t>
            </a:r>
            <a:r>
              <a:rPr kumimoji="1" lang="en-US" altLang="zh-CN" dirty="0"/>
              <a:t>DFA</a:t>
            </a:r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状态</a:t>
            </a:r>
            <a:r>
              <a:rPr kumimoji="1" lang="en-US" altLang="zh-CN" dirty="0"/>
              <a:t>68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NFA</a:t>
            </a:r>
            <a:r>
              <a:rPr kumimoji="1" lang="zh-CN" altLang="en-US" dirty="0"/>
              <a:t>状态子集为</a:t>
            </a:r>
            <a:r>
              <a:rPr kumimoji="1" lang="en-US" altLang="zh-CN" dirty="0"/>
              <a:t>{6,</a:t>
            </a:r>
            <a:r>
              <a:rPr kumimoji="1" lang="zh-CN" altLang="en-US" dirty="0"/>
              <a:t> </a:t>
            </a:r>
            <a:r>
              <a:rPr kumimoji="1" lang="en-US" altLang="zh-CN" dirty="0"/>
              <a:t>8}</a:t>
            </a:r>
            <a:r>
              <a:rPr kumimoji="1" lang="zh-CN" altLang="en-US" dirty="0"/>
              <a:t>，其对应的模式是</a:t>
            </a:r>
            <a:r>
              <a:rPr kumimoji="1" lang="en-US" altLang="zh-CN" dirty="0"/>
              <a:t>abb(</a:t>
            </a:r>
            <a:r>
              <a:rPr kumimoji="1" lang="zh-CN" altLang="en-US" dirty="0"/>
              <a:t>即模式</a:t>
            </a:r>
            <a:r>
              <a:rPr kumimoji="1" lang="en-US" altLang="zh-CN" dirty="0"/>
              <a:t>2)</a:t>
            </a:r>
            <a:r>
              <a:rPr kumimoji="1" lang="zh-CN" altLang="en-US" dirty="0"/>
              <a:t>，而不是</a:t>
            </a:r>
            <a:r>
              <a:rPr kumimoji="1" lang="en-US" altLang="zh-CN" dirty="0"/>
              <a:t>a</a:t>
            </a:r>
            <a:r>
              <a:rPr kumimoji="1" lang="zh-CN" altLang="en-US" baseline="30000" dirty="0"/>
              <a:t>*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+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即模式</a:t>
            </a:r>
            <a:r>
              <a:rPr kumimoji="1" lang="en-US" altLang="zh-CN" dirty="0"/>
              <a:t>3)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6DF2A-9C1D-3E4B-9B99-80827832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D96C3-170A-F846-B64D-D31B792E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C9B9EFA-64F8-4D41-BA15-95F37F94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61B14F6-DD7B-8748-9E6B-CEDBC4FB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27" y="2503406"/>
            <a:ext cx="7242899" cy="36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A81A5C-ADC1-1A43-8832-2F024844C7C4}"/>
              </a:ext>
            </a:extLst>
          </p:cNvPr>
          <p:cNvSpPr txBox="1"/>
          <p:nvPr/>
        </p:nvSpPr>
        <p:spPr>
          <a:xfrm>
            <a:off x="9664373" y="290578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B23185-D9D8-F04F-A819-6776644D8374}"/>
              </a:ext>
            </a:extLst>
          </p:cNvPr>
          <p:cNvSpPr txBox="1"/>
          <p:nvPr/>
        </p:nvSpPr>
        <p:spPr>
          <a:xfrm>
            <a:off x="9334391" y="531189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3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17DEAD-D152-EF49-8D9C-BD3F80D97086}"/>
              </a:ext>
            </a:extLst>
          </p:cNvPr>
          <p:cNvSpPr txBox="1"/>
          <p:nvPr/>
        </p:nvSpPr>
        <p:spPr>
          <a:xfrm>
            <a:off x="2648246" y="581034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3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CB930C-24FE-A640-BFEA-0008904A7932}"/>
              </a:ext>
            </a:extLst>
          </p:cNvPr>
          <p:cNvSpPr txBox="1"/>
          <p:nvPr/>
        </p:nvSpPr>
        <p:spPr>
          <a:xfrm>
            <a:off x="6069415" y="5913295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2/3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29611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0BACAC-8EA7-7C4E-BA96-3E767022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一个正则语言可对应于多个识别此语言的</a:t>
            </a:r>
            <a:r>
              <a:rPr kumimoji="1" lang="en-US" altLang="zh-CN" dirty="0"/>
              <a:t>DFA</a:t>
            </a:r>
          </a:p>
          <a:p>
            <a:r>
              <a:rPr kumimoji="1" lang="zh-CN" altLang="en-US" dirty="0"/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的最小化</a:t>
            </a:r>
            <a:r>
              <a:rPr kumimoji="1" lang="zh-CN" altLang="en-US" dirty="0"/>
              <a:t>可得到</a:t>
            </a:r>
            <a:r>
              <a:rPr kumimoji="1" lang="zh-CN" altLang="en-US" dirty="0">
                <a:solidFill>
                  <a:srgbClr val="FF0000"/>
                </a:solidFill>
              </a:rPr>
              <a:t>状态数量最少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DFA(</a:t>
            </a:r>
            <a:r>
              <a:rPr kumimoji="1" lang="zh-CN" altLang="en-US" dirty="0"/>
              <a:t>不计同构，这样的</a:t>
            </a:r>
            <a:r>
              <a:rPr kumimoji="1" lang="en-US" altLang="zh-CN" dirty="0"/>
              <a:t>DFA</a:t>
            </a:r>
            <a:r>
              <a:rPr kumimoji="1" lang="zh-CN" altLang="en-US" dirty="0"/>
              <a:t>是</a:t>
            </a:r>
            <a:r>
              <a:rPr kumimoji="1" lang="zh-CN" altLang="en-US" dirty="0">
                <a:solidFill>
                  <a:srgbClr val="FF0000"/>
                </a:solidFill>
              </a:rPr>
              <a:t>唯一的</a:t>
            </a:r>
            <a:r>
              <a:rPr kumimoji="1" lang="en-US" altLang="zh-CN" dirty="0"/>
              <a:t>)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【</a:t>
            </a:r>
            <a:r>
              <a:rPr kumimoji="1" lang="en-US" altLang="zh-CN" dirty="0" err="1"/>
              <a:t>Myhill-Nerode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】</a:t>
            </a:r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E16A5-C128-BB45-8932-9D9C4C52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97421-D0DE-7643-B0A8-1CEBCFC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64327A9-2257-F74A-AB34-3A936B5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r>
              <a:rPr kumimoji="1" lang="zh-CN" altLang="en-US" dirty="0"/>
              <a:t>的最小化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59D5B88-6826-C54E-83F0-D701787B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99625"/>
            <a:ext cx="598986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A3FC863C-B152-974D-B324-BABB6807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16" y="2771825"/>
            <a:ext cx="5113084" cy="3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6F8627-BE40-A848-956E-A6ED2FBEED4B}"/>
              </a:ext>
            </a:extLst>
          </p:cNvPr>
          <p:cNvSpPr txBox="1"/>
          <p:nvPr/>
        </p:nvSpPr>
        <p:spPr>
          <a:xfrm>
            <a:off x="151971" y="5282625"/>
            <a:ext cx="6121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两个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等价的DFA</a:t>
            </a:r>
            <a:r>
              <a:rPr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 都识别 (a|b)</a:t>
            </a:r>
            <a:r>
              <a:rPr lang="zh-CN" altLang="en-US" sz="3200" baseline="300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abb</a:t>
            </a:r>
          </a:p>
        </p:txBody>
      </p:sp>
    </p:spTree>
    <p:extLst>
      <p:ext uri="{BB962C8B-B14F-4D97-AF65-F5344CB8AC3E}">
        <p14:creationId xmlns:p14="http://schemas.microsoft.com/office/powerpoint/2010/main" val="28585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1026BC-1190-BF4F-A4A4-14467CC7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一个模式匹配</a:t>
            </a:r>
            <a:r>
              <a:rPr kumimoji="1" lang="zh-CN" altLang="en-US" dirty="0">
                <a:solidFill>
                  <a:srgbClr val="7030A0"/>
                </a:solidFill>
              </a:rPr>
              <a:t>多个词素</a:t>
            </a:r>
            <a:r>
              <a:rPr kumimoji="1" lang="zh-CN" altLang="en-US" dirty="0"/>
              <a:t>时，必须通过</a:t>
            </a:r>
            <a:r>
              <a:rPr kumimoji="1" lang="zh-CN" altLang="en-US" b="1" dirty="0">
                <a:solidFill>
                  <a:srgbClr val="FF0000"/>
                </a:solidFill>
              </a:rPr>
              <a:t>属性</a:t>
            </a:r>
            <a:r>
              <a:rPr kumimoji="1" lang="zh-CN" altLang="en-US" dirty="0"/>
              <a:t>来传递附加的信息</a:t>
            </a:r>
          </a:p>
          <a:p>
            <a:pPr lvl="1"/>
            <a:r>
              <a:rPr kumimoji="1" lang="zh-CN" altLang="en-US" dirty="0"/>
              <a:t>属性值将被用于语义分析、代码生成等阶段</a:t>
            </a:r>
          </a:p>
          <a:p>
            <a:r>
              <a:rPr kumimoji="1" lang="zh-CN" altLang="en-US" dirty="0"/>
              <a:t>不同的目的需要不同的属性</a:t>
            </a:r>
          </a:p>
          <a:p>
            <a:pPr lvl="1"/>
            <a:r>
              <a:rPr kumimoji="1" lang="zh-CN" altLang="en-US" dirty="0"/>
              <a:t>属性值通常是一个</a:t>
            </a:r>
            <a:r>
              <a:rPr kumimoji="1" lang="zh-CN" altLang="en-US" dirty="0">
                <a:solidFill>
                  <a:srgbClr val="7030A0"/>
                </a:solidFill>
              </a:rPr>
              <a:t>结构化</a:t>
            </a:r>
            <a:r>
              <a:rPr kumimoji="1" lang="zh-CN" altLang="en-US" dirty="0"/>
              <a:t>数据</a:t>
            </a:r>
          </a:p>
          <a:p>
            <a:r>
              <a:rPr kumimoji="1" lang="zh-CN" altLang="en-US" dirty="0"/>
              <a:t>如词法单元</a:t>
            </a:r>
            <a:r>
              <a:rPr kumimoji="1" lang="en" altLang="zh-CN" dirty="0"/>
              <a:t>id</a:t>
            </a:r>
            <a:r>
              <a:rPr kumimoji="1" lang="zh-CN" altLang="en-US" dirty="0"/>
              <a:t>的属性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词素、类型、第一次出现的位置、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A7F58-37E1-FE46-86C1-D8F3E94E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5DA5B-2105-1149-9271-B6EA31FC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5AC47E-A83C-EE48-AF59-11CB653D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词法单元的属性</a:t>
            </a:r>
          </a:p>
        </p:txBody>
      </p:sp>
    </p:spTree>
    <p:extLst>
      <p:ext uri="{BB962C8B-B14F-4D97-AF65-F5344CB8AC3E}">
        <p14:creationId xmlns:p14="http://schemas.microsoft.com/office/powerpoint/2010/main" val="542989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7A66F-597D-C44A-82FE-881A8458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88999"/>
            <a:ext cx="11734800" cy="4978400"/>
          </a:xfrm>
        </p:spPr>
        <p:txBody>
          <a:bodyPr/>
          <a:lstStyle/>
          <a:p>
            <a:r>
              <a:rPr kumimoji="1" lang="zh-CN" altLang="en-US" sz="2800" dirty="0"/>
              <a:t>状态的可区分</a:t>
            </a:r>
            <a:r>
              <a:rPr kumimoji="1" lang="en-US" altLang="zh-CN" sz="2800" dirty="0"/>
              <a:t>【</a:t>
            </a:r>
            <a:r>
              <a:rPr kumimoji="1" lang="zh-CN" altLang="en-US" sz="2800" dirty="0"/>
              <a:t>回顾正则语言性质上的等价关系</a:t>
            </a:r>
            <a:r>
              <a:rPr kumimoji="1" lang="en-US" altLang="zh-CN" sz="2800" dirty="0"/>
              <a:t>R</a:t>
            </a:r>
            <a:r>
              <a:rPr kumimoji="1" lang="en-US" altLang="zh-CN" sz="2800" baseline="-25000" dirty="0"/>
              <a:t>L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R</a:t>
            </a:r>
            <a:r>
              <a:rPr kumimoji="1" lang="en-US" altLang="zh-CN" sz="2800" baseline="-25000" dirty="0"/>
              <a:t>M</a:t>
            </a:r>
            <a:r>
              <a:rPr kumimoji="1" lang="en-US" altLang="zh-CN" sz="2800" dirty="0"/>
              <a:t>】</a:t>
            </a:r>
          </a:p>
          <a:p>
            <a:pPr lvl="1"/>
            <a:r>
              <a:rPr kumimoji="1" lang="zh-CN" altLang="en-US" sz="2400" dirty="0"/>
              <a:t>如果存在串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，使得从状态</a:t>
            </a:r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出发，一个到达接受状态，另一个到达非接受状态，那么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就区分了</a:t>
            </a:r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s</a:t>
            </a:r>
            <a:r>
              <a:rPr kumimoji="1" lang="en-US" altLang="zh-CN" sz="2400" baseline="-25000" dirty="0"/>
              <a:t>2</a:t>
            </a:r>
          </a:p>
          <a:p>
            <a:pPr lvl="1"/>
            <a:r>
              <a:rPr kumimoji="1" lang="zh-CN" altLang="en-US" sz="2400" dirty="0"/>
              <a:t>如果存在某个串区分了状态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，我们说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是</a:t>
            </a:r>
            <a:r>
              <a:rPr kumimoji="1" lang="zh-CN" altLang="en-US" sz="2400" dirty="0">
                <a:solidFill>
                  <a:srgbClr val="FF0000"/>
                </a:solidFill>
              </a:rPr>
              <a:t>可区分</a:t>
            </a:r>
            <a:r>
              <a:rPr kumimoji="1" lang="zh-CN" altLang="en-US" sz="2400" dirty="0"/>
              <a:t>的，否则他们是</a:t>
            </a:r>
            <a:r>
              <a:rPr kumimoji="1" lang="zh-CN" altLang="en-US" sz="2400" dirty="0">
                <a:solidFill>
                  <a:srgbClr val="FF0000"/>
                </a:solidFill>
              </a:rPr>
              <a:t>不可区分</a:t>
            </a:r>
            <a:r>
              <a:rPr kumimoji="1" lang="zh-CN" altLang="en-US" sz="2400" dirty="0"/>
              <a:t>的</a:t>
            </a:r>
            <a:endParaRPr kumimoji="1" lang="en-US" altLang="zh-CN" sz="2400" dirty="0"/>
          </a:p>
          <a:p>
            <a:r>
              <a:rPr kumimoji="1" lang="zh-CN" altLang="en-US" sz="2800" dirty="0"/>
              <a:t>不可区分的两个状态就是</a:t>
            </a:r>
            <a:r>
              <a:rPr kumimoji="1" lang="zh-CN" altLang="en-US" sz="2800" dirty="0">
                <a:solidFill>
                  <a:srgbClr val="FF0000"/>
                </a:solidFill>
              </a:rPr>
              <a:t>等价</a:t>
            </a:r>
            <a:r>
              <a:rPr kumimoji="1" lang="zh-CN" altLang="en-US" sz="2800" dirty="0"/>
              <a:t>的，可以合并</a:t>
            </a:r>
            <a:r>
              <a:rPr kumimoji="1" lang="en-US" altLang="zh-CN" sz="2800" dirty="0"/>
              <a:t>【</a:t>
            </a:r>
            <a:r>
              <a:rPr kumimoji="1" lang="zh-CN" altLang="en-US" sz="2800" dirty="0"/>
              <a:t>实际上就是这两个状态满足关系</a:t>
            </a:r>
            <a:r>
              <a:rPr kumimoji="1" lang="en-US" altLang="zh-CN" sz="2800" dirty="0"/>
              <a:t>R</a:t>
            </a:r>
            <a:r>
              <a:rPr kumimoji="1" lang="en-US" altLang="zh-CN" sz="2800" baseline="-25000" dirty="0"/>
              <a:t>L</a:t>
            </a:r>
            <a:r>
              <a:rPr kumimoji="1" lang="en-US" altLang="zh-CN" sz="2800" dirty="0"/>
              <a:t>】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1C1DF-1364-2A4E-B8F6-8B9F21C2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CF09F-8CD5-6242-AD6B-30F2BE96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0FF01C8-0EF1-2848-85F0-83822EFD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状态的区分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C5FE2F9-9D5D-304E-811F-EEC6F109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2" y="3514167"/>
            <a:ext cx="4616450" cy="288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425FF4-163C-6F4A-A695-7373BC7F769B}"/>
              </a:ext>
            </a:extLst>
          </p:cNvPr>
          <p:cNvSpPr txBox="1"/>
          <p:nvPr/>
        </p:nvSpPr>
        <p:spPr>
          <a:xfrm>
            <a:off x="5580472" y="4518273"/>
            <a:ext cx="61218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空串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ε</a:t>
            </a:r>
            <a:r>
              <a:rPr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区分了E和其它状态； </a:t>
            </a:r>
            <a:endParaRPr lang="en-US" altLang="zh-CN" sz="3200" dirty="0"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bb</a:t>
            </a:r>
            <a:r>
              <a:rPr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区分了A和B</a:t>
            </a:r>
          </a:p>
        </p:txBody>
      </p:sp>
    </p:spTree>
    <p:extLst>
      <p:ext uri="{BB962C8B-B14F-4D97-AF65-F5344CB8AC3E}">
        <p14:creationId xmlns:p14="http://schemas.microsoft.com/office/powerpoint/2010/main" val="10815137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89FF02-9729-0147-9D38-D9FAF7C4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把所有可区分的状态分开</a:t>
            </a:r>
            <a:r>
              <a:rPr kumimoji="1" lang="en-US" altLang="zh-CN" dirty="0"/>
              <a:t>(</a:t>
            </a:r>
            <a:r>
              <a:rPr kumimoji="1" lang="zh-CN" altLang="en-US" dirty="0"/>
              <a:t>迭代过程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基本步骤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ε</a:t>
            </a:r>
            <a:r>
              <a:rPr kumimoji="1" lang="zh-CN" altLang="en-US" dirty="0"/>
              <a:t>区分了接受状态和非接受状态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归纳步骤</a:t>
            </a:r>
            <a:r>
              <a:rPr kumimoji="1" lang="en-US" altLang="zh-CN" dirty="0"/>
              <a:t>:</a:t>
            </a:r>
            <a:r>
              <a:rPr kumimoji="1" lang="zh-CN" altLang="en-US" dirty="0"/>
              <a:t> 如果</a:t>
            </a:r>
            <a:r>
              <a:rPr kumimoji="1" lang="en-US" altLang="zh-CN" dirty="0"/>
              <a:t>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</a:t>
            </a:r>
            <a:r>
              <a:rPr kumimoji="1" lang="zh-CN" altLang="en-US" dirty="0"/>
              <a:t>是</a:t>
            </a:r>
            <a:r>
              <a:rPr kumimoji="1" lang="zh-CN" altLang="en-US" dirty="0">
                <a:solidFill>
                  <a:srgbClr val="FF0000"/>
                </a:solidFill>
              </a:rPr>
              <a:t>可区分</a:t>
            </a:r>
            <a:r>
              <a:rPr kumimoji="1" lang="zh-CN" altLang="en-US" dirty="0"/>
              <a:t>的，且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t’</a:t>
            </a:r>
            <a:r>
              <a:rPr kumimoji="1" lang="zh-CN" altLang="en-US" dirty="0"/>
              <a:t>到</a:t>
            </a:r>
            <a:r>
              <a:rPr kumimoji="1" lang="en-US" altLang="zh-CN" dirty="0"/>
              <a:t>t</a:t>
            </a:r>
            <a:r>
              <a:rPr kumimoji="1" lang="zh-CN" altLang="en-US" dirty="0"/>
              <a:t>都有标号为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的边，那么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t’</a:t>
            </a:r>
            <a:r>
              <a:rPr kumimoji="1" lang="zh-CN" altLang="en-US" dirty="0"/>
              <a:t>也是可区分的。</a:t>
            </a:r>
            <a:endParaRPr kumimoji="1" lang="en-US" altLang="zh-CN" dirty="0"/>
          </a:p>
          <a:p>
            <a:r>
              <a:rPr kumimoji="1" lang="zh-CN" altLang="en-US" dirty="0"/>
              <a:t>经过上述迭代之后，</a:t>
            </a:r>
            <a:r>
              <a:rPr kumimoji="1" lang="zh-CN" altLang="en-US" dirty="0">
                <a:solidFill>
                  <a:srgbClr val="FF0000"/>
                </a:solidFill>
              </a:rPr>
              <a:t>最终没有区分开</a:t>
            </a:r>
            <a:r>
              <a:rPr kumimoji="1" lang="zh-CN" altLang="en-US" dirty="0"/>
              <a:t>的状态就是等价的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所有的死状态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不可达状态</a:t>
            </a:r>
            <a:r>
              <a:rPr kumimoji="1" lang="en-US" altLang="zh-CN" dirty="0"/>
              <a:t>)</a:t>
            </a:r>
            <a:r>
              <a:rPr kumimoji="1" lang="zh-CN" altLang="en-US" dirty="0"/>
              <a:t>都是等价的</a:t>
            </a:r>
            <a:endParaRPr kumimoji="1" lang="en-US" altLang="zh-CN" dirty="0"/>
          </a:p>
          <a:p>
            <a:r>
              <a:rPr kumimoji="1" lang="zh-CN" altLang="en-US" dirty="0"/>
              <a:t>将划分得到的等价类</a:t>
            </a:r>
            <a:r>
              <a:rPr kumimoji="1" lang="zh-CN" altLang="en-US" dirty="0">
                <a:solidFill>
                  <a:srgbClr val="FF0000"/>
                </a:solidFill>
              </a:rPr>
              <a:t>合并</a:t>
            </a:r>
            <a:r>
              <a:rPr kumimoji="1" lang="zh-CN" altLang="en-US" dirty="0"/>
              <a:t>，并重建</a:t>
            </a:r>
            <a:r>
              <a:rPr kumimoji="1" lang="en-US" altLang="zh-CN" dirty="0"/>
              <a:t>DFA</a:t>
            </a:r>
          </a:p>
          <a:p>
            <a:pPr lvl="2"/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2FCE67-01B7-5342-A637-AF53C3F9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7A4B3-FFE6-344A-BADB-F08E5BDB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FCB342-5191-1A43-BDEF-1F76813D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r>
              <a:rPr kumimoji="1" lang="zh-CN" altLang="en-US" dirty="0"/>
              <a:t>最小化算法</a:t>
            </a:r>
            <a:r>
              <a:rPr kumimoji="1" lang="en-US" altLang="zh-CN" dirty="0"/>
              <a:t>【</a:t>
            </a:r>
            <a:r>
              <a:rPr kumimoji="1" lang="zh-CN" altLang="en-US" dirty="0"/>
              <a:t>求异法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42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E26A85-CD0D-074F-BE9D-76759F7E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设置初始划分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Π</a:t>
            </a:r>
            <a:r>
              <a:rPr kumimoji="1" lang="en-US" altLang="zh-CN" sz="2800" dirty="0"/>
              <a:t>={S-F,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F}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将接受状态和非接受状态分开</a:t>
            </a:r>
            <a:endParaRPr kumimoji="1" lang="en-US" altLang="zh-CN" sz="2800" dirty="0"/>
          </a:p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迭代，不断划分</a:t>
            </a:r>
            <a:r>
              <a:rPr kumimoji="1" lang="en-US" altLang="zh-CN" sz="2800" dirty="0"/>
              <a:t>: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Π</a:t>
            </a:r>
            <a:r>
              <a:rPr kumimoji="1" lang="zh-CN" altLang="en-US" sz="2400" dirty="0"/>
              <a:t>中的每个元素</a:t>
            </a:r>
            <a:r>
              <a:rPr kumimoji="1" lang="en-US" altLang="zh-CN" sz="2400" dirty="0"/>
              <a:t>G){</a:t>
            </a:r>
          </a:p>
          <a:p>
            <a:pPr marL="800100" lvl="2" indent="0">
              <a:buNone/>
            </a:pPr>
            <a:r>
              <a:rPr kumimoji="1" lang="zh-CN" altLang="en-US" sz="2400" dirty="0"/>
              <a:t>细分</a:t>
            </a:r>
            <a:r>
              <a:rPr kumimoji="1" lang="en-US" altLang="zh-CN" sz="2400" dirty="0"/>
              <a:t>G</a:t>
            </a:r>
            <a:r>
              <a:rPr kumimoji="1" lang="zh-CN" altLang="en-US" sz="2400" dirty="0"/>
              <a:t>，使得</a:t>
            </a:r>
            <a:r>
              <a:rPr kumimoji="1" lang="en-US" altLang="zh-CN" sz="2400" dirty="0"/>
              <a:t>G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t</a:t>
            </a:r>
            <a:r>
              <a:rPr kumimoji="1" lang="zh-CN" altLang="en-US" sz="2400" dirty="0"/>
              <a:t>仍然在同一个组中，</a:t>
            </a:r>
            <a:r>
              <a:rPr kumimoji="1" lang="en-US" altLang="zh-CN" sz="2400" dirty="0" err="1"/>
              <a:t>iff</a:t>
            </a:r>
            <a:endParaRPr kumimoji="1" lang="en-US" altLang="zh-CN" sz="2400" dirty="0"/>
          </a:p>
          <a:p>
            <a:pPr marL="1143000" lvl="3" indent="0">
              <a:buNone/>
            </a:pPr>
            <a:r>
              <a:rPr kumimoji="1" lang="zh-CN" altLang="en-US" dirty="0"/>
              <a:t>对于任意输入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</a:t>
            </a:r>
            <a:r>
              <a:rPr kumimoji="1" lang="zh-CN" altLang="en-US" dirty="0"/>
              <a:t>都到达</a:t>
            </a:r>
            <a:r>
              <a:rPr kumimoji="1" lang="en-US" altLang="zh-CN" dirty="0"/>
              <a:t>π</a:t>
            </a:r>
            <a:r>
              <a:rPr kumimoji="1" lang="zh-CN" altLang="en-US" dirty="0"/>
              <a:t>中的同一组；</a:t>
            </a:r>
            <a:endParaRPr kumimoji="1" lang="en-US" altLang="zh-CN" dirty="0"/>
          </a:p>
          <a:p>
            <a:pPr marL="800100" lvl="2" indent="0">
              <a:buNone/>
            </a:pPr>
            <a:r>
              <a:rPr kumimoji="1" lang="en-US" altLang="zh-CN" dirty="0" err="1"/>
              <a:t>Π</a:t>
            </a:r>
            <a:r>
              <a:rPr kumimoji="1" lang="en-US" altLang="zh-CN" baseline="-25000" dirty="0" err="1"/>
              <a:t>new</a:t>
            </a:r>
            <a:r>
              <a:rPr kumimoji="1" lang="en-US" altLang="zh-CN" dirty="0"/>
              <a:t>=</a:t>
            </a:r>
            <a:r>
              <a:rPr kumimoji="1" lang="zh-CN" altLang="en-US" dirty="0"/>
              <a:t> 将</a:t>
            </a:r>
            <a:r>
              <a:rPr kumimoji="1" lang="en-US" altLang="zh-CN" dirty="0" err="1"/>
              <a:t>Π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G</a:t>
            </a:r>
            <a:r>
              <a:rPr kumimoji="1" lang="zh-CN" altLang="en-US" dirty="0"/>
              <a:t>替换为细分得到的小组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</a:p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 如果</a:t>
            </a:r>
            <a:r>
              <a:rPr kumimoji="1" lang="en-US" altLang="zh-CN" sz="2800" dirty="0" err="1"/>
              <a:t>Π</a:t>
            </a:r>
            <a:r>
              <a:rPr kumimoji="1" lang="en-US" altLang="zh-CN" sz="2800" baseline="-25000" dirty="0" err="1"/>
              <a:t>new</a:t>
            </a:r>
            <a:r>
              <a:rPr kumimoji="1" lang="en-US" altLang="zh-CN" sz="2800" dirty="0"/>
              <a:t>==</a:t>
            </a:r>
            <a:r>
              <a:rPr kumimoji="1" lang="en-US" altLang="zh-CN" sz="2800" dirty="0" err="1"/>
              <a:t>Π</a:t>
            </a:r>
            <a:r>
              <a:rPr kumimoji="1" lang="zh-CN" altLang="en-US" sz="2800" dirty="0"/>
              <a:t>，令</a:t>
            </a:r>
            <a:r>
              <a:rPr kumimoji="1" lang="en-US" altLang="zh-CN" sz="2800" dirty="0" err="1"/>
              <a:t>Π</a:t>
            </a:r>
            <a:r>
              <a:rPr kumimoji="1" lang="en-US" altLang="zh-CN" sz="2800" baseline="-25000" dirty="0" err="1"/>
              <a:t>final</a:t>
            </a:r>
            <a:r>
              <a:rPr kumimoji="1" lang="en-US" altLang="zh-CN" sz="2800" dirty="0"/>
              <a:t>=</a:t>
            </a:r>
            <a:r>
              <a:rPr kumimoji="1" lang="en-US" altLang="zh-CN" sz="2800" dirty="0" err="1"/>
              <a:t>Π</a:t>
            </a:r>
            <a:r>
              <a:rPr kumimoji="1" lang="zh-CN" altLang="en-US" sz="2800" dirty="0"/>
              <a:t>，算法完成，否则</a:t>
            </a:r>
            <a:r>
              <a:rPr kumimoji="1" lang="en-US" altLang="zh-CN" sz="2800" dirty="0" err="1"/>
              <a:t>Π</a:t>
            </a:r>
            <a:r>
              <a:rPr kumimoji="1" lang="en-US" altLang="zh-CN" sz="2800" dirty="0"/>
              <a:t>=</a:t>
            </a:r>
            <a:r>
              <a:rPr kumimoji="1" lang="en-US" altLang="zh-CN" sz="2800" dirty="0" err="1"/>
              <a:t>Π</a:t>
            </a:r>
            <a:r>
              <a:rPr kumimoji="1" lang="en-US" altLang="zh-CN" sz="2800" baseline="-25000" dirty="0" err="1"/>
              <a:t>new</a:t>
            </a:r>
            <a:r>
              <a:rPr kumimoji="1" lang="zh-CN" altLang="en-US" sz="2800" dirty="0"/>
              <a:t>，转步骤</a:t>
            </a:r>
            <a:r>
              <a:rPr kumimoji="1" lang="en-US" altLang="zh-CN" sz="2800" dirty="0"/>
              <a:t>2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F2305-FF61-D041-9629-73C5DFC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8AFCF-4434-4343-AC04-A89FB58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D03EE06-DC5A-024A-A985-949F11C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最小化算法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划分方法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13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B6CCF5-9BDE-5F46-A47A-0CC4ACC7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在</a:t>
            </a:r>
            <a:r>
              <a:rPr kumimoji="1" lang="en-US" altLang="zh-CN" dirty="0" err="1"/>
              <a:t>Π</a:t>
            </a:r>
            <a:r>
              <a:rPr kumimoji="1" lang="en-US" altLang="zh-CN" baseline="-25000" dirty="0" err="1"/>
              <a:t>final</a:t>
            </a:r>
            <a:r>
              <a:rPr kumimoji="1" lang="zh-CN" altLang="en-US" dirty="0"/>
              <a:t>的每个组中选择一个状态做代表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合并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，作为最小化</a:t>
            </a:r>
            <a:r>
              <a:rPr kumimoji="1" lang="en-US" altLang="zh-CN" dirty="0"/>
              <a:t>DFA</a:t>
            </a:r>
            <a:r>
              <a:rPr kumimoji="1" lang="zh-CN" altLang="en-US" dirty="0"/>
              <a:t>中的状态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开始状态就是包含原开始状态的组的代表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接受状态就是包含了原接受状态的组的代表</a:t>
            </a:r>
            <a:r>
              <a:rPr kumimoji="1" lang="en-US" altLang="zh-CN" dirty="0"/>
              <a:t>(</a:t>
            </a:r>
            <a:r>
              <a:rPr kumimoji="1" lang="zh-CN" altLang="en-US" dirty="0"/>
              <a:t>该组肯定全部都是接受状态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转换关系构造如下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</a:t>
            </a:r>
            <a:r>
              <a:rPr kumimoji="1" lang="en-US" altLang="zh-CN" dirty="0"/>
              <a:t>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的代表，而原</a:t>
            </a:r>
            <a:r>
              <a:rPr kumimoji="1" lang="en-US" altLang="zh-CN" dirty="0"/>
              <a:t>DFA</a:t>
            </a:r>
            <a:r>
              <a:rPr kumimoji="1" lang="zh-CN" altLang="en-US" dirty="0"/>
              <a:t>中</a:t>
            </a:r>
            <a:r>
              <a:rPr kumimoji="1" lang="en-US" altLang="zh-CN" dirty="0"/>
              <a:t>s</a:t>
            </a:r>
            <a:r>
              <a:rPr kumimoji="1" lang="zh-CN" altLang="en-US" dirty="0"/>
              <a:t>在</a:t>
            </a:r>
            <a:r>
              <a:rPr kumimoji="1" lang="en-US" altLang="zh-CN" dirty="0"/>
              <a:t>a</a:t>
            </a:r>
            <a:r>
              <a:rPr kumimoji="1" lang="zh-CN" altLang="en-US" dirty="0"/>
              <a:t>上的转换到达</a:t>
            </a:r>
            <a:r>
              <a:rPr kumimoji="1" lang="en-US" altLang="zh-CN" dirty="0"/>
              <a:t>t</a:t>
            </a:r>
            <a:r>
              <a:rPr kumimoji="1" lang="zh-CN" altLang="en-US" dirty="0"/>
              <a:t>，且</a:t>
            </a:r>
            <a:r>
              <a:rPr kumimoji="1" lang="en-US" altLang="zh-CN" dirty="0"/>
              <a:t>t</a:t>
            </a:r>
            <a:r>
              <a:rPr kumimoji="1" lang="zh-CN" altLang="en-US" dirty="0"/>
              <a:t>所在的组的代表是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，那么最小化</a:t>
            </a:r>
            <a:r>
              <a:rPr kumimoji="1" lang="en-US" altLang="zh-CN" dirty="0"/>
              <a:t>DFA</a:t>
            </a:r>
            <a:r>
              <a:rPr kumimoji="1" lang="zh-CN" altLang="en-US" dirty="0"/>
              <a:t>中有</a:t>
            </a:r>
            <a:r>
              <a:rPr kumimoji="1" lang="en-US" altLang="zh-CN" dirty="0"/>
              <a:t>s</a:t>
            </a:r>
            <a:r>
              <a:rPr kumimoji="1" lang="zh-CN" altLang="en-US" dirty="0"/>
              <a:t>到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的一条</a:t>
            </a:r>
            <a:r>
              <a:rPr kumimoji="1" lang="en-US" altLang="zh-CN" dirty="0"/>
              <a:t>a</a:t>
            </a:r>
            <a:r>
              <a:rPr kumimoji="1" lang="zh-CN" altLang="en-US" dirty="0"/>
              <a:t>边转换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4F15E-C027-8347-BA5E-233245D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944BF-8D20-6C46-BDBB-9607DE85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34CA114-C05F-6E48-BC31-B2537270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最小化算法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构造部分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8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3792CB-03F8-1D4D-8761-4FC1F716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初始划分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{{A,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D},</a:t>
            </a:r>
            <a:r>
              <a:rPr kumimoji="1" lang="zh-CN" altLang="en-US" dirty="0"/>
              <a:t> </a:t>
            </a:r>
            <a:r>
              <a:rPr kumimoji="1" lang="en-US" altLang="zh-CN" dirty="0"/>
              <a:t>{E}}</a:t>
            </a:r>
          </a:p>
          <a:p>
            <a:r>
              <a:rPr kumimoji="1" lang="zh-CN" altLang="en-US" dirty="0"/>
              <a:t>处理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D}: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把它细分为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C}</a:t>
            </a:r>
            <a:r>
              <a:rPr kumimoji="1" lang="zh-CN" altLang="en-US" dirty="0"/>
              <a:t>和</a:t>
            </a:r>
            <a:r>
              <a:rPr kumimoji="1" lang="en-US" altLang="zh-CN" dirty="0"/>
              <a:t>{D}</a:t>
            </a:r>
          </a:p>
          <a:p>
            <a:r>
              <a:rPr kumimoji="1" lang="zh-CN" altLang="en-US" dirty="0"/>
              <a:t>处理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C}: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把它细分为</a:t>
            </a:r>
            <a:r>
              <a:rPr kumimoji="1" lang="en-US" altLang="zh-CN" dirty="0"/>
              <a:t>{A,</a:t>
            </a:r>
            <a:r>
              <a:rPr kumimoji="1" lang="zh-CN" altLang="en-US" dirty="0"/>
              <a:t> </a:t>
            </a:r>
            <a:r>
              <a:rPr kumimoji="1" lang="en-US" altLang="zh-CN" dirty="0"/>
              <a:t>C}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{B}</a:t>
            </a:r>
          </a:p>
          <a:p>
            <a:r>
              <a:rPr kumimoji="1" lang="zh-CN" altLang="en-US" dirty="0"/>
              <a:t>选取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为代表，构造得到最小</a:t>
            </a:r>
            <a:r>
              <a:rPr kumimoji="1" lang="en-US" altLang="zh-CN" dirty="0"/>
              <a:t>DFA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4DC726-5D8C-EE4E-BF8C-2DE00976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F2BA0-2F0E-D94C-8576-A054C010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9D1CC65-FC58-854A-93D2-09F3EF31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DFA</a:t>
            </a:r>
            <a:r>
              <a:rPr kumimoji="1" lang="zh-CN" altLang="en-US" dirty="0"/>
              <a:t>最小化的例子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F3755B73-3059-7945-BAB6-45ED3176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9" y="3235796"/>
            <a:ext cx="4929841" cy="3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48E362C4-C587-1042-A540-9E85BA63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712" y="2412369"/>
            <a:ext cx="2840888" cy="3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35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FC82CD-4777-4D43-9A08-E7ADC6E5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基本思想和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最小化算法相同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差别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词法分析器中的接受状态对应不同词法单元的模式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对应不同模式的接受状态肯定是不等价的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初始划分为：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所有非终结符号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对应</a:t>
            </a:r>
            <a:r>
              <a:rPr kumimoji="1" lang="zh-CN" altLang="en-US" dirty="0">
                <a:solidFill>
                  <a:srgbClr val="FF0000"/>
                </a:solidFill>
              </a:rPr>
              <a:t>各模式</a:t>
            </a:r>
            <a:r>
              <a:rPr kumimoji="1" lang="zh-CN" altLang="en-US" dirty="0"/>
              <a:t>的接受状态集合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其他划分方法和构造的方法都相同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接受状态对应的模式就是原来的模式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D1756E-8132-0C49-A144-AF3E0EBD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E7E91-E7BF-FB4F-8E8D-3D129802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ECBDC9B-7785-BD4A-AB59-60C879E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词法分析器的状态最小化</a:t>
            </a:r>
          </a:p>
        </p:txBody>
      </p:sp>
    </p:spTree>
    <p:extLst>
      <p:ext uri="{BB962C8B-B14F-4D97-AF65-F5344CB8AC3E}">
        <p14:creationId xmlns:p14="http://schemas.microsoft.com/office/powerpoint/2010/main" val="4244321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E985AA-E3A8-CB4A-BE71-200AD75B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初始划分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{0137,</a:t>
            </a:r>
            <a:r>
              <a:rPr kumimoji="1" lang="zh-CN" altLang="en-US" dirty="0"/>
              <a:t> </a:t>
            </a:r>
            <a:r>
              <a:rPr kumimoji="1" lang="en-US" altLang="zh-CN" dirty="0"/>
              <a:t>7},</a:t>
            </a:r>
            <a:r>
              <a:rPr kumimoji="1" lang="zh-CN" altLang="en-US" dirty="0"/>
              <a:t> </a:t>
            </a:r>
            <a:r>
              <a:rPr kumimoji="1" lang="en-US" altLang="zh-CN" dirty="0"/>
              <a:t>{247}</a:t>
            </a:r>
            <a:r>
              <a:rPr kumimoji="1" lang="zh-CN" altLang="en-US" dirty="0"/>
              <a:t> </a:t>
            </a:r>
            <a:r>
              <a:rPr kumimoji="1" lang="en-US" altLang="zh-CN" dirty="0"/>
              <a:t>,{68},</a:t>
            </a:r>
            <a:r>
              <a:rPr kumimoji="1" lang="zh-CN" altLang="en-US" dirty="0"/>
              <a:t> </a:t>
            </a:r>
            <a:r>
              <a:rPr kumimoji="1" lang="en-US" altLang="zh-CN" dirty="0"/>
              <a:t>{8,</a:t>
            </a:r>
            <a:r>
              <a:rPr kumimoji="1" lang="zh-CN" altLang="en-US" dirty="0"/>
              <a:t> </a:t>
            </a:r>
            <a:r>
              <a:rPr kumimoji="1" lang="en-US" altLang="zh-CN" dirty="0"/>
              <a:t>58},</a:t>
            </a:r>
            <a:r>
              <a:rPr kumimoji="1" lang="zh-CN" altLang="en-US" dirty="0"/>
              <a:t> </a:t>
            </a:r>
            <a:r>
              <a:rPr kumimoji="1" lang="en-US" altLang="zh-CN" dirty="0"/>
              <a:t>{∅}</a:t>
            </a:r>
          </a:p>
          <a:p>
            <a:pPr lvl="1"/>
            <a:r>
              <a:rPr kumimoji="1" lang="zh-CN" altLang="en-US" dirty="0"/>
              <a:t>增加死状态</a:t>
            </a:r>
            <a:r>
              <a:rPr kumimoji="1" lang="en-US" altLang="zh-CN" dirty="0"/>
              <a:t>∅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1844D-5B62-6541-B238-2A9DC6B2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C63A3-0C09-0F4A-8C03-A8357B5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FBE47E-6A2C-DE4F-A30E-65C56675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F9F44D0-6B89-F541-94BF-E6814754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2152655"/>
            <a:ext cx="7896225" cy="40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6A3568-E155-4244-BF1C-A1738A9AE6B7}"/>
              </a:ext>
            </a:extLst>
          </p:cNvPr>
          <p:cNvSpPr txBox="1"/>
          <p:nvPr/>
        </p:nvSpPr>
        <p:spPr>
          <a:xfrm>
            <a:off x="11030246" y="281940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87E30-FFC8-A647-9C57-2AE73F81DCD0}"/>
              </a:ext>
            </a:extLst>
          </p:cNvPr>
          <p:cNvSpPr txBox="1"/>
          <p:nvPr/>
        </p:nvSpPr>
        <p:spPr>
          <a:xfrm>
            <a:off x="10700264" y="522551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3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484AD2-6636-CD49-BBAF-26C1154779E4}"/>
              </a:ext>
            </a:extLst>
          </p:cNvPr>
          <p:cNvSpPr txBox="1"/>
          <p:nvPr/>
        </p:nvSpPr>
        <p:spPr>
          <a:xfrm>
            <a:off x="4014119" y="5723963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3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8BD11D-B319-0B46-8169-959C51B40BCD}"/>
              </a:ext>
            </a:extLst>
          </p:cNvPr>
          <p:cNvSpPr txBox="1"/>
          <p:nvPr/>
        </p:nvSpPr>
        <p:spPr>
          <a:xfrm>
            <a:off x="7435288" y="582691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+mn-lt"/>
              </a:rPr>
              <a:t>模式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</a:rPr>
              <a:t>2</a:t>
            </a:r>
            <a:endParaRPr kumimoji="1"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1323DA-947A-4349-A513-8F6CD12633B5}"/>
              </a:ext>
            </a:extLst>
          </p:cNvPr>
          <p:cNvSpPr txBox="1"/>
          <p:nvPr/>
        </p:nvSpPr>
        <p:spPr>
          <a:xfrm>
            <a:off x="246660" y="3364718"/>
            <a:ext cx="39443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{0137,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7}: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区分</a:t>
            </a:r>
            <a:endParaRPr kumimoji="1" lang="en-US" altLang="zh-CN" sz="3200" dirty="0"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{8,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58}: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 由</a:t>
            </a:r>
            <a:r>
              <a:rPr kumimoji="1" lang="en-US" altLang="zh-CN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3200" dirty="0">
                <a:latin typeface="Times New Roman" panose="020206030504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区分</a:t>
            </a:r>
            <a:endParaRPr lang="zh-CN" altLang="en-US" sz="3200" dirty="0">
              <a:latin typeface="Times New Roman" panose="02020603050405020304" pitchFamily="18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92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词法分析器的输入输出</a:t>
            </a:r>
            <a:endParaRPr lang="en-US" altLang="zh-CN" dirty="0"/>
          </a:p>
          <a:p>
            <a:pPr lvl="1"/>
            <a:r>
              <a:rPr lang="zh-CN" altLang="en-US" dirty="0"/>
              <a:t>正规表达式</a:t>
            </a:r>
            <a:endParaRPr lang="en-US" altLang="zh-CN" dirty="0"/>
          </a:p>
          <a:p>
            <a:pPr lvl="1"/>
            <a:r>
              <a:rPr lang="en-US" altLang="zh-CN" dirty="0"/>
              <a:t>DFA</a:t>
            </a:r>
            <a:r>
              <a:rPr lang="zh-CN" altLang="en-US" dirty="0"/>
              <a:t>，</a:t>
            </a:r>
            <a:r>
              <a:rPr lang="en-US" altLang="zh-CN" dirty="0"/>
              <a:t>NFA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NFA</a:t>
            </a:r>
            <a:r>
              <a:rPr lang="zh-CN" altLang="en-US" dirty="0"/>
              <a:t>转换为</a:t>
            </a:r>
            <a:r>
              <a:rPr lang="en-US" altLang="zh-CN" dirty="0"/>
              <a:t>DFA</a:t>
            </a:r>
            <a:r>
              <a:rPr lang="zh-CN" altLang="en-US" dirty="0"/>
              <a:t>，正规表达式转换为</a:t>
            </a:r>
            <a:r>
              <a:rPr lang="en-US" altLang="zh-CN" dirty="0"/>
              <a:t>NFA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DFA</a:t>
            </a:r>
            <a:r>
              <a:rPr lang="zh-CN" altLang="en-US" dirty="0"/>
              <a:t>化简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(Summary)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07133-7890-FE96-F8DD-030FAC9C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43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从单词两种定义方式中构造词法分析程序的过程是</a:t>
            </a:r>
            <a:r>
              <a:rPr lang="en-US" altLang="zh-CN" dirty="0"/>
              <a:t>: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(Summary)</a:t>
            </a:r>
            <a:endParaRPr lang="zh-CN" altLang="en-US" dirty="0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24000" y="2809876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正规式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正规文法</a:t>
              </a: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NFA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分裂法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转换规则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子集法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求同法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状态</a:t>
              </a:r>
            </a:p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最小化</a:t>
              </a:r>
            </a:p>
            <a:p>
              <a:pPr algn="ctr"/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词法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分析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程序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求异法</a:t>
              </a:r>
            </a:p>
          </p:txBody>
        </p:sp>
      </p:grp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0AF6021-E0B8-3DC7-D5BB-F1D13272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92E818-9364-8D49-B90D-A1B3B43C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使用算法</a:t>
            </a:r>
            <a:r>
              <a:rPr kumimoji="1" lang="en-US" altLang="zh-CN" dirty="0"/>
              <a:t>MYT(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3.25)</a:t>
            </a:r>
            <a:r>
              <a:rPr kumimoji="1" lang="zh-CN" altLang="en-US" dirty="0"/>
              <a:t>和子集构造法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3.20)</a:t>
            </a:r>
            <a:r>
              <a:rPr kumimoji="1" lang="zh-CN" altLang="en-US" dirty="0"/>
              <a:t>将正则表达式转换为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，若得到的</a:t>
            </a:r>
            <a:r>
              <a:rPr kumimoji="1" lang="en-US" altLang="zh-CN" dirty="0"/>
              <a:t>DFA</a:t>
            </a:r>
            <a:r>
              <a:rPr kumimoji="1" lang="zh-CN" altLang="en-US" dirty="0"/>
              <a:t>非最小，则最小化该</a:t>
            </a:r>
            <a:r>
              <a:rPr kumimoji="1" lang="en-US" altLang="zh-CN" dirty="0"/>
              <a:t>DFA</a:t>
            </a:r>
          </a:p>
          <a:p>
            <a:r>
              <a:rPr kumimoji="1" lang="en-US" altLang="zh-CN" dirty="0"/>
              <a:t>b(</a:t>
            </a:r>
            <a:r>
              <a:rPr kumimoji="1" lang="en-US" altLang="zh-CN" dirty="0" err="1"/>
              <a:t>a|b</a:t>
            </a:r>
            <a:r>
              <a:rPr kumimoji="1" lang="en-US" altLang="zh-CN" dirty="0"/>
              <a:t>)</a:t>
            </a:r>
            <a:r>
              <a:rPr kumimoji="1" lang="zh-CN" altLang="en-US" baseline="30000" dirty="0"/>
              <a:t>*</a:t>
            </a:r>
            <a:r>
              <a:rPr kumimoji="1" lang="en-US" altLang="zh-CN" dirty="0" err="1"/>
              <a:t>bab</a:t>
            </a:r>
            <a:endParaRPr kumimoji="1" lang="en-US" altLang="zh-CN" baseline="30000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36EC9-CF0D-9A43-A37F-9DA0F117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95363-1E7D-AF4F-BA0E-9E6574F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4E9467E-9560-0449-AE45-0A563301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32672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AEB187-6887-EA4A-884C-216F4E3F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词法分析器的作用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词法单元的规约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描述</a:t>
            </a:r>
            <a:r>
              <a:rPr kumimoji="1" lang="en-US" altLang="zh-CN" dirty="0">
                <a:solidFill>
                  <a:srgbClr val="FF0000"/>
                </a:solidFill>
              </a:rPr>
              <a:t>):</a:t>
            </a:r>
            <a:r>
              <a:rPr kumimoji="1" lang="zh-CN" altLang="en-US" dirty="0">
                <a:solidFill>
                  <a:srgbClr val="FF0000"/>
                </a:solidFill>
              </a:rPr>
              <a:t> 正则表达式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词法单元的识别</a:t>
            </a:r>
            <a:r>
              <a:rPr kumimoji="1" lang="en-US" altLang="zh-CN" dirty="0"/>
              <a:t>:</a:t>
            </a:r>
            <a:r>
              <a:rPr kumimoji="1" lang="zh-CN" altLang="en-US" dirty="0"/>
              <a:t> 状态转换图</a:t>
            </a:r>
            <a:endParaRPr kumimoji="1" lang="en-US" altLang="zh-CN" dirty="0"/>
          </a:p>
          <a:p>
            <a:r>
              <a:rPr kumimoji="1" lang="zh-CN" altLang="en-US" dirty="0"/>
              <a:t>词法分析器生成工具及设计</a:t>
            </a:r>
            <a:endParaRPr kumimoji="1" lang="en-US" altLang="zh-CN" dirty="0"/>
          </a:p>
          <a:p>
            <a:r>
              <a:rPr kumimoji="1" lang="zh-CN" altLang="en-US" dirty="0"/>
              <a:t>有穷自动机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5DF50-FC7A-5A47-A06C-DEB59EA4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97634-2B86-B04C-A460-3AB41A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31B528-FDDA-3F49-8363-B0AED70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1998254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91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1E7917-B4C1-AF43-AD1B-CBA49D0F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正则表达式可以高效、简洁地处理词法单元时用到的模式类型</a:t>
            </a:r>
            <a:endParaRPr kumimoji="1" lang="en-US" altLang="zh-CN" dirty="0"/>
          </a:p>
          <a:p>
            <a:r>
              <a:rPr kumimoji="1" lang="zh-CN" altLang="en-US" dirty="0"/>
              <a:t>内容</a:t>
            </a:r>
            <a:r>
              <a:rPr kumimoji="1" lang="en-US" altLang="zh-CN" dirty="0"/>
              <a:t>【</a:t>
            </a:r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FLA</a:t>
            </a:r>
            <a:r>
              <a:rPr kumimoji="1" lang="zh-CN" altLang="en-US" dirty="0">
                <a:solidFill>
                  <a:srgbClr val="FF0000"/>
                </a:solidFill>
              </a:rPr>
              <a:t>课程上都已学过</a:t>
            </a:r>
            <a:r>
              <a:rPr kumimoji="1" lang="en-US" altLang="zh-CN" dirty="0"/>
              <a:t>】</a:t>
            </a:r>
          </a:p>
          <a:p>
            <a:pPr lvl="1"/>
            <a:r>
              <a:rPr kumimoji="1" lang="zh-CN" altLang="en-US" dirty="0">
                <a:solidFill>
                  <a:srgbClr val="00B050"/>
                </a:solidFill>
              </a:rPr>
              <a:t>串和语言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B050"/>
                </a:solidFill>
              </a:rPr>
              <a:t>语言上的运算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pPr lvl="1"/>
            <a:r>
              <a:rPr kumimoji="1" lang="zh-CN" altLang="en-US" dirty="0"/>
              <a:t>正则表达式和正则定义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正则表达式的扩展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B3FEA-E844-CC4D-B993-FD3D8777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Compiler@HDU Spring 2024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D1052-C71D-FC4E-967F-64AECA5A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79781C7-5DAE-B247-98FB-96BC0BB9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词法单元的规约</a:t>
            </a:r>
          </a:p>
        </p:txBody>
      </p:sp>
    </p:spTree>
    <p:extLst>
      <p:ext uri="{BB962C8B-B14F-4D97-AF65-F5344CB8AC3E}">
        <p14:creationId xmlns:p14="http://schemas.microsoft.com/office/powerpoint/2010/main" val="3914328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主题5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5696</Words>
  <Application>Microsoft Macintosh PowerPoint</Application>
  <PresentationFormat>宽屏</PresentationFormat>
  <Paragraphs>682</Paragraphs>
  <Slides>80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华文新魏</vt:lpstr>
      <vt:lpstr>华文新魏</vt:lpstr>
      <vt:lpstr>宋体</vt:lpstr>
      <vt:lpstr>Times</vt:lpstr>
      <vt:lpstr>Arial</vt:lpstr>
      <vt:lpstr>Calibri</vt:lpstr>
      <vt:lpstr>Cambria Math</vt:lpstr>
      <vt:lpstr>Comic Sans MS</vt:lpstr>
      <vt:lpstr>Consolas</vt:lpstr>
      <vt:lpstr>Lucida Sans</vt:lpstr>
      <vt:lpstr>Tahoma</vt:lpstr>
      <vt:lpstr>Times New Roman</vt:lpstr>
      <vt:lpstr>主题5</vt:lpstr>
      <vt:lpstr>编译原理与实践 Principle and Practice of Compiler 2023-2024第2学期</vt:lpstr>
      <vt:lpstr>提纲</vt:lpstr>
      <vt:lpstr>词法分析器的作用</vt:lpstr>
      <vt:lpstr>为什么要设立独立的词法分析器？</vt:lpstr>
      <vt:lpstr>词法单元、模式、词素</vt:lpstr>
      <vt:lpstr>词法单元、模式、词素 (例子)</vt:lpstr>
      <vt:lpstr>词法单元的属性</vt:lpstr>
      <vt:lpstr>提纲</vt:lpstr>
      <vt:lpstr>词法单元的规约</vt:lpstr>
      <vt:lpstr>串和语言</vt:lpstr>
      <vt:lpstr>串和语言(cont.)</vt:lpstr>
      <vt:lpstr>串和语言(cont.)</vt:lpstr>
      <vt:lpstr>串和语言(cont.)</vt:lpstr>
      <vt:lpstr>串和语言(cont.)</vt:lpstr>
      <vt:lpstr>正则表达式</vt:lpstr>
      <vt:lpstr>正则表达式的例子</vt:lpstr>
      <vt:lpstr>正则定义</vt:lpstr>
      <vt:lpstr>正则定义的例子</vt:lpstr>
      <vt:lpstr>正则表达式的扩展</vt:lpstr>
      <vt:lpstr>提纲</vt:lpstr>
      <vt:lpstr>词法单元的识别</vt:lpstr>
      <vt:lpstr>词法单元的识别</vt:lpstr>
      <vt:lpstr>状态转换图</vt:lpstr>
      <vt:lpstr>状态转换图的例子</vt:lpstr>
      <vt:lpstr>关键字(保留字)和标识符的识别</vt:lpstr>
      <vt:lpstr>关键字(保留字)和标识符的识别</vt:lpstr>
      <vt:lpstr>其他的状态转换图</vt:lpstr>
      <vt:lpstr>词法分析器的体系结构</vt:lpstr>
      <vt:lpstr>relop对应的代码概要</vt:lpstr>
      <vt:lpstr>词法分析中的冲突及解决</vt:lpstr>
      <vt:lpstr>词法错误</vt:lpstr>
      <vt:lpstr>提纲</vt:lpstr>
      <vt:lpstr>词法分析工具Lex/Flex</vt:lpstr>
      <vt:lpstr>Lex源程序的结构</vt:lpstr>
      <vt:lpstr>Lex程序的例子</vt:lpstr>
      <vt:lpstr>Lex程序的例子(cont.)</vt:lpstr>
      <vt:lpstr>Lex程序的例子(cont.)</vt:lpstr>
      <vt:lpstr>Lex中的冲突解决方法</vt:lpstr>
      <vt:lpstr>提纲</vt:lpstr>
      <vt:lpstr>有穷自动机</vt:lpstr>
      <vt:lpstr>不确定的有穷自动机</vt:lpstr>
      <vt:lpstr>NFA的例子</vt:lpstr>
      <vt:lpstr>转换表(transition table)表示法</vt:lpstr>
      <vt:lpstr>输入字符串的接受</vt:lpstr>
      <vt:lpstr>NFA和相应语言的例子</vt:lpstr>
      <vt:lpstr>确定的有穷自动机(DFA)</vt:lpstr>
      <vt:lpstr>DFA的模拟运行</vt:lpstr>
      <vt:lpstr>DFA的例子</vt:lpstr>
      <vt:lpstr>从正则表达式到自动机的转换</vt:lpstr>
      <vt:lpstr>NFA到DFA(子集构造法)</vt:lpstr>
      <vt:lpstr>NFA的例子</vt:lpstr>
      <vt:lpstr>NFA到DFA(子集构造法) cont.</vt:lpstr>
      <vt:lpstr>NFA到DFA(子集构造法) cont.</vt:lpstr>
      <vt:lpstr>NFA到DFA(子集构造法) cont.</vt:lpstr>
      <vt:lpstr>子集构造法的例子</vt:lpstr>
      <vt:lpstr>子集构造法的例子(cont.)</vt:lpstr>
      <vt:lpstr>正则表达式到NFA</vt:lpstr>
      <vt:lpstr>转换算法</vt:lpstr>
      <vt:lpstr>转换算法(cont.)</vt:lpstr>
      <vt:lpstr>转换算法(cont.)</vt:lpstr>
      <vt:lpstr>正则表达式到NFA的例子</vt:lpstr>
      <vt:lpstr>正则表达式到NFA的例子(cont.)</vt:lpstr>
      <vt:lpstr>词法分析器生成工具的功能</vt:lpstr>
      <vt:lpstr>NFA的合并方法</vt:lpstr>
      <vt:lpstr>确定化NFA后的处理</vt:lpstr>
      <vt:lpstr>例子</vt:lpstr>
      <vt:lpstr>例子(cont.)</vt:lpstr>
      <vt:lpstr>例子(cont.)</vt:lpstr>
      <vt:lpstr>DFA的最小化</vt:lpstr>
      <vt:lpstr>状态的区分</vt:lpstr>
      <vt:lpstr>DFA最小化算法【求异法】</vt:lpstr>
      <vt:lpstr>最小化算法(划分方法)</vt:lpstr>
      <vt:lpstr>最小化算法(构造部分)</vt:lpstr>
      <vt:lpstr>DFA最小化的例子</vt:lpstr>
      <vt:lpstr>词法分析器的状态最小化</vt:lpstr>
      <vt:lpstr>例子</vt:lpstr>
      <vt:lpstr>总结(Summary)</vt:lpstr>
      <vt:lpstr>总结(Summary)</vt:lpstr>
      <vt:lpstr>课堂练习</vt:lpstr>
      <vt:lpstr>PowerPoint 演示文稿</vt:lpstr>
    </vt:vector>
  </TitlesOfParts>
  <Company>Hangzhou Dianzi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Microsoft Office User</cp:lastModifiedBy>
  <cp:revision>582</cp:revision>
  <cp:lastPrinted>2012-03-05T01:42:15Z</cp:lastPrinted>
  <dcterms:created xsi:type="dcterms:W3CDTF">2010-04-19T15:31:24Z</dcterms:created>
  <dcterms:modified xsi:type="dcterms:W3CDTF">2024-03-14T02:11:16Z</dcterms:modified>
</cp:coreProperties>
</file>