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6" r:id="rId7"/>
    <p:sldId id="279" r:id="rId8"/>
    <p:sldId id="260" r:id="rId9"/>
    <p:sldId id="267" r:id="rId10"/>
    <p:sldId id="280" r:id="rId11"/>
    <p:sldId id="263" r:id="rId12"/>
    <p:sldId id="276" r:id="rId13"/>
    <p:sldId id="264" r:id="rId14"/>
    <p:sldId id="265" r:id="rId15"/>
  </p:sldIdLst>
  <p:sldSz cx="12192000" cy="68580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77021-F218-4AB4-9666-8D99337F2D42}" type="datetimeFigureOut">
              <a:rPr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D3578-244C-445B-863B-50454ED98307}" type="slidenum">
              <a:rPr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问题：检测器通常无法泛化到训练数据中未出现的未见对象类别。</a:t>
            </a:r>
            <a:endParaRPr lang="zh-CN" altLang="en-US" dirty="0"/>
          </a:p>
          <a:p>
            <a:r>
              <a:rPr lang="zh-CN" altLang="en-US" dirty="0"/>
              <a:t>主要动机：</a:t>
            </a:r>
            <a:r>
              <a:t>为了解决这一问题，我们专注于开放词汇点云检测这一尚未充分研究的问题，该问题涉及检测超出训练词汇范围的3D对象，并结合任意的文本描述。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所提出的 OV-3DET 包括两个步骤，其中第一步处理定位，第二步处理分类。具体来说，定位能力是从 2D 预训练模型（例如，Detic [34]、Mask R-CNN [13]、Fast R-CNN [9] 等）中学习的。根据点云几何形状将截锥体变换为相对紧密的边界框后，我们使用预测的二维边界框作为点云检测器的伪边界框，如图2所示。关于分类，我们将文本、图像连接起来和点云模态通过去偏三元组跨模态对比学习，因此该模型能够识别哪些局部对象属于文本描述。值得一提的是，在整个流程中，我们仅利用现有的完善的 2D 预训练模型，而不在 3D 点云中使用任何人工注释。</a:t>
            </a:r>
            <a:endParaRPr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具体来说，对于来自 Dpc 和 Dimg 的一对图像和点云，2D 预训练检测器首先预测一系列 2D 边界框或实例掩模（如果可用）。然后，我们将 2D 边界框反投影到 3D 空间，这会导致平截头体 3D 框无法紧密包围 3D 对象，如图 2 所示。为了缓解这个问题，我们利用以下方法缩小 3D 边界框：点云的几何形状。具体来说，我们首先提取视锥体框内的 3D 点，然后对这些点进行聚类以去除背景和异常点。最后，根据剩余点计算中心、大小和方向，这些点进一步用于监督 3D 检测器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b3D：通过2D检测器的2D边界框反投影和聚类得到的真实3D边界框。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bˆ3D：通过3D点云检测器预测得到的3D边界框。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sym typeface="+mn-ea"/>
              </a:rPr>
              <a:t>图 2.OV-3DET 学习从 2D 预训练探测器定位 3D 对象。具体来说，对于每个预测的 2D 框，我们首先提取截锥体框内的 3D 点，然后对这些点进行聚类以去除背景和异常点。最后，根据剩余的点计算 3D 伪框（中心、大小和方向）。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b3D：通过2D检测器的2D边界框反投影和聚类得到的真实3D边界框。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bˆ3D：通过3D点云检测器预测得到的3D边界框。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b3D^{center}：表示 3D边界框 的 中心位置，即该边界框在3D空间中的中心坐标，通常是 (x, y, z)。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b3D^{size}：表示 3D边界框 的 尺寸，通常是 (width, height, depth)，分别表示该边界框在x、y、z轴上的尺寸。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b3D^{orientation}：表示 3D边界框 的 方向，通常是通过旋转矩阵或四元数来描述边界框的朝向。</a:t>
            </a:r>
            <a:endParaRPr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ROI特征 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3D边界框：通过检测算法预测物体在3D空间中的位置，生成边界框。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区域提取：从点云数据中提取位于该3D边界框内的点作为ROI。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特征提取：对这些点进行特征提取，可能包括位置、法线、颜色等信息，生成ROI特征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具体来说，在训练过程中，如图 3 所示，我们可以将点云预测视为一系列具有 ROI 特征 f3D 的 3D 边界框 b^3D，然后通过基于投影矩阵 K，进一步发送到预先训练的视觉语言模型（即 CLIP）中，并带有文本提示。然后我们得到文本特征f1D和图像块特征f2D。最后，我们利用 DTCC 连接 f1D、f2D 和 f3D。值得注意的是，我们直接重用了最初为图像分类而设计的 CLIP 提供的手工提示。在实践中，我们只需将类别名称插入到所提供句子的空白位置即可。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图 3.OV-3DET 学习从 CLIP 预训练模型中对 3D 对象进行分类。具体来说，对于配对图像和点云训练输入，我们首先定位对象并收集边界框 ROI 特征 f3d，然后从图像中裁剪相应的 2D 补丁。之后，CLIP预训练模型提取图像块特征f2d和文本特征f1d，最终通过连接f1d、f2d和f3d的嵌入实现开放词汇检测。</a:t>
            </a:r>
            <a:endParaRPr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语义传播：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DTCC的第一步是通过语义传播将每个2D图像补丁与3D物体关联，具体方法是通过语义传播（semantic propagation）将文本提示与图像补丁和3D对象的类别标签进行关联。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通过与预训练的视觉-语言模型（如CLIP）相结合，模型将图像补丁的语义标签传递到3D物体上。具体而言，图像补丁的语义标签会被传播到对应的3D物体，根据2D补丁与3D边界框之间的配对关系来进行传递。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负采样：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一旦完成语义传播，DTCC会进行负采样，通过对不同类别之间的样本进行对比学习，优化模型的判别能力。负采样是指从不同类别中选择一些负样本，训练模型避免将它们误判为正样本。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图 4.DTCC 首先通过语义传播对每个图像块和 3D 对象进行分类，然后以去偏的方式对正点和负点进行采样。</a:t>
            </a:r>
            <a:endParaRPr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换句话说，DTCC 通过将点云嵌入推向预训练视觉语言模型的嵌入，将文本、图像和点云的嵌入连接起来。其中 LDT CC 由两部分组成，LP 2T CL 、LP 2I CL 分别表示点云和文本/图像之间的对比损失。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其中h表示参与对比学习的样本，M为样本数，m为第i个样本hi对应的正样本数，τ为温度超参数。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其中Lloc确保跨模态连接期间定位不会退化，λ是平衡参数。</a:t>
            </a:r>
            <a:endParaRPr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该数据集包含 </a:t>
            </a:r>
            <a:r>
              <a:rPr lang="en-US" altLang="zh-CN" dirty="0"/>
              <a:t>22 </a:t>
            </a:r>
            <a:r>
              <a:rPr lang="zh-CN" altLang="en-US" dirty="0"/>
              <a:t>个序列，其中每个点云被分割为 </a:t>
            </a:r>
            <a:r>
              <a:rPr lang="en-US" altLang="zh-CN" dirty="0"/>
              <a:t>19 </a:t>
            </a:r>
            <a:r>
              <a:rPr lang="zh-CN" altLang="en-US" dirty="0"/>
              <a:t>个语义类。我们使用通常的拆分，其中前 </a:t>
            </a:r>
            <a:r>
              <a:rPr lang="en-US" altLang="zh-CN" dirty="0"/>
              <a:t>11 </a:t>
            </a:r>
            <a:r>
              <a:rPr lang="zh-CN" altLang="en-US" dirty="0"/>
              <a:t>个序列构成训练集，除了用于验证的第 </a:t>
            </a:r>
            <a:r>
              <a:rPr lang="en-US" altLang="zh-CN" dirty="0"/>
              <a:t>8 </a:t>
            </a:r>
            <a:r>
              <a:rPr lang="zh-CN" altLang="en-US" dirty="0"/>
              <a:t>个序列，最后 </a:t>
            </a:r>
            <a:r>
              <a:rPr lang="en-US" altLang="zh-CN" dirty="0"/>
              <a:t>11 </a:t>
            </a:r>
            <a:r>
              <a:rPr lang="zh-CN" altLang="en-US" dirty="0"/>
              <a:t>个序列构成测试集。</a:t>
            </a:r>
            <a:endParaRPr lang="zh-CN" altLang="en-US" dirty="0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D3578-244C-445B-863B-50454ED98307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D3578-244C-445B-863B-50454ED98307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&#10;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3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4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5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6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6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553562" y="5933209"/>
            <a:ext cx="2306333" cy="5117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182716"/>
            <a:ext cx="1793848" cy="1723501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85750" y="480589"/>
            <a:ext cx="11574145" cy="3006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/>
              <a:t>Open-Vocabulary Point-Cloud Object Detection without 3D Annotation</a:t>
            </a:r>
            <a:endParaRPr lang="en-US" sz="3200" b="1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049827"/>
            <a:ext cx="9144000" cy="22396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zh-CN">
              <a:latin typeface="Times New Roman" panose="02020603050405020304"/>
              <a:ea typeface="微软雅黑" panose="020B0503020204020204" charset="-122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/>
                <a:ea typeface="微软雅黑" panose="020B0503020204020204" charset="-122"/>
                <a:cs typeface="Times New Roman" panose="02020603050405020304"/>
                <a:sym typeface="微软雅黑" panose="020B0503020204020204" charset="-122"/>
              </a:rPr>
              <a:t>Reported by: Jiakang</a:t>
            </a:r>
            <a:r>
              <a:rPr lang="en-US">
                <a:latin typeface="Times New Roman" panose="02020603050405020304"/>
                <a:ea typeface="微软雅黑" panose="020B0503020204020204" charset="-122"/>
                <a:cs typeface="Times New Roman" panose="02020603050405020304"/>
                <a:sym typeface="微软雅黑" panose="020B0503020204020204" charset="-122"/>
              </a:rPr>
              <a:t> Cheng</a:t>
            </a:r>
            <a:endParaRPr lang="en-US">
              <a:latin typeface="Times New Roman" panose="02020603050405020304"/>
              <a:ea typeface="微软雅黑" panose="020B0503020204020204" charset="-122"/>
              <a:cs typeface="Times New Roman" panose="02020603050405020304"/>
              <a:sym typeface="微软雅黑" panose="020B0503020204020204" charset="-122"/>
            </a:endParaRPr>
          </a:p>
          <a:p>
            <a:pPr algn="ctr">
              <a:buClrTx/>
              <a:buSzTx/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/>
                <a:ea typeface="微软雅黑" panose="020B0503020204020204" charset="-122"/>
                <a:cs typeface="Times New Roman" panose="02020603050405020304"/>
                <a:sym typeface="微软雅黑" panose="020B0503020204020204" charset="-122"/>
              </a:rPr>
              <a:t>2024/11/22</a:t>
            </a:r>
            <a:endParaRPr lang="en-US">
              <a:latin typeface="Times New Roman" panose="02020603050405020304"/>
              <a:ea typeface="微软雅黑" panose="020B0503020204020204" charset="-122"/>
              <a:cs typeface="Times New Roman" panose="02020603050405020304"/>
              <a:sym typeface="微软雅黑" panose="020B050302020402020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>
              <a:latin typeface="Times New Roman" panose="02020603050405020304"/>
              <a:ea typeface="微软雅黑" panose="020B0503020204020204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"/>
          <p:cNvSpPr txBox="1"/>
          <p:nvPr/>
        </p:nvSpPr>
        <p:spPr>
          <a:xfrm>
            <a:off x="285030" y="1248839"/>
            <a:ext cx="157927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Experiments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1" name="直接连接符 10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1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Open-Vocabulary Point-Cloud Object Detection without 3D Annotation                                                        CVPR2023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8910" y="1875155"/>
            <a:ext cx="6329680" cy="2066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4167505"/>
            <a:ext cx="514731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6"/>
          <p:cNvSpPr txBox="1"/>
          <p:nvPr/>
        </p:nvSpPr>
        <p:spPr>
          <a:xfrm>
            <a:off x="285030" y="1248839"/>
            <a:ext cx="146706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8" name="直接连接符 10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3"/>
          <p:cNvSpPr txBox="1"/>
          <p:nvPr/>
        </p:nvSpPr>
        <p:spPr>
          <a:xfrm>
            <a:off x="382905" y="2060575"/>
            <a:ext cx="114268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l"/>
            </a:pPr>
            <a:r>
              <a:rPr dirty="0"/>
              <a:t>开放词汇检测：OV-3DET能够根据任意文本描述进行3D物体的定位和分类，而不是依赖于固定的物体类别。这意味着它能够处理从未见过的物体类型，具有更强的灵活性和适应性。</a:t>
            </a:r>
            <a:endParaRPr dirty="0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dirty="0"/>
              <a:t>跨模态学习能力：通过连接文本、图像和点云的嵌入空间，OV-3DET能够有效地利用文本描述来指导3D物体的检测和分类。该跨模态学习方法使得模型能够理解和整合不同数据源的信息，提升了3D物体检测的准确性和鲁棒性。</a:t>
            </a:r>
            <a:endParaRPr dirty="0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dirty="0"/>
              <a:t>高效的物体定位和分类：OV-3DET通过使用2D检测器预测的2D边界框来辅助3D物体的定位，并使用几何变换将其转换为3D空间中的相应区域。这种方法有效提高了3D物体定位的精度，并且能够利用图像特征进行更加准确的分类。</a:t>
            </a:r>
            <a:endParaRPr dirty="0"/>
          </a:p>
        </p:txBody>
      </p:sp>
      <p:sp>
        <p:nvSpPr>
          <p:cNvPr id="80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Open-Vocabulary Point-Cloud Object Detection without 3D Annotation                                                        CVPR2023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5030" y="1248839"/>
            <a:ext cx="488024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Disadvantages and Improvement measures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10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3"/>
          <p:cNvSpPr txBox="1"/>
          <p:nvPr/>
        </p:nvSpPr>
        <p:spPr>
          <a:xfrm>
            <a:off x="592455" y="2020570"/>
            <a:ext cx="113309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pitchFamily="2" charset="2"/>
              <a:buNone/>
            </a:pPr>
            <a:r>
              <a:rPr lang="zh-CN" altLang="en-US">
                <a:sym typeface="+mn-ea"/>
              </a:rPr>
              <a:t>不足</a:t>
            </a:r>
            <a:endParaRPr lang="zh-CN" altLang="en-US">
              <a:sym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OV-3DET在训练过程中依赖于现有的2D预训练检测器来进行3D物体的定位，这意味着其性能在一定程度上受限于2D检测器的能力。对于一些复杂的三维场景，2D检测器可能无法提供足够准确的定位，影响3D检测结果的精度。</a:t>
            </a:r>
            <a:endParaRPr lang="zh-CN" altLang="en-US">
              <a:sym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在某些场景中，OV-3DET可能难以检测到小型的3D物体，尤其是在稀疏的点云数据中，小物体可能由于点云采样不密集而难以被准确识别。</a:t>
            </a:r>
            <a:endParaRPr dirty="0"/>
          </a:p>
        </p:txBody>
      </p:sp>
      <p:sp>
        <p:nvSpPr>
          <p:cNvPr id="10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Open-Vocabulary Point-Cloud Object Detection without 3D Annotation                                                        CVPR2023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551180" y="4220845"/>
            <a:ext cx="11330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pitchFamily="2" charset="2"/>
              <a:buNone/>
            </a:pPr>
            <a:r>
              <a:rPr lang="zh-CN" altLang="en-US">
                <a:sym typeface="+mn-ea"/>
              </a:rPr>
              <a:t>改进</a:t>
            </a:r>
            <a:r>
              <a:rPr lang="zh-CN" altLang="en-US">
                <a:sym typeface="+mn-ea"/>
              </a:rPr>
              <a:t>措施</a:t>
            </a:r>
            <a:endParaRPr lang="zh-CN" altLang="en-US">
              <a:sym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可以探索在3D点云数据上进行自监督学习或更高级的跨模态学习方法，减少对2D检测器的依赖。同时，可以引入3D专用的检测器或多模态融合方法，提高3D物体定位的准确性。</a:t>
            </a:r>
            <a:endParaRPr lang="zh-CN" altLang="en-US">
              <a:sym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可以考虑引入多尺度的点云处理机制，使用更多层次的点云特征来增强对小物体的检测能力。此外，结合基于注意力机制的模块，有助于提高对小物体的聚焦和精确检测。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/>
        </p:nvSpPr>
        <p:spPr>
          <a:xfrm>
            <a:off x="311759" y="1318077"/>
            <a:ext cx="111940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Problem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直接连接符 13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5"/>
          <p:cNvSpPr txBox="1"/>
          <p:nvPr/>
        </p:nvSpPr>
        <p:spPr>
          <a:xfrm>
            <a:off x="311759" y="2663745"/>
            <a:ext cx="243432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Current Approaches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6"/>
          <p:cNvSpPr txBox="1"/>
          <p:nvPr/>
        </p:nvSpPr>
        <p:spPr>
          <a:xfrm>
            <a:off x="311759" y="4845188"/>
            <a:ext cx="139333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7"/>
          <p:cNvSpPr txBox="1"/>
          <p:nvPr/>
        </p:nvSpPr>
        <p:spPr>
          <a:xfrm>
            <a:off x="509805" y="5380672"/>
            <a:ext cx="113538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address this issue, we focus on the under-explored problem of open-vocabulary point-cloud detection, which involves detecting 3D objects that are outside the training vocabulary and accompanied by arbitrary text descriptions.</a:t>
            </a:r>
            <a:endParaRPr lang="en-US"/>
          </a:p>
        </p:txBody>
      </p:sp>
      <p:sp>
        <p:nvSpPr>
          <p:cNvPr id="17" name="文本框 1"/>
          <p:cNvSpPr txBox="1"/>
          <p:nvPr/>
        </p:nvSpPr>
        <p:spPr>
          <a:xfrm>
            <a:off x="89953" y="566966"/>
            <a:ext cx="12014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Open-Vocabulary Point-Cloud Object Detection without 3D Annotation                                                        CVPR2023</a:t>
            </a:r>
            <a:endParaRPr lang="en-US" sz="2000" b="1"/>
          </a:p>
        </p:txBody>
      </p:sp>
      <p:sp>
        <p:nvSpPr>
          <p:cNvPr id="18" name="文本框 3"/>
          <p:cNvSpPr txBox="1"/>
          <p:nvPr/>
        </p:nvSpPr>
        <p:spPr>
          <a:xfrm>
            <a:off x="311759" y="1819940"/>
            <a:ext cx="1091142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Detectors often fail to generalize to unseen object classes that were not present in the training data.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05130" y="3235325"/>
            <a:ext cx="10443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Open-Vocabulary 2D and 3D Detection</a:t>
            </a:r>
            <a:endParaRPr lang="zh-CN" altLang="en-US"/>
          </a:p>
          <a:p>
            <a:r>
              <a:rPr lang="zh-CN" altLang="en-US"/>
              <a:t>Weakly-Supervised Detection</a:t>
            </a:r>
            <a:endParaRPr lang="zh-CN" altLang="en-US"/>
          </a:p>
          <a:p>
            <a:r>
              <a:rPr lang="zh-CN" altLang="en-US"/>
              <a:t>Open-Set 3D Detection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6"/>
          <p:cNvSpPr txBox="1"/>
          <p:nvPr/>
        </p:nvSpPr>
        <p:spPr>
          <a:xfrm>
            <a:off x="285030" y="1248839"/>
            <a:ext cx="10390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1"/>
          <p:cNvSpPr txBox="1"/>
          <p:nvPr/>
        </p:nvSpPr>
        <p:spPr>
          <a:xfrm>
            <a:off x="214008" y="1737345"/>
            <a:ext cx="6173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charset="0"/>
                <a:ea typeface="等线" panose="02010600030101010101" pitchFamily="2" charset="-122"/>
                <a:cs typeface="Times New Roman" panose="02020603050405020304" charset="0"/>
              </a:rPr>
              <a:t>Overview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3" name="直接连接符 7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Open-Vocabulary Point-Cloud Object Detection without 3D Annotation                                                        CVPR2023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990" y="2060575"/>
            <a:ext cx="118973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      1.</a:t>
            </a:r>
            <a:r>
              <a:rPr lang="zh-CN" altLang="en-US"/>
              <a:t>the localization capability is learned from the 2D pre-trained models (e.g., Detic [34], Mask R-CNN [13], Fast R-CNN [9], etc.). </a:t>
            </a:r>
            <a:endParaRPr lang="zh-CN" altLang="en-US"/>
          </a:p>
          <a:p>
            <a:r>
              <a:rPr lang="en-US" altLang="zh-CN">
                <a:sym typeface="+mn-ea"/>
              </a:rPr>
              <a:t>        2.</a:t>
            </a:r>
            <a:r>
              <a:rPr lang="zh-CN" altLang="en-US"/>
              <a:t>We use the predicted 2D bounding boxes as the pseudo bounding box of the point-cloud detector after transforming the frustum into relatively tight bounding box according to the point-cloud geometry.</a:t>
            </a:r>
            <a:endParaRPr lang="zh-CN" altLang="en-US"/>
          </a:p>
          <a:p>
            <a:r>
              <a:rPr lang="en-US" altLang="zh-CN">
                <a:sym typeface="+mn-ea"/>
              </a:rPr>
              <a:t>        3.</a:t>
            </a:r>
            <a:r>
              <a:rPr lang="zh-CN" altLang="en-US"/>
              <a:t>Regarding classification, we connect text, image, and point-cloud modalities via a de-biased triplet cross-modal contrastive learning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3813810"/>
            <a:ext cx="7423150" cy="29438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6"/>
          <p:cNvSpPr txBox="1"/>
          <p:nvPr/>
        </p:nvSpPr>
        <p:spPr>
          <a:xfrm>
            <a:off x="285030" y="1248839"/>
            <a:ext cx="10390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连接符 7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Open-Vocabulary Point-Cloud Object Detection without 3D Annotation                                                        CVPR2023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285115" y="1955800"/>
            <a:ext cx="61569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Learn to Localize 3D Objects from 2D Pretrained Detector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" name="图片 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79465" y="2564765"/>
            <a:ext cx="6218555" cy="39141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5280" y="2636520"/>
            <a:ext cx="54654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      </a:t>
            </a:r>
            <a:r>
              <a:rPr lang="en-US" altLang="zh-CN"/>
              <a:t>1.</a:t>
            </a:r>
            <a:r>
              <a:rPr lang="zh-CN" altLang="en-US"/>
              <a:t>for a pair of image and point-cloud from D</a:t>
            </a:r>
            <a:r>
              <a:rPr lang="en-US" altLang="zh-CN"/>
              <a:t>-</a:t>
            </a:r>
            <a:r>
              <a:rPr lang="zh-CN" altLang="en-US"/>
              <a:t>pc and D</a:t>
            </a:r>
            <a:r>
              <a:rPr lang="en-US" altLang="zh-CN"/>
              <a:t>-</a:t>
            </a:r>
            <a:r>
              <a:rPr lang="zh-CN" altLang="en-US"/>
              <a:t>img, 2D pre-trained detectors first predict a series of 2D bounding boxes or instance masks. 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en-US" altLang="zh-CN"/>
              <a:t>2.</a:t>
            </a:r>
            <a:r>
              <a:rPr lang="zh-CN" altLang="en-US"/>
              <a:t>Afterwards, we back-project the 2D bounding box into 3D space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en-US" altLang="zh-CN"/>
              <a:t>3.</a:t>
            </a:r>
            <a:r>
              <a:rPr lang="zh-CN" altLang="en-US"/>
              <a:t>we first extract the 3D points inside the frustum box and then perform clustering on these points to remove background and outlier points.</a:t>
            </a:r>
            <a:endParaRPr lang="zh-CN" altLang="en-US"/>
          </a:p>
          <a:p>
            <a:r>
              <a:rPr lang="en-US" altLang="zh-CN"/>
              <a:t>        4.</a:t>
            </a:r>
            <a:r>
              <a:rPr lang="zh-CN" altLang="en-US"/>
              <a:t>Finally, the center, size, and the orientation are computed based on the remaining points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6"/>
          <p:cNvSpPr txBox="1"/>
          <p:nvPr/>
        </p:nvSpPr>
        <p:spPr>
          <a:xfrm>
            <a:off x="285030" y="1248839"/>
            <a:ext cx="10390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连接符 7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Open-Vocabulary Point-Cloud Object Detection without 3D Annotation                                                        CVPR2023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285115" y="1955800"/>
            <a:ext cx="61569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Learn to Localize 3D Objects from 2D Pretrained Detector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35" y="2630805"/>
            <a:ext cx="5064760" cy="249745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879148" y="2630805"/>
            <a:ext cx="4105275" cy="628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965190" y="3422968"/>
            <a:ext cx="3429000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6036628" y="4070668"/>
            <a:ext cx="5172075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6036945" y="4775835"/>
            <a:ext cx="5848350" cy="514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6"/>
          <p:cNvSpPr txBox="1"/>
          <p:nvPr/>
        </p:nvSpPr>
        <p:spPr>
          <a:xfrm>
            <a:off x="285030" y="1248839"/>
            <a:ext cx="10390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连接符 7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Open-Vocabulary Point-Cloud Object Detection without 3D Annotation                                                        CVPR2023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285115" y="1955800"/>
            <a:ext cx="72377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Learn to Classify 3D Objects from 2D Pretrained vision-language Model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885" y="2060575"/>
            <a:ext cx="4512945" cy="28721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040" y="2420620"/>
            <a:ext cx="7654925" cy="3035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6"/>
          <p:cNvSpPr txBox="1"/>
          <p:nvPr/>
        </p:nvSpPr>
        <p:spPr>
          <a:xfrm>
            <a:off x="285030" y="1248839"/>
            <a:ext cx="10390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连接符 7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Open-Vocabulary Point-Cloud Object Detection without 3D Annotation                                                        CVPR2023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285115" y="1955800"/>
            <a:ext cx="76060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Learn to Classify 3D Objects from 2D Pretrained vision-language Model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915" y="2493010"/>
            <a:ext cx="501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De-biased Triplet Cross-Modal Contrastive Learning.</a:t>
            </a:r>
            <a:endParaRPr lang="zh-CN" altLang="en-US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" y="2996565"/>
            <a:ext cx="6609080" cy="3811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6"/>
          <p:cNvSpPr txBox="1"/>
          <p:nvPr/>
        </p:nvSpPr>
        <p:spPr>
          <a:xfrm>
            <a:off x="285030" y="1248839"/>
            <a:ext cx="10390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连接符 7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Open-Vocabulary Point-Cloud Object Detection without 3D Annotation                                                        CVPR2023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285115" y="1955800"/>
            <a:ext cx="76060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Learn to Classify 3D Objects from 2D Pretrained vision-language Model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419" b="-1892"/>
          <a:stretch>
            <a:fillRect/>
          </a:stretch>
        </p:blipFill>
        <p:spPr>
          <a:xfrm>
            <a:off x="622935" y="2420620"/>
            <a:ext cx="5727700" cy="3767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655" y="3429000"/>
            <a:ext cx="5864225" cy="1102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"/>
          <p:cNvSpPr txBox="1"/>
          <p:nvPr/>
        </p:nvSpPr>
        <p:spPr>
          <a:xfrm>
            <a:off x="285030" y="1248839"/>
            <a:ext cx="157927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Experiments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1" name="直接连接符 10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1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Open-Vocabulary Point-Cloud Object Detection without 3D Annotation                                                        CVPR2023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9605" y="1148715"/>
            <a:ext cx="10196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SUN RGB-D  and ScanNetV2</a:t>
            </a:r>
            <a:endParaRPr lang="zh-CN" altLang="en-US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56385"/>
            <a:ext cx="9853295" cy="47072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884,&quot;width&quot;:12528}"/>
</p:tagLst>
</file>

<file path=ppt/tags/tag2.xml><?xml version="1.0" encoding="utf-8"?>
<p:tagLst xmlns:p="http://schemas.openxmlformats.org/presentationml/2006/main">
  <p:tag name="KSO_WPP_MARK_KEY" val="fe4fde0d-53cc-4e8f-9330-2408dd29d380"/>
  <p:tag name="COMMONDATA" val="eyJoZGlkIjoiMjliNWIxNjIzZWFmYWE1OWU0NTM4MDRkZDlmMmRiY2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4081</Words>
  <Application>WPS 演示</Application>
  <PresentationFormat/>
  <Paragraphs>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Times New Roman</vt:lpstr>
      <vt:lpstr>等线</vt:lpstr>
      <vt:lpstr>Wingdings</vt:lpstr>
      <vt:lpstr>Calibri</vt:lpstr>
      <vt:lpstr>Arial Unicode MS</vt:lpstr>
      <vt:lpstr>BatangChe</vt:lpstr>
      <vt:lpstr>ESRI AMFM Electric</vt:lpstr>
      <vt:lpstr>WPS</vt:lpstr>
      <vt:lpstr>Open-Vocabulary Point-Cloud Object Detection without 3D Annotation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PiMAE: Point Cloud and Image Interactive  Masked Autoencoders for 3D Object Detection</dc:title>
  <dc:creator/>
  <cp:lastModifiedBy>uir776</cp:lastModifiedBy>
  <cp:revision>7</cp:revision>
  <dcterms:created xsi:type="dcterms:W3CDTF">2024-11-22T06:24:00Z</dcterms:created>
  <dcterms:modified xsi:type="dcterms:W3CDTF">2024-11-24T19:51:01Z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D4C2C9B0DC6A498395C94D54843DF91C</vt:lpwstr>
  </property>
  <property fmtid="{D5CDD505-2E9C-101B-9397-08002B2CF9AE}" pid="3" name="KSOProductBuildVer">
    <vt:lpwstr>2052-11.1.0.12165</vt:lpwstr>
  </property>
</Properties>
</file>