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6" r:id="rId7"/>
    <p:sldId id="287" r:id="rId8"/>
    <p:sldId id="279" r:id="rId9"/>
    <p:sldId id="288" r:id="rId10"/>
    <p:sldId id="260" r:id="rId11"/>
    <p:sldId id="289" r:id="rId12"/>
    <p:sldId id="263" r:id="rId13"/>
    <p:sldId id="264" r:id="rId14"/>
    <p:sldId id="265" r:id="rId15"/>
  </p:sldIdLst>
  <p:sldSz cx="12192000" cy="68580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77021-F218-4AB4-9666-8D99337F2D42}" type="datetimeFigureOut">
              <a:rPr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D3578-244C-445B-863B-50454ED98307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该数据集包含 </a:t>
            </a:r>
            <a:r>
              <a:rPr lang="en-US" altLang="zh-CN" dirty="0"/>
              <a:t>22 </a:t>
            </a:r>
            <a:r>
              <a:rPr lang="zh-CN" altLang="en-US" dirty="0"/>
              <a:t>个序列，其中每个点云被分割为 </a:t>
            </a:r>
            <a:r>
              <a:rPr lang="en-US" altLang="zh-CN" dirty="0"/>
              <a:t>19 </a:t>
            </a:r>
            <a:r>
              <a:rPr lang="zh-CN" altLang="en-US" dirty="0"/>
              <a:t>个语义类。我们使用通常的拆分，其中前 </a:t>
            </a:r>
            <a:r>
              <a:rPr lang="en-US" altLang="zh-CN" dirty="0"/>
              <a:t>11 </a:t>
            </a:r>
            <a:r>
              <a:rPr lang="zh-CN" altLang="en-US" dirty="0"/>
              <a:t>个序列构成训练集，除了用于验证的第 </a:t>
            </a:r>
            <a:r>
              <a:rPr lang="en-US" altLang="zh-CN" dirty="0"/>
              <a:t>8 </a:t>
            </a:r>
            <a:r>
              <a:rPr lang="zh-CN" altLang="en-US" dirty="0"/>
              <a:t>个序列，最后 </a:t>
            </a:r>
            <a:r>
              <a:rPr lang="en-US" altLang="zh-CN" dirty="0"/>
              <a:t>11 </a:t>
            </a:r>
            <a:r>
              <a:rPr lang="zh-CN" altLang="en-US" dirty="0"/>
              <a:t>个序列构成测试集。</a:t>
            </a:r>
            <a:endParaRPr lang="zh-CN" altLang="en-US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D3578-244C-445B-863B-50454ED98307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这使得学习时空表示变得困难</a:t>
            </a:r>
            <a:endParaRPr lang="zh-CN" altLang="en-US" dirty="0"/>
          </a:p>
          <a:p>
            <a:r>
              <a:rPr lang="zh-CN" altLang="en-US" dirty="0"/>
              <a:t>我们解决 3D 点云序列的动作识别任务。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给定一系列点云，提取一组 t-patches。 t 补丁被输入神经网络以输出嵌入向量。这是分层完成的，直到最终全局 t-patch 向量被池化以获得每帧点云嵌入，然后将其输入分类器以输出每帧的动作预测。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给定 3D 点云的时间序列，我们首先提取一组 t-patches（第 3.1 节）。然后，我们将 t 补丁输入分层神经网络（第 3.2 节），以生成每帧高维特征向量表示。最后，将特征向量输入分类器以获得每帧预测。</a:t>
            </a:r>
            <a:endParaRPr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/>
              <a:t>一</a:t>
            </a:r>
            <a:r>
              <a:rPr dirty="0"/>
              <a:t>个 t-补丁 P q是一组点集合序列，由一个初始查询点 x q0 和时间上联动的点集合定义。具体来说，补丁通过帧间点集的点映射函数进行关联。数学定义为：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P q=⟨Ψ qt ⟩ t=0T其中，Ψ q0是初始（静态）补丁，Ψ𝑞𝑡=Φ(Ψ qt−1 ) 是第 t 帧中的补丁，Φ 是点映射函数。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在经典（静态）设置中，在某个查询点 xq 周围提取补丁 Ψq。例如，可以通过查找 S 中 xq 的 k 个最近邻来构建小片 Ψq。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sym typeface="+mn-ea"/>
              </a:rPr>
              <a:t>然而，在实践中，找到可靠的映射函数 Φ 是困难的。因此，作者提出了一种简化的方法：针对给定的查询点</a:t>
            </a:r>
            <a:r>
              <a:rPr dirty="0"/>
              <a:t>x q0，首先提取第一帧中的补丁 Ψ q0，然后通过时间迭代为后续帧提取对应的补丁，使用下一帧中最近的点作为新的查询点。更正式的定义为：​x qt=nn(x qt−1,S t),t=1,…,T其中，knn 是 k 最近邻，nn 是最近邻。于是，简化的 t-补丁形式定义为：P q=⟨Ψ qt ∣ t=0,…,T⟩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文中左图（Figure 3 左侧）展示了t-补丁提取过程的示意图。如果有真实的点对应关系（ground truth correspondence），knn 可以替换为 Φ，但这并不能保证性能提升。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在简化的 t-补丁提取过程中，固有地存在两个或多个 t-补丁在某一帧后塌陷为相同点集合的问题。这种现象称为 t-补丁时间塌陷（t-patch temporal collapse）。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时间塌陷带来的主要问题是覆盖范围的减少。随着时间推移，覆盖最后一帧点云的补丁之间会有显著重叠，导致包含的点数量显著减少。这种点覆盖减少可能导致遗漏重要数据，从而影响结果的准确性和完整性。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### **缓解时间塌陷问题的两种方案**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为缓解时间塌陷问题，作者提出了以下两种解决方案：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#### 1. **添加小噪声**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在每次迭代中，对查询点添加小的随机噪声，以打破可能的重合情况。公式为：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其中 \( \epsilon \sim \mathcal{N}(\mu, \sigma^2) \) 是服从均值为 \( \mu \)、方差为 \( \sigma^2 \) 的高斯噪声。通过这种方式，每次查询点都会稍微偏移，减少 t-补丁的塌陷风险。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#### 2. **双向 t-补丁**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从时间序列的起点到终点（正向）以及从终点到起点（反向）分别提取 \( t \)-补丁。这种方法被称为 *双向 \( t \)-补丁（bidirectional t-patches）*。其定义为：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从第一帧开始的正向 \( t \)-补丁。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从最后一帧开始的反向 \( t \)-补丁。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反向 \( t \)-补丁的定义与正向类似，但方向相反：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最终的 t-补丁集合由正向和反向补丁各占一半，构建更全面的点覆盖，从而减少覆盖不足的问题。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使用最远点采样算法从 𝑆0中选取 M 个查询点，构成子采样点集 𝑆~0​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子采样点集 𝑆~0中的点 𝑞∈𝑆~0被用作查询点，用来构建 M 个 t-补丁</a:t>
            </a:r>
            <a:r>
              <a:rPr lang="zh-CN" dirty="0"/>
              <a:t>，这里，公式中每个补丁点集按照双向 t-补丁定义 (Equation 2) 被生成。</a:t>
            </a:r>
            <a:endParaRPr lang="zh-CN"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a. 多层感知机 (MLP) 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作用范围：处理 t-补丁的非时间维度：多层感知机主要负责处理点云数据中与时间无关的特征，即每个点在单帧数据中的空间特征和其他静态信息。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权重共享：在补丁中的所有点之间共享权重：这意味着每个 t-补丁中的所有点会使用相同的权重矩阵进行特征转换。权重共享可以减少计算开销，同时确保在处理补丁时，不同点之间的特征学习是统一的，提升了模型的效率和一致性。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作用：将输入特征转化为高维空间，捕获点云的局部特征：MLP 层将点云数据中的每个点的低维空间特征（如位置坐标）转化为高维特征向量。这样，它能够捕捉每个点的局部几何特征和其他空间信息，例如点的形状、分布、邻域关系等。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b. 卷积层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作用范围：联合处理时间维度和特征维度：卷积层的主要任务是学习 t-补丁中跨帧的时序信息和特征维度之间的关系。换句话说，它不仅仅关注每个时刻单帧内的特征，还要处理随时间变化的动态特征。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作用：学习补丁内跨帧的时间动态和特征间的相关性：卷积层能够捕捉到随着时间推移而发生的变化（例如点云中某些物体的运动），同时也能学习各特征维度之间的依赖关系。例如，它可以识别在多个帧中物体的运动轨迹，并捕捉空间特征和时间特征的相互作用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卷积操作通常是在多个时间步的补丁上进行的，它有助于提取时间上的模式，比如点云中某个区域随时间变化的趋势。卷积层处理后的特征向量能够为每个时间步提供一个统一的表示，进而用于后续的时序预测或分类任务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分类器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t-Patch Net 的输出被输入到一个包含以下部分的分类器中：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三层全连接层 (Fully Connected Layers): 进一步处理特征。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时间平滑处理 (Temporal Smoothing): 解决时间序列中的不连续性问题。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**Softmax 层：**生成最终的动作预测结果。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训练网络使用了与基于 RGB 的方法（如文献 [2, 5]）相同的损失设计，包括：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**逐帧预测交叉熵损失：**对每一帧进行预测的损失。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**序列整体预测交叉熵损失：**对整个序列进行预测的损失。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最终总损失是两者的加权总和：</a:t>
            </a:r>
            <a:r>
              <a:rPr lang="en-US" dirty="0"/>
              <a:t>L</a:t>
            </a:r>
            <a:r>
              <a:rPr dirty="0"/>
              <a:t> total=L frame+L seq</a:t>
            </a:r>
            <a:endParaRPr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​</a:t>
            </a:r>
            <a:endParaRPr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431E8-7D0C-4496-8C49-D0EA5F81C634}" type="slidenum">
              <a:rPr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&#10;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53562" y="5933209"/>
            <a:ext cx="2306333" cy="5117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182716"/>
            <a:ext cx="1793848" cy="1723501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85750" y="480589"/>
            <a:ext cx="11574145" cy="3006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/>
              <a:t>3DInAction: Understanding Human Actions in 3D Point Clouds</a:t>
            </a:r>
            <a:endParaRPr lang="en-US" sz="3200" b="1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049827"/>
            <a:ext cx="9144000" cy="22396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zh-CN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/>
                <a:ea typeface="微软雅黑" panose="020B0503020204020204" charset="-122"/>
                <a:cs typeface="Times New Roman" panose="02020603050405020304"/>
                <a:sym typeface="微软雅黑" panose="020B0503020204020204" charset="-122"/>
              </a:rPr>
              <a:t>Reported by: Jiakang</a:t>
            </a:r>
            <a:r>
              <a:rPr lang="en-US">
                <a:latin typeface="Times New Roman" panose="02020603050405020304"/>
                <a:ea typeface="微软雅黑" panose="020B0503020204020204" charset="-122"/>
                <a:cs typeface="Times New Roman" panose="02020603050405020304"/>
                <a:sym typeface="微软雅黑" panose="020B0503020204020204" charset="-122"/>
              </a:rPr>
              <a:t> Cheng</a:t>
            </a:r>
            <a:endParaRPr lang="en-US">
              <a:latin typeface="Times New Roman" panose="02020603050405020304"/>
              <a:ea typeface="微软雅黑" panose="020B0503020204020204" charset="-122"/>
              <a:cs typeface="Times New Roman" panose="02020603050405020304"/>
              <a:sym typeface="微软雅黑" panose="020B0503020204020204" charset="-122"/>
            </a:endParaRPr>
          </a:p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/>
                <a:ea typeface="微软雅黑" panose="020B0503020204020204" charset="-122"/>
                <a:cs typeface="Times New Roman" panose="02020603050405020304"/>
                <a:sym typeface="微软雅黑" panose="020B0503020204020204" charset="-122"/>
              </a:rPr>
              <a:t>2024/11/22</a:t>
            </a:r>
            <a:endParaRPr lang="en-US">
              <a:latin typeface="Times New Roman" panose="02020603050405020304"/>
              <a:ea typeface="微软雅黑" panose="020B0503020204020204" charset="-122"/>
              <a:cs typeface="Times New Roman" panose="02020603050405020304"/>
              <a:sym typeface="微软雅黑" panose="020B050302020402020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>
              <a:latin typeface="Times New Roman" panose="02020603050405020304"/>
              <a:ea typeface="微软雅黑" panose="020B0503020204020204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"/>
          <p:cNvSpPr txBox="1"/>
          <p:nvPr/>
        </p:nvSpPr>
        <p:spPr>
          <a:xfrm>
            <a:off x="285030" y="1248839"/>
            <a:ext cx="157927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Experiments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1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9605" y="1148715"/>
            <a:ext cx="10196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DFAUST dataset</a:t>
            </a:r>
            <a:r>
              <a:rPr lang="en-US" altLang="zh-CN"/>
              <a:t> IKEA ASM dataset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1772285"/>
            <a:ext cx="4876800" cy="4244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20" y="1124585"/>
            <a:ext cx="571119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6"/>
          <p:cNvSpPr txBox="1"/>
          <p:nvPr/>
        </p:nvSpPr>
        <p:spPr>
          <a:xfrm>
            <a:off x="285030" y="1248839"/>
            <a:ext cx="146706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8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3"/>
          <p:cNvSpPr txBox="1"/>
          <p:nvPr/>
        </p:nvSpPr>
        <p:spPr>
          <a:xfrm>
            <a:off x="382905" y="2060575"/>
            <a:ext cx="11426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l"/>
            </a:pPr>
            <a:r>
              <a:rPr dirty="0"/>
              <a:t>时空特征的有效提取</a:t>
            </a:r>
            <a:r>
              <a:rPr lang="zh-CN" dirty="0"/>
              <a:t>：</a:t>
            </a:r>
            <a:r>
              <a:rPr dirty="0"/>
              <a:t>通过引入时间补丁（t-patch）构建，3DinAction能够有效地捕捉和表示点云的时空特征。这种方法比传统的单帧点云处理方法更能反映时间上的变化，使得模型能够更好地理解动作的动态过程。</a:t>
            </a:r>
            <a:endParaRPr dirty="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dirty="0"/>
              <a:t>性能提升</a:t>
            </a:r>
            <a:r>
              <a:rPr lang="zh-CN" dirty="0"/>
              <a:t>：</a:t>
            </a:r>
            <a:r>
              <a:rPr dirty="0"/>
              <a:t>3DinAction展示了比现有最先进方法（SoTA）更高的性能。这表明，通过时空补丁的构建，模型能在动作识别任务中取得更好的准确率和鲁棒性。高效的物体定位和分类：</a:t>
            </a:r>
            <a:endParaRPr dirty="0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dirty="0"/>
              <a:t>扩展性和灵活性</a:t>
            </a:r>
            <a:r>
              <a:rPr lang="zh-CN" dirty="0"/>
              <a:t>：</a:t>
            </a:r>
            <a:r>
              <a:rPr dirty="0"/>
              <a:t>该方法不仅适用于点云数据，还可以扩展到其他形式的输入（如RGB图像、文本等）。这种多模态输入的潜力为未来的研究提供了更多的灵活性。</a:t>
            </a:r>
            <a:endParaRPr dirty="0"/>
          </a:p>
        </p:txBody>
      </p:sp>
      <p:sp>
        <p:nvSpPr>
          <p:cNvPr id="80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5030" y="1248839"/>
            <a:ext cx="488024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Disadvantages and Improvement measures</a:t>
            </a:r>
            <a:endParaRPr lang="en-US" altLang="zh-CN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10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3"/>
          <p:cNvSpPr txBox="1"/>
          <p:nvPr/>
        </p:nvSpPr>
        <p:spPr>
          <a:xfrm>
            <a:off x="592455" y="2020570"/>
            <a:ext cx="11330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不足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当前3DinAction方法依赖于k-近邻（k-NN）算法来选择时间补丁，这可能会导致补丁的构建受到噪声和局部点分布的影响。k-NN方法虽然简单且有效，但在复杂场景中可能无法捕捉到足够的时空关系，导致识别效果下降。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dirty="0"/>
              <a:t>3DinAction的深度学习模型具有较强的表达能力，但其内部机制缺乏清晰的解释性。这使得模型难以解释其决策过程，尤其是在动作识别的具体细节上。</a:t>
            </a:r>
            <a:endParaRPr dirty="0"/>
          </a:p>
        </p:txBody>
      </p:sp>
      <p:sp>
        <p:nvSpPr>
          <p:cNvPr id="10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551180" y="4220845"/>
            <a:ext cx="11330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改进</a:t>
            </a:r>
            <a:r>
              <a:rPr lang="zh-CN" altLang="en-US">
                <a:sym typeface="+mn-ea"/>
              </a:rPr>
              <a:t>措施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可以尝试引入深度学习模型自动学习时间补丁的构建方法，而不是依赖于固定的k-NN选择。通过学习来优化补丁的选择，能够更好地适应动态和复杂的时空场景。</a:t>
            </a:r>
            <a:endParaRPr lang="zh-CN" altLang="en-US">
              <a:sym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可以结合可解释的AI方法（如注意力机制、特征可视化等），帮助研究人员更好地理解模型的内部决策过程，并发现潜在的改进空间。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/>
        </p:nvSpPr>
        <p:spPr>
          <a:xfrm>
            <a:off x="311759" y="1318077"/>
            <a:ext cx="111940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Problem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连接符 13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5"/>
          <p:cNvSpPr txBox="1"/>
          <p:nvPr/>
        </p:nvSpPr>
        <p:spPr>
          <a:xfrm>
            <a:off x="311759" y="2663745"/>
            <a:ext cx="243432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Current Approaches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6"/>
          <p:cNvSpPr txBox="1"/>
          <p:nvPr/>
        </p:nvSpPr>
        <p:spPr>
          <a:xfrm>
            <a:off x="311759" y="4845188"/>
            <a:ext cx="139333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7"/>
          <p:cNvSpPr txBox="1"/>
          <p:nvPr/>
        </p:nvSpPr>
        <p:spPr>
          <a:xfrm>
            <a:off x="509805" y="5380672"/>
            <a:ext cx="113538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we address the task of action recognition from 3D point cloud sequences.</a:t>
            </a:r>
            <a:endParaRPr lang="en-US"/>
          </a:p>
        </p:txBody>
      </p:sp>
      <p:sp>
        <p:nvSpPr>
          <p:cNvPr id="17" name="文本框 1"/>
          <p:cNvSpPr txBox="1"/>
          <p:nvPr/>
        </p:nvSpPr>
        <p:spPr>
          <a:xfrm>
            <a:off x="89953" y="566966"/>
            <a:ext cx="12014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3DInAction: Understanding Human Actions in 3D Point Clouds                                                                         </a:t>
            </a:r>
            <a:r>
              <a:rPr lang="en-US" sz="2000" b="1"/>
              <a:t>CVPR2024</a:t>
            </a:r>
            <a:endParaRPr lang="en-US" sz="2000" b="1"/>
          </a:p>
        </p:txBody>
      </p:sp>
      <p:sp>
        <p:nvSpPr>
          <p:cNvPr id="18" name="文本框 3"/>
          <p:cNvSpPr txBox="1"/>
          <p:nvPr/>
        </p:nvSpPr>
        <p:spPr>
          <a:xfrm>
            <a:off x="311759" y="1819940"/>
            <a:ext cx="109114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difficult to learn a spatio-temporal representation.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5130" y="3235325"/>
            <a:ext cx="10443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Learning 3D point cloud representations</a:t>
            </a:r>
            <a:endParaRPr lang="zh-CN" altLang="en-US"/>
          </a:p>
          <a:p>
            <a:r>
              <a:rPr lang="zh-CN" altLang="en-US"/>
              <a:t>Learning temporal 3D point cloud representations</a:t>
            </a:r>
            <a:endParaRPr lang="zh-CN" altLang="en-US"/>
          </a:p>
          <a:p>
            <a:r>
              <a:rPr lang="zh-CN" altLang="en-US"/>
              <a:t>3D action understanding datasets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1"/>
          <p:cNvSpPr txBox="1"/>
          <p:nvPr/>
        </p:nvSpPr>
        <p:spPr>
          <a:xfrm>
            <a:off x="214008" y="1737345"/>
            <a:ext cx="6173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等线" panose="02010600030101010101" pitchFamily="2" charset="-122"/>
                <a:cs typeface="Times New Roman" panose="02020603050405020304" charset="0"/>
              </a:rPr>
              <a:t>Overview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3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875" y="2280920"/>
            <a:ext cx="8068945" cy="444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3525" y="2277110"/>
            <a:ext cx="33845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Given a temporal sequence of 3D point clouds we first extract a set of t-patches (Section 3.1). We then feed the t-patches into a hierarchical neural network (Section 3.2) to produce a per-frame high dimensional feature vector representation. Finally, the feature vectors are fed into a classifier to obtain per-frame predictions.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61569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t-patches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420620"/>
            <a:ext cx="58547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61569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t-patches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564765"/>
            <a:ext cx="5398135" cy="3260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5" y="1484630"/>
            <a:ext cx="6267450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61569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Temporal t-patch collapse.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2348865"/>
            <a:ext cx="5138420" cy="2439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10" y="1340485"/>
            <a:ext cx="671893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322199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Temporal t-patch collapse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solution.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730" y="1340485"/>
            <a:ext cx="6056630" cy="129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340" y="2492375"/>
            <a:ext cx="6027420" cy="3220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585" y="5661025"/>
            <a:ext cx="6099175" cy="808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72377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Hierarchical architecture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180" y="22764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t-patch extractor.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2348865"/>
            <a:ext cx="6176010" cy="2693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2727"/>
          <a:stretch>
            <a:fillRect/>
          </a:stretch>
        </p:blipFill>
        <p:spPr>
          <a:xfrm>
            <a:off x="615315" y="5012690"/>
            <a:ext cx="6487160" cy="280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6"/>
          <p:cNvSpPr txBox="1"/>
          <p:nvPr/>
        </p:nvSpPr>
        <p:spPr>
          <a:xfrm>
            <a:off x="285030" y="1248839"/>
            <a:ext cx="103906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Method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2" name="直接连接符 7"/>
          <p:cNvCxnSpPr/>
          <p:nvPr/>
        </p:nvCxnSpPr>
        <p:spPr>
          <a:xfrm>
            <a:off x="214008" y="1023062"/>
            <a:ext cx="72894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"/>
          <p:cNvSpPr txBox="1"/>
          <p:nvPr/>
        </p:nvSpPr>
        <p:spPr>
          <a:xfrm>
            <a:off x="89953" y="566966"/>
            <a:ext cx="120120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ym typeface="+mn-ea"/>
              </a:rPr>
              <a:t>3DInAction: Understanding Human Actions in 3D Point Clouds                                                                         CVPR2024</a:t>
            </a:r>
            <a:endParaRPr lang="en-US" altLang="zh-CN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9"/>
          <p:cNvSpPr txBox="1"/>
          <p:nvPr/>
        </p:nvSpPr>
        <p:spPr>
          <a:xfrm>
            <a:off x="285115" y="1955800"/>
            <a:ext cx="72377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Hierarchical architecture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2348865"/>
            <a:ext cx="4845685" cy="4196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1844675"/>
            <a:ext cx="7283450" cy="4015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e4fde0d-53cc-4e8f-9330-2408dd29d380"/>
  <p:tag name="COMMONDATA" val="eyJoZGlkIjoiMjliNWIxNjIzZWFmYWE1OWU0NTM4MDRkZDlmMmRiY2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WPS 演示</Application>
  <PresentationFormat/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Times New Roman</vt:lpstr>
      <vt:lpstr>等线</vt:lpstr>
      <vt:lpstr>Wingdings</vt:lpstr>
      <vt:lpstr>Calibri</vt:lpstr>
      <vt:lpstr>Arial Unicode MS</vt:lpstr>
      <vt:lpstr>BatangChe</vt:lpstr>
      <vt:lpstr>ESRI AMFM Electric</vt:lpstr>
      <vt:lpstr>WPS</vt:lpstr>
      <vt:lpstr>Open-Vocabulary Point-Cloud Object Detection without 3D Annotation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PiMAE: Point Cloud and Image Interactive  Masked Autoencoders for 3D Object Detection</dc:title>
  <dc:creator/>
  <cp:lastModifiedBy>uir776</cp:lastModifiedBy>
  <cp:revision>9</cp:revision>
  <dcterms:created xsi:type="dcterms:W3CDTF">2024-11-22T06:24:00Z</dcterms:created>
  <dcterms:modified xsi:type="dcterms:W3CDTF">2024-11-25T09:10:02Z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D4C2C9B0DC6A498395C94D54843DF91C</vt:lpwstr>
  </property>
  <property fmtid="{D5CDD505-2E9C-101B-9397-08002B2CF9AE}" pid="3" name="KSOProductBuildVer">
    <vt:lpwstr>2052-11.1.0.12165</vt:lpwstr>
  </property>
</Properties>
</file>