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9" r:id="rId4"/>
    <p:sldId id="263" r:id="rId5"/>
    <p:sldId id="265" r:id="rId6"/>
    <p:sldId id="264" r:id="rId7"/>
    <p:sldId id="266" r:id="rId8"/>
    <p:sldId id="267" r:id="rId9"/>
    <p:sldId id="270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3:52:04.2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 24575,'55'0'0,"28"0"0,-27 0 0,6 0 0,14 0 0,5 0-1397,3 0 1,5 0 1396,-10 0 0,5 0 0,-2 0 0,-12 1 0,-2-1 0,2-1 0,4-1 0,1-1 0,-2 1 0,31 1 0,-10 0 886,-2-7-886,-18 7 0,-14 2 459,-43-1-459,18 0 0,-28 0 0,2 0 1448,7 0-1448,5 0 0,4 0 0,41 0 0,-11 0 0,35 6 0,-30-5 0,1 0 0,-7 5 0,4 2-286,14-4 0,9-1 0,-6 0 286,-6 2 0,-3 0 0,20 0 0,1-1-192,-19-4 0,-6 0 192,11 0 0,-2 0 0,-5 0 0,-29 0 0,18 0 0,-48 0 841,-1 0-841,1 0 401,0 0-401,3 0 0,0 0 0,9 0 0,-7 0 0,31 0 0,-21 4 0,38-4 0,6 1 0,-11 2 0,13 0 0,17 1 0,-10-2 0,-22-1 0,-1 0 0,38 4 0,5-1-1192,-2-4 1,-3 0 1191,-19 0 0,1 0 0,0 0 0,5 1 0,-6-2-493,-3-2 0,-4-1 493,12-1 0,1 1-136,-7 0 1,-3-1 135,-11-2 0,1 0 0,24 2 0,-2 0 0,11-3 0,-39 4 0,1 0 0,9 4 0,-5 0 0,5 0 0,-2 0 0,-1 0 2217,-5 0-2217,5 0 1099,17 0-1099,-39 4 162,21-3 0,1-1-162,-20 4 0,38-4 0,-11 0 0,-19 0 0,7 3 0,1 1 0,2-2 0,22 5 0,19 1 0,-46-6 0,13 2 0,-3 0 0,-25-4 0,21 0 0,6 0 0,-26 0 0,15 0 0,4 0 0,-1 0 0,33 0 0,-32 0 0,-2 0 0,9 0 0,-10-1 0,-1 2 0,6 6 0,-5-6 0,35 6 0,-45-7 0,6 0 0,6 0 0,-33 3 0,32-2 0,-42 2 0,3-3 0,0 0 0,-3 0 0,32 6 0,-24-4 0,18 4 0,-9-6 0,-14 0 0,18 0 0,-24 0 0,6 0 0,-8 0 0,-1 0 0,4 0 0,1 0 0,2-3 0,6 2 0,-7-5 0,6 5 0,-10-2 0,1 3 0,-2 0 0,0-3 0,2 2 0,-1-2 0,1 3 0,-2 0 0,-3-3 0,2 3 0,-2-3 0,5 3 0,27 0 0,-11 0 0,21 0 0,-29 0 0,-2 0 0,-5 0 0,0-3 0,4-1 0,-4 0 0,-3 1 0,-4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0T03:52:06.6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1 134 24575,'29'-4'0,"19"3"0,33-10 0,16 1 0,-28 2 0,7-1-591,-7 2 0,3 1 0,-2 1 591,7-1 0,3 1 0,13 0 0,10-1 0,-14 0 0,-24 1 0,-4 1 0,25-1 0,0-1-91,-17-2 1,-8 1 90,12 5 0,-3-2 0,-2 0 0,-13 4 0,13 0 0,17 0 0,-27 0 0,16 8 0,2 0 1301,-3-4-1301,-15 4 0,2 1 653,30-2-653,-22-5 0,-4 6 0,0-1 0,4-5 0,22 11 0,-3-4 0,-31-2 0,7 5 0,2-1 0,-5-7 0,28 16 0,-3-12 0,-47-2 0,48 7 0,-8-4 0,-30-2 0,47 7 0,-73-12 0,16 4 0,-2 0 0,-20-2 0,28 3 0,-32-4 0,4-3 0,2 0 0,-9 0 0,9 0 0,-11 3 0,6-2 0,23 2 0,-11-3 0,29-3 0,7-2 0,2-3 0,-5 3 0,4 0 0,0-7 0,-4 1 0,25 7 0,8-8 0,-2 0 0,-13 4 0,-13 1 0,1-2 0,27-5 0,-23 6 0,-9-1 0,-1 3 0,-2 4 0,11-6 0,9 8 0,-41 0 0,60 0 0,-61 0 0,21 0 0,0 0 0,-27 0 0,46 7 0,-54-6 0,18 8 0,-9-8 0,-11 2 0,16-3 0,-22 0 0,6 0 0,-8 3 0,1-2 0,1 2 0,-7-3 0,1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2022. 5. 10.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043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38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10430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나머지</a:t>
            </a:r>
            <a:r>
              <a:rPr lang="en-US" altLang="ko-KR" dirty="0"/>
              <a:t>. (</a:t>
            </a:r>
            <a:r>
              <a:rPr lang="en-US" altLang="ko-KR" dirty="0">
                <a:hlinkClick r:id="rId2"/>
              </a:rPr>
              <a:t>https://www.acmicpc.net/problem/10430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64" y="829915"/>
            <a:ext cx="10733463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" altLang="ko-Kore-KR" b="0" i="0" dirty="0">
                <a:solidFill>
                  <a:srgbClr val="555555"/>
                </a:solidFill>
                <a:effectLst/>
                <a:latin typeface="Open Sans" panose="020F0502020204030204" pitchFamily="34" charset="0"/>
              </a:rPr>
              <a:t>(A+B)%C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F0502020204030204" pitchFamily="34" charset="0"/>
              </a:rPr>
              <a:t>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F0502020204030204" pitchFamily="34" charset="0"/>
              </a:rPr>
              <a:t>((</a:t>
            </a:r>
            <a:r>
              <a:rPr lang="en" altLang="ko-Kore-KR" b="0" i="0" dirty="0">
                <a:solidFill>
                  <a:srgbClr val="555555"/>
                </a:solidFill>
                <a:effectLst/>
                <a:latin typeface="Open Sans" panose="020F0502020204030204" pitchFamily="34" charset="0"/>
              </a:rPr>
              <a:t>A%C) + (B%C))%C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F0502020204030204" pitchFamily="34" charset="0"/>
              </a:rPr>
              <a:t>와 같을까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F0502020204030204" pitchFamily="34" charset="0"/>
              </a:rPr>
              <a:t>?</a:t>
            </a:r>
          </a:p>
          <a:p>
            <a:pPr algn="l">
              <a:lnSpc>
                <a:spcPct val="150000"/>
              </a:lnSpc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F0502020204030204" pitchFamily="34" charset="0"/>
              </a:rPr>
              <a:t>(</a:t>
            </a:r>
            <a:r>
              <a:rPr lang="en" altLang="ko-Kore-KR" b="0" i="0" dirty="0">
                <a:solidFill>
                  <a:srgbClr val="555555"/>
                </a:solidFill>
                <a:effectLst/>
                <a:latin typeface="Open Sans" panose="020F0502020204030204" pitchFamily="34" charset="0"/>
              </a:rPr>
              <a:t>A×B)%C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F0502020204030204" pitchFamily="34" charset="0"/>
              </a:rPr>
              <a:t>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F0502020204030204" pitchFamily="34" charset="0"/>
              </a:rPr>
              <a:t>((</a:t>
            </a:r>
            <a:r>
              <a:rPr lang="en" altLang="ko-Kore-KR" b="0" i="0" dirty="0">
                <a:solidFill>
                  <a:srgbClr val="555555"/>
                </a:solidFill>
                <a:effectLst/>
                <a:latin typeface="Open Sans" panose="020F0502020204030204" pitchFamily="34" charset="0"/>
              </a:rPr>
              <a:t>A%C) × (B%C))%C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F0502020204030204" pitchFamily="34" charset="0"/>
              </a:rPr>
              <a:t>와 같을까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F0502020204030204" pitchFamily="34" charset="0"/>
              </a:rPr>
              <a:t>?</a:t>
            </a:r>
          </a:p>
          <a:p>
            <a:pPr algn="l">
              <a:lnSpc>
                <a:spcPct val="150000"/>
              </a:lnSpc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F0502020204030204" pitchFamily="34" charset="0"/>
              </a:rPr>
              <a:t>세 수 </a:t>
            </a:r>
            <a:r>
              <a:rPr lang="en" altLang="ko-Kore-KR" b="0" i="0" dirty="0">
                <a:solidFill>
                  <a:srgbClr val="555555"/>
                </a:solidFill>
                <a:effectLst/>
                <a:latin typeface="Open Sans" panose="020F0502020204030204" pitchFamily="34" charset="0"/>
              </a:rPr>
              <a:t>A, B, C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F0502020204030204" pitchFamily="34" charset="0"/>
              </a:rPr>
              <a:t>가 주어졌을 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F0502020204030204" pitchFamily="34" charset="0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F0502020204030204" pitchFamily="34" charset="0"/>
              </a:rPr>
              <a:t>위의 네 가지 값을 구하는 프로그램을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Open Sans" panose="020F0502020204030204" pitchFamily="34" charset="0"/>
              </a:rPr>
              <a:t>작성하시오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F050202020403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62" y="2644170"/>
            <a:ext cx="1073346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r>
              <a:rPr lang="ko-KR" altLang="en-US" dirty="0"/>
              <a:t>첫째 줄에 </a:t>
            </a:r>
            <a:r>
              <a:rPr lang="en" altLang="ko-Kore-KR" dirty="0"/>
              <a:t>A, B, C</a:t>
            </a:r>
            <a:r>
              <a:rPr lang="ko-KR" altLang="en-US" dirty="0"/>
              <a:t>가 순서대로 주어진다</a:t>
            </a:r>
            <a:r>
              <a:rPr lang="en-US" altLang="ko-KR" dirty="0"/>
              <a:t>. (2 ≤ </a:t>
            </a:r>
            <a:r>
              <a:rPr lang="en" altLang="ko-Kore-KR" dirty="0"/>
              <a:t>A, B, C ≤ 10000)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61" y="3828364"/>
            <a:ext cx="10733463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첫째 줄에 </a:t>
            </a:r>
            <a:r>
              <a:rPr lang="en-US" altLang="ko-KR" dirty="0"/>
              <a:t>(</a:t>
            </a:r>
            <a:r>
              <a:rPr lang="en" altLang="ko-Kore-KR" dirty="0"/>
              <a:t>A+B)%C,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둘째 줄에 </a:t>
            </a:r>
            <a:r>
              <a:rPr lang="en-US" altLang="ko-KR" dirty="0"/>
              <a:t>((</a:t>
            </a:r>
            <a:r>
              <a:rPr lang="en" altLang="ko-Kore-KR" dirty="0"/>
              <a:t>A%C) + (B%C))%C,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셋째 줄에 </a:t>
            </a:r>
            <a:r>
              <a:rPr lang="en-US" altLang="ko-KR" dirty="0"/>
              <a:t>(</a:t>
            </a:r>
            <a:r>
              <a:rPr lang="en" altLang="ko-Kore-KR" dirty="0"/>
              <a:t>A×B)%C,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넷째 줄에 </a:t>
            </a:r>
            <a:r>
              <a:rPr lang="en-US" altLang="ko-KR" dirty="0"/>
              <a:t>((</a:t>
            </a:r>
            <a:r>
              <a:rPr lang="en" altLang="ko-Kore-KR" dirty="0"/>
              <a:t>A%C) × (B%C))%C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를</a:t>
            </a:r>
            <a:r>
              <a:rPr lang="ko-KR" altLang="en-US" dirty="0"/>
              <a:t> 출력한다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742C425-009E-E0FE-26B3-0722295C1B31}"/>
              </a:ext>
            </a:extLst>
          </p:cNvPr>
          <p:cNvSpPr txBox="1"/>
          <p:nvPr/>
        </p:nvSpPr>
        <p:spPr>
          <a:xfrm>
            <a:off x="313765" y="42746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결과 분석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845914-1956-F581-2E39-41153833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234" y="1386690"/>
            <a:ext cx="4676285" cy="40846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B147DF-4BB1-1F34-4605-AD9AACB61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3" y="1386690"/>
            <a:ext cx="4173175" cy="40846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489155F-3CA9-626E-C4D9-EA5FA22E16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51" y="5522202"/>
            <a:ext cx="2794000" cy="1054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03F693-8427-EE07-61D6-59CCF6528D64}"/>
              </a:ext>
            </a:extLst>
          </p:cNvPr>
          <p:cNvSpPr txBox="1"/>
          <p:nvPr/>
        </p:nvSpPr>
        <p:spPr>
          <a:xfrm>
            <a:off x="682525" y="96646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Scanner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258F38-1FC0-E2BA-810F-41381D0D1040}"/>
              </a:ext>
            </a:extLst>
          </p:cNvPr>
          <p:cNvSpPr txBox="1"/>
          <p:nvPr/>
        </p:nvSpPr>
        <p:spPr>
          <a:xfrm>
            <a:off x="6728173" y="966466"/>
            <a:ext cx="189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BufferedReader</a:t>
            </a:r>
            <a:endParaRPr lang="ko-KR" altLang="en-US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E172BB9-8BA6-4C5B-91C3-1A9BF3C08B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149" y="5522202"/>
            <a:ext cx="2781300" cy="1041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40326DF1-EEE9-8670-F072-399E11B3E5DB}"/>
                  </a:ext>
                </a:extLst>
              </p14:cNvPr>
              <p14:cNvContentPartPr/>
              <p14:nvPr/>
            </p14:nvContentPartPr>
            <p14:xfrm>
              <a:off x="1565339" y="2224164"/>
              <a:ext cx="3114720" cy="3420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40326DF1-EEE9-8670-F072-399E11B3E5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47699" y="2206164"/>
                <a:ext cx="315036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0340A605-C2E1-9FC4-68BA-5EEEC787EEBF}"/>
                  </a:ext>
                </a:extLst>
              </p14:cNvPr>
              <p14:cNvContentPartPr/>
              <p14:nvPr/>
            </p14:nvContentPartPr>
            <p14:xfrm>
              <a:off x="7272779" y="2506764"/>
              <a:ext cx="2106360" cy="8352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0340A605-C2E1-9FC4-68BA-5EEEC787EEB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55139" y="2488764"/>
                <a:ext cx="2142000" cy="11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069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선행 정보 </a:t>
            </a:r>
            <a:r>
              <a:rPr lang="en-US" altLang="ko-KR" b="1" dirty="0"/>
              <a:t>0 : </a:t>
            </a:r>
            <a:r>
              <a:rPr lang="ko-KR" altLang="en-US" b="1" dirty="0"/>
              <a:t>인코딩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64DE7-87E9-D399-FA4A-A0F68640C30F}"/>
              </a:ext>
            </a:extLst>
          </p:cNvPr>
          <p:cNvSpPr txBox="1"/>
          <p:nvPr/>
        </p:nvSpPr>
        <p:spPr>
          <a:xfrm>
            <a:off x="313765" y="1014949"/>
            <a:ext cx="11701026" cy="5432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0">
              <a:lnSpc>
                <a:spcPct val="150000"/>
              </a:lnSpc>
            </a:pPr>
            <a:r>
              <a:rPr lang="en" altLang="ko-Kore-KR" sz="1400" b="0" i="0" dirty="0">
                <a:solidFill>
                  <a:srgbClr val="222222"/>
                </a:solidFill>
                <a:effectLst/>
                <a:latin typeface="FC Sans"/>
              </a:rPr>
              <a:t>Java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FC Sans"/>
              </a:rPr>
              <a:t>는 </a:t>
            </a:r>
            <a:r>
              <a:rPr lang="en" altLang="ko-Kore-KR" sz="1400" b="0" i="0" dirty="0">
                <a:solidFill>
                  <a:srgbClr val="222222"/>
                </a:solidFill>
                <a:effectLst/>
                <a:latin typeface="FC Sans"/>
              </a:rPr>
              <a:t>String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FC Sans"/>
              </a:rPr>
              <a:t>을 처리할 때 내부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FC Sans"/>
              </a:rPr>
              <a:t>(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FC Sans"/>
              </a:rPr>
              <a:t>메모리 상에서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FC Sans"/>
              </a:rPr>
              <a:t>)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FC Sans"/>
              </a:rPr>
              <a:t>에서는 </a:t>
            </a:r>
            <a:r>
              <a:rPr lang="en" altLang="ko-Kore-KR" sz="1400" b="0" i="0" dirty="0">
                <a:solidFill>
                  <a:srgbClr val="222222"/>
                </a:solidFill>
                <a:effectLst/>
                <a:latin typeface="FC Sans"/>
              </a:rPr>
              <a:t>UTF-16 BE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FC Sans"/>
              </a:rPr>
              <a:t>인코딩으로 문자열을 저장하고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FC Sans"/>
              </a:rPr>
              <a:t>, </a:t>
            </a:r>
          </a:p>
          <a:p>
            <a:pPr algn="l" latinLnBrk="0">
              <a:lnSpc>
                <a:spcPct val="150000"/>
              </a:lnSpc>
            </a:pPr>
            <a:r>
              <a:rPr lang="ko-KR" altLang="en-US" sz="1400" b="0" i="0" dirty="0">
                <a:solidFill>
                  <a:srgbClr val="222222"/>
                </a:solidFill>
                <a:effectLst/>
                <a:latin typeface="FC Sans"/>
              </a:rPr>
              <a:t>송수신에서는 직렬화가 필요한 경우 변형된 </a:t>
            </a:r>
            <a:r>
              <a:rPr lang="en" altLang="ko-Kore-KR" sz="1400" b="0" i="0" dirty="0">
                <a:solidFill>
                  <a:srgbClr val="222222"/>
                </a:solidFill>
                <a:effectLst/>
                <a:latin typeface="FC Sans"/>
              </a:rPr>
              <a:t>UTF-8 (modified UTF-8)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FC Sans"/>
              </a:rPr>
              <a:t>을 사용하며 문자열을 입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FC Sans"/>
              </a:rPr>
              <a:t>/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FC Sans"/>
              </a:rPr>
              <a:t>출력할 때에만 사용자가 지정한 인코딩 값 또는 운영체제의 기본 인코딩 값으로 문자열을 인코딩한다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FC Sans"/>
              </a:rPr>
              <a:t>.</a:t>
            </a:r>
          </a:p>
          <a:p>
            <a:pPr algn="l" latinLnBrk="0">
              <a:lnSpc>
                <a:spcPct val="150000"/>
              </a:lnSpc>
            </a:pPr>
            <a:r>
              <a:rPr lang="en-US" altLang="ko-KR" sz="1400" b="0" i="0" dirty="0">
                <a:solidFill>
                  <a:srgbClr val="222222"/>
                </a:solidFill>
                <a:effectLst/>
                <a:latin typeface="FC Sans"/>
              </a:rPr>
              <a:t> </a:t>
            </a:r>
          </a:p>
          <a:p>
            <a:pPr algn="l" latin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i="0" dirty="0">
                <a:solidFill>
                  <a:srgbClr val="222222"/>
                </a:solidFill>
                <a:effectLst/>
                <a:latin typeface="FC Sans"/>
              </a:rPr>
              <a:t> 자바는 내부적으로 </a:t>
            </a:r>
            <a:r>
              <a:rPr lang="en-US" altLang="ko-KR" sz="1400" b="1" i="0" dirty="0">
                <a:solidFill>
                  <a:srgbClr val="222222"/>
                </a:solidFill>
                <a:effectLst/>
                <a:latin typeface="FC Sans"/>
              </a:rPr>
              <a:t>(</a:t>
            </a:r>
            <a:r>
              <a:rPr lang="ko-KR" altLang="en-US" sz="1400" b="1" i="0" dirty="0">
                <a:solidFill>
                  <a:srgbClr val="222222"/>
                </a:solidFill>
                <a:effectLst/>
                <a:latin typeface="FC Sans"/>
              </a:rPr>
              <a:t>메모리 상에서</a:t>
            </a:r>
            <a:r>
              <a:rPr lang="en-US" altLang="ko-KR" sz="1400" b="1" i="0" dirty="0">
                <a:solidFill>
                  <a:srgbClr val="222222"/>
                </a:solidFill>
                <a:effectLst/>
                <a:latin typeface="FC Sans"/>
              </a:rPr>
              <a:t>) </a:t>
            </a:r>
            <a:r>
              <a:rPr lang="ko-KR" altLang="en-US" sz="1400" b="1" i="0" dirty="0">
                <a:solidFill>
                  <a:srgbClr val="222222"/>
                </a:solidFill>
                <a:effectLst/>
                <a:latin typeface="FC Sans"/>
              </a:rPr>
              <a:t>문자열이 </a:t>
            </a:r>
            <a:r>
              <a:rPr lang="en" altLang="ko-Kore-KR" sz="1400" b="1" i="0" dirty="0">
                <a:solidFill>
                  <a:srgbClr val="222222"/>
                </a:solidFill>
                <a:effectLst/>
                <a:latin typeface="FC Sans"/>
              </a:rPr>
              <a:t>UTF-16 </a:t>
            </a:r>
            <a:r>
              <a:rPr lang="ko-KR" altLang="en-US" sz="1400" b="1" i="0" dirty="0" err="1">
                <a:solidFill>
                  <a:srgbClr val="222222"/>
                </a:solidFill>
                <a:effectLst/>
                <a:latin typeface="FC Sans"/>
              </a:rPr>
              <a:t>으로</a:t>
            </a:r>
            <a:r>
              <a:rPr lang="ko-KR" altLang="en-US" sz="1400" b="1" i="0" dirty="0">
                <a:solidFill>
                  <a:srgbClr val="222222"/>
                </a:solidFill>
                <a:effectLst/>
                <a:latin typeface="FC Sans"/>
              </a:rPr>
              <a:t> </a:t>
            </a:r>
            <a:r>
              <a:rPr lang="ko-KR" altLang="en-US" sz="1400" b="1" i="0" dirty="0" err="1">
                <a:solidFill>
                  <a:srgbClr val="222222"/>
                </a:solidFill>
                <a:effectLst/>
                <a:latin typeface="FC Sans"/>
              </a:rPr>
              <a:t>인코딩되어</a:t>
            </a:r>
            <a:r>
              <a:rPr lang="ko-KR" altLang="en-US" sz="1400" b="1" i="0" dirty="0">
                <a:solidFill>
                  <a:srgbClr val="222222"/>
                </a:solidFill>
                <a:effectLst/>
                <a:latin typeface="FC Sans"/>
              </a:rPr>
              <a:t> 처리된다</a:t>
            </a:r>
            <a:r>
              <a:rPr lang="en-US" altLang="ko-KR" sz="1400" b="1" i="0" dirty="0">
                <a:solidFill>
                  <a:srgbClr val="222222"/>
                </a:solidFill>
                <a:effectLst/>
                <a:latin typeface="FC Sans"/>
              </a:rPr>
              <a:t>.</a:t>
            </a:r>
            <a:endParaRPr lang="ko-KR" altLang="en-US" sz="1400" b="0" i="0" dirty="0">
              <a:solidFill>
                <a:srgbClr val="222222"/>
              </a:solidFill>
              <a:effectLst/>
              <a:latin typeface="FC Sans"/>
            </a:endParaRPr>
          </a:p>
          <a:p>
            <a:pPr algn="l" latin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i="0" dirty="0">
                <a:solidFill>
                  <a:srgbClr val="222222"/>
                </a:solidFill>
                <a:effectLst/>
                <a:latin typeface="FC Sans"/>
              </a:rPr>
              <a:t> 문자열 송</a:t>
            </a:r>
            <a:r>
              <a:rPr lang="en-US" altLang="ko-KR" sz="1400" b="1" i="0" dirty="0">
                <a:solidFill>
                  <a:srgbClr val="222222"/>
                </a:solidFill>
                <a:effectLst/>
                <a:latin typeface="FC Sans"/>
              </a:rPr>
              <a:t>/</a:t>
            </a:r>
            <a:r>
              <a:rPr lang="ko-KR" altLang="en-US" sz="1400" b="1" i="0" dirty="0">
                <a:solidFill>
                  <a:srgbClr val="222222"/>
                </a:solidFill>
                <a:effectLst/>
                <a:latin typeface="FC Sans"/>
              </a:rPr>
              <a:t>수신을 위해 직렬화가 필요할 때에는 변형된 </a:t>
            </a:r>
            <a:r>
              <a:rPr lang="en" altLang="ko-Kore-KR" sz="1400" b="1" i="0" dirty="0">
                <a:solidFill>
                  <a:srgbClr val="222222"/>
                </a:solidFill>
                <a:effectLst/>
                <a:latin typeface="FC Sans"/>
              </a:rPr>
              <a:t>UTF-8 </a:t>
            </a:r>
            <a:r>
              <a:rPr lang="ko-KR" altLang="en-US" sz="1400" b="1" i="0" dirty="0">
                <a:solidFill>
                  <a:srgbClr val="222222"/>
                </a:solidFill>
                <a:effectLst/>
                <a:latin typeface="FC Sans"/>
              </a:rPr>
              <a:t>을 사용한다</a:t>
            </a:r>
            <a:r>
              <a:rPr lang="en-US" altLang="ko-KR" sz="1400" b="1" i="0" dirty="0">
                <a:solidFill>
                  <a:srgbClr val="222222"/>
                </a:solidFill>
                <a:effectLst/>
                <a:latin typeface="FC Sans"/>
              </a:rPr>
              <a:t>.</a:t>
            </a:r>
            <a:endParaRPr lang="ko-KR" altLang="en-US" sz="1400" b="0" i="0" dirty="0">
              <a:solidFill>
                <a:srgbClr val="222222"/>
              </a:solidFill>
              <a:effectLst/>
              <a:latin typeface="FC Sans"/>
            </a:endParaRPr>
          </a:p>
          <a:p>
            <a:pPr algn="l" latin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i="0" dirty="0">
                <a:solidFill>
                  <a:srgbClr val="222222"/>
                </a:solidFill>
                <a:effectLst/>
                <a:latin typeface="FC Sans"/>
              </a:rPr>
              <a:t> 문자열을 입출력 할 때는 운영체제 기본 </a:t>
            </a:r>
            <a:r>
              <a:rPr lang="ko-KR" altLang="en-US" sz="1400" b="1" i="0" dirty="0" err="1">
                <a:solidFill>
                  <a:srgbClr val="222222"/>
                </a:solidFill>
                <a:effectLst/>
                <a:latin typeface="FC Sans"/>
              </a:rPr>
              <a:t>인코딩값</a:t>
            </a:r>
            <a:r>
              <a:rPr lang="en-US" altLang="ko-KR" sz="1400" b="1" i="0" dirty="0">
                <a:solidFill>
                  <a:srgbClr val="222222"/>
                </a:solidFill>
                <a:effectLst/>
                <a:latin typeface="FC Sans"/>
              </a:rPr>
              <a:t>, </a:t>
            </a:r>
            <a:r>
              <a:rPr lang="ko-KR" altLang="en-US" sz="1400" b="1" i="0" dirty="0">
                <a:solidFill>
                  <a:srgbClr val="222222"/>
                </a:solidFill>
                <a:effectLst/>
                <a:latin typeface="FC Sans"/>
              </a:rPr>
              <a:t>또는 사용자가 지정한 인코딩 값으로 문자열을 인코딩한다</a:t>
            </a:r>
            <a:r>
              <a:rPr lang="en-US" altLang="ko-KR" sz="1400" b="1" i="0" dirty="0">
                <a:solidFill>
                  <a:srgbClr val="222222"/>
                </a:solidFill>
                <a:effectLst/>
                <a:latin typeface="FC Sans"/>
              </a:rPr>
              <a:t>.</a:t>
            </a:r>
          </a:p>
          <a:p>
            <a:pPr algn="l" latinLnBrk="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i="0" dirty="0">
                <a:solidFill>
                  <a:srgbClr val="222222"/>
                </a:solidFill>
                <a:effectLst/>
                <a:latin typeface="FC Sans"/>
              </a:rPr>
              <a:t> (</a:t>
            </a:r>
            <a:r>
              <a:rPr lang="ko-KR" altLang="en-US" sz="1400" b="1" i="0" dirty="0">
                <a:solidFill>
                  <a:srgbClr val="222222"/>
                </a:solidFill>
                <a:effectLst/>
                <a:latin typeface="FC Sans"/>
              </a:rPr>
              <a:t>내부 메모리 상에서 처리되는 것과는 다르다</a:t>
            </a:r>
            <a:r>
              <a:rPr lang="en-US" altLang="ko-KR" sz="1400" b="1" i="0" dirty="0">
                <a:solidFill>
                  <a:srgbClr val="222222"/>
                </a:solidFill>
                <a:effectLst/>
                <a:latin typeface="FC Sans"/>
              </a:rPr>
              <a:t>.)</a:t>
            </a:r>
            <a:endParaRPr lang="ko-KR" altLang="en-US" sz="1400" b="0" i="0" dirty="0">
              <a:solidFill>
                <a:srgbClr val="222222"/>
              </a:solidFill>
              <a:effectLst/>
              <a:latin typeface="FC Sans"/>
            </a:endParaRPr>
          </a:p>
          <a:p>
            <a:pPr algn="l" latin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i="0" dirty="0">
                <a:solidFill>
                  <a:srgbClr val="222222"/>
                </a:solidFill>
                <a:effectLst/>
                <a:latin typeface="FC Sans"/>
              </a:rPr>
              <a:t> </a:t>
            </a:r>
            <a:r>
              <a:rPr lang="en-US" altLang="ko-KR" sz="1400" b="1" i="0" dirty="0">
                <a:solidFill>
                  <a:srgbClr val="222222"/>
                </a:solidFill>
                <a:effectLst/>
                <a:latin typeface="FC Sans"/>
              </a:rPr>
              <a:t>1 ~ 127 </a:t>
            </a:r>
            <a:r>
              <a:rPr lang="ko-KR" altLang="en-US" sz="1400" b="1" i="0" dirty="0">
                <a:solidFill>
                  <a:srgbClr val="222222"/>
                </a:solidFill>
                <a:effectLst/>
                <a:latin typeface="FC Sans"/>
              </a:rPr>
              <a:t>까지는 </a:t>
            </a:r>
            <a:r>
              <a:rPr lang="en" altLang="ko-Kore-KR" sz="1400" b="1" i="0" dirty="0">
                <a:solidFill>
                  <a:srgbClr val="222222"/>
                </a:solidFill>
                <a:effectLst/>
                <a:latin typeface="FC Sans"/>
              </a:rPr>
              <a:t>Ascii </a:t>
            </a:r>
            <a:r>
              <a:rPr lang="ko-KR" altLang="en-US" sz="1400" b="1" i="0" dirty="0">
                <a:solidFill>
                  <a:srgbClr val="222222"/>
                </a:solidFill>
                <a:effectLst/>
                <a:latin typeface="FC Sans"/>
              </a:rPr>
              <a:t>코드 값과 유니코드</a:t>
            </a:r>
            <a:r>
              <a:rPr lang="en-US" altLang="ko-KR" sz="1400" b="1" i="0" dirty="0">
                <a:solidFill>
                  <a:srgbClr val="222222"/>
                </a:solidFill>
                <a:effectLst/>
                <a:latin typeface="FC Sans"/>
              </a:rPr>
              <a:t>(</a:t>
            </a:r>
            <a:r>
              <a:rPr lang="en" altLang="ko-Kore-KR" sz="1400" b="1" i="0" dirty="0">
                <a:solidFill>
                  <a:srgbClr val="222222"/>
                </a:solidFill>
                <a:effectLst/>
                <a:latin typeface="FC Sans"/>
              </a:rPr>
              <a:t>UTF-8, UTF-16 </a:t>
            </a:r>
            <a:r>
              <a:rPr lang="ko-KR" altLang="en-US" sz="1400" b="1" i="0" dirty="0">
                <a:solidFill>
                  <a:srgbClr val="222222"/>
                </a:solidFill>
                <a:effectLst/>
                <a:latin typeface="FC Sans"/>
              </a:rPr>
              <a:t>등</a:t>
            </a:r>
            <a:r>
              <a:rPr lang="en-US" altLang="ko-KR" sz="1400" b="1" i="0" dirty="0">
                <a:solidFill>
                  <a:srgbClr val="222222"/>
                </a:solidFill>
                <a:effectLst/>
                <a:latin typeface="FC Sans"/>
              </a:rPr>
              <a:t>..), </a:t>
            </a:r>
            <a:r>
              <a:rPr lang="en" altLang="ko-Kore-KR" sz="1400" b="1" i="0" dirty="0">
                <a:solidFill>
                  <a:srgbClr val="222222"/>
                </a:solidFill>
                <a:effectLst/>
                <a:latin typeface="FC Sans"/>
              </a:rPr>
              <a:t>MS</a:t>
            </a:r>
            <a:r>
              <a:rPr lang="ko-KR" altLang="en-US" sz="1400" b="1" i="0" dirty="0">
                <a:solidFill>
                  <a:srgbClr val="222222"/>
                </a:solidFill>
                <a:effectLst/>
                <a:latin typeface="FC Sans"/>
              </a:rPr>
              <a:t>계열 코드</a:t>
            </a:r>
            <a:r>
              <a:rPr lang="en-US" altLang="ko-KR" sz="1400" b="1" i="0" dirty="0">
                <a:solidFill>
                  <a:srgbClr val="222222"/>
                </a:solidFill>
                <a:effectLst/>
                <a:latin typeface="FC Sans"/>
              </a:rPr>
              <a:t>(</a:t>
            </a:r>
            <a:r>
              <a:rPr lang="en" altLang="ko-Kore-KR" sz="1400" b="1" i="0" dirty="0">
                <a:solidFill>
                  <a:srgbClr val="222222"/>
                </a:solidFill>
                <a:effectLst/>
                <a:latin typeface="FC Sans"/>
              </a:rPr>
              <a:t>CP949, MS949 </a:t>
            </a:r>
            <a:r>
              <a:rPr lang="ko-KR" altLang="en-US" sz="1400" b="1" i="0" dirty="0">
                <a:solidFill>
                  <a:srgbClr val="222222"/>
                </a:solidFill>
                <a:effectLst/>
                <a:latin typeface="FC Sans"/>
              </a:rPr>
              <a:t>등</a:t>
            </a:r>
            <a:r>
              <a:rPr lang="en-US" altLang="ko-KR" sz="1400" b="1" i="0" dirty="0">
                <a:solidFill>
                  <a:srgbClr val="222222"/>
                </a:solidFill>
                <a:effectLst/>
                <a:latin typeface="FC Sans"/>
              </a:rPr>
              <a:t>..) </a:t>
            </a:r>
            <a:r>
              <a:rPr lang="ko-KR" altLang="en-US" sz="1400" b="1" i="0" dirty="0">
                <a:solidFill>
                  <a:srgbClr val="222222"/>
                </a:solidFill>
                <a:effectLst/>
                <a:latin typeface="FC Sans"/>
              </a:rPr>
              <a:t>의 값이 같다</a:t>
            </a:r>
            <a:r>
              <a:rPr lang="en-US" altLang="ko-KR" sz="1400" b="1" i="0" dirty="0">
                <a:solidFill>
                  <a:srgbClr val="222222"/>
                </a:solidFill>
                <a:effectLst/>
                <a:latin typeface="FC Sans"/>
              </a:rPr>
              <a:t>. </a:t>
            </a:r>
          </a:p>
          <a:p>
            <a:pPr algn="l" latinLnBrk="0">
              <a:lnSpc>
                <a:spcPct val="150000"/>
              </a:lnSpc>
            </a:pPr>
            <a:r>
              <a:rPr lang="en-US" altLang="ko-KR" sz="1400" b="0" i="0" dirty="0">
                <a:solidFill>
                  <a:srgbClr val="222222"/>
                </a:solidFill>
                <a:effectLst/>
                <a:latin typeface="FC Sans"/>
              </a:rPr>
              <a:t>( </a:t>
            </a:r>
            <a:r>
              <a:rPr lang="en" altLang="ko-Kore-KR" sz="1400" b="0" i="0" dirty="0" err="1">
                <a:solidFill>
                  <a:srgbClr val="222222"/>
                </a:solidFill>
                <a:effectLst/>
                <a:latin typeface="FC Sans"/>
              </a:rPr>
              <a:t>ms</a:t>
            </a:r>
            <a:r>
              <a:rPr lang="en" altLang="ko-Kore-KR" sz="1400" b="0" i="0" dirty="0">
                <a:solidFill>
                  <a:srgbClr val="222222"/>
                </a:solidFill>
                <a:effectLst/>
                <a:latin typeface="FC Sans"/>
              </a:rPr>
              <a:t>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FC Sans"/>
              </a:rPr>
              <a:t>랑 유니코드는 해당 범위에서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FC Sans"/>
              </a:rPr>
              <a:t>92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FC Sans"/>
              </a:rPr>
              <a:t>번만 다른데 이는 </a:t>
            </a:r>
            <a:r>
              <a:rPr lang="ko-KR" altLang="en-US" sz="1400" b="0" i="0" dirty="0" err="1">
                <a:solidFill>
                  <a:srgbClr val="222222"/>
                </a:solidFill>
                <a:effectLst/>
                <a:latin typeface="FC Sans"/>
              </a:rPr>
              <a:t>역슬래시로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FC Sans"/>
              </a:rPr>
              <a:t> 윈도우에서는 대부분 ₩ </a:t>
            </a:r>
            <a:r>
              <a:rPr lang="ko-KR" altLang="en-US" sz="1400" b="0" i="0" dirty="0" err="1">
                <a:solidFill>
                  <a:srgbClr val="222222"/>
                </a:solidFill>
                <a:effectLst/>
                <a:latin typeface="FC Sans"/>
              </a:rPr>
              <a:t>으로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FC Sans"/>
              </a:rPr>
              <a:t> 표현되고 맥북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FC Sans"/>
              </a:rPr>
              <a:t>,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FC Sans"/>
              </a:rPr>
              <a:t>리눅스 계열에서는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FC Sans"/>
              </a:rPr>
              <a:t>\ </a:t>
            </a:r>
            <a:r>
              <a:rPr lang="ko-KR" altLang="en-US" sz="1400" b="0" i="0" dirty="0" err="1">
                <a:solidFill>
                  <a:srgbClr val="222222"/>
                </a:solidFill>
                <a:effectLst/>
                <a:latin typeface="FC Sans"/>
              </a:rPr>
              <a:t>으로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FC Sans"/>
              </a:rPr>
              <a:t> 표현된다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FC Sans"/>
              </a:rPr>
              <a:t>. )</a:t>
            </a:r>
          </a:p>
          <a:p>
            <a:pPr algn="l" latinLnBrk="0">
              <a:lnSpc>
                <a:spcPct val="150000"/>
              </a:lnSpc>
            </a:pPr>
            <a:endParaRPr lang="en-US" altLang="ko-KR" sz="1400" b="0" i="0" dirty="0">
              <a:solidFill>
                <a:srgbClr val="222222"/>
              </a:solidFill>
              <a:effectLst/>
              <a:latin typeface="FC Sans"/>
            </a:endParaRPr>
          </a:p>
          <a:p>
            <a:pPr algn="l" latinLnBrk="0">
              <a:lnSpc>
                <a:spcPct val="150000"/>
              </a:lnSpc>
            </a:pPr>
            <a:r>
              <a:rPr lang="en" altLang="ko-Kore-KR" sz="1400" b="0" i="0" dirty="0">
                <a:solidFill>
                  <a:srgbClr val="222222"/>
                </a:solidFill>
                <a:effectLst/>
                <a:latin typeface="FC Sans"/>
              </a:rPr>
              <a:t>UTF-8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FC Sans"/>
              </a:rPr>
              <a:t>과 </a:t>
            </a:r>
            <a:r>
              <a:rPr lang="en" altLang="ko-Kore-KR" sz="1400" b="0" i="0" dirty="0">
                <a:solidFill>
                  <a:srgbClr val="222222"/>
                </a:solidFill>
                <a:effectLst/>
                <a:latin typeface="FC Sans"/>
              </a:rPr>
              <a:t>UTF-16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FC Sans"/>
              </a:rPr>
              <a:t>의 차이는 </a:t>
            </a:r>
            <a:r>
              <a:rPr lang="en" altLang="ko-Kore-KR" sz="1400" b="0" i="0" dirty="0">
                <a:solidFill>
                  <a:srgbClr val="222222"/>
                </a:solidFill>
                <a:effectLst/>
                <a:latin typeface="FC Sans"/>
              </a:rPr>
              <a:t>Byte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FC Sans"/>
              </a:rPr>
              <a:t>구성 방식에서 차이가 있다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FC Sans"/>
              </a:rPr>
              <a:t>.</a:t>
            </a:r>
          </a:p>
          <a:p>
            <a:pPr algn="l" latinLnBrk="0">
              <a:lnSpc>
                <a:spcPct val="150000"/>
              </a:lnSpc>
            </a:pPr>
            <a:r>
              <a:rPr lang="en" altLang="ko-Kore-KR" sz="1400" b="0" i="0" dirty="0">
                <a:solidFill>
                  <a:srgbClr val="222222"/>
                </a:solidFill>
                <a:effectLst/>
                <a:latin typeface="FC Sans"/>
              </a:rPr>
              <a:t>UTF-8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FC Sans"/>
              </a:rPr>
              <a:t>의 경우 문자의 영역에 따라 </a:t>
            </a:r>
            <a:r>
              <a:rPr lang="en" altLang="ko-Kore-KR" sz="1400" b="0" i="0" dirty="0">
                <a:solidFill>
                  <a:srgbClr val="222222"/>
                </a:solidFill>
                <a:effectLst/>
                <a:latin typeface="FC Sans"/>
              </a:rPr>
              <a:t>Byte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FC Sans"/>
              </a:rPr>
              <a:t>사용 개수가 다른데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FC Sans"/>
              </a:rPr>
              <a:t>,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FC Sans"/>
              </a:rPr>
              <a:t>영어의 경우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FC Sans"/>
              </a:rPr>
              <a:t>1</a:t>
            </a:r>
            <a:r>
              <a:rPr lang="en" altLang="ko-Kore-KR" sz="1400" b="0" i="0" dirty="0">
                <a:solidFill>
                  <a:srgbClr val="222222"/>
                </a:solidFill>
                <a:effectLst/>
                <a:latin typeface="FC Sans"/>
              </a:rPr>
              <a:t>Byte,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FC Sans"/>
              </a:rPr>
              <a:t>한글의 경우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FC Sans"/>
              </a:rPr>
              <a:t>3</a:t>
            </a:r>
            <a:r>
              <a:rPr lang="en" altLang="ko-Kore-KR" sz="1400" b="0" i="0" dirty="0">
                <a:solidFill>
                  <a:srgbClr val="222222"/>
                </a:solidFill>
                <a:effectLst/>
                <a:latin typeface="FC Sans"/>
              </a:rPr>
              <a:t>Byte </a:t>
            </a:r>
            <a:r>
              <a:rPr lang="ko-KR" altLang="en-US" sz="1400" b="0" i="0" dirty="0" err="1">
                <a:solidFill>
                  <a:srgbClr val="222222"/>
                </a:solidFill>
                <a:effectLst/>
                <a:latin typeface="FC Sans"/>
              </a:rPr>
              <a:t>를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FC Sans"/>
              </a:rPr>
              <a:t> 사용한다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FC Sans"/>
              </a:rPr>
              <a:t>.</a:t>
            </a:r>
          </a:p>
          <a:p>
            <a:pPr algn="l" latinLnBrk="0">
              <a:lnSpc>
                <a:spcPct val="150000"/>
              </a:lnSpc>
            </a:pPr>
            <a:r>
              <a:rPr lang="en-US" altLang="ko-KR" sz="1400" b="0" i="0" dirty="0">
                <a:solidFill>
                  <a:srgbClr val="222222"/>
                </a:solidFill>
                <a:effectLst/>
                <a:latin typeface="FC Sans"/>
              </a:rPr>
              <a:t> 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FC Sans"/>
              </a:rPr>
              <a:t>반대로 </a:t>
            </a:r>
            <a:r>
              <a:rPr lang="en" altLang="ko-Kore-KR" sz="1400" b="0" i="0" dirty="0">
                <a:solidFill>
                  <a:srgbClr val="222222"/>
                </a:solidFill>
                <a:effectLst/>
                <a:latin typeface="FC Sans"/>
              </a:rPr>
              <a:t>UTF-16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FC Sans"/>
              </a:rPr>
              <a:t>은 거의 모든 문자가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FC Sans"/>
              </a:rPr>
              <a:t>2</a:t>
            </a:r>
            <a:r>
              <a:rPr lang="en" altLang="ko-Kore-KR" sz="1400" b="0" i="0" dirty="0">
                <a:solidFill>
                  <a:srgbClr val="222222"/>
                </a:solidFill>
                <a:effectLst/>
                <a:latin typeface="FC Sans"/>
              </a:rPr>
              <a:t>Byte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FC Sans"/>
              </a:rPr>
              <a:t>로 구성된다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FC Sans"/>
              </a:rPr>
              <a:t>.</a:t>
            </a:r>
          </a:p>
          <a:p>
            <a:pPr algn="l" latinLnBrk="0">
              <a:lnSpc>
                <a:spcPct val="150000"/>
              </a:lnSpc>
            </a:pPr>
            <a:endParaRPr lang="en-US" altLang="ko-KR" sz="1400" dirty="0">
              <a:solidFill>
                <a:srgbClr val="222222"/>
              </a:solidFill>
              <a:latin typeface="FC Sans"/>
            </a:endParaRPr>
          </a:p>
          <a:p>
            <a:pPr latinLnBrk="0"/>
            <a:r>
              <a:rPr lang="ko-KR" altLang="en-US" sz="1400" b="1" dirty="0"/>
              <a:t>입력</a:t>
            </a:r>
            <a:r>
              <a:rPr lang="en-US" altLang="ko-KR" sz="1400" b="1" dirty="0"/>
              <a:t>(</a:t>
            </a:r>
            <a:r>
              <a:rPr lang="en" altLang="ko-Kore-KR" sz="1400" b="1" dirty="0"/>
              <a:t>UTF-8) -&gt; </a:t>
            </a:r>
            <a:r>
              <a:rPr lang="ko-KR" altLang="en-US" sz="1400" b="1" dirty="0"/>
              <a:t>송수신</a:t>
            </a:r>
            <a:r>
              <a:rPr lang="en-US" altLang="ko-KR" sz="1400" b="1" dirty="0"/>
              <a:t>(</a:t>
            </a:r>
            <a:r>
              <a:rPr lang="en" altLang="ko-Kore-KR" sz="1400" b="1" dirty="0"/>
              <a:t>modified UTF-8) -&gt; </a:t>
            </a:r>
            <a:r>
              <a:rPr lang="ko-KR" altLang="en-US" sz="1400" b="1" dirty="0"/>
              <a:t>자바 메모리 </a:t>
            </a:r>
            <a:r>
              <a:rPr lang="en-US" altLang="ko-KR" sz="1400" b="1" dirty="0"/>
              <a:t>(</a:t>
            </a:r>
            <a:r>
              <a:rPr lang="en" altLang="ko-Kore-KR" sz="1400" b="1" dirty="0"/>
              <a:t>UTF-16) -&gt; </a:t>
            </a:r>
            <a:r>
              <a:rPr lang="ko-KR" altLang="en-US" sz="1400" b="1" dirty="0"/>
              <a:t>송수신</a:t>
            </a:r>
            <a:r>
              <a:rPr lang="en-US" altLang="ko-KR" sz="1400" b="1" dirty="0"/>
              <a:t>(</a:t>
            </a:r>
            <a:r>
              <a:rPr lang="en" altLang="ko-Kore-KR" sz="1400" b="1" dirty="0"/>
              <a:t>modified UTF-8) -&gt; </a:t>
            </a:r>
            <a:r>
              <a:rPr lang="ko-KR" altLang="en-US" sz="1400" b="1" dirty="0"/>
              <a:t>출력</a:t>
            </a:r>
            <a:r>
              <a:rPr lang="en-US" altLang="ko-KR" sz="1400" b="1" dirty="0"/>
              <a:t>(</a:t>
            </a:r>
            <a:r>
              <a:rPr lang="en" altLang="ko-Kore-KR" sz="1400" b="1" dirty="0"/>
              <a:t>UTF-8)</a:t>
            </a:r>
          </a:p>
          <a:p>
            <a:endParaRPr lang="en-US" altLang="ko-KR" sz="1400" b="0" i="0" dirty="0">
              <a:solidFill>
                <a:srgbClr val="222222"/>
              </a:solidFill>
              <a:effectLst/>
              <a:latin typeface="FC Sans"/>
            </a:endParaRPr>
          </a:p>
        </p:txBody>
      </p:sp>
    </p:spTree>
    <p:extLst>
      <p:ext uri="{BB962C8B-B14F-4D97-AF65-F5344CB8AC3E}">
        <p14:creationId xmlns:p14="http://schemas.microsoft.com/office/powerpoint/2010/main" val="307179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선행 정보 </a:t>
            </a:r>
            <a:r>
              <a:rPr lang="en-US" altLang="ko-KR" b="1" dirty="0"/>
              <a:t>1 : </a:t>
            </a:r>
            <a:r>
              <a:rPr lang="ko-KR" altLang="en-US" b="1" dirty="0"/>
              <a:t>나머지</a:t>
            </a:r>
            <a:r>
              <a:rPr lang="en-US" altLang="ko-KR" b="1" dirty="0"/>
              <a:t>(mod)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6F664-81B9-AE40-BFEE-F70D439476D5}"/>
              </a:ext>
            </a:extLst>
          </p:cNvPr>
          <p:cNvSpPr txBox="1"/>
          <p:nvPr/>
        </p:nvSpPr>
        <p:spPr>
          <a:xfrm>
            <a:off x="313765" y="970229"/>
            <a:ext cx="760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JAVA(11) </a:t>
            </a:r>
            <a:r>
              <a:rPr lang="ko-KR" altLang="en-US" dirty="0"/>
              <a:t>에서 나머지 계산은 </a:t>
            </a:r>
            <a:r>
              <a:rPr lang="en-US" altLang="ko-KR" b="1" dirty="0"/>
              <a:t>%</a:t>
            </a:r>
            <a:r>
              <a:rPr lang="ko-KR" altLang="en-US" dirty="0" err="1"/>
              <a:t>를</a:t>
            </a:r>
            <a:r>
              <a:rPr lang="ko-KR" altLang="en-US" dirty="0"/>
              <a:t> 사용한다</a:t>
            </a:r>
            <a:r>
              <a:rPr lang="en-US" altLang="ko-KR" dirty="0"/>
              <a:t>.</a:t>
            </a:r>
            <a:r>
              <a:rPr lang="ko-KR" altLang="en-US" dirty="0"/>
              <a:t>   </a:t>
            </a:r>
            <a:r>
              <a:rPr lang="en-US" altLang="ko-KR" dirty="0"/>
              <a:t>Ex) 17</a:t>
            </a:r>
            <a:r>
              <a:rPr lang="ko-KR" altLang="en-US" dirty="0"/>
              <a:t> </a:t>
            </a:r>
            <a:r>
              <a:rPr lang="en-US" altLang="ko-KR" dirty="0"/>
              <a:t>%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   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7A8A81-2733-8613-06D3-8176B0B459BA}"/>
              </a:ext>
            </a:extLst>
          </p:cNvPr>
          <p:cNvSpPr txBox="1"/>
          <p:nvPr/>
        </p:nvSpPr>
        <p:spPr>
          <a:xfrm>
            <a:off x="313765" y="2462331"/>
            <a:ext cx="760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시스템 출력은 </a:t>
            </a:r>
            <a:r>
              <a:rPr lang="en-US" altLang="ko-KR" dirty="0" err="1"/>
              <a:t>System.out.println</a:t>
            </a:r>
            <a:r>
              <a:rPr lang="en-US" altLang="ko-KR" dirty="0"/>
              <a:t>(); 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94CA9D-A0FF-EE24-C844-0F01A3DE6307}"/>
              </a:ext>
            </a:extLst>
          </p:cNvPr>
          <p:cNvSpPr txBox="1"/>
          <p:nvPr/>
        </p:nvSpPr>
        <p:spPr>
          <a:xfrm>
            <a:off x="313765" y="1979401"/>
            <a:ext cx="286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선행 정보 </a:t>
            </a:r>
            <a:r>
              <a:rPr lang="en-US" altLang="ko-KR" b="1" dirty="0"/>
              <a:t>2 : </a:t>
            </a:r>
            <a:r>
              <a:rPr lang="ko-KR" altLang="en-US" b="1" dirty="0"/>
              <a:t>출력 </a:t>
            </a:r>
            <a:r>
              <a:rPr lang="en-US" altLang="ko-KR" b="1" dirty="0"/>
              <a:t>(print)</a:t>
            </a:r>
            <a:endParaRPr lang="ko-KR" altLang="en-US" b="1" dirty="0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F59ACCB4-BEAE-4D0C-E13F-EE6FA4F6179C}"/>
              </a:ext>
            </a:extLst>
          </p:cNvPr>
          <p:cNvSpPr/>
          <p:nvPr/>
        </p:nvSpPr>
        <p:spPr>
          <a:xfrm rot="5400000">
            <a:off x="5285741" y="4907244"/>
            <a:ext cx="1348975" cy="46130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EA220C-5FC0-081D-42A6-E07D50A05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124" y="3062169"/>
            <a:ext cx="4914900" cy="13335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9D1EAFB-0EDB-315B-A8CE-C350B38C6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84" y="5887771"/>
            <a:ext cx="94361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6F664-81B9-AE40-BFEE-F70D439476D5}"/>
              </a:ext>
            </a:extLst>
          </p:cNvPr>
          <p:cNvSpPr txBox="1"/>
          <p:nvPr/>
        </p:nvSpPr>
        <p:spPr>
          <a:xfrm>
            <a:off x="313765" y="970229"/>
            <a:ext cx="1015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Scanner</a:t>
            </a:r>
            <a:r>
              <a:rPr lang="ko-KR" altLang="en-US" dirty="0"/>
              <a:t>는 시스템에 입력된 데이터를</a:t>
            </a:r>
            <a:r>
              <a:rPr lang="en-US" altLang="ko-KR" dirty="0"/>
              <a:t> </a:t>
            </a:r>
            <a:r>
              <a:rPr lang="ko-KR" altLang="en-US" dirty="0"/>
              <a:t>객체로 </a:t>
            </a:r>
            <a:r>
              <a:rPr lang="ko-KR" altLang="en-US" dirty="0" err="1"/>
              <a:t>입력받는다</a:t>
            </a:r>
            <a:r>
              <a:rPr lang="en-US" altLang="ko-KR" dirty="0"/>
              <a:t>.</a:t>
            </a:r>
          </a:p>
          <a:p>
            <a:r>
              <a:rPr lang="en" altLang="ko-Kore-KR" dirty="0" err="1"/>
              <a:t>nextLine</a:t>
            </a:r>
            <a:r>
              <a:rPr lang="en" altLang="ko-Kore-KR" dirty="0"/>
              <a:t>() </a:t>
            </a:r>
            <a:r>
              <a:rPr lang="ko-KR" altLang="en-US" dirty="0"/>
              <a:t>은 문자열을</a:t>
            </a:r>
            <a:r>
              <a:rPr lang="en-US" altLang="ko-KR" dirty="0"/>
              <a:t>, </a:t>
            </a:r>
            <a:r>
              <a:rPr lang="en" altLang="ko-Kore-KR" dirty="0" err="1"/>
              <a:t>nextInt</a:t>
            </a:r>
            <a:r>
              <a:rPr lang="en" altLang="ko-Kore-KR" dirty="0"/>
              <a:t>()</a:t>
            </a:r>
            <a:r>
              <a:rPr lang="ko-KR" altLang="en-US" dirty="0"/>
              <a:t>는 정수를</a:t>
            </a:r>
            <a:r>
              <a:rPr lang="en-US" altLang="ko-KR" dirty="0"/>
              <a:t>, </a:t>
            </a:r>
            <a:r>
              <a:rPr lang="en" altLang="ko-Kore-KR" dirty="0" err="1"/>
              <a:t>nextDouble</a:t>
            </a:r>
            <a:r>
              <a:rPr lang="en" altLang="ko-Kore-KR" dirty="0"/>
              <a:t>() </a:t>
            </a:r>
            <a:r>
              <a:rPr lang="ko-KR" altLang="en-US" dirty="0"/>
              <a:t>은 더블형을 </a:t>
            </a:r>
            <a:r>
              <a:rPr lang="ko-KR" altLang="en-US" dirty="0" err="1"/>
              <a:t>입력받는다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42C425-009E-E0FE-26B3-0722295C1B31}"/>
              </a:ext>
            </a:extLst>
          </p:cNvPr>
          <p:cNvSpPr txBox="1"/>
          <p:nvPr/>
        </p:nvSpPr>
        <p:spPr>
          <a:xfrm>
            <a:off x="313765" y="427469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선행 정보 </a:t>
            </a:r>
            <a:r>
              <a:rPr lang="en-US" altLang="ko-KR" b="1" dirty="0"/>
              <a:t>3 : </a:t>
            </a:r>
            <a:r>
              <a:rPr lang="ko-KR" altLang="en-US" b="1" dirty="0"/>
              <a:t>입력 </a:t>
            </a:r>
            <a:r>
              <a:rPr lang="en-US" altLang="ko-KR" b="1" dirty="0"/>
              <a:t>(Scanner)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C047FB-D413-6D39-A78F-148774444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436" y="2682604"/>
            <a:ext cx="3027655" cy="25347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FF975B3-C809-F1FE-2044-88DF20E5A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5" y="2025355"/>
            <a:ext cx="4800600" cy="3594100"/>
          </a:xfrm>
          <a:prstGeom prst="rect">
            <a:avLst/>
          </a:prstGeom>
        </p:spPr>
      </p:pic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DA5D115C-E529-8EB2-BA81-551C82F512EB}"/>
              </a:ext>
            </a:extLst>
          </p:cNvPr>
          <p:cNvSpPr/>
          <p:nvPr/>
        </p:nvSpPr>
        <p:spPr>
          <a:xfrm>
            <a:off x="5393417" y="3351484"/>
            <a:ext cx="2217683" cy="11970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B2B9B0-E688-D09B-198E-E8A9FB1C8363}"/>
              </a:ext>
            </a:extLst>
          </p:cNvPr>
          <p:cNvSpPr txBox="1"/>
          <p:nvPr/>
        </p:nvSpPr>
        <p:spPr>
          <a:xfrm>
            <a:off x="9142972" y="363773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입력한 숫자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FF8DB0-F07F-96CA-0A75-2776697C6E58}"/>
              </a:ext>
            </a:extLst>
          </p:cNvPr>
          <p:cNvSpPr txBox="1"/>
          <p:nvPr/>
        </p:nvSpPr>
        <p:spPr>
          <a:xfrm>
            <a:off x="10149904" y="47775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2005742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742C425-009E-E0FE-26B3-0722295C1B31}"/>
              </a:ext>
            </a:extLst>
          </p:cNvPr>
          <p:cNvSpPr txBox="1"/>
          <p:nvPr/>
        </p:nvSpPr>
        <p:spPr>
          <a:xfrm>
            <a:off x="313765" y="427469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선행 정보 </a:t>
            </a:r>
            <a:r>
              <a:rPr lang="en-US" altLang="ko-KR" b="1" dirty="0"/>
              <a:t>3 : </a:t>
            </a:r>
            <a:r>
              <a:rPr lang="ko-KR" altLang="en-US" b="1" dirty="0"/>
              <a:t>입력 </a:t>
            </a:r>
            <a:r>
              <a:rPr lang="en-US" altLang="ko-KR" b="1" dirty="0"/>
              <a:t>(Scanner)</a:t>
            </a:r>
            <a:endParaRPr lang="ko-KR" altLang="en-US" b="1" dirty="0"/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DA5D115C-E529-8EB2-BA81-551C82F512EB}"/>
              </a:ext>
            </a:extLst>
          </p:cNvPr>
          <p:cNvSpPr/>
          <p:nvPr/>
        </p:nvSpPr>
        <p:spPr>
          <a:xfrm>
            <a:off x="5393417" y="3351484"/>
            <a:ext cx="2217683" cy="11970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B2B9B0-E688-D09B-198E-E8A9FB1C8363}"/>
              </a:ext>
            </a:extLst>
          </p:cNvPr>
          <p:cNvSpPr txBox="1"/>
          <p:nvPr/>
        </p:nvSpPr>
        <p:spPr>
          <a:xfrm>
            <a:off x="9142972" y="363773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입력한 숫자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FF8DB0-F07F-96CA-0A75-2776697C6E58}"/>
              </a:ext>
            </a:extLst>
          </p:cNvPr>
          <p:cNvSpPr txBox="1"/>
          <p:nvPr/>
        </p:nvSpPr>
        <p:spPr>
          <a:xfrm>
            <a:off x="10149904" y="47775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41C05D-9D90-2F67-FA1D-BF6C7A8E0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5" y="1479255"/>
            <a:ext cx="4787900" cy="4686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42498C-750F-74E2-18F3-8E5B4953B70B}"/>
              </a:ext>
            </a:extLst>
          </p:cNvPr>
          <p:cNvSpPr txBox="1"/>
          <p:nvPr/>
        </p:nvSpPr>
        <p:spPr>
          <a:xfrm>
            <a:off x="313765" y="1042559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문제</a:t>
            </a:r>
            <a:r>
              <a:rPr kumimoji="1" lang="ko-KR" altLang="en-US" dirty="0"/>
              <a:t> 정답 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7D9C1D8-271E-3F73-9A1A-74DCE7A06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882" y="1711128"/>
            <a:ext cx="2994043" cy="40152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D606D7-E4CB-32C2-B38E-4BDBCD5393E4}"/>
              </a:ext>
            </a:extLst>
          </p:cNvPr>
          <p:cNvSpPr txBox="1"/>
          <p:nvPr/>
        </p:nvSpPr>
        <p:spPr>
          <a:xfrm>
            <a:off x="9128150" y="400707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위아래 두개가 같다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79E220-8F07-EB5E-4411-2F6F1A6E31A4}"/>
              </a:ext>
            </a:extLst>
          </p:cNvPr>
          <p:cNvSpPr txBox="1"/>
          <p:nvPr/>
        </p:nvSpPr>
        <p:spPr>
          <a:xfrm>
            <a:off x="9128150" y="496220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위아래 두개가 같다</a:t>
            </a:r>
          </a:p>
        </p:txBody>
      </p:sp>
    </p:spTree>
    <p:extLst>
      <p:ext uri="{BB962C8B-B14F-4D97-AF65-F5344CB8AC3E}">
        <p14:creationId xmlns:p14="http://schemas.microsoft.com/office/powerpoint/2010/main" val="223452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6F664-81B9-AE40-BFEE-F70D439476D5}"/>
              </a:ext>
            </a:extLst>
          </p:cNvPr>
          <p:cNvSpPr txBox="1"/>
          <p:nvPr/>
        </p:nvSpPr>
        <p:spPr>
          <a:xfrm>
            <a:off x="313765" y="970229"/>
            <a:ext cx="1083978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Scanner</a:t>
            </a:r>
            <a:r>
              <a:rPr lang="ko-KR" altLang="en-US" dirty="0"/>
              <a:t>는 객체로 나뉘어 편리하지만 처리 속도가 느리다는 단점이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따라서 시간효율성이 중요한 코테에서는 </a:t>
            </a:r>
            <a:r>
              <a:rPr lang="en-US" altLang="ko-KR" dirty="0" err="1"/>
              <a:t>BufferedReader</a:t>
            </a:r>
            <a:r>
              <a:rPr lang="ko-KR" altLang="en-US" dirty="0" err="1"/>
              <a:t>를</a:t>
            </a:r>
            <a:r>
              <a:rPr lang="ko-KR" altLang="en-US" dirty="0"/>
              <a:t> 사용하는 편이 안정적이다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42C425-009E-E0FE-26B3-0722295C1B31}"/>
              </a:ext>
            </a:extLst>
          </p:cNvPr>
          <p:cNvSpPr txBox="1"/>
          <p:nvPr/>
        </p:nvSpPr>
        <p:spPr>
          <a:xfrm>
            <a:off x="313765" y="427469"/>
            <a:ext cx="4046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선행 정보 </a:t>
            </a:r>
            <a:r>
              <a:rPr lang="en-US" altLang="ko-KR" b="1" dirty="0"/>
              <a:t>4 : </a:t>
            </a:r>
            <a:r>
              <a:rPr lang="ko-KR" altLang="en-US" b="1" dirty="0"/>
              <a:t>입력 </a:t>
            </a:r>
            <a:r>
              <a:rPr lang="en-US" altLang="ko-KR" b="1" dirty="0"/>
              <a:t>(</a:t>
            </a:r>
            <a:r>
              <a:rPr lang="en-US" altLang="ko-KR" b="1" dirty="0" err="1"/>
              <a:t>BufferedReader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E5468A-2A6C-CD5F-5582-BCC2A20C26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466"/>
          <a:stretch/>
        </p:blipFill>
        <p:spPr>
          <a:xfrm>
            <a:off x="313765" y="2281195"/>
            <a:ext cx="5551994" cy="28537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0B7EE3-D9B2-060D-C2BA-5A615F6A8797}"/>
              </a:ext>
            </a:extLst>
          </p:cNvPr>
          <p:cNvSpPr txBox="1"/>
          <p:nvPr/>
        </p:nvSpPr>
        <p:spPr>
          <a:xfrm>
            <a:off x="1557966" y="5391448"/>
            <a:ext cx="366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입력방식별 속도차이</a:t>
            </a:r>
            <a:r>
              <a:rPr lang="en-US" altLang="ko-KR" b="1" dirty="0"/>
              <a:t> (1000</a:t>
            </a:r>
            <a:r>
              <a:rPr lang="ko-KR" altLang="en-US" b="1" dirty="0"/>
              <a:t>만회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6BC014-08B7-C56D-E727-A49C85CE2608}"/>
              </a:ext>
            </a:extLst>
          </p:cNvPr>
          <p:cNvSpPr txBox="1"/>
          <p:nvPr/>
        </p:nvSpPr>
        <p:spPr>
          <a:xfrm>
            <a:off x="6094228" y="2142514"/>
            <a:ext cx="6097772" cy="277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방법</a:t>
            </a:r>
            <a:r>
              <a:rPr lang="en-US" altLang="ko-KR" dirty="0"/>
              <a:t>: 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첫째 줄에 정수의 개수 </a:t>
            </a:r>
            <a:r>
              <a:rPr lang="en" altLang="ko-Kore-KR" dirty="0"/>
              <a:t>N (= 10,000,000), 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둘째 줄부터 </a:t>
            </a:r>
            <a:r>
              <a:rPr lang="en" altLang="ko-Kore-KR" dirty="0"/>
              <a:t>N</a:t>
            </a:r>
            <a:r>
              <a:rPr lang="ko-KR" altLang="en-US" dirty="0"/>
              <a:t>개의 줄에 한 개의 자연수</a:t>
            </a:r>
            <a:r>
              <a:rPr lang="en-US" altLang="ko-KR" dirty="0"/>
              <a:t>(10,000 </a:t>
            </a:r>
            <a:r>
              <a:rPr lang="ko-KR" altLang="en-US" dirty="0"/>
              <a:t>이하</a:t>
            </a:r>
            <a:r>
              <a:rPr lang="en-US" altLang="ko-KR" dirty="0"/>
              <a:t>)</a:t>
            </a:r>
            <a:r>
              <a:rPr lang="ko-KR" altLang="en-US" dirty="0"/>
              <a:t>가 적힌 파일을 </a:t>
            </a:r>
            <a:r>
              <a:rPr lang="ko-KR" altLang="en-US" dirty="0" err="1"/>
              <a:t>입력받는데</a:t>
            </a:r>
            <a:r>
              <a:rPr lang="ko-KR" altLang="en-US" dirty="0"/>
              <a:t> 걸리는 시간을 측정</a:t>
            </a:r>
            <a:r>
              <a:rPr lang="en-US" altLang="ko-KR" dirty="0"/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10</a:t>
            </a:r>
            <a:r>
              <a:rPr lang="ko-KR" altLang="en-US" dirty="0"/>
              <a:t>번 측정해서 평균값으로 순위를 매김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67766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6F664-81B9-AE40-BFEE-F70D439476D5}"/>
              </a:ext>
            </a:extLst>
          </p:cNvPr>
          <p:cNvSpPr txBox="1"/>
          <p:nvPr/>
        </p:nvSpPr>
        <p:spPr>
          <a:xfrm>
            <a:off x="313765" y="970229"/>
            <a:ext cx="1083978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Scanner</a:t>
            </a:r>
            <a:r>
              <a:rPr lang="ko-KR" altLang="en-US" dirty="0"/>
              <a:t>는 객체로 나뉘어 편리하지만 처리 속도가 느리다는 단점이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따라서 시간효율성이 중요한 코테에서는 </a:t>
            </a:r>
            <a:r>
              <a:rPr lang="en-US" altLang="ko-KR" dirty="0" err="1"/>
              <a:t>BufferedReader</a:t>
            </a:r>
            <a:r>
              <a:rPr lang="ko-KR" altLang="en-US" dirty="0" err="1"/>
              <a:t>를</a:t>
            </a:r>
            <a:r>
              <a:rPr lang="ko-KR" altLang="en-US" dirty="0"/>
              <a:t> 사용하는 편이 안정적이다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42C425-009E-E0FE-26B3-0722295C1B31}"/>
              </a:ext>
            </a:extLst>
          </p:cNvPr>
          <p:cNvSpPr txBox="1"/>
          <p:nvPr/>
        </p:nvSpPr>
        <p:spPr>
          <a:xfrm>
            <a:off x="313765" y="427469"/>
            <a:ext cx="4046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선행 정보 </a:t>
            </a:r>
            <a:r>
              <a:rPr lang="en-US" altLang="ko-KR" b="1" dirty="0"/>
              <a:t>4 : </a:t>
            </a:r>
            <a:r>
              <a:rPr lang="ko-KR" altLang="en-US" b="1" dirty="0"/>
              <a:t>입력 </a:t>
            </a:r>
            <a:r>
              <a:rPr lang="en-US" altLang="ko-KR" b="1" dirty="0"/>
              <a:t>(</a:t>
            </a:r>
            <a:r>
              <a:rPr lang="en-US" altLang="ko-KR" b="1" dirty="0" err="1"/>
              <a:t>BufferedReader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E9AF8521-7482-EA4F-3420-089321721E72}"/>
              </a:ext>
            </a:extLst>
          </p:cNvPr>
          <p:cNvSpPr/>
          <p:nvPr/>
        </p:nvSpPr>
        <p:spPr>
          <a:xfrm>
            <a:off x="5935679" y="4001713"/>
            <a:ext cx="1836722" cy="86979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199485-CDFA-A476-26CE-328BC5283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67" y="2144638"/>
            <a:ext cx="5208692" cy="45496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879F9C6-3302-5EB5-A371-15C7BFD3B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832" y="3053463"/>
            <a:ext cx="2408276" cy="315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6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742C425-009E-E0FE-26B3-0722295C1B31}"/>
              </a:ext>
            </a:extLst>
          </p:cNvPr>
          <p:cNvSpPr txBox="1"/>
          <p:nvPr/>
        </p:nvSpPr>
        <p:spPr>
          <a:xfrm>
            <a:off x="313765" y="427469"/>
            <a:ext cx="369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선행 정보 </a:t>
            </a:r>
            <a:r>
              <a:rPr lang="en-US" altLang="ko-KR" b="1" dirty="0"/>
              <a:t>5 : </a:t>
            </a:r>
            <a:r>
              <a:rPr lang="ko-KR" altLang="en-US" b="1" dirty="0"/>
              <a:t>입력 </a:t>
            </a:r>
            <a:r>
              <a:rPr lang="en-US" altLang="ko-KR" b="1" dirty="0"/>
              <a:t>(</a:t>
            </a:r>
            <a:r>
              <a:rPr lang="en-US" altLang="ko-KR" b="1" dirty="0" err="1"/>
              <a:t>InputStream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BA2953-3F77-E202-F626-1EFF09640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28" y="924791"/>
            <a:ext cx="9840537" cy="42360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B3D729-D94D-4BC4-5587-8EFEA76A2258}"/>
              </a:ext>
            </a:extLst>
          </p:cNvPr>
          <p:cNvSpPr txBox="1"/>
          <p:nvPr/>
        </p:nvSpPr>
        <p:spPr>
          <a:xfrm>
            <a:off x="313765" y="5288825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i="0" dirty="0">
                <a:solidFill>
                  <a:srgbClr val="222222"/>
                </a:solidFill>
                <a:effectLst/>
                <a:latin typeface="FC Sans"/>
              </a:rPr>
              <a:t>Java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FC Sans"/>
              </a:rPr>
              <a:t>에서 </a:t>
            </a:r>
            <a:r>
              <a:rPr lang="en" altLang="ko-Kore-KR" i="0" dirty="0" err="1">
                <a:solidFill>
                  <a:srgbClr val="222222"/>
                </a:solidFill>
                <a:effectLst/>
                <a:latin typeface="FC Sans"/>
              </a:rPr>
              <a:t>System.in</a:t>
            </a:r>
            <a:r>
              <a:rPr lang="ko-KR" altLang="en-US" dirty="0">
                <a:solidFill>
                  <a:srgbClr val="222222"/>
                </a:solidFill>
                <a:latin typeface="FC Sans"/>
              </a:rPr>
              <a:t>은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FC Sans"/>
              </a:rPr>
              <a:t> </a:t>
            </a:r>
            <a:r>
              <a:rPr lang="en" altLang="ko-Kore-KR" i="0" dirty="0" err="1">
                <a:solidFill>
                  <a:srgbClr val="222222"/>
                </a:solidFill>
                <a:effectLst/>
                <a:latin typeface="FC Sans"/>
              </a:rPr>
              <a:t>InputStream</a:t>
            </a:r>
            <a:r>
              <a:rPr lang="en" altLang="ko-Kore-KR" i="0" dirty="0">
                <a:solidFill>
                  <a:srgbClr val="222222"/>
                </a:solidFill>
                <a:effectLst/>
                <a:latin typeface="FC Sans"/>
              </a:rPr>
              <a:t> 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FC Sans"/>
              </a:rPr>
              <a:t>타입의 필드이다</a:t>
            </a:r>
            <a:r>
              <a:rPr lang="en-US" altLang="ko-KR" i="0" dirty="0">
                <a:solidFill>
                  <a:srgbClr val="222222"/>
                </a:solidFill>
                <a:effectLst/>
                <a:latin typeface="FC Sans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46124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742C425-009E-E0FE-26B3-0722295C1B31}"/>
              </a:ext>
            </a:extLst>
          </p:cNvPr>
          <p:cNvSpPr txBox="1"/>
          <p:nvPr/>
        </p:nvSpPr>
        <p:spPr>
          <a:xfrm>
            <a:off x="313765" y="427469"/>
            <a:ext cx="369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선행 정보 </a:t>
            </a:r>
            <a:r>
              <a:rPr lang="en-US" altLang="ko-KR" b="1" dirty="0"/>
              <a:t>5 : </a:t>
            </a:r>
            <a:r>
              <a:rPr lang="ko-KR" altLang="en-US" b="1" dirty="0"/>
              <a:t>입력 </a:t>
            </a:r>
            <a:r>
              <a:rPr lang="en-US" altLang="ko-KR" b="1" dirty="0"/>
              <a:t>(</a:t>
            </a:r>
            <a:r>
              <a:rPr lang="en-US" altLang="ko-KR" b="1" dirty="0" err="1"/>
              <a:t>InputStream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B3D729-D94D-4BC4-5587-8EFEA76A2258}"/>
              </a:ext>
            </a:extLst>
          </p:cNvPr>
          <p:cNvSpPr txBox="1"/>
          <p:nvPr/>
        </p:nvSpPr>
        <p:spPr>
          <a:xfrm>
            <a:off x="313765" y="122718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i="0" dirty="0">
                <a:solidFill>
                  <a:srgbClr val="222222"/>
                </a:solidFill>
                <a:effectLst/>
                <a:latin typeface="FC Sans"/>
              </a:rPr>
              <a:t>Java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FC Sans"/>
              </a:rPr>
              <a:t>에서 </a:t>
            </a:r>
            <a:r>
              <a:rPr lang="en" altLang="ko-Kore-KR" i="0" dirty="0" err="1">
                <a:solidFill>
                  <a:srgbClr val="222222"/>
                </a:solidFill>
                <a:effectLst/>
                <a:latin typeface="FC Sans"/>
              </a:rPr>
              <a:t>System.in</a:t>
            </a:r>
            <a:r>
              <a:rPr lang="ko-KR" altLang="en-US" dirty="0">
                <a:solidFill>
                  <a:srgbClr val="222222"/>
                </a:solidFill>
                <a:latin typeface="FC Sans"/>
              </a:rPr>
              <a:t>은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FC Sans"/>
              </a:rPr>
              <a:t> </a:t>
            </a:r>
            <a:r>
              <a:rPr lang="en" altLang="ko-Kore-KR" i="0" dirty="0" err="1">
                <a:solidFill>
                  <a:srgbClr val="222222"/>
                </a:solidFill>
                <a:effectLst/>
                <a:latin typeface="FC Sans"/>
              </a:rPr>
              <a:t>InputStream</a:t>
            </a:r>
            <a:r>
              <a:rPr lang="en" altLang="ko-Kore-KR" i="0" dirty="0">
                <a:solidFill>
                  <a:srgbClr val="222222"/>
                </a:solidFill>
                <a:effectLst/>
                <a:latin typeface="FC Sans"/>
              </a:rPr>
              <a:t> 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FC Sans"/>
              </a:rPr>
              <a:t>타입의 필드이다</a:t>
            </a:r>
            <a:r>
              <a:rPr lang="en-US" altLang="ko-KR" i="0" dirty="0">
                <a:solidFill>
                  <a:srgbClr val="222222"/>
                </a:solidFill>
                <a:effectLst/>
                <a:latin typeface="FC Sans"/>
              </a:rPr>
              <a:t>.</a:t>
            </a:r>
            <a:endParaRPr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EB51AC-CDEB-5B17-EFDF-9A234C991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5" y="1713478"/>
            <a:ext cx="4978400" cy="3060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D082BD-D22F-5664-DB42-307C2B654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064" y="1713478"/>
            <a:ext cx="1356094" cy="13560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3EBCDEE-5102-0BCA-B1FE-251FAD774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064" y="3243828"/>
            <a:ext cx="1844601" cy="1447302"/>
          </a:xfrm>
          <a:prstGeom prst="rect">
            <a:avLst/>
          </a:prstGeom>
        </p:spPr>
      </p:pic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EF829776-3D35-8DBC-16D4-80CE4DC1F609}"/>
              </a:ext>
            </a:extLst>
          </p:cNvPr>
          <p:cNvSpPr/>
          <p:nvPr/>
        </p:nvSpPr>
        <p:spPr>
          <a:xfrm>
            <a:off x="5733661" y="2634677"/>
            <a:ext cx="1836722" cy="86979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34B225-1FC7-EA47-26BA-5EF9AD9AC3E7}"/>
              </a:ext>
            </a:extLst>
          </p:cNvPr>
          <p:cNvSpPr txBox="1"/>
          <p:nvPr/>
        </p:nvSpPr>
        <p:spPr>
          <a:xfrm>
            <a:off x="321552" y="4891136"/>
            <a:ext cx="10991490" cy="1619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0">
              <a:lnSpc>
                <a:spcPct val="150000"/>
              </a:lnSpc>
            </a:pPr>
            <a:r>
              <a:rPr lang="en-US" altLang="ko-KR" b="1" dirty="0" err="1">
                <a:solidFill>
                  <a:srgbClr val="222222"/>
                </a:solidFill>
                <a:latin typeface="FC Sans"/>
              </a:rPr>
              <a:t>InputStream.read</a:t>
            </a:r>
            <a:r>
              <a:rPr lang="en-US" altLang="ko-KR" b="1" dirty="0">
                <a:solidFill>
                  <a:srgbClr val="222222"/>
                </a:solidFill>
                <a:latin typeface="FC Sans"/>
              </a:rPr>
              <a:t>()</a:t>
            </a:r>
            <a:endParaRPr lang="en-US" altLang="ko-KR" b="1" i="0" dirty="0">
              <a:solidFill>
                <a:srgbClr val="222222"/>
              </a:solidFill>
              <a:effectLst/>
              <a:latin typeface="FC Sans"/>
            </a:endParaRPr>
          </a:p>
          <a:p>
            <a:pPr algn="l" latin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0" i="0" dirty="0" err="1">
                <a:solidFill>
                  <a:srgbClr val="222222"/>
                </a:solidFill>
                <a:effectLst/>
                <a:latin typeface="FC Sans"/>
              </a:rPr>
              <a:t>입력받은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FC Sans"/>
              </a:rPr>
              <a:t> 데이터는 </a:t>
            </a:r>
            <a:r>
              <a:rPr lang="en" altLang="ko-Kore-KR" sz="1600" b="0" i="0" dirty="0">
                <a:solidFill>
                  <a:srgbClr val="222222"/>
                </a:solidFill>
                <a:effectLst/>
                <a:latin typeface="FC Sans"/>
              </a:rPr>
              <a:t>int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FC Sans"/>
              </a:rPr>
              <a:t>형으로 저장되는데 이는 </a:t>
            </a:r>
            <a:r>
              <a:rPr lang="ko-KR" altLang="en-US" sz="1600" b="1" i="0" dirty="0">
                <a:solidFill>
                  <a:srgbClr val="222222"/>
                </a:solidFill>
                <a:effectLst/>
                <a:latin typeface="FC Sans"/>
              </a:rPr>
              <a:t>해당 문자의 시스템 또는 운영체제의 인코딩</a:t>
            </a:r>
            <a:r>
              <a:rPr lang="en-US" altLang="ko-KR" sz="1600" b="1" i="0" dirty="0">
                <a:solidFill>
                  <a:srgbClr val="222222"/>
                </a:solidFill>
                <a:effectLst/>
                <a:latin typeface="FC Sans"/>
              </a:rPr>
              <a:t> </a:t>
            </a:r>
            <a:r>
              <a:rPr lang="ko-KR" altLang="en-US" sz="1600" b="1" i="0" dirty="0">
                <a:solidFill>
                  <a:srgbClr val="222222"/>
                </a:solidFill>
                <a:effectLst/>
                <a:latin typeface="FC Sans"/>
              </a:rPr>
              <a:t>형식의</a:t>
            </a:r>
            <a:r>
              <a:rPr lang="en-US" altLang="ko-KR" sz="1600" b="1" i="0" dirty="0">
                <a:solidFill>
                  <a:srgbClr val="222222"/>
                </a:solidFill>
                <a:effectLst/>
                <a:latin typeface="FC Sans"/>
              </a:rPr>
              <a:t>(</a:t>
            </a:r>
            <a:r>
              <a:rPr lang="en" altLang="ko-Kore-KR" sz="1600" b="1" i="0" dirty="0">
                <a:solidFill>
                  <a:srgbClr val="222222"/>
                </a:solidFill>
                <a:effectLst/>
                <a:latin typeface="FC Sans"/>
              </a:rPr>
              <a:t>UTF-8) 10</a:t>
            </a:r>
            <a:r>
              <a:rPr lang="ko-KR" altLang="en-US" sz="1600" b="1" i="0" dirty="0">
                <a:solidFill>
                  <a:srgbClr val="222222"/>
                </a:solidFill>
                <a:effectLst/>
                <a:latin typeface="FC Sans"/>
              </a:rPr>
              <a:t>진수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FC Sans"/>
              </a:rPr>
              <a:t>로 변수에 저장된다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FC Sans"/>
              </a:rPr>
              <a:t>.</a:t>
            </a:r>
          </a:p>
          <a:p>
            <a:pPr algn="l" latinLnBrk="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i="0" dirty="0">
                <a:solidFill>
                  <a:srgbClr val="222222"/>
                </a:solidFill>
                <a:effectLst/>
                <a:latin typeface="FC Sans"/>
              </a:rPr>
              <a:t>1 </a:t>
            </a:r>
            <a:r>
              <a:rPr lang="en" altLang="ko-Kore-KR" sz="1600" b="1" i="0" dirty="0">
                <a:solidFill>
                  <a:srgbClr val="222222"/>
                </a:solidFill>
                <a:effectLst/>
                <a:latin typeface="FC Sans"/>
              </a:rPr>
              <a:t>byte </a:t>
            </a:r>
            <a:r>
              <a:rPr lang="ko-KR" altLang="en-US" sz="1600" b="1" i="0" dirty="0">
                <a:solidFill>
                  <a:srgbClr val="222222"/>
                </a:solidFill>
                <a:effectLst/>
                <a:latin typeface="FC Sans"/>
              </a:rPr>
              <a:t>만 읽는다</a:t>
            </a:r>
            <a:r>
              <a:rPr lang="en-US" altLang="ko-KR" sz="1600" b="1" i="0" dirty="0">
                <a:solidFill>
                  <a:srgbClr val="222222"/>
                </a:solidFill>
                <a:effectLst/>
                <a:latin typeface="FC Sans"/>
              </a:rPr>
              <a:t>.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FC San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42143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656</Words>
  <Application>Microsoft Macintosh PowerPoint</Application>
  <PresentationFormat>와이드스크린</PresentationFormat>
  <Paragraphs>65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FC Sans</vt:lpstr>
      <vt:lpstr>맑은 고딕</vt:lpstr>
      <vt:lpstr>Arial</vt:lpstr>
      <vt:lpstr>Open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37</cp:revision>
  <dcterms:created xsi:type="dcterms:W3CDTF">2022-02-11T03:22:38Z</dcterms:created>
  <dcterms:modified xsi:type="dcterms:W3CDTF">2022-05-10T03:52:07Z</dcterms:modified>
</cp:coreProperties>
</file>