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66" r:id="rId3"/>
    <p:sldId id="26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0" autoAdjust="0"/>
    <p:restoredTop sz="96064"/>
  </p:normalViewPr>
  <p:slideViewPr>
    <p:cSldViewPr snapToGrid="0">
      <p:cViewPr varScale="1">
        <p:scale>
          <a:sx n="114" d="100"/>
          <a:sy n="114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412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792BF-A1EC-8C45-B80B-4BE10DE502CB}" type="datetimeFigureOut">
              <a:rPr kumimoji="1" lang="ko-Kore-KR" altLang="en-US" smtClean="0"/>
              <a:t>2022. 6. 18.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2507-5EF9-9A49-8182-463118ABB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423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1488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7660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7178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928D2-9EDE-4F08-BC7B-0CE1B7BC8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A8537D-8238-48CF-9584-8F733F5D5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E384F-C3E1-41B3-BA02-F7E389C9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F01F0-9684-4DE8-8641-B9638536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AA9AB-5E97-454E-BC14-97F07919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7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3883-D60D-48C4-B0F8-9017C866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8D7A57-DFFC-49D8-ACF3-6CDA8E13C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2B036-4D72-46E3-A7C4-ACE18FDC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BA999-9309-4D27-BC74-D2E25D83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33F68-EA20-4F25-87A3-A48180E9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5530FC-74E9-4A89-8066-F591AD10B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20E65C-5B1A-49E1-9314-91A5AF947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79F87-AACB-4711-B76F-73B17800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7F97C-5036-4B82-A7E5-711EE4FC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15FEC-27C8-4432-8C33-FD03A1C0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9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75D1A-EF8D-40D1-BDFF-15CFA101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3CE85-7264-4046-BCF9-D1F90B128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B5967-3BD8-4AB9-B3E7-95A81420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7365A-A468-486F-895D-4053756A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57066-D35D-4C87-910B-4ECD8D67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0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9464E-F958-48F5-8762-3154BC2C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2F3B6-D8F8-4B58-B6AE-47DA53822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0742A-A8B2-434B-93AB-07AFC961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9106A-7669-4B88-BF11-4A45A18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82ED8-323C-4A82-B1B2-C6EFB504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9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BBE6A-04C7-4F1B-9A01-39FEB072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9E69F-ECBF-4030-BC20-DF64D635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3D07CE-28B7-46EF-9245-3E2B30FA3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73ED0-F470-4C42-A1FA-565EB2D6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2D035-0689-4459-9CAC-3EF01D6C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E687C4-0AAB-4C9F-A26D-A5D817D4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1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7FB6A-6544-4667-82AC-3500869F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9AAF5-C8B2-454A-BE38-6CF25D8E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5477C8-2C95-41A8-A331-9F8A98F23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A4C2A3-6004-4C54-BA5F-1888841F5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0135E5-E3F2-4F82-B27C-3FB825131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508DA9-B4DA-412F-9B2E-6FBFD024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2022. 6. 18.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6BE359-AC71-4C56-9937-CF66B1D6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D38B17-8A97-4CAF-9EBF-D2EB6FEE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8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4886D-AFF1-461C-930D-EE47CAA0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D75076-9027-4D5A-A59D-0EE27393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8E5ABB-3FD2-4BDB-B626-95BC9005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3E011-8F13-4444-A0E7-AB858DFF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6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F17A82-40E3-4024-8DAE-238690D5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2022. 6. 18.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0E8EBC-4C72-41CD-9781-A195D388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3DB21-EE69-4762-A596-B05A7FF1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8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A8526-9DB0-4F02-A718-A5B7E225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E6766-AC2D-4779-A688-B844AC75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B10560-72E4-43D1-B57F-E0987CD12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F34D0-2195-4213-B529-244D168F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6CD835-96D9-448D-B45E-949FBEE0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4FD83-EE4F-4BF3-9004-09B74076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66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53FCB-F869-403B-8469-FD62247B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861A4C-6CDA-4450-95B4-5E748709F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030BD-E7B9-4A33-9CAD-ADE6A0EDA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240BE7-0FC4-45A1-A60E-6C822FF3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5489B-67D6-419D-87F9-A9392707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673E3-E1F8-4D26-BB54-6292653A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32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F0910A-E246-47CE-B19E-EE758356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5BB41-2B63-454B-AD87-D66B0AEFA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AB548-F892-411F-BBB5-E587BD67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FBA82-6838-4895-944B-CF8F006B8923}" type="datetimeFigureOut">
              <a:rPr lang="ko-KR" altLang="en-US" smtClean="0"/>
              <a:t>2022. 6. 18.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E05BF-56C7-40DB-9D3F-F610F42BA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13A78-6043-4C77-A3FD-85CF499D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084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5917389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10845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큐</a:t>
            </a:r>
            <a:r>
              <a:rPr lang="en-US" altLang="ko-KR" dirty="0"/>
              <a:t> (</a:t>
            </a:r>
            <a:r>
              <a:rPr lang="en-US" altLang="ko-KR" dirty="0">
                <a:hlinkClick r:id="rId3"/>
              </a:rPr>
              <a:t>https://www.acmicpc.net/problem/10845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E61AB-6205-44D1-1284-7BCDE08C3164}"/>
              </a:ext>
            </a:extLst>
          </p:cNvPr>
          <p:cNvSpPr txBox="1"/>
          <p:nvPr/>
        </p:nvSpPr>
        <p:spPr>
          <a:xfrm>
            <a:off x="313748" y="750127"/>
            <a:ext cx="11506529" cy="3045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/>
              <a:t>문제</a:t>
            </a:r>
            <a:endParaRPr lang="en" altLang="ko-Kore-KR" b="0" i="0" dirty="0">
              <a:solidFill>
                <a:srgbClr val="555555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정수를 저장하는 큐를 구현한 다음</a:t>
            </a:r>
            <a:r>
              <a:rPr lang="en-US" altLang="ko-KR" sz="1600" dirty="0"/>
              <a:t>, </a:t>
            </a:r>
            <a:r>
              <a:rPr lang="ko-KR" altLang="en-US" sz="1600" dirty="0"/>
              <a:t>입력으로 주어지는 명령을 처리하는 프로그램을 </a:t>
            </a:r>
            <a:r>
              <a:rPr lang="ko-KR" altLang="en-US" sz="1600" dirty="0" err="1"/>
              <a:t>작성하시오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ore-KR" sz="1600" dirty="0"/>
              <a:t>push X: </a:t>
            </a:r>
            <a:r>
              <a:rPr lang="ko-KR" altLang="en-US" sz="1600" dirty="0"/>
              <a:t>정수 </a:t>
            </a:r>
            <a:r>
              <a:rPr lang="en" altLang="ko-Kore-KR" sz="1600" dirty="0"/>
              <a:t>X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큐에 넣는 연산이다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ore-KR" sz="1600" dirty="0"/>
              <a:t>pop: </a:t>
            </a:r>
            <a:r>
              <a:rPr lang="ko-KR" altLang="en-US" sz="1600" dirty="0"/>
              <a:t>큐에서 가장 앞에 있는 정수를 빼고</a:t>
            </a:r>
            <a:r>
              <a:rPr lang="en-US" altLang="ko-KR" sz="1600" dirty="0"/>
              <a:t>, </a:t>
            </a:r>
            <a:r>
              <a:rPr lang="ko-KR" altLang="en-US" sz="1600" dirty="0"/>
              <a:t>그 수를 출력한다</a:t>
            </a:r>
            <a:r>
              <a:rPr lang="en-US" altLang="ko-KR" sz="1600" dirty="0"/>
              <a:t>. </a:t>
            </a:r>
            <a:r>
              <a:rPr lang="ko-KR" altLang="en-US" sz="1600" dirty="0"/>
              <a:t>만약 큐에 들어있는 정수가 없는 경우에는 </a:t>
            </a:r>
            <a:r>
              <a:rPr lang="en-US" altLang="ko-KR" sz="1600" dirty="0"/>
              <a:t>-1</a:t>
            </a:r>
            <a:r>
              <a:rPr lang="ko-KR" altLang="en-US" sz="1600" dirty="0"/>
              <a:t>을 출력한다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ore-KR" sz="1600" dirty="0"/>
              <a:t>size: </a:t>
            </a:r>
            <a:r>
              <a:rPr lang="ko-KR" altLang="en-US" sz="1600" dirty="0"/>
              <a:t>큐에 들어있는 정수의 개수를 출력한다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ore-KR" sz="1600" dirty="0"/>
              <a:t>empty: </a:t>
            </a:r>
            <a:r>
              <a:rPr lang="ko-KR" altLang="en-US" sz="1600" dirty="0"/>
              <a:t>큐가 </a:t>
            </a:r>
            <a:r>
              <a:rPr lang="ko-KR" altLang="en-US" sz="1600" dirty="0" err="1"/>
              <a:t>비어있으면</a:t>
            </a:r>
            <a:r>
              <a:rPr lang="ko-KR" altLang="en-US" sz="1600" dirty="0"/>
              <a:t> </a:t>
            </a:r>
            <a:r>
              <a:rPr lang="en-US" altLang="ko-KR" sz="1600" dirty="0"/>
              <a:t>1, </a:t>
            </a:r>
            <a:r>
              <a:rPr lang="ko-KR" altLang="en-US" sz="1600" dirty="0"/>
              <a:t>아니면 </a:t>
            </a:r>
            <a:r>
              <a:rPr lang="en-US" altLang="ko-KR" sz="1600" dirty="0"/>
              <a:t>0</a:t>
            </a:r>
            <a:r>
              <a:rPr lang="ko-KR" altLang="en-US" sz="1600" dirty="0"/>
              <a:t>을 출력한다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ore-KR" sz="1600" dirty="0"/>
              <a:t>front: </a:t>
            </a:r>
            <a:r>
              <a:rPr lang="ko-KR" altLang="en-US" sz="1600" dirty="0"/>
              <a:t>큐의 가장 앞에 있는 정수를 출력한다</a:t>
            </a:r>
            <a:r>
              <a:rPr lang="en-US" altLang="ko-KR" sz="1600" dirty="0"/>
              <a:t>. </a:t>
            </a:r>
            <a:r>
              <a:rPr lang="ko-KR" altLang="en-US" sz="1600" dirty="0"/>
              <a:t>만약 큐에 들어있는 정수가 없는 경우에는 </a:t>
            </a:r>
            <a:r>
              <a:rPr lang="en-US" altLang="ko-KR" sz="1600" dirty="0"/>
              <a:t>-1</a:t>
            </a:r>
            <a:r>
              <a:rPr lang="ko-KR" altLang="en-US" sz="1600" dirty="0"/>
              <a:t>을 출력한다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ore-KR" sz="1600" dirty="0"/>
              <a:t>back: </a:t>
            </a:r>
            <a:r>
              <a:rPr lang="ko-KR" altLang="en-US" sz="1600" dirty="0"/>
              <a:t>큐의 가장 뒤에 있는 정수를 출력한다</a:t>
            </a:r>
            <a:r>
              <a:rPr lang="en-US" altLang="ko-KR" sz="1600" dirty="0"/>
              <a:t>. </a:t>
            </a:r>
            <a:r>
              <a:rPr lang="ko-KR" altLang="en-US" sz="1600" dirty="0"/>
              <a:t>만약 큐에 들어있는 정수가 없는 경우에는 </a:t>
            </a:r>
            <a:r>
              <a:rPr lang="en-US" altLang="ko-KR" sz="1600" dirty="0"/>
              <a:t>-1</a:t>
            </a:r>
            <a:r>
              <a:rPr lang="ko-KR" altLang="en-US" sz="1600" dirty="0"/>
              <a:t>을 출력한다</a:t>
            </a:r>
            <a:r>
              <a:rPr lang="en-US" altLang="ko-KR" sz="16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2A287-C6C7-4E32-DEC0-E035B206D0E7}"/>
              </a:ext>
            </a:extLst>
          </p:cNvPr>
          <p:cNvSpPr txBox="1"/>
          <p:nvPr/>
        </p:nvSpPr>
        <p:spPr>
          <a:xfrm>
            <a:off x="313747" y="3955120"/>
            <a:ext cx="11506529" cy="1568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FF0000"/>
                </a:solidFill>
              </a:rPr>
              <a:t>입력</a:t>
            </a:r>
            <a:endParaRPr lang="en" altLang="ko-Kore-KR" sz="1600" b="0" i="0" dirty="0">
              <a:solidFill>
                <a:srgbClr val="FF000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첫째 줄에 주어지는 명령의 수 </a:t>
            </a:r>
            <a:r>
              <a:rPr lang="en" altLang="ko-Kore-KR" sz="1600" dirty="0"/>
              <a:t>N (1 ≤ N ≤ 10,000)</a:t>
            </a:r>
            <a:r>
              <a:rPr lang="ko-KR" altLang="en-US" sz="1600" dirty="0"/>
              <a:t>이 주어진다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둘째 줄부터 </a:t>
            </a:r>
            <a:r>
              <a:rPr lang="en" altLang="ko-Kore-KR" sz="1600" dirty="0"/>
              <a:t>N</a:t>
            </a:r>
            <a:r>
              <a:rPr lang="ko-KR" altLang="en-US" sz="1600" dirty="0"/>
              <a:t>개의 줄에는 명령이 하나씩 주어진다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주어지는 정수는 </a:t>
            </a:r>
            <a:r>
              <a:rPr lang="en-US" altLang="ko-KR" sz="1600" dirty="0"/>
              <a:t>1</a:t>
            </a:r>
            <a:r>
              <a:rPr lang="ko-KR" altLang="en-US" sz="1600" dirty="0"/>
              <a:t>보다 크거나 같고</a:t>
            </a:r>
            <a:r>
              <a:rPr lang="en-US" altLang="ko-KR" sz="1600" dirty="0"/>
              <a:t>, 100,000</a:t>
            </a:r>
            <a:r>
              <a:rPr lang="ko-KR" altLang="en-US" sz="1600" dirty="0"/>
              <a:t>보다 작거나 같다</a:t>
            </a:r>
            <a:r>
              <a:rPr lang="en-US" altLang="ko-KR" sz="1600" dirty="0"/>
              <a:t>. </a:t>
            </a:r>
            <a:r>
              <a:rPr lang="ko-KR" altLang="en-US" sz="1600" dirty="0"/>
              <a:t>문제에 나와있지 않은 명령이 주어지는 경우는 없다</a:t>
            </a:r>
            <a:r>
              <a:rPr lang="en-US" altLang="ko-KR" sz="1600" dirty="0"/>
              <a:t>.</a:t>
            </a:r>
            <a:endParaRPr lang="en" altLang="ko-Kore-KR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21B4E-3BB1-D8D5-A1EE-A9C5EFF11E19}"/>
              </a:ext>
            </a:extLst>
          </p:cNvPr>
          <p:cNvSpPr txBox="1"/>
          <p:nvPr/>
        </p:nvSpPr>
        <p:spPr>
          <a:xfrm>
            <a:off x="313747" y="5693080"/>
            <a:ext cx="10733463" cy="829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0070C0"/>
                </a:solidFill>
              </a:rPr>
              <a:t>출력</a:t>
            </a:r>
            <a:endParaRPr lang="en" altLang="ko-Kore-KR" sz="1600" b="0" i="0" dirty="0">
              <a:solidFill>
                <a:srgbClr val="0070C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출력해야</a:t>
            </a:r>
            <a:r>
              <a:rPr lang="en-US" altLang="ko-KR" sz="1600" dirty="0"/>
              <a:t> </a:t>
            </a:r>
            <a:r>
              <a:rPr lang="ko-KR" altLang="en-US" sz="1600" dirty="0"/>
              <a:t>하는 명령이 주어질 때마다</a:t>
            </a:r>
            <a:r>
              <a:rPr lang="en-US" altLang="ko-KR" sz="1600" dirty="0"/>
              <a:t>, </a:t>
            </a:r>
            <a:r>
              <a:rPr lang="ko-KR" altLang="en-US" sz="1600" dirty="0"/>
              <a:t>한 줄에 하나씩 출력한다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054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: </a:t>
            </a:r>
            <a:r>
              <a:rPr lang="ko-KR" altLang="en-US" b="1" dirty="0"/>
              <a:t>큐 </a:t>
            </a:r>
          </a:p>
        </p:txBody>
      </p:sp>
      <p:pic>
        <p:nvPicPr>
          <p:cNvPr id="1026" name="Picture 2" descr="Queue">
            <a:extLst>
              <a:ext uri="{FF2B5EF4-FFF2-40B4-BE49-F238E27FC236}">
                <a16:creationId xmlns:a16="http://schemas.microsoft.com/office/drawing/2014/main" id="{6453DCEB-36B6-1925-4597-7594C0865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79" y="3514215"/>
            <a:ext cx="6202017" cy="285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99ADCF-4C34-DFF0-54D7-3D972C658599}"/>
              </a:ext>
            </a:extLst>
          </p:cNvPr>
          <p:cNvSpPr txBox="1"/>
          <p:nvPr/>
        </p:nvSpPr>
        <p:spPr>
          <a:xfrm>
            <a:off x="313765" y="665167"/>
            <a:ext cx="11719931" cy="2678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" altLang="ko-Kore-KR" sz="2400" b="1" i="0" dirty="0">
                <a:solidFill>
                  <a:srgbClr val="000000"/>
                </a:solidFill>
                <a:effectLst/>
                <a:latin typeface="Iropke Batang"/>
              </a:rPr>
              <a:t>Queue</a:t>
            </a:r>
            <a:r>
              <a:rPr lang="ko-KR" altLang="en-US" sz="2400" b="1" i="0" dirty="0">
                <a:solidFill>
                  <a:srgbClr val="000000"/>
                </a:solidFill>
                <a:effectLst/>
                <a:latin typeface="Iropke Batang"/>
              </a:rPr>
              <a:t>의 특징</a:t>
            </a:r>
            <a:endParaRPr lang="ko-KR" altLang="en-US" sz="2400" b="1" i="0" dirty="0">
              <a:solidFill>
                <a:srgbClr val="222222"/>
              </a:solidFill>
              <a:effectLst/>
              <a:latin typeface="Iropke Batang"/>
            </a:endParaRPr>
          </a:p>
          <a:p>
            <a:pPr algn="l">
              <a:lnSpc>
                <a:spcPct val="150000"/>
              </a:lnSpc>
            </a:pPr>
            <a:r>
              <a:rPr lang="en-US" altLang="ko-KR" b="1" i="0" dirty="0">
                <a:solidFill>
                  <a:srgbClr val="EE2323"/>
                </a:solidFill>
                <a:effectLst/>
                <a:latin typeface="Iropke Batang"/>
              </a:rPr>
              <a:t>1.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ropke Batang"/>
              </a:rPr>
              <a:t> 먼저 들어간 자료가 먼저 나오는 구조 </a:t>
            </a:r>
            <a:r>
              <a:rPr lang="en" altLang="ko-Kore-KR" b="0" i="0" dirty="0">
                <a:solidFill>
                  <a:srgbClr val="333333"/>
                </a:solidFill>
                <a:effectLst/>
                <a:latin typeface="Iropke Batang"/>
              </a:rPr>
              <a:t>FIFO(First In </a:t>
            </a:r>
            <a:r>
              <a:rPr lang="en" altLang="ko-Kore-KR" b="0" i="0" dirty="0" err="1">
                <a:solidFill>
                  <a:srgbClr val="333333"/>
                </a:solidFill>
                <a:effectLst/>
                <a:latin typeface="Iropke Batang"/>
              </a:rPr>
              <a:t>FIrst</a:t>
            </a:r>
            <a:r>
              <a:rPr lang="en" altLang="ko-Kore-KR" b="0" i="0" dirty="0">
                <a:solidFill>
                  <a:srgbClr val="333333"/>
                </a:solidFill>
                <a:effectLst/>
                <a:latin typeface="Iropke Batang"/>
              </a:rPr>
              <a:t> Out)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ropke Batang"/>
              </a:rPr>
              <a:t>구조 </a:t>
            </a:r>
            <a:br>
              <a:rPr lang="ko-KR" altLang="en-US" b="0" i="0" dirty="0">
                <a:solidFill>
                  <a:srgbClr val="333333"/>
                </a:solidFill>
                <a:effectLst/>
                <a:latin typeface="Iropke Batang"/>
              </a:rPr>
            </a:br>
            <a:r>
              <a:rPr lang="en-US" altLang="ko-KR" b="1" i="0" dirty="0">
                <a:solidFill>
                  <a:srgbClr val="EE2323"/>
                </a:solidFill>
                <a:effectLst/>
                <a:latin typeface="Iropke Batang"/>
              </a:rPr>
              <a:t>2.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Iropke Batang"/>
              </a:rPr>
              <a:t> 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ropke Batang"/>
              </a:rPr>
              <a:t>큐는 한 쪽 끝은 프런트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ropke Batang"/>
              </a:rPr>
              <a:t>(</a:t>
            </a:r>
            <a:r>
              <a:rPr lang="en" altLang="ko-Kore-KR" b="0" i="0" dirty="0">
                <a:solidFill>
                  <a:srgbClr val="333333"/>
                </a:solidFill>
                <a:effectLst/>
                <a:latin typeface="Iropke Batang"/>
              </a:rPr>
              <a:t>front)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ropke Batang"/>
              </a:rPr>
              <a:t>로 정하여 삭제 연산만 수행함</a:t>
            </a:r>
            <a:br>
              <a:rPr lang="ko-KR" altLang="en-US" b="0" i="0" dirty="0">
                <a:solidFill>
                  <a:srgbClr val="333333"/>
                </a:solidFill>
                <a:effectLst/>
                <a:latin typeface="Iropke Batang"/>
              </a:rPr>
            </a:br>
            <a:r>
              <a:rPr lang="en-US" altLang="ko-KR" b="1" i="0" dirty="0">
                <a:solidFill>
                  <a:srgbClr val="EE2323"/>
                </a:solidFill>
                <a:effectLst/>
                <a:latin typeface="Iropke Batang"/>
              </a:rPr>
              <a:t>3.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ropke Batang"/>
              </a:rPr>
              <a:t> 다른 한 쪽 끝은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Iropke Batang"/>
              </a:rPr>
              <a:t>리어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ropke Batang"/>
              </a:rPr>
              <a:t>(</a:t>
            </a:r>
            <a:r>
              <a:rPr lang="en" altLang="ko-Kore-KR" b="0" i="0" dirty="0">
                <a:solidFill>
                  <a:srgbClr val="333333"/>
                </a:solidFill>
                <a:effectLst/>
                <a:latin typeface="Iropke Batang"/>
              </a:rPr>
              <a:t>rear)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ropke Batang"/>
              </a:rPr>
              <a:t>로 정하여 삽입 연산만 수행함  </a:t>
            </a:r>
            <a:endParaRPr lang="ko-KR" altLang="en-US" b="0" i="0" dirty="0">
              <a:solidFill>
                <a:srgbClr val="222222"/>
              </a:solidFill>
              <a:effectLst/>
              <a:latin typeface="Iropke Batang"/>
            </a:endParaRPr>
          </a:p>
          <a:p>
            <a:pPr algn="l">
              <a:lnSpc>
                <a:spcPct val="150000"/>
              </a:lnSpc>
            </a:pPr>
            <a:r>
              <a:rPr lang="en-US" altLang="ko-KR" b="1" i="0" dirty="0">
                <a:solidFill>
                  <a:srgbClr val="EE2323"/>
                </a:solidFill>
                <a:effectLst/>
                <a:latin typeface="Iropke Batang"/>
              </a:rPr>
              <a:t>4.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ropke Batang"/>
              </a:rPr>
              <a:t> 그래프의 넓이 우선 탐색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ropke Batang"/>
              </a:rPr>
              <a:t>(</a:t>
            </a:r>
            <a:r>
              <a:rPr lang="en" altLang="ko-Kore-KR" b="0" i="0" dirty="0">
                <a:solidFill>
                  <a:srgbClr val="333333"/>
                </a:solidFill>
                <a:effectLst/>
                <a:latin typeface="Iropke Batang"/>
              </a:rPr>
              <a:t>BFS)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ropke Batang"/>
              </a:rPr>
              <a:t>에서 사용</a:t>
            </a:r>
            <a:br>
              <a:rPr lang="ko-KR" altLang="en-US" b="0" i="0" dirty="0">
                <a:solidFill>
                  <a:srgbClr val="333333"/>
                </a:solidFill>
                <a:effectLst/>
                <a:latin typeface="Iropke Batang"/>
              </a:rPr>
            </a:br>
            <a:r>
              <a:rPr lang="en-US" altLang="ko-KR" b="1" i="0" dirty="0">
                <a:solidFill>
                  <a:srgbClr val="EE2323"/>
                </a:solidFill>
                <a:effectLst/>
                <a:latin typeface="Iropke Batang"/>
              </a:rPr>
              <a:t>5.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Iropke Batang"/>
              </a:rPr>
              <a:t> 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ropke Batang"/>
              </a:rPr>
              <a:t>컴퓨터 버퍼에서 주로 사용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ropke Batang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ropke Batang"/>
              </a:rPr>
              <a:t>마구 입력이 되었으나 처리를 하지 못할 때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ropke Batang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ropke Batang"/>
              </a:rPr>
              <a:t>버퍼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ropke Batang"/>
              </a:rPr>
              <a:t>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ropke Batang"/>
              </a:rPr>
              <a:t>큐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ropke Batang"/>
              </a:rPr>
              <a:t>)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Iropke Batang"/>
              </a:rPr>
              <a:t>를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ropke Batang"/>
              </a:rPr>
              <a:t> 만들어 대기 시킴</a:t>
            </a:r>
            <a:endParaRPr lang="ko-KR" altLang="en-US" b="0" i="0" dirty="0">
              <a:solidFill>
                <a:srgbClr val="222222"/>
              </a:solidFill>
              <a:effectLst/>
              <a:latin typeface="Iropke Batang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FB9433-3438-0589-8F1B-5A8D1A704B57}"/>
              </a:ext>
            </a:extLst>
          </p:cNvPr>
          <p:cNvSpPr txBox="1"/>
          <p:nvPr/>
        </p:nvSpPr>
        <p:spPr>
          <a:xfrm>
            <a:off x="6475782" y="3441861"/>
            <a:ext cx="5448588" cy="2999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 b="1" dirty="0">
                <a:effectLst/>
              </a:rPr>
              <a:t>Queue&lt;Integer&gt; q</a:t>
            </a:r>
            <a:r>
              <a:rPr lang="en-US" altLang="ko-Kore-KR" sz="1600" b="1" dirty="0" err="1"/>
              <a:t>ue</a:t>
            </a:r>
            <a:r>
              <a:rPr lang="en" altLang="ko-Kore-KR" sz="1600" b="1" dirty="0">
                <a:effectLst/>
              </a:rPr>
              <a:t> = new LinkedList&lt;Integer&gt;();</a:t>
            </a:r>
            <a:br>
              <a:rPr lang="en" altLang="ko-Kore-KR" sz="1600" b="1" dirty="0">
                <a:effectLst/>
              </a:rPr>
            </a:br>
            <a:endParaRPr lang="en" altLang="ko-Kore-KR" sz="1600" b="1" dirty="0">
              <a:effectLst/>
            </a:endParaRPr>
          </a:p>
          <a:p>
            <a:pPr>
              <a:lnSpc>
                <a:spcPct val="150000"/>
              </a:lnSpc>
            </a:pPr>
            <a:r>
              <a:rPr lang="en" altLang="ko-Kore-KR" sz="1600" b="1" dirty="0" err="1">
                <a:effectLst/>
              </a:rPr>
              <a:t>que.add</a:t>
            </a:r>
            <a:r>
              <a:rPr lang="en" altLang="ko-Kore-KR" sz="1600" b="1" dirty="0">
                <a:effectLst/>
              </a:rPr>
              <a:t>(num); </a:t>
            </a:r>
            <a:r>
              <a:rPr lang="en" altLang="ko-Kore-KR" sz="1600" dirty="0">
                <a:effectLst/>
              </a:rPr>
              <a:t>// </a:t>
            </a:r>
            <a:r>
              <a:rPr lang="ko-KR" altLang="en-US" sz="1600" dirty="0"/>
              <a:t>맨 뒤에 값 추가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" altLang="ko-Kore-KR" sz="1600" b="1" dirty="0"/>
              <a:t>que.</a:t>
            </a:r>
            <a:r>
              <a:rPr lang="en-US" altLang="ko-Kore-KR" sz="1600" b="1" dirty="0"/>
              <a:t>offer</a:t>
            </a:r>
            <a:r>
              <a:rPr lang="en" altLang="ko-Kore-KR" sz="1600" b="1" dirty="0"/>
              <a:t>(num); </a:t>
            </a:r>
            <a:r>
              <a:rPr lang="en" altLang="ko-Kore-KR" sz="1600" dirty="0"/>
              <a:t>// </a:t>
            </a:r>
            <a:r>
              <a:rPr lang="ko-KR" altLang="en-US" sz="1600" dirty="0"/>
              <a:t>맨 뒤에 값 추가</a:t>
            </a:r>
            <a:br>
              <a:rPr lang="en" altLang="ko-Kore-KR" sz="1600" b="1" dirty="0">
                <a:effectLst/>
              </a:rPr>
            </a:br>
            <a:r>
              <a:rPr lang="en" altLang="ko-Kore-KR" sz="1600" b="1" dirty="0" err="1"/>
              <a:t>que.</a:t>
            </a:r>
            <a:r>
              <a:rPr lang="en" altLang="ko-Kore-KR" sz="1600" b="1" dirty="0" err="1">
                <a:effectLst/>
              </a:rPr>
              <a:t>remove</a:t>
            </a:r>
            <a:r>
              <a:rPr lang="en" altLang="ko-Kore-KR" sz="1600" b="1" dirty="0">
                <a:effectLst/>
              </a:rPr>
              <a:t>(); </a:t>
            </a:r>
            <a:r>
              <a:rPr lang="en" altLang="ko-Kore-KR" sz="1600" dirty="0">
                <a:effectLst/>
              </a:rPr>
              <a:t>// </a:t>
            </a:r>
            <a:r>
              <a:rPr lang="ko-KR" altLang="en-US" sz="1600" dirty="0"/>
              <a:t>맨 앞의 값 제거</a:t>
            </a:r>
            <a:br>
              <a:rPr lang="en" altLang="ko-Kore-KR" sz="1600" b="1" dirty="0"/>
            </a:br>
            <a:r>
              <a:rPr lang="en" altLang="ko-Kore-KR" sz="1600" b="1" dirty="0" err="1"/>
              <a:t>que.peek</a:t>
            </a:r>
            <a:r>
              <a:rPr lang="en" altLang="ko-Kore-KR" sz="1600" b="1" dirty="0"/>
              <a:t>(); </a:t>
            </a:r>
            <a:r>
              <a:rPr lang="en" altLang="ko-Kore-KR" sz="1600" dirty="0"/>
              <a:t>// </a:t>
            </a:r>
            <a:r>
              <a:rPr lang="ko-KR" altLang="en-US" sz="1600" dirty="0"/>
              <a:t>맨 앞의 값 조회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" altLang="ko-Kore-KR" sz="1600" b="1" dirty="0" err="1"/>
              <a:t>que.poll</a:t>
            </a:r>
            <a:r>
              <a:rPr lang="en" altLang="ko-Kore-KR" sz="1600" b="1" dirty="0"/>
              <a:t>(); </a:t>
            </a:r>
            <a:r>
              <a:rPr lang="en" altLang="ko-Kore-KR" sz="1600" dirty="0"/>
              <a:t>// </a:t>
            </a:r>
            <a:r>
              <a:rPr lang="ko-KR" altLang="en-US" sz="1600" dirty="0"/>
              <a:t>맨 앞의 값을 반환하고 제거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" altLang="ko-Kore-KR" sz="1600" b="1" dirty="0"/>
              <a:t>que.</a:t>
            </a:r>
            <a:r>
              <a:rPr lang="en-US" altLang="ko-Kore-KR" sz="1600" b="1" dirty="0"/>
              <a:t>clear</a:t>
            </a:r>
            <a:r>
              <a:rPr lang="en" altLang="ko-Kore-KR" sz="1600" b="1" dirty="0"/>
              <a:t>(); </a:t>
            </a:r>
            <a:r>
              <a:rPr lang="en" altLang="ko-Kore-KR" sz="1600" dirty="0"/>
              <a:t>// </a:t>
            </a:r>
            <a:r>
              <a:rPr lang="ko-KR" altLang="en-US" sz="1600" dirty="0"/>
              <a:t>초기화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037479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 : </a:t>
            </a:r>
            <a:r>
              <a:rPr lang="ko-KR" altLang="en-US" b="1" dirty="0"/>
              <a:t>알고리즘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84569C9-0B49-B3C6-10F8-FD13F41AE0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47" y="1049918"/>
            <a:ext cx="6417195" cy="528397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F083354-5F22-3D80-3912-6E98A06702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327" y="882649"/>
            <a:ext cx="5178226" cy="545124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AE79951-AEFC-2EDC-0FA5-1AD2972930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242" y="5305192"/>
            <a:ext cx="2692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143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347</Words>
  <Application>Microsoft Macintosh PowerPoint</Application>
  <PresentationFormat>와이드스크린</PresentationFormat>
  <Paragraphs>28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Iropke Batang</vt:lpstr>
      <vt:lpstr>맑은 고딕</vt:lpstr>
      <vt:lpstr>Arial</vt:lpstr>
      <vt:lpstr>Calibri</vt:lpstr>
      <vt:lpstr>Open Sans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임동선</dc:creator>
  <cp:lastModifiedBy>최 재국</cp:lastModifiedBy>
  <cp:revision>195</cp:revision>
  <dcterms:created xsi:type="dcterms:W3CDTF">2022-02-11T03:22:38Z</dcterms:created>
  <dcterms:modified xsi:type="dcterms:W3CDTF">2022-06-18T12:45:43Z</dcterms:modified>
</cp:coreProperties>
</file>