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5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30654"/>
            <a:ext cx="6199481" cy="19829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186268" y="4812165"/>
            <a:ext cx="1008609" cy="18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2016 SecurityMetrics</a:t>
            </a:r>
            <a:endParaRPr sz="630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309819" y="1189593"/>
            <a:ext cx="5585655" cy="5401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Helvetica Neue"/>
              <a:buNone/>
              <a:defRPr b="1" i="0" sz="32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20952" y="1767401"/>
            <a:ext cx="57108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spcBef>
                <a:spcPts val="324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b="0" i="0" sz="162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spcBef>
                <a:spcPts val="324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b="0" i="0" sz="162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6713622" y="4649003"/>
            <a:ext cx="2125579" cy="343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582" y="4612277"/>
            <a:ext cx="2166730" cy="32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575050" y="750770"/>
            <a:ext cx="5111750" cy="3843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3" y="750770"/>
            <a:ext cx="3008313" cy="3843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i="0" sz="12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  <a:defRPr b="0" i="0" sz="108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b="0" i="0" sz="288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i="0" sz="12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  <a:defRPr b="0" i="0" sz="108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62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  <a:defRPr b="0" i="0" sz="81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 rot="5400000">
            <a:off x="6012656" y="1486201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"/>
              <a:buNone/>
              <a:defRPr b="0" i="0" sz="3959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x="1821656" y="-494999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blue" showMasterSp="0">
  <p:cSld name="Section header_blue">
    <p:bg>
      <p:bgPr>
        <a:solidFill>
          <a:srgbClr val="1B71D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60316" y="1738086"/>
            <a:ext cx="7042826" cy="1474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white" showMasterSp="0">
  <p:cSld name="Section Header_whi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_Logo_RGB_New.eps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9332" y="4728905"/>
            <a:ext cx="2026181" cy="2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1377680" y="1858955"/>
            <a:ext cx="6355810" cy="114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240"/>
              <a:buFont typeface="Helvetica Neue"/>
              <a:buNone/>
              <a:defRPr b="0" i="0" sz="324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losing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6968" y="3947411"/>
            <a:ext cx="3794760" cy="66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856168" y="1190986"/>
            <a:ext cx="5413312" cy="84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792"/>
              </a:spcBef>
              <a:spcAft>
                <a:spcPts val="0"/>
              </a:spcAft>
              <a:buClr>
                <a:srgbClr val="1B71DF"/>
              </a:buClr>
              <a:buSzPts val="3960"/>
              <a:buFont typeface="Arial"/>
              <a:buNone/>
              <a:defRPr b="1" i="0" sz="3959" u="none" cap="none" strike="noStrike">
                <a:solidFill>
                  <a:srgbClr val="1B71D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b="0" i="0" sz="162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52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180503" y="2839212"/>
            <a:ext cx="2544223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www.securitymetrics.com</a:t>
            </a:r>
            <a:r>
              <a:rPr lang="en-US" sz="1440">
                <a:solidFill>
                  <a:srgbClr val="A5A5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440">
              <a:solidFill>
                <a:srgbClr val="A5A5A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121009"/>
            <a:ext cx="40386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1470" lvl="5" marL="27432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1470" lvl="6" marL="32004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1470" lvl="7" marL="3657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1470" lvl="8" marL="4114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121009"/>
            <a:ext cx="40386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1470" lvl="5" marL="27432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1470" lvl="6" marL="32004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1470" lvl="7" marL="3657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1470" lvl="8" marL="4114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B71D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B71D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5760" lvl="0" marL="4572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1469" lvl="2" marL="1371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0039" lvl="3" marL="1828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0039" lvl="4" marL="22860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b="0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0039" lvl="5" marL="27432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0039" lvl="6" marL="32004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0040" lvl="7" marL="36576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0040" lvl="8" marL="4114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B71D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B71D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5760" lvl="0" marL="4572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1469" lvl="2" marL="13716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0039" lvl="3" marL="1828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0039" lvl="4" marL="22860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»"/>
              <a:defRPr b="0" i="0" sz="144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0039" lvl="5" marL="27432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0039" lvl="6" marL="32004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0040" lvl="7" marL="36576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0040" lvl="8" marL="4114800" marR="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  <a:defRPr b="0" i="0" sz="3060" u="none" cap="none" strike="noStrike">
                <a:solidFill>
                  <a:srgbClr val="1B71D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8620" lvl="0" marL="457200" marR="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5760" lvl="1" marL="914400" marR="0" rtl="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b="0" i="0" sz="216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1469" lvl="3" marL="18288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–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1470" lvl="4" marL="2286000" marR="0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»"/>
              <a:defRPr b="0" i="0" sz="162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</a:pPr>
            <a:r>
              <a:t/>
            </a:r>
            <a:endParaRPr b="0" i="0" sz="3060" u="none" cap="none" strike="noStrike">
              <a:solidFill>
                <a:srgbClr val="1B71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99582" y="4612277"/>
            <a:ext cx="2166730" cy="3253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lonsproject.org/" TargetMode="External"/><Relationship Id="rId4" Type="http://schemas.openxmlformats.org/officeDocument/2006/relationships/hyperlink" Target="https://trypyramid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320952" y="1767401"/>
            <a:ext cx="57108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Using Python and Google Charts Api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309819" y="1189593"/>
            <a:ext cx="5585655" cy="5401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Helvetica Neue"/>
              <a:buNone/>
            </a:pPr>
            <a:r>
              <a:rPr lang="en-US"/>
              <a:t>Create your own 2 Factor Authentication</a:t>
            </a:r>
            <a:endParaRPr b="1" i="0" sz="324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35849" y="2875550"/>
            <a:ext cx="554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None/>
            </a:pPr>
            <a:r>
              <a:rPr lang="en-US" sz="162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Cory Kirkland - Senior Software Developer</a:t>
            </a:r>
            <a:endParaRPr sz="162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None/>
            </a:pPr>
            <a:r>
              <a:rPr lang="en-US" sz="162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cory@securitymetrics.com</a:t>
            </a:r>
            <a:endParaRPr sz="162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None/>
            </a:pPr>
            <a:r>
              <a:t/>
            </a:r>
            <a:endParaRPr sz="162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None/>
            </a:pPr>
            <a:r>
              <a:rPr lang="en-US" sz="162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https://github.com/cjkirk09/mulitfactor_authentication</a:t>
            </a:r>
            <a:endParaRPr sz="162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Build It!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To the terminal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Relying on usernames and passwords alone is not safe enough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Adding 2 Factor authentication is safer and not that difficult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856168" y="1190986"/>
            <a:ext cx="5413312" cy="84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960"/>
              <a:buFont typeface="Arial"/>
              <a:buNone/>
            </a:pPr>
            <a:r>
              <a:rPr lang="en-US"/>
              <a:t>Thank you</a:t>
            </a:r>
            <a:endParaRPr b="1" i="0" sz="3959" u="none" cap="none" strike="noStrike">
              <a:solidFill>
                <a:srgbClr val="1B71D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985475" y="2146300"/>
            <a:ext cx="5032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cory@securitymetrics.com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https://github.com/cjkirk09/mulitfactor_authentication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SecurityMetrics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We help businesses avoid a data breach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We do this through compliance mandates and data security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</a:pPr>
            <a:r>
              <a:rPr lang="en-US"/>
              <a:t>Where to find this presentation</a:t>
            </a:r>
            <a:endParaRPr b="0" i="0" sz="3060" u="none" cap="none" strike="noStrike">
              <a:solidFill>
                <a:srgbClr val="1B71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Code and presentation on Github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https://github.com/cjkirk09/mulitfactor_authentication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</a:pPr>
            <a:r>
              <a:rPr lang="en-US"/>
              <a:t>Why 2 Factor Authentication?</a:t>
            </a:r>
            <a:endParaRPr b="0" i="0" sz="3060" u="none" cap="none" strike="noStrike">
              <a:solidFill>
                <a:srgbClr val="1B71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Getting hacked is becoming increasingly common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in 2017 over 2 billion records lost in data breaches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https://breachlevelindex.com/</a:t>
            </a:r>
            <a:endParaRPr b="0" i="0" sz="252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2 Factor Authentication?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89" lvl="0" marL="30861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Relying only on a password isn’t enough</a:t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at least 2 different types of verification</a:t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Something you know (username/password)</a:t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Something you have (phone, usb, etc)</a:t>
            </a:r>
            <a:endParaRPr/>
          </a:p>
          <a:p>
            <a:pPr indent="-148589" lvl="0" marL="30861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Something you are (biometrics)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B71DF"/>
              </a:buClr>
              <a:buSzPts val="3060"/>
              <a:buFont typeface="Helvetica Neue"/>
              <a:buNone/>
            </a:pPr>
            <a:r>
              <a:rPr lang="en-US"/>
              <a:t>Types of 2 Factor Authentication</a:t>
            </a:r>
            <a:endParaRPr b="0" i="0" sz="3060" u="none" cap="none" strike="noStrike">
              <a:solidFill>
                <a:srgbClr val="1B71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OTP - One Time Password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can only be used once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Keeps changing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HOTP - Counter based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en-US"/>
              <a:t>TOTP - Time-Based</a:t>
            </a:r>
            <a:endParaRPr/>
          </a:p>
          <a:p>
            <a:pPr indent="-148589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TOTP - How it works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The code is generated based off of time passed since the epoch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Only valid for a short period of time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Requires the secret holder and the secret sharer to have time synced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Pyramid works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https://pylonsproject.org/</a:t>
            </a: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https://trypyramid.com/</a:t>
            </a:r>
            <a:r>
              <a:rPr lang="en-US"/>
              <a:t> 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Part of the Pylons project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Between Flask and Django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Provides scaffolding to create a fully-functional web application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Everything is configurable and customizable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rPr lang="en-US"/>
              <a:t>Can use multiple types of templating out of the 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to create the services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1002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8620" lvl="0" marL="457200" rtl="0">
              <a:spcBef>
                <a:spcPts val="504"/>
              </a:spcBef>
              <a:spcAft>
                <a:spcPts val="0"/>
              </a:spcAft>
              <a:buSzPts val="2520"/>
              <a:buAutoNum type="arabicPeriod"/>
            </a:pPr>
            <a:r>
              <a:rPr lang="en-US"/>
              <a:t>Create the application from the scaffolding</a:t>
            </a:r>
            <a:endParaRPr/>
          </a:p>
          <a:p>
            <a:pPr indent="0" lvl="0" mar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>
              <a:spcBef>
                <a:spcPts val="504"/>
              </a:spcBef>
              <a:spcAft>
                <a:spcPts val="0"/>
              </a:spcAft>
              <a:buSzPts val="2520"/>
              <a:buAutoNum type="arabicPeriod"/>
            </a:pPr>
            <a:r>
              <a:rPr lang="en-US"/>
              <a:t>Setup the environment</a:t>
            </a:r>
            <a:endParaRPr/>
          </a:p>
          <a:p>
            <a:pPr indent="0" lvl="0" marL="0" rt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>
              <a:spcBef>
                <a:spcPts val="504"/>
              </a:spcBef>
              <a:spcAft>
                <a:spcPts val="0"/>
              </a:spcAft>
              <a:buSzPts val="2520"/>
              <a:buAutoNum type="arabicPeriod"/>
            </a:pPr>
            <a:r>
              <a:rPr lang="en-US"/>
              <a:t>Modify for your purposes</a:t>
            </a:r>
            <a:endParaRPr/>
          </a:p>
          <a:p>
            <a:pPr indent="0" lvl="0" marL="0" rtl="0">
              <a:spcBef>
                <a:spcPts val="50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>
              <a:spcBef>
                <a:spcPts val="504"/>
              </a:spcBef>
              <a:spcAft>
                <a:spcPts val="0"/>
              </a:spcAft>
              <a:buSzPts val="2520"/>
              <a:buAutoNum type="arabicPeriod"/>
            </a:pPr>
            <a:r>
              <a:rPr lang="en-US"/>
              <a:t>Profit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