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8" r:id="rId11"/>
    <p:sldId id="269" r:id="rId12"/>
    <p:sldId id="270" r:id="rId13"/>
    <p:sldId id="267" r:id="rId14"/>
    <p:sldId id="266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25410CD-3181-4FB5-9439-61C6CF16EC01}" type="datetimeFigureOut">
              <a:rPr lang="en-US" smtClean="0"/>
              <a:pPr/>
              <a:t>22-Feb-13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EFA9FF9-304E-41FA-B135-EF2BED2A44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329268" cy="2209800"/>
          </a:xfrm>
        </p:spPr>
        <p:txBody>
          <a:bodyPr/>
          <a:lstStyle/>
          <a:p>
            <a:pPr algn="ctr"/>
            <a:r>
              <a:rPr lang="en-US" dirty="0" smtClean="0"/>
              <a:t>KNAPSACK &amp; Nash cryptosystems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038600"/>
            <a:ext cx="5114778" cy="1101248"/>
          </a:xfrm>
        </p:spPr>
        <p:txBody>
          <a:bodyPr/>
          <a:lstStyle/>
          <a:p>
            <a:pPr algn="l"/>
            <a:r>
              <a:rPr lang="en-US" dirty="0" smtClean="0"/>
              <a:t>			CHRISTINA JACOB</a:t>
            </a:r>
          </a:p>
          <a:p>
            <a:pPr algn="l"/>
            <a:r>
              <a:rPr lang="en-US" dirty="0" smtClean="0"/>
              <a:t>			SREEKALA 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Nash cryptosystem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Nash letters to </a:t>
            </a:r>
            <a:r>
              <a:rPr lang="en-US" dirty="0" err="1" smtClean="0">
                <a:solidFill>
                  <a:schemeClr val="accent1"/>
                </a:solidFill>
              </a:rPr>
              <a:t>nsa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John Nash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His letters to NSA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declassified recently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wrote in 1955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Introduction </a:t>
            </a:r>
            <a:r>
              <a:rPr lang="en-US" dirty="0" smtClean="0"/>
              <a:t>to complexity theory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Rejected due to lack of security and his mental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97536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ENCRYPTION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Adder 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Plaintext + output of </a:t>
            </a:r>
            <a:r>
              <a:rPr lang="en-US" dirty="0" err="1" smtClean="0">
                <a:solidFill>
                  <a:schemeClr val="tx1"/>
                </a:solidFill>
              </a:rPr>
              <a:t>Permuter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err="1" smtClean="0">
                <a:solidFill>
                  <a:schemeClr val="tx1"/>
                </a:solidFill>
              </a:rPr>
              <a:t>Ciphertext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Supplies feedback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Decider – decides the permutation path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Permuter</a:t>
            </a:r>
            <a:r>
              <a:rPr lang="en-US" dirty="0" smtClean="0"/>
              <a:t> – performs encryption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79834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899160"/>
          </a:xfrm>
        </p:spPr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permuter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7620000" cy="53127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300" dirty="0" err="1" smtClean="0"/>
              <a:t>Permuter</a:t>
            </a:r>
            <a:r>
              <a:rPr lang="en-US" sz="2300" dirty="0" smtClean="0"/>
              <a:t> contains an already established number of digits remembered within it.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Two permutation paths – path is determined by bit in the Decider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During each cycle</a:t>
            </a:r>
          </a:p>
          <a:p>
            <a:pPr lvl="1">
              <a:buClr>
                <a:schemeClr val="tx2"/>
              </a:buClr>
            </a:pPr>
            <a:r>
              <a:rPr lang="en-US" sz="2200" dirty="0" err="1" smtClean="0">
                <a:solidFill>
                  <a:schemeClr val="tx1"/>
                </a:solidFill>
              </a:rPr>
              <a:t>Permuter</a:t>
            </a:r>
            <a:r>
              <a:rPr lang="en-US" sz="2200" dirty="0" smtClean="0">
                <a:solidFill>
                  <a:schemeClr val="tx1"/>
                </a:solidFill>
              </a:rPr>
              <a:t> shuffles around the numbers inside it.</a:t>
            </a:r>
          </a:p>
          <a:p>
            <a:pPr lvl="1">
              <a:buClr>
                <a:schemeClr val="tx2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sends one digit on and takes another one in from D.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855" r="2040"/>
          <a:stretch>
            <a:fillRect/>
          </a:stretch>
        </p:blipFill>
        <p:spPr bwMode="auto">
          <a:xfrm>
            <a:off x="609600" y="3962400"/>
            <a:ext cx="7162800" cy="30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4267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51054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4267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267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59867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5943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59867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decryption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</a:t>
            </a:r>
            <a:r>
              <a:rPr lang="en-US" sz="14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C</a:t>
            </a:r>
            <a:r>
              <a:rPr lang="en-US" sz="14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const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</a:t>
            </a:r>
            <a:r>
              <a:rPr lang="en-US" sz="14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C</a:t>
            </a:r>
            <a:r>
              <a:rPr lang="en-US" sz="14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Pr(C</a:t>
            </a:r>
            <a:r>
              <a:rPr lang="en-US" sz="1400" dirty="0" smtClean="0"/>
              <a:t>1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</a:t>
            </a:r>
            <a:r>
              <a:rPr lang="en-US" sz="1600" dirty="0" smtClean="0"/>
              <a:t>i </a:t>
            </a:r>
            <a:r>
              <a:rPr lang="en-US" dirty="0" smtClean="0"/>
              <a:t>= </a:t>
            </a:r>
            <a:r>
              <a:rPr lang="en-US" dirty="0" err="1" smtClean="0"/>
              <a:t>C</a:t>
            </a:r>
            <a:r>
              <a:rPr lang="en-US" sz="16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Pr(C</a:t>
            </a:r>
            <a:r>
              <a:rPr lang="en-US" sz="1400" dirty="0" smtClean="0"/>
              <a:t>i-1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901570" cy="226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analysis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Reluctance to accept innovation - Computational hardness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/>
              <a:t>Permuter</a:t>
            </a:r>
            <a:r>
              <a:rPr lang="en-US" dirty="0" smtClean="0"/>
              <a:t> is similar to rotor machine which can be broken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Linear feedback shift register is a weak key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The problem is NP-hard isn’t enough to make it a good key generator.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Knapsack cryptosystem - based on an NP-hard problem. 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NP-hard only in the worst case. 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Average case is only P-hard.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We still don’t have cryptosystems which are provably NP-hard for all cases.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Factoring and elliptic curves are as good as it gets, and there’s still the possibility that a breakthrough could make factoring easy.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590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Brush Script MT" pitchFamily="66" charset="0"/>
              </a:rPr>
              <a:t>THANK YOU</a:t>
            </a:r>
            <a:endParaRPr lang="en-US" sz="7200" dirty="0">
              <a:solidFill>
                <a:schemeClr val="accent1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Knapsack Cryptosystem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Knapsack Problem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Cryptosystem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Nash Cryptosystem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Idea suggested by John NSA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Cryptosystem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Symmetric key cryptography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Nash cryptosystem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Asymmetric key cryptography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Knapsack cryptosystem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Knapsack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Classical combinatorial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Subset Sum Problem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Given a set of numbers 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 and a number S, find a subset of</a:t>
            </a:r>
            <a:r>
              <a:rPr lang="en-US" i="1" dirty="0" smtClean="0">
                <a:solidFill>
                  <a:schemeClr val="tx1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, which sums to S 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Class NP-Complete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set A is </a:t>
            </a:r>
            <a:r>
              <a:rPr lang="en-US" dirty="0" err="1" smtClean="0"/>
              <a:t>superincreasing</a:t>
            </a:r>
            <a:r>
              <a:rPr lang="en-US" dirty="0" smtClean="0"/>
              <a:t>, problem reduces to class P.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description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X – Set of binary numbers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– Set of numbers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 smtClean="0"/>
              <a:t>S = x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+ x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+ …. +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We can develop a cryptosystem where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X – Plaintext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 – </a:t>
            </a:r>
            <a:r>
              <a:rPr lang="en-US" dirty="0" err="1" smtClean="0">
                <a:solidFill>
                  <a:schemeClr val="tx1"/>
                </a:solidFill>
              </a:rPr>
              <a:t>Ciphertext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– Key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Given S and A it is not possible to find X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89916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Implementation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KEY GENERATION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a </a:t>
            </a:r>
            <a:r>
              <a:rPr lang="en-US" sz="2400" dirty="0" err="1" smtClean="0"/>
              <a:t>superincreasing</a:t>
            </a:r>
            <a:r>
              <a:rPr lang="en-US" sz="2400" dirty="0" smtClean="0"/>
              <a:t> k-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b= [b</a:t>
            </a:r>
            <a:r>
              <a:rPr lang="en-US" sz="1600" i="1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,b</a:t>
            </a:r>
            <a:r>
              <a:rPr lang="en-US" sz="1600" i="1" dirty="0" smtClean="0">
                <a:solidFill>
                  <a:srgbClr val="0070C0"/>
                </a:solidFill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</a:rPr>
              <a:t>,…,</a:t>
            </a:r>
            <a:r>
              <a:rPr lang="en-US" sz="2400" i="1" dirty="0" err="1" smtClean="0">
                <a:solidFill>
                  <a:srgbClr val="0070C0"/>
                </a:solidFill>
              </a:rPr>
              <a:t>b</a:t>
            </a:r>
            <a:r>
              <a:rPr lang="en-US" sz="1600" i="1" dirty="0" err="1" smtClean="0">
                <a:solidFill>
                  <a:srgbClr val="0070C0"/>
                </a:solidFill>
              </a:rPr>
              <a:t>k</a:t>
            </a:r>
            <a:r>
              <a:rPr lang="en-US" sz="2400" i="1" dirty="0" smtClean="0">
                <a:solidFill>
                  <a:srgbClr val="0070C0"/>
                </a:solidFill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Choose a modulus </a:t>
            </a:r>
            <a:r>
              <a:rPr lang="en-US" sz="2400" i="1" dirty="0" smtClean="0"/>
              <a:t>n</a:t>
            </a:r>
            <a:r>
              <a:rPr lang="en-US" sz="2400" dirty="0" smtClean="0"/>
              <a:t>, such that </a:t>
            </a:r>
            <a:r>
              <a:rPr lang="en-US" sz="2400" i="1" dirty="0" smtClean="0">
                <a:solidFill>
                  <a:srgbClr val="0070C0"/>
                </a:solidFill>
              </a:rPr>
              <a:t>n &gt; b</a:t>
            </a:r>
            <a:r>
              <a:rPr lang="en-US" sz="1600" i="1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+b</a:t>
            </a:r>
            <a:r>
              <a:rPr lang="en-US" sz="1600" i="1" dirty="0" smtClean="0">
                <a:solidFill>
                  <a:srgbClr val="0070C0"/>
                </a:solidFill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</a:rPr>
              <a:t>+…</a:t>
            </a:r>
            <a:r>
              <a:rPr lang="en-US" sz="2400" i="1" dirty="0" err="1" smtClean="0">
                <a:solidFill>
                  <a:srgbClr val="0070C0"/>
                </a:solidFill>
              </a:rPr>
              <a:t>b</a:t>
            </a:r>
            <a:r>
              <a:rPr lang="en-US" sz="1600" i="1" dirty="0" err="1" smtClean="0">
                <a:solidFill>
                  <a:srgbClr val="0070C0"/>
                </a:solidFill>
              </a:rPr>
              <a:t>k</a:t>
            </a:r>
            <a:endParaRPr lang="en-US" sz="1600" i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a random integer r that is relatively prime with n and </a:t>
            </a:r>
            <a:r>
              <a:rPr lang="en-US" sz="2400" i="1" dirty="0" smtClean="0">
                <a:solidFill>
                  <a:srgbClr val="0070C0"/>
                </a:solidFill>
              </a:rPr>
              <a:t>1&lt;=r&lt;=n-1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a temporary k-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t=[t</a:t>
            </a:r>
            <a:r>
              <a:rPr lang="en-US" sz="1600" i="1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,t</a:t>
            </a:r>
            <a:r>
              <a:rPr lang="en-US" sz="1600" i="1" dirty="0" smtClean="0">
                <a:solidFill>
                  <a:srgbClr val="0070C0"/>
                </a:solidFill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</a:rPr>
              <a:t>,…,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1600" i="1" dirty="0" err="1" smtClean="0">
                <a:solidFill>
                  <a:srgbClr val="0070C0"/>
                </a:solidFill>
              </a:rPr>
              <a:t>k</a:t>
            </a:r>
            <a:r>
              <a:rPr lang="en-US" sz="2400" i="1" dirty="0" smtClean="0">
                <a:solidFill>
                  <a:srgbClr val="0070C0"/>
                </a:solidFill>
              </a:rPr>
              <a:t>] </a:t>
            </a:r>
            <a:r>
              <a:rPr lang="en-US" sz="2400" dirty="0" smtClean="0"/>
              <a:t>in which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1600" i="1" dirty="0" err="1" smtClean="0">
                <a:solidFill>
                  <a:srgbClr val="0070C0"/>
                </a:solidFill>
              </a:rPr>
              <a:t>i</a:t>
            </a:r>
            <a:r>
              <a:rPr lang="en-US" sz="2400" i="1" dirty="0" smtClean="0">
                <a:solidFill>
                  <a:srgbClr val="0070C0"/>
                </a:solidFill>
              </a:rPr>
              <a:t> = r b</a:t>
            </a:r>
            <a:r>
              <a:rPr lang="en-US" sz="1600" i="1" dirty="0" smtClean="0">
                <a:solidFill>
                  <a:srgbClr val="0070C0"/>
                </a:solidFill>
              </a:rPr>
              <a:t>i</a:t>
            </a:r>
            <a:r>
              <a:rPr lang="en-US" sz="2400" i="1" dirty="0" smtClean="0">
                <a:solidFill>
                  <a:srgbClr val="0070C0"/>
                </a:solidFill>
              </a:rPr>
              <a:t> mod n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a permutation of k objects and find a new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a = permute(t)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Public Key :  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Private Key : n, r and b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u="sng" dirty="0" smtClean="0"/>
              <a:t>ENCRYPTION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Plaintext is k-</a:t>
            </a:r>
            <a:r>
              <a:rPr lang="en-US" dirty="0" err="1" smtClean="0"/>
              <a:t>tuple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X = [X</a:t>
            </a:r>
            <a:r>
              <a:rPr lang="en-US" sz="1800" i="1" dirty="0" smtClean="0">
                <a:solidFill>
                  <a:srgbClr val="0070C0"/>
                </a:solidFill>
              </a:rPr>
              <a:t>1</a:t>
            </a:r>
            <a:r>
              <a:rPr lang="en-US" sz="2800" i="1" dirty="0" smtClean="0">
                <a:solidFill>
                  <a:srgbClr val="0070C0"/>
                </a:solidFill>
              </a:rPr>
              <a:t>,X</a:t>
            </a:r>
            <a:r>
              <a:rPr lang="en-US" sz="1800" i="1" dirty="0" smtClean="0">
                <a:solidFill>
                  <a:srgbClr val="0070C0"/>
                </a:solidFill>
              </a:rPr>
              <a:t>2</a:t>
            </a:r>
            <a:r>
              <a:rPr lang="en-US" sz="2800" i="1" dirty="0" smtClean="0">
                <a:solidFill>
                  <a:srgbClr val="0070C0"/>
                </a:solidFill>
              </a:rPr>
              <a:t>,…,</a:t>
            </a:r>
            <a:r>
              <a:rPr lang="en-US" sz="2800" i="1" dirty="0" err="1" smtClean="0">
                <a:solidFill>
                  <a:srgbClr val="0070C0"/>
                </a:solidFill>
              </a:rPr>
              <a:t>X</a:t>
            </a:r>
            <a:r>
              <a:rPr lang="en-US" sz="1800" i="1" dirty="0" err="1" smtClean="0">
                <a:solidFill>
                  <a:srgbClr val="0070C0"/>
                </a:solidFill>
              </a:rPr>
              <a:t>k</a:t>
            </a:r>
            <a:r>
              <a:rPr lang="en-US" sz="2800" i="1" dirty="0" smtClean="0">
                <a:solidFill>
                  <a:srgbClr val="0070C0"/>
                </a:solidFill>
              </a:rPr>
              <a:t>]</a:t>
            </a:r>
            <a:r>
              <a:rPr lang="en-US" dirty="0" smtClean="0"/>
              <a:t>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Calculate </a:t>
            </a:r>
            <a:r>
              <a:rPr lang="en-US" sz="2400" dirty="0" smtClean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 = 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+ 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 + …. + 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baseline="-25000" dirty="0" err="1" smtClean="0">
                <a:solidFill>
                  <a:srgbClr val="0070C0"/>
                </a:solidFill>
              </a:rPr>
              <a:t>k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baseline="-25000" dirty="0" err="1" smtClean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Sends the value of S as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u="sng" dirty="0" smtClean="0"/>
              <a:t>DECRYPTION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Calculate	 </a:t>
            </a:r>
            <a:r>
              <a:rPr lang="en-US" dirty="0" smtClean="0">
                <a:solidFill>
                  <a:srgbClr val="0070C0"/>
                </a:solidFill>
              </a:rPr>
              <a:t>S’ = r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 S mod 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Calculate 	X’ from S’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Permute X’ to X to get plaintext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Cryptosystem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600200"/>
            <a:ext cx="833170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62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ANALYSIS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Main advantage – Speed – 100 times faster than RSA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Set A is not purely random – Its contains hidden information about the </a:t>
            </a:r>
            <a:r>
              <a:rPr lang="en-US" sz="2400" dirty="0" err="1" smtClean="0"/>
              <a:t>superincreasing</a:t>
            </a:r>
            <a:r>
              <a:rPr lang="en-US" sz="2400" dirty="0" smtClean="0"/>
              <a:t> sequence.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Shamir has shown that it is possible to recover the initial message m, even if the private key remains unknown.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Low Density Problem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Density d = k/max log</a:t>
            </a:r>
            <a:r>
              <a:rPr lang="en-US" sz="2200" baseline="-25000" dirty="0" smtClean="0">
                <a:solidFill>
                  <a:schemeClr val="tx1"/>
                </a:solidFill>
              </a:rPr>
              <a:t>2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</a:rPr>
              <a:t>a</a:t>
            </a:r>
            <a:r>
              <a:rPr lang="en-US" sz="22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If d &lt;= 0.9408 , knapsack problem can be reduced to closest vector problem (CVP)</a:t>
            </a:r>
          </a:p>
          <a:p>
            <a:pPr lvl="2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200" dirty="0" smtClean="0"/>
              <a:t>CVP can be solved using polynomial time approximation algorithm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705</TotalTime>
  <Words>438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KNAPSACK &amp; Nash cryptosystems</vt:lpstr>
      <vt:lpstr>CONTENTS</vt:lpstr>
      <vt:lpstr>Introduction</vt:lpstr>
      <vt:lpstr>Knapsack problem</vt:lpstr>
      <vt:lpstr>description</vt:lpstr>
      <vt:lpstr>Implementation</vt:lpstr>
      <vt:lpstr>Slide 7</vt:lpstr>
      <vt:lpstr>Cryptosystem</vt:lpstr>
      <vt:lpstr>ANALYSIS</vt:lpstr>
      <vt:lpstr>Nash cryptosystem</vt:lpstr>
      <vt:lpstr>Nash letters to nsa</vt:lpstr>
      <vt:lpstr>ENCRYPTION</vt:lpstr>
      <vt:lpstr>permuter</vt:lpstr>
      <vt:lpstr>decryption</vt:lpstr>
      <vt:lpstr>analysis</vt:lpstr>
      <vt:lpstr>conclusion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&amp; Nash cryptosystems</dc:title>
  <dc:creator>user</dc:creator>
  <cp:lastModifiedBy>user</cp:lastModifiedBy>
  <cp:revision>75</cp:revision>
  <dcterms:created xsi:type="dcterms:W3CDTF">2013-02-08T09:49:51Z</dcterms:created>
  <dcterms:modified xsi:type="dcterms:W3CDTF">2013-02-22T07:17:47Z</dcterms:modified>
</cp:coreProperties>
</file>