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  <p:sldMasterId id="2147483694" r:id="rId3"/>
  </p:sldMasterIdLst>
  <p:notesMasterIdLst>
    <p:notesMasterId r:id="rId31"/>
  </p:notesMasterIdLst>
  <p:handoutMasterIdLst>
    <p:handoutMasterId r:id="rId32"/>
  </p:handoutMasterIdLst>
  <p:sldIdLst>
    <p:sldId id="360" r:id="rId4"/>
    <p:sldId id="385" r:id="rId5"/>
    <p:sldId id="411" r:id="rId6"/>
    <p:sldId id="387" r:id="rId7"/>
    <p:sldId id="400" r:id="rId8"/>
    <p:sldId id="401" r:id="rId9"/>
    <p:sldId id="388" r:id="rId10"/>
    <p:sldId id="412" r:id="rId11"/>
    <p:sldId id="416" r:id="rId12"/>
    <p:sldId id="414" r:id="rId13"/>
    <p:sldId id="409" r:id="rId14"/>
    <p:sldId id="407" r:id="rId15"/>
    <p:sldId id="417" r:id="rId16"/>
    <p:sldId id="402" r:id="rId17"/>
    <p:sldId id="389" r:id="rId18"/>
    <p:sldId id="390" r:id="rId19"/>
    <p:sldId id="415" r:id="rId20"/>
    <p:sldId id="418" r:id="rId21"/>
    <p:sldId id="393" r:id="rId22"/>
    <p:sldId id="394" r:id="rId23"/>
    <p:sldId id="403" r:id="rId24"/>
    <p:sldId id="397" r:id="rId25"/>
    <p:sldId id="399" r:id="rId26"/>
    <p:sldId id="419" r:id="rId27"/>
    <p:sldId id="404" r:id="rId28"/>
    <p:sldId id="308" r:id="rId29"/>
    <p:sldId id="396" r:id="rId3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D60093"/>
    <a:srgbClr val="FF0066"/>
    <a:srgbClr val="33CC33"/>
    <a:srgbClr val="FF0000"/>
    <a:srgbClr val="CC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0510" autoAdjust="0"/>
  </p:normalViewPr>
  <p:slideViewPr>
    <p:cSldViewPr>
      <p:cViewPr varScale="1">
        <p:scale>
          <a:sx n="71" d="100"/>
          <a:sy n="71" d="100"/>
        </p:scale>
        <p:origin x="1409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3768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4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707532-839C-41A2-9E71-D5288AEAE66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784</a:t>
            </a:r>
            <a:r>
              <a:rPr lang="zh-TW" altLang="en-US" dirty="0" smtClean="0"/>
              <a:t> </a:t>
            </a:r>
            <a:r>
              <a:rPr lang="en-US" altLang="zh-TW" dirty="0" smtClean="0"/>
              <a:t>= 28*28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Hue: </a:t>
            </a:r>
            <a:r>
              <a:rPr lang="zh-TW" altLang="en-US"/>
              <a:t>色彩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Affine: </a:t>
            </a:r>
            <a:r>
              <a:rPr lang="zh-TW" altLang="en-US" dirty="0" smtClean="0"/>
              <a:t>遠交的、仿射的；</a:t>
            </a:r>
            <a:r>
              <a:rPr lang="en-US" altLang="zh-TW" dirty="0" err="1" smtClean="0"/>
              <a:t>Homothety</a:t>
            </a:r>
            <a:r>
              <a:rPr lang="en-US" altLang="zh-TW" dirty="0" smtClean="0"/>
              <a:t>: </a:t>
            </a:r>
            <a:r>
              <a:rPr lang="zh-TW" altLang="en-US" dirty="0" smtClean="0"/>
              <a:t>相似的、同位的；</a:t>
            </a:r>
            <a:r>
              <a:rPr lang="en-US" altLang="zh-TW" dirty="0" smtClean="0"/>
              <a:t>shear: </a:t>
            </a:r>
            <a:r>
              <a:rPr lang="zh-TW" altLang="en-US" dirty="0" smtClean="0"/>
              <a:t>切割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Elastic </a:t>
            </a:r>
            <a:r>
              <a:rPr lang="zh-TW" altLang="en-US" dirty="0" smtClean="0"/>
              <a:t>伸縮、鬆緊帶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Nematode: </a:t>
            </a:r>
            <a:r>
              <a:rPr lang="zh-TW" altLang="en-US" dirty="0"/>
              <a:t>線蟲綱動物</a:t>
            </a:r>
            <a:r>
              <a:rPr lang="en-US" altLang="zh-TW" dirty="0"/>
              <a:t>(</a:t>
            </a:r>
            <a:r>
              <a:rPr lang="zh-TW" altLang="en-US" dirty="0"/>
              <a:t>鉤蟲、蟯蟲</a:t>
            </a:r>
            <a:r>
              <a:rPr lang="en-US" altLang="zh-TW" dirty="0"/>
              <a:t>); Gibbon: </a:t>
            </a:r>
            <a:r>
              <a:rPr lang="zh-TW" altLang="en-US" dirty="0"/>
              <a:t>長臂猿</a:t>
            </a:r>
            <a:r>
              <a:rPr lang="en-US" altLang="zh-TW" dirty="0"/>
              <a:t>; </a:t>
            </a:r>
            <a:r>
              <a:rPr lang="en-US" altLang="zh-TW" dirty="0" smtClean="0"/>
              <a:t>imperceptibly: </a:t>
            </a:r>
            <a:r>
              <a:rPr lang="zh-TW" altLang="en-US" dirty="0" smtClean="0"/>
              <a:t>不知不覺地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76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5200" y="6355171"/>
            <a:ext cx="10160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7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0868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>
                <a:latin typeface="+mj-lt"/>
              </a:defRPr>
            </a:lvl1pPr>
          </a:lstStyle>
          <a:p>
            <a:r>
              <a:rPr lang="zh-TW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>
              <a:defRPr sz="28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</a:defRPr>
            </a:lvl2pPr>
            <a:lvl3pPr>
              <a:defRPr sz="2000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233964" y="6440052"/>
            <a:ext cx="864096" cy="365125"/>
          </a:xfrm>
        </p:spPr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2825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numCol="1" anchor="t"/>
          <a:lstStyle>
            <a:lvl1pPr algn="l">
              <a:defRPr sz="4000" b="1" cap="all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numCol="1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4997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8890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67279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35241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4C71016-152C-4FCB-A393-C04A298749A0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46159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4100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1692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336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F4C71016-152C-4FCB-A393-C04A298749A0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64260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fld id="{33E083DF-0597-482A-9781-A8FA47FE59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1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fld id="{7F9F9C39-250F-47A6-A1D8-25CDFB7EB6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4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fld id="{ACFEEC44-35BF-4FFB-879F-EEDB30F37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3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 numCol="1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numCol="1"/>
          <a:lstStyle>
            <a:lvl1pPr>
              <a:defRPr/>
            </a:lvl1pPr>
          </a:lstStyle>
          <a:p>
            <a:fld id="{39E10CF1-C730-4184-94D9-6AF7139F9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2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  <a:prstGeom prst="rect">
            <a:avLst/>
          </a:prstGeo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8119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5257801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914400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2743200"/>
            <a:ext cx="10696448" cy="685800"/>
          </a:xfrm>
          <a:prstGeom prst="rect">
            <a:avLst/>
          </a:prstGeo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chemeClr val="bg1"/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261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504688"/>
          </a:xfrm>
          <a:prstGeom prst="rect">
            <a:avLst/>
          </a:prstGeo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5046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914400"/>
            <a:ext cx="10684256" cy="16367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2743200"/>
            <a:ext cx="10696448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95402"/>
            <a:ext cx="5386917" cy="715355"/>
          </a:xfrm>
          <a:prstGeom prst="rect">
            <a:avLst/>
          </a:prstGeo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023338"/>
            <a:ext cx="5386917" cy="43774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5402"/>
            <a:ext cx="5389033" cy="715355"/>
          </a:xfrm>
          <a:prstGeom prst="rect">
            <a:avLst/>
          </a:prstGeo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023338"/>
            <a:ext cx="5389033" cy="43774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71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8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2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8" y="1743134"/>
            <a:ext cx="7894188" cy="455888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50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50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66452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7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prstGeom prst="rect">
            <a:avLst/>
          </a:prstGeo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7" y="1728216"/>
            <a:ext cx="329184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7" y="1170432"/>
            <a:ext cx="3364992" cy="20116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5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5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5" y="1170432"/>
            <a:ext cx="6925056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8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25" b="0" i="0">
                <a:solidFill>
                  <a:schemeClr val="tx1"/>
                </a:solidFill>
                <a:latin typeface="DejaVu Serif"/>
                <a:cs typeface="DejaVu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399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3338"/>
            <a:ext cx="5386917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3338"/>
            <a:ext cx="5389033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1096896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0560" y="1604330"/>
            <a:ext cx="539136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86240" y="1604330"/>
            <a:ext cx="539328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11125200" y="6316506"/>
            <a:ext cx="1029586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12192000" cy="4572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50000">
                <a:schemeClr val="accent2">
                  <a:lumMod val="45000"/>
                  <a:lumOff val="55000"/>
                </a:schemeClr>
              </a:gs>
              <a:gs pos="80000">
                <a:schemeClr val="bg1"/>
              </a:gs>
            </a:gsLst>
            <a:lin ang="0" scaled="1"/>
            <a:tileRect/>
          </a:gradFill>
          <a:ln w="48000" cap="flat" cmpd="thickThin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7315" y="6583680"/>
            <a:ext cx="978485" cy="274320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6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5" r:id="rId9"/>
    <p:sldLayoutId id="2147483677" r:id="rId10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5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52128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68760"/>
            <a:ext cx="10972800" cy="50405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233964" y="6440052"/>
            <a:ext cx="864096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4C71016-152C-4FCB-A393-C04A298749A0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60007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12192000" cy="457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41000">
                <a:schemeClr val="accent2">
                  <a:lumMod val="45000"/>
                  <a:lumOff val="55000"/>
                </a:schemeClr>
              </a:gs>
              <a:gs pos="65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0800000" scaled="1"/>
            <a:tileRect/>
          </a:gra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7315" y="6583680"/>
            <a:ext cx="978485" cy="274320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600" b="1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5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890" indent="-320024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483" indent="-274306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45" indent="-228588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089" indent="-182871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391" indent="-182871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549" indent="-182871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06" indent="-182871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864" indent="-182871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022" indent="-182871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3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0.png"/><Relationship Id="rId11" Type="http://schemas.openxmlformats.org/officeDocument/2006/relationships/image" Target="../media/image17.png"/><Relationship Id="rId5" Type="http://schemas.openxmlformats.org/officeDocument/2006/relationships/image" Target="../media/image220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0" y="1524000"/>
            <a:ext cx="8610600" cy="2684240"/>
          </a:xfrm>
        </p:spPr>
        <p:txBody>
          <a:bodyPr anchor="b">
            <a:normAutofit/>
          </a:bodyPr>
          <a:lstStyle/>
          <a:p>
            <a:r>
              <a:rPr lang="en-US" altLang="zh-TW" sz="8000" b="0"/>
              <a:t>Regularization for</a:t>
            </a:r>
            <a:br>
              <a:rPr lang="en-US" altLang="zh-TW" sz="8000" b="0"/>
            </a:br>
            <a:r>
              <a:rPr lang="en-US" altLang="zh-TW" sz="8000" b="0"/>
              <a:t>Deep Learning</a:t>
            </a:r>
            <a:endParaRPr lang="en-US" sz="80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6BD461-E770-44BE-89AE-F84120EFD936}"/>
              </a:ext>
            </a:extLst>
          </p:cNvPr>
          <p:cNvSpPr/>
          <p:nvPr/>
        </p:nvSpPr>
        <p:spPr>
          <a:xfrm>
            <a:off x="0" y="6483352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430"/>
              </a:spcBef>
            </a:pPr>
            <a:r>
              <a:rPr lang="en-US" altLang="zh-TW">
                <a:cs typeface="DejaVu Serif"/>
              </a:rPr>
              <a:t>Adapted from Lecture slides of </a:t>
            </a:r>
            <a:r>
              <a:rPr lang="en-US" altLang="zh-TW" i="1">
                <a:cs typeface="Arial"/>
              </a:rPr>
              <a:t>Deep Learning </a:t>
            </a:r>
            <a:r>
              <a:rPr lang="en-US" altLang="zh-TW">
                <a:cs typeface="DejaVu Serif"/>
              </a:rPr>
              <a:t>By Ian Goodfellow </a:t>
            </a:r>
            <a:endParaRPr lang="en-US" altLang="zh-TW" dirty="0">
              <a:cs typeface="DejaVu Serif"/>
            </a:endParaRPr>
          </a:p>
        </p:txBody>
      </p:sp>
    </p:spTree>
    <p:extLst>
      <p:ext uri="{BB962C8B-B14F-4D97-AF65-F5344CB8AC3E}">
        <p14:creationId xmlns:p14="http://schemas.microsoft.com/office/powerpoint/2010/main" val="33887541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t>10</a:t>
            </a:fld>
            <a:endParaRPr 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9119789" cy="6477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28" y="152400"/>
            <a:ext cx="2867097" cy="21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8B969-B5E1-4A1A-9BA8-F463686F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b="0"/>
              <a:t>Elastic Deformation</a:t>
            </a:r>
            <a:endParaRPr lang="zh-TW" altLang="en-US" sz="6000" b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152639D-BD68-4EDE-BDE6-1A13E3D6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t>11</a:t>
            </a:fld>
            <a:endParaRPr lang="zh-TW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70B9B-1195-4381-9298-EEBC3AB31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57504"/>
            <a:ext cx="7166937" cy="474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565B6AD-8FDD-4710-AD33-2FE26D36BAC2}"/>
              </a:ext>
            </a:extLst>
          </p:cNvPr>
          <p:cNvSpPr txBox="1"/>
          <p:nvPr/>
        </p:nvSpPr>
        <p:spPr>
          <a:xfrm>
            <a:off x="1752600" y="1066800"/>
            <a:ext cx="9015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b="0" i="0">
                <a:effectLst/>
              </a:rPr>
              <a:t>o_img = cv2.imread(‘izone_oy.png’)           </a:t>
            </a:r>
            <a:r>
              <a:rPr lang="en-US" altLang="zh-TW" sz="2400" b="0" i="0">
                <a:solidFill>
                  <a:srgbClr val="0000FF"/>
                </a:solidFill>
                <a:effectLst/>
              </a:rPr>
              <a:t># OpenCV</a:t>
            </a:r>
            <a:r>
              <a:rPr lang="zh-TW" altLang="en-US" sz="2400" b="0" i="0">
                <a:solidFill>
                  <a:srgbClr val="0000FF"/>
                </a:solidFill>
                <a:effectLst/>
              </a:rPr>
              <a:t> </a:t>
            </a:r>
            <a:r>
              <a:rPr lang="en-US" altLang="zh-TW" sz="2400" b="0" i="0">
                <a:solidFill>
                  <a:srgbClr val="0000FF"/>
                </a:solidFill>
                <a:effectLst/>
              </a:rPr>
              <a:t>library</a:t>
            </a:r>
          </a:p>
          <a:p>
            <a:pPr algn="l"/>
            <a:r>
              <a:rPr lang="en-US" altLang="zh-TW" sz="2400" b="0" i="0">
                <a:effectLst/>
              </a:rPr>
              <a:t>elMat = elastic(o_img, </a:t>
            </a:r>
            <a:r>
              <a:rPr lang="en-US" altLang="zh-TW" sz="2400" b="0" i="1">
                <a:effectLst/>
              </a:rPr>
              <a:t>alpha</a:t>
            </a:r>
            <a:r>
              <a:rPr lang="en-US" altLang="zh-TW" sz="2400" b="0" i="0">
                <a:effectLst/>
              </a:rPr>
              <a:t>=5000, </a:t>
            </a:r>
            <a:r>
              <a:rPr lang="en-US" altLang="zh-TW" sz="2400" b="0" i="1">
                <a:effectLst/>
              </a:rPr>
              <a:t>sigma</a:t>
            </a:r>
            <a:r>
              <a:rPr lang="en-US" altLang="zh-TW" sz="2400" b="0" i="0">
                <a:effectLst/>
              </a:rPr>
              <a:t>=8, </a:t>
            </a:r>
            <a:r>
              <a:rPr lang="en-US" altLang="zh-TW" sz="2400" b="0" i="1">
                <a:effectLst/>
              </a:rPr>
              <a:t>random_state</a:t>
            </a:r>
            <a:r>
              <a:rPr lang="en-US" altLang="zh-TW" sz="2400" b="0" i="0">
                <a:effectLst/>
              </a:rPr>
              <a:t>=None)</a:t>
            </a:r>
          </a:p>
        </p:txBody>
      </p:sp>
    </p:spTree>
    <p:extLst>
      <p:ext uri="{BB962C8B-B14F-4D97-AF65-F5344CB8AC3E}">
        <p14:creationId xmlns:p14="http://schemas.microsoft.com/office/powerpoint/2010/main" val="12914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9BD07-61F3-41D0-AA03-B9DE7E74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Crop and Resize Image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444308-B19C-4BE3-916F-DD7A3A2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42915"/>
            <a:fld id="{19B12225-5612-419B-A8D5-4B8EEE4C217E}" type="slidenum">
              <a:rPr lang="en-US">
                <a:solidFill>
                  <a:prstClr val="black">
                    <a:tint val="95000"/>
                  </a:prstClr>
                </a:solidFill>
              </a:rPr>
              <a:pPr defTabSz="642915"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B024F82-8C8C-4F43-AB9D-D1F3FEAC8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1"/>
          <a:stretch/>
        </p:blipFill>
        <p:spPr>
          <a:xfrm>
            <a:off x="6846072" y="1154444"/>
            <a:ext cx="3000283" cy="56809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60F1BC1-5857-4EA7-86FC-56DB4071933B}"/>
              </a:ext>
            </a:extLst>
          </p:cNvPr>
          <p:cNvSpPr txBox="1"/>
          <p:nvPr/>
        </p:nvSpPr>
        <p:spPr>
          <a:xfrm>
            <a:off x="738351" y="1154444"/>
            <a:ext cx="573268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139" indent="-251139" defTabSz="642915">
              <a:buFont typeface="Arial" panose="020B0604020202020204" pitchFamily="34" charset="0"/>
              <a:buChar char="•"/>
            </a:pP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Image cropping for data augmentation</a:t>
            </a:r>
          </a:p>
          <a:p>
            <a:pPr marL="251139" indent="-251139" defTabSz="642915">
              <a:buFont typeface="Arial" panose="020B0604020202020204" pitchFamily="34" charset="0"/>
              <a:buChar char="•"/>
            </a:pP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Crop in the </a:t>
            </a:r>
            <a:r>
              <a:rPr lang="en-US" altLang="zh-TW" sz="225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right</a:t>
            </a: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25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left</a:t>
            </a: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25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center</a:t>
            </a: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25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top</a:t>
            </a: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or </a:t>
            </a:r>
            <a:r>
              <a:rPr lang="en-US" altLang="zh-TW" sz="225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bottom</a:t>
            </a:r>
            <a:r>
              <a:rPr lang="en-US" altLang="zh-TW" sz="2250" dirty="0">
                <a:solidFill>
                  <a:prstClr val="black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Calibri" panose="020F0502020204030204" pitchFamily="34" charset="0"/>
              </a:rPr>
              <a:t> of the image.</a:t>
            </a:r>
            <a:endParaRPr lang="zh-TW" altLang="en-US" sz="2250" dirty="0">
              <a:solidFill>
                <a:prstClr val="black"/>
              </a:solidFill>
              <a:latin typeface="Calibri" panose="020F0502020204030204" pitchFamily="34" charset="0"/>
              <a:ea typeface="新細明體" panose="02020500000000000000" pitchFamily="18" charset="-12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BF88AD-782C-4DAD-AB0B-ED9BBD407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40"/>
          <a:stretch/>
        </p:blipFill>
        <p:spPr>
          <a:xfrm>
            <a:off x="1590452" y="2382195"/>
            <a:ext cx="3964660" cy="356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71016-152C-4FCB-A393-C04A298749A0}" type="slidenum">
              <a:rPr lang="en-US" altLang="zh-TW" smtClean="0"/>
              <a:t>13</a:t>
            </a:fld>
            <a:endParaRPr lang="zh-TW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2" y="152401"/>
            <a:ext cx="10800000" cy="28096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5" y="3048001"/>
            <a:ext cx="10800000" cy="36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9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DBFDA-D432-4ECD-9326-DDE1D276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4B6764-B888-480B-83C3-E90AC7B84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52600" y="152400"/>
            <a:ext cx="7010400" cy="838200"/>
          </a:xfrm>
        </p:spPr>
        <p:txBody>
          <a:bodyPr/>
          <a:lstStyle/>
          <a:p>
            <a:pPr algn="l"/>
            <a:r>
              <a:rPr lang="en-US" altLang="zh-TW" b="0"/>
              <a:t>Multi-Task Learning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6C0B4-9C45-4E46-BD23-024A796586A4}"/>
              </a:ext>
            </a:extLst>
          </p:cNvPr>
          <p:cNvSpPr/>
          <p:nvPr/>
        </p:nvSpPr>
        <p:spPr>
          <a:xfrm>
            <a:off x="166033" y="990600"/>
            <a:ext cx="8292167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Multi-task learning is a way to improve generalization by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pooling the examples arising out of several tasks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training examples put more pressure on the parameters of the model, when part of a model is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across tasks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, that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the model is more constrained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 toward good values, often yielding better generalization.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610600" y="667614"/>
            <a:ext cx="3311165" cy="4324570"/>
            <a:chOff x="8610600" y="667614"/>
            <a:chExt cx="3311165" cy="432457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C4E8881-4257-49B6-A15C-2997B3D5A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0600" y="1018878"/>
              <a:ext cx="3124200" cy="3973306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8695443" y="667614"/>
              <a:ext cx="2048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Task1</a:t>
              </a:r>
              <a:r>
                <a:rPr lang="en-US" altLang="zh-TW" dirty="0" smtClean="0">
                  <a:latin typeface="Arial" pitchFamily="34" charset="0"/>
                  <a:cs typeface="Arial" pitchFamily="34" charset="0"/>
                </a:rPr>
                <a:t>        </a:t>
              </a:r>
              <a:r>
                <a:rPr lang="en-US" altLang="zh-TW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Task2</a:t>
              </a:r>
              <a:endParaRPr lang="zh-TW" alt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0931165" y="174435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Task3</a:t>
              </a:r>
              <a:r>
                <a:rPr lang="en-US" altLang="zh-TW" dirty="0" smtClean="0">
                  <a:latin typeface="Arial" pitchFamily="34" charset="0"/>
                  <a:cs typeface="Arial" pitchFamily="34" charset="0"/>
                </a:rPr>
                <a:t>   </a:t>
              </a:r>
              <a:endParaRPr lang="zh-TW" altLang="en-US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9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12DBFDA-D432-4ECD-9326-DDE1D276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4B6764-B888-480B-83C3-E90AC7B845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5530" y="152400"/>
            <a:ext cx="10777270" cy="838200"/>
          </a:xfrm>
        </p:spPr>
        <p:txBody>
          <a:bodyPr/>
          <a:lstStyle/>
          <a:p>
            <a:pPr algn="l"/>
            <a:r>
              <a:rPr lang="en-US" altLang="zh-TW" b="0"/>
              <a:t>Multi-Task Learning</a:t>
            </a:r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16C0B4-9C45-4E46-BD23-024A796586A4}"/>
              </a:ext>
            </a:extLst>
          </p:cNvPr>
          <p:cNvSpPr/>
          <p:nvPr/>
        </p:nvSpPr>
        <p:spPr>
          <a:xfrm>
            <a:off x="166033" y="990600"/>
            <a:ext cx="90678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Multi-task learning can be cast in several ways in deep learning frameworks and this figure illustrates the common situation where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tasks share a common input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but involve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target random variables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The lower layers of a deep network (whether it is supervised and feedforward or includes a generative component with downward arrows) can be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across such tasks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, while task-specific parameters (associated respectively with the weights into and from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can be learned on top of those yielding a shared representation </a:t>
            </a:r>
            <a:r>
              <a:rPr lang="en-US" altLang="zh-TW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(shared)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The underlying assumption is that there exists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common pool of factors 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that explain the variations in the input x, while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task is associated with a subset of these factors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9ED13F-49ED-4EAC-B3B2-90D2A1997DC3}"/>
              </a:ext>
            </a:extLst>
          </p:cNvPr>
          <p:cNvSpPr/>
          <p:nvPr/>
        </p:nvSpPr>
        <p:spPr>
          <a:xfrm>
            <a:off x="195530" y="4263803"/>
            <a:ext cx="1146307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example, it is additionally assumed that top-level hidden units </a:t>
            </a:r>
            <a:r>
              <a:rPr lang="en-US" altLang="zh-TW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are specialized to each task (respectively predicting y</a:t>
            </a:r>
            <a:r>
              <a:rPr lang="en-US" altLang="zh-TW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and y</a:t>
            </a:r>
            <a:r>
              <a:rPr lang="en-US" altLang="zh-TW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) while some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intermediate-level representation </a:t>
            </a:r>
            <a:r>
              <a:rPr lang="en-US" altLang="zh-TW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(shared) 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shared across all tasks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unsupervised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learning context, it makes sense for some of the top-level factors to be associated with none of the output tasks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altLang="zh-TW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these are the factors that explain some of the input variations but are not relevant for predicting y</a:t>
            </a:r>
            <a:r>
              <a:rPr lang="en-US" altLang="zh-TW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n-US" altLang="zh-TW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or y</a:t>
            </a:r>
            <a:r>
              <a:rPr lang="en-US" altLang="zh-TW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  <a:r>
              <a:rPr lang="en-US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9199895" y="361338"/>
            <a:ext cx="2596377" cy="3753462"/>
            <a:chOff x="9199895" y="475382"/>
            <a:chExt cx="2596377" cy="3753462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9895" y="838200"/>
              <a:ext cx="2383224" cy="3390644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9341864" y="4753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Supervised</a:t>
              </a:r>
              <a:endParaRPr lang="zh-TW" alt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0675684" y="1437779"/>
              <a:ext cx="1120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Unsupervised</a:t>
              </a:r>
              <a:endParaRPr lang="zh-TW" alt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9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56B34-2830-4CB0-B9FB-E81523FD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Early Stopping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C6E0429-84D1-4D4C-8222-C5E6346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DED02-54A1-49A7-92DB-E64509A2DDB6}"/>
              </a:ext>
            </a:extLst>
          </p:cNvPr>
          <p:cNvSpPr/>
          <p:nvPr/>
        </p:nvSpPr>
        <p:spPr>
          <a:xfrm>
            <a:off x="238610" y="1075232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Early stopping: </a:t>
            </a:r>
          </a:p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terminate while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set performance is better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5661AC9-2AFD-4CEA-B0BC-8CB8942B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1" y="2002036"/>
            <a:ext cx="5257800" cy="25605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215281-880C-44D3-9E39-5B70BC8728EB}"/>
              </a:ext>
            </a:extLst>
          </p:cNvPr>
          <p:cNvSpPr/>
          <p:nvPr/>
        </p:nvSpPr>
        <p:spPr>
          <a:xfrm>
            <a:off x="5614037" y="2002036"/>
            <a:ext cx="640080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curves showing how the negative log-likelihood loss changes over time (indicated as number of training iterations over the dataset, or </a:t>
            </a:r>
            <a:r>
              <a:rPr lang="en-US" altLang="zh-TW" sz="2400" b="1" dirty="0">
                <a:latin typeface="Calibri" panose="020F0502020204030204" pitchFamily="34" charset="0"/>
                <a:cs typeface="Calibri" panose="020F0502020204030204" pitchFamily="34" charset="0"/>
              </a:rPr>
              <a:t>epochs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Observe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that the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objective decreases consistently over time, but the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set average loss eventually begins to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again, forming an asymmetric U-shaped curve.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219200" y="4876800"/>
            <a:ext cx="406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E.g., Patience = 20</a:t>
            </a:r>
          </a:p>
          <a:p>
            <a:r>
              <a:rPr lang="en-US" altLang="zh-TW" dirty="0" smtClean="0">
                <a:latin typeface="Arial" pitchFamily="34" charset="0"/>
                <a:cs typeface="Arial" pitchFamily="34" charset="0"/>
              </a:rPr>
              <a:t>If validation error does not improve in 20 epochs, then stop.</a:t>
            </a:r>
            <a:endParaRPr lang="zh-TW" alt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144036"/>
              </p:ext>
            </p:extLst>
          </p:nvPr>
        </p:nvGraphicFramePr>
        <p:xfrm>
          <a:off x="609600" y="228599"/>
          <a:ext cx="10820400" cy="356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點陣圖影像" r:id="rId3" imgW="8465760" imgH="2788920" progId="Paint.Picture">
                  <p:embed/>
                </p:oleObj>
              </mc:Choice>
              <mc:Fallback>
                <p:oleObj name="點陣圖影像" r:id="rId3" imgW="8465760" imgH="2788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8599"/>
                        <a:ext cx="10820400" cy="3564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3945194" y="3825421"/>
            <a:ext cx="7186025" cy="2991978"/>
            <a:chOff x="3945194" y="3825421"/>
            <a:chExt cx="7186025" cy="299197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194" y="3825421"/>
              <a:ext cx="4038600" cy="2991978"/>
            </a:xfrm>
            <a:prstGeom prst="rect">
              <a:avLst/>
            </a:prstGeom>
          </p:spPr>
        </p:pic>
        <p:cxnSp>
          <p:nvCxnSpPr>
            <p:cNvPr id="9" name="直線接點 8"/>
            <p:cNvCxnSpPr/>
            <p:nvPr/>
          </p:nvCxnSpPr>
          <p:spPr>
            <a:xfrm>
              <a:off x="4996752" y="5914104"/>
              <a:ext cx="396000" cy="0"/>
            </a:xfrm>
            <a:prstGeom prst="line">
              <a:avLst/>
            </a:prstGeom>
            <a:ln w="22225">
              <a:headEnd type="arrow" w="lg" len="lg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4996752" y="5911600"/>
              <a:ext cx="685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latin typeface="Arial" pitchFamily="34" charset="0"/>
                  <a:cs typeface="Arial" pitchFamily="34" charset="0"/>
                </a:rPr>
                <a:t>20</a:t>
              </a:r>
              <a:endParaRPr lang="zh-TW" altLang="en-US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007019" y="5732768"/>
              <a:ext cx="3124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Arial" pitchFamily="34" charset="0"/>
                  <a:cs typeface="Arial" pitchFamily="34" charset="0"/>
                </a:rPr>
                <a:t>What if set patience &lt; 20?</a:t>
              </a:r>
              <a:endParaRPr lang="zh-TW" altLang="en-US" sz="2000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1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ACF3F-33C9-4F12-8CB5-78DA8005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12" y="148565"/>
            <a:ext cx="10972800" cy="838540"/>
          </a:xfrm>
        </p:spPr>
        <p:txBody>
          <a:bodyPr>
            <a:normAutofit/>
          </a:bodyPr>
          <a:lstStyle/>
          <a:p>
            <a:pPr algn="l"/>
            <a:r>
              <a:rPr lang="en-US" altLang="zh-TW" b="0"/>
              <a:t>   Early Stopping            Weight Decay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8FA0604-2396-4E09-A9C3-0A9EA6A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139CE1-05CA-42FD-B286-1F0E142E706C}"/>
                  </a:ext>
                </a:extLst>
              </p:cNvPr>
              <p:cNvSpPr/>
              <p:nvPr/>
            </p:nvSpPr>
            <p:spPr>
              <a:xfrm>
                <a:off x="266700" y="4644688"/>
                <a:ext cx="11658600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zh-TW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Left) </a:t>
                </a:r>
                <a:r>
                  <a:rPr lang="en-US" altLang="zh-TW" sz="200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solid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contour lines indicate the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contours of the negative log-likelihood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The dashed line indicates the trajectory taken by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SGD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beginning from the origin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Rather than stopping at the </a:t>
                </a:r>
                <a:r>
                  <a:rPr lang="en-US" altLang="zh-TW" sz="2000">
                    <a:latin typeface="Calibri" panose="020F0502020204030204" pitchFamily="34" charset="0"/>
                    <a:cs typeface="Calibri" panose="020F0502020204030204" pitchFamily="34" charset="0"/>
                  </a:rPr>
                  <a:t>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the cost,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early stopping 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results in the trajectory stopping at an </a:t>
                </a:r>
                <a:r>
                  <a:rPr lang="en-US" altLang="zh-TW" sz="2000">
                    <a:latin typeface="Calibri" panose="020F0502020204030204" pitchFamily="34" charset="0"/>
                    <a:cs typeface="Calibri" panose="020F0502020204030204" pitchFamily="34" charset="0"/>
                  </a:rPr>
                  <a:t>earlier point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zh-TW" sz="2000" b="1">
                    <a:latin typeface="Calibri" panose="020F0502020204030204" pitchFamily="34" charset="0"/>
                    <a:cs typeface="Calibri" panose="020F0502020204030204" pitchFamily="34" charset="0"/>
                  </a:rPr>
                  <a:t>Right) </a:t>
                </a:r>
                <a:r>
                  <a:rPr lang="en-US" altLang="zh-TW" sz="2000">
                    <a:latin typeface="Calibri" panose="020F0502020204030204" pitchFamily="34" charset="0"/>
                    <a:cs typeface="Calibri" panose="020F0502020204030204" pitchFamily="34" charset="0"/>
                  </a:rPr>
                  <a:t>An 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illustration of the effect of </a:t>
                </a:r>
                <a:r>
                  <a:rPr lang="en-US" altLang="zh-TW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regularization for comparison. The dashed circles indicate the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contours of the 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 penalty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causes the minimum of the total cost to lie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nearer the origin 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than the minimum of the </a:t>
                </a:r>
                <a:r>
                  <a:rPr lang="en-US" altLang="zh-TW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unregularized</a:t>
                </a:r>
                <a:r>
                  <a:rPr lang="en-US" altLang="zh-TW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cost.</a:t>
                </a:r>
                <a:endParaRPr lang="zh-TW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139CE1-05CA-42FD-B286-1F0E142E7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4644688"/>
                <a:ext cx="11658600" cy="2092881"/>
              </a:xfrm>
              <a:prstGeom prst="rect">
                <a:avLst/>
              </a:prstGeom>
              <a:blipFill>
                <a:blip r:embed="rId2"/>
                <a:stretch>
                  <a:fillRect l="-471" t="-1749" b="-4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66800"/>
            <a:ext cx="3352800" cy="31885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750042" y="3803684"/>
            <a:ext cx="206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Stop before weights become too large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4931734" y="1008371"/>
            <a:ext cx="6936416" cy="3472544"/>
            <a:chOff x="4931734" y="1008371"/>
            <a:chExt cx="6936416" cy="347254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514EB0-EF2A-46B0-B45D-5CCBAF13B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1734" y="1008371"/>
              <a:ext cx="3538478" cy="3472544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EBD7689-6CA2-4B31-9F0A-C724A2C1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600" y="2668115"/>
              <a:ext cx="3257550" cy="1162050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8828683" y="3947250"/>
              <a:ext cx="2819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Penalized with the L2 term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9067800" y="3830165"/>
              <a:ext cx="9144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39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59510-90EB-45DE-A422-FDE5BF8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Bagging (An Ensemble Technique)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54B171D-3E1F-417C-9726-55AB531F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44D844-FBF6-40B8-9870-E5AAD1B82F26}"/>
              </a:ext>
            </a:extLst>
          </p:cNvPr>
          <p:cNvSpPr/>
          <p:nvPr/>
        </p:nvSpPr>
        <p:spPr>
          <a:xfrm>
            <a:off x="304800" y="1015404"/>
            <a:ext cx="115824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Bagging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 involves training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models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, and evaluating multiple models on each test example.</a:t>
            </a:r>
          </a:p>
          <a:p>
            <a:pPr marL="608012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we train an 8 detector on the dataset depicted above, containing an 8, a 6 and a 9. Suppose we make two different resampled datasets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608012" lvl="1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bagging training procedure is to construct each of these datasets by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sampling with replacement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65113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dataset </a:t>
            </a:r>
            <a:r>
              <a:rPr lang="en-US" altLang="zh-TW" sz="2200" dirty="0">
                <a:latin typeface="Calibri" panose="020F0502020204030204" pitchFamily="34" charset="0"/>
                <a:cs typeface="Calibri" panose="020F0502020204030204" pitchFamily="34" charset="0"/>
              </a:rPr>
              <a:t>omits the 9 and repeats the 8. On this dataset, the detector learns that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loop on top of the digit corresponds to an 8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CAE53C-D79A-4F88-B94C-2F81986E2BE9}"/>
              </a:ext>
            </a:extLst>
          </p:cNvPr>
          <p:cNvSpPr/>
          <p:nvPr/>
        </p:nvSpPr>
        <p:spPr>
          <a:xfrm>
            <a:off x="304800" y="3632986"/>
            <a:ext cx="5638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dataset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, we repeat the 9 and omit the 6. In this case, the detector learns that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loop on the bottom of the digit corresponds to an 8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65113" indent="-2651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Each of these individual classification rules is brittle, but if we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their output 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then the detector is robust, achieving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maximal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 confidence only when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2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loops</a:t>
            </a:r>
            <a:r>
              <a:rPr lang="en-US" altLang="zh-TW" sz="2200">
                <a:latin typeface="Calibri" panose="020F0502020204030204" pitchFamily="34" charset="0"/>
                <a:cs typeface="Calibri" panose="020F0502020204030204" pitchFamily="34" charset="0"/>
              </a:rPr>
              <a:t> of the 8 are present.</a:t>
            </a:r>
            <a:endParaRPr lang="zh-TW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32BA32A-92B4-4BBA-80FF-63C59E18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58" y="3490310"/>
            <a:ext cx="587474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3C154DBA-76BA-4092-A7BA-376F299D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Definition of Regularization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B50021D5-A0AC-4FE6-B7A0-6B45869D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34562"/>
            <a:ext cx="11506200" cy="11430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altLang="zh-TW" sz="2800">
                <a:solidFill>
                  <a:srgbClr val="FF0000"/>
                </a:solidFill>
              </a:rPr>
              <a:t>Regularization</a:t>
            </a:r>
            <a:r>
              <a:rPr lang="en-US" altLang="zh-TW" sz="2800"/>
              <a:t> is </a:t>
            </a:r>
            <a:r>
              <a:rPr lang="en-US" altLang="zh-TW" sz="2800">
                <a:solidFill>
                  <a:srgbClr val="FF0000"/>
                </a:solidFill>
              </a:rPr>
              <a:t>any modification </a:t>
            </a:r>
            <a:r>
              <a:rPr lang="en-US" altLang="zh-TW" sz="2800"/>
              <a:t>we make to a learning algorithm that is intended to reduce its </a:t>
            </a:r>
            <a:r>
              <a:rPr lang="en-US" altLang="zh-TW" sz="2800">
                <a:solidFill>
                  <a:srgbClr val="FF0000"/>
                </a:solidFill>
              </a:rPr>
              <a:t>generalization error </a:t>
            </a:r>
            <a:r>
              <a:rPr lang="en-US" altLang="zh-TW" sz="2800"/>
              <a:t>but </a:t>
            </a:r>
            <a:r>
              <a:rPr lang="en-US" altLang="zh-TW" sz="2800">
                <a:solidFill>
                  <a:srgbClr val="FF0000"/>
                </a:solidFill>
              </a:rPr>
              <a:t>not</a:t>
            </a:r>
            <a:r>
              <a:rPr lang="en-US" altLang="zh-TW" sz="2800"/>
              <a:t> its training error.</a:t>
            </a:r>
            <a:endParaRPr lang="zh-TW" altLang="en-US" sz="28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C198EE-AD0A-4ACF-83FC-CA64B732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583679"/>
            <a:ext cx="609600" cy="274321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F897C5-F103-4FC9-985F-1E043D87A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735" y="3013865"/>
            <a:ext cx="6328574" cy="307995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C13484E-8441-4BFD-AB21-213AABFC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4" y="2392005"/>
            <a:ext cx="4114800" cy="4323673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6DF583E-5F6C-42B4-87AA-DC9E217797BE}"/>
              </a:ext>
            </a:extLst>
          </p:cNvPr>
          <p:cNvSpPr/>
          <p:nvPr/>
        </p:nvSpPr>
        <p:spPr>
          <a:xfrm>
            <a:off x="4049233" y="5050466"/>
            <a:ext cx="108000" cy="108000"/>
          </a:xfrm>
          <a:prstGeom prst="ellipse">
            <a:avLst/>
          </a:prstGeom>
          <a:solidFill>
            <a:srgbClr val="008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03A408A-50AF-4D8E-9F63-61EAA1A4A1DA}"/>
              </a:ext>
            </a:extLst>
          </p:cNvPr>
          <p:cNvSpPr/>
          <p:nvPr/>
        </p:nvSpPr>
        <p:spPr>
          <a:xfrm>
            <a:off x="1295400" y="3636328"/>
            <a:ext cx="108000" cy="108000"/>
          </a:xfrm>
          <a:prstGeom prst="ellipse">
            <a:avLst/>
          </a:prstGeom>
          <a:solidFill>
            <a:srgbClr val="008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771C6F1-CA51-42C9-9ABA-3AF82E75A203}"/>
              </a:ext>
            </a:extLst>
          </p:cNvPr>
          <p:cNvSpPr/>
          <p:nvPr/>
        </p:nvSpPr>
        <p:spPr>
          <a:xfrm>
            <a:off x="2538571" y="4876800"/>
            <a:ext cx="108000" cy="108000"/>
          </a:xfrm>
          <a:prstGeom prst="ellipse">
            <a:avLst/>
          </a:prstGeom>
          <a:solidFill>
            <a:srgbClr val="008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804F26B-5C04-4C2D-9038-3E41D8397F44}"/>
              </a:ext>
            </a:extLst>
          </p:cNvPr>
          <p:cNvSpPr/>
          <p:nvPr/>
        </p:nvSpPr>
        <p:spPr>
          <a:xfrm>
            <a:off x="2971800" y="5664048"/>
            <a:ext cx="108000" cy="108000"/>
          </a:xfrm>
          <a:prstGeom prst="ellipse">
            <a:avLst/>
          </a:prstGeom>
          <a:solidFill>
            <a:srgbClr val="008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CF705C5-8801-4029-9429-46F4E4927710}"/>
              </a:ext>
            </a:extLst>
          </p:cNvPr>
          <p:cNvSpPr/>
          <p:nvPr/>
        </p:nvSpPr>
        <p:spPr>
          <a:xfrm>
            <a:off x="1981200" y="3405471"/>
            <a:ext cx="108000" cy="108000"/>
          </a:xfrm>
          <a:prstGeom prst="ellipse">
            <a:avLst/>
          </a:prstGeom>
          <a:solidFill>
            <a:srgbClr val="008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FCD0B9-DE3C-4087-A413-9FC2DDA55FE1}"/>
              </a:ext>
            </a:extLst>
          </p:cNvPr>
          <p:cNvSpPr txBox="1"/>
          <p:nvPr/>
        </p:nvSpPr>
        <p:spPr>
          <a:xfrm>
            <a:off x="420874" y="1991895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>
                <a:solidFill>
                  <a:srgbClr val="0000FF"/>
                </a:solidFill>
                <a:latin typeface="+mj-lt"/>
                <a:cs typeface="Arial" pitchFamily="34" charset="0"/>
              </a:rPr>
              <a:t>The function in blue overfits the training data.</a:t>
            </a:r>
            <a:endParaRPr lang="zh-TW" altLang="en-US" sz="2000" dirty="0">
              <a:solidFill>
                <a:srgbClr val="0000FF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854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D4CDA-AC89-4616-91B4-DD503F26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/>
              <a:t>Dropout</a:t>
            </a:r>
            <a:endParaRPr lang="zh-TW" altLang="en-US" sz="48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FD476D-4771-4955-BDEA-ECBF9E75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595D73-CD6A-485C-A05C-7604C17E792E}"/>
              </a:ext>
            </a:extLst>
          </p:cNvPr>
          <p:cNvSpPr/>
          <p:nvPr/>
        </p:nvSpPr>
        <p:spPr>
          <a:xfrm>
            <a:off x="5017085" y="1209368"/>
            <a:ext cx="70987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For a base network with two visible units and two hidden units, there are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sixteen possible subsets 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of these four units.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small example, a large proportion of the resulting networks have no input units or no path connecting the input to the output.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problem becomes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insignificant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for networks with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wider</a:t>
            </a:r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 layers, where the probability of dropping all possible paths from inputs to outputs becomes smaller.</a:t>
            </a:r>
            <a:endParaRPr lang="zh-TW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F08DDF6-0A12-47ED-85C4-879D8282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" y="1295399"/>
            <a:ext cx="5049040" cy="50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4A27B706-C755-4101-9C16-9BBD4166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03" y="228600"/>
            <a:ext cx="2646397" cy="945976"/>
          </a:xfrm>
        </p:spPr>
        <p:txBody>
          <a:bodyPr/>
          <a:lstStyle/>
          <a:p>
            <a:r>
              <a:rPr lang="en-US" altLang="zh-TW"/>
              <a:t>Example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D4F936D-AB97-4DB6-942C-593C2A27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7402F11-2DB0-4EBE-8D0C-36E1FCF0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30" y="178981"/>
            <a:ext cx="1889766" cy="27784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57FD45A-6B61-4723-B227-C4132CE1A571}"/>
              </a:ext>
            </a:extLst>
          </p:cNvPr>
          <p:cNvSpPr/>
          <p:nvPr/>
        </p:nvSpPr>
        <p:spPr>
          <a:xfrm>
            <a:off x="232625" y="3124200"/>
            <a:ext cx="7848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forward propagation with dropout, we randomly sample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vector </a:t>
            </a:r>
            <a:r>
              <a:rPr lang="en-US" altLang="zh-TW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one entry for each input or hidden unit in the network. The entries of </a:t>
            </a:r>
            <a:r>
              <a:rPr lang="en-US" altLang="zh-TW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are sampled independently from each other. </a:t>
            </a:r>
          </a:p>
          <a:p>
            <a:pPr>
              <a:spcAft>
                <a:spcPts val="600"/>
              </a:spcAft>
            </a:pP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probability of each entry being 1 is a </a:t>
            </a:r>
            <a:r>
              <a:rPr lang="en-US" altLang="zh-TW" sz="2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usually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TW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for the hidden layers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zh-TW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for the input</a:t>
            </a:r>
            <a:r>
              <a:rPr lang="en-US" altLang="zh-TW"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en-US" altLang="zh-TW"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in the network is multiplied by the corresponding mask, and then forward propagation continues through the rest of the network as usual</a:t>
            </a:r>
            <a:r>
              <a:rPr lang="en-US" altLang="zh-TW"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zh-TW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8FC0882-590B-4C4B-91BB-F941C8FBE793}"/>
              </a:ext>
            </a:extLst>
          </p:cNvPr>
          <p:cNvGrpSpPr/>
          <p:nvPr/>
        </p:nvGrpSpPr>
        <p:grpSpPr>
          <a:xfrm>
            <a:off x="8001000" y="228600"/>
            <a:ext cx="4017369" cy="5503644"/>
            <a:chOff x="8098431" y="230646"/>
            <a:chExt cx="4017369" cy="550364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A9C6CEE-660E-457A-98CF-FDA832C94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8431" y="230646"/>
              <a:ext cx="3867610" cy="4924349"/>
            </a:xfrm>
            <a:prstGeom prst="rect">
              <a:avLst/>
            </a:prstGeom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0971306B-5912-4723-945F-64B368859D7F}"/>
                </a:ext>
              </a:extLst>
            </p:cNvPr>
            <p:cNvSpPr txBox="1"/>
            <p:nvPr/>
          </p:nvSpPr>
          <p:spPr>
            <a:xfrm>
              <a:off x="8229600" y="511435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0/1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6B929402-14A9-47D0-AF83-4DD5CE422E6B}"/>
                </a:ext>
              </a:extLst>
            </p:cNvPr>
            <p:cNvSpPr txBox="1"/>
            <p:nvPr/>
          </p:nvSpPr>
          <p:spPr>
            <a:xfrm>
              <a:off x="11283657" y="510419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0/1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3AAB0D4-B4E9-4497-B323-A4462DF06F1A}"/>
                </a:ext>
              </a:extLst>
            </p:cNvPr>
            <p:cNvSpPr txBox="1"/>
            <p:nvPr/>
          </p:nvSpPr>
          <p:spPr>
            <a:xfrm>
              <a:off x="11430000" y="300324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0/1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2E88887-5CAC-4D7B-BF5E-B33425EA71C1}"/>
                </a:ext>
              </a:extLst>
            </p:cNvPr>
            <p:cNvSpPr txBox="1"/>
            <p:nvPr/>
          </p:nvSpPr>
          <p:spPr>
            <a:xfrm>
              <a:off x="8168905" y="298238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0/1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07A76D8-BB32-463D-AA63-6CC45A9DC7C3}"/>
                </a:ext>
              </a:extLst>
            </p:cNvPr>
            <p:cNvSpPr txBox="1"/>
            <p:nvPr/>
          </p:nvSpPr>
          <p:spPr>
            <a:xfrm>
              <a:off x="8237395" y="536495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0.8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8F93435-FA17-40B2-ADD6-0FABC2A98115}"/>
                </a:ext>
              </a:extLst>
            </p:cNvPr>
            <p:cNvSpPr txBox="1"/>
            <p:nvPr/>
          </p:nvSpPr>
          <p:spPr>
            <a:xfrm>
              <a:off x="11300865" y="53607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0.8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F620218-2F34-46C3-BD9E-8C5ECB902339}"/>
                </a:ext>
              </a:extLst>
            </p:cNvPr>
            <p:cNvSpPr txBox="1"/>
            <p:nvPr/>
          </p:nvSpPr>
          <p:spPr>
            <a:xfrm>
              <a:off x="11422204" y="323434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21A594F-EAE8-46CE-B488-9E44A41ABA16}"/>
                </a:ext>
              </a:extLst>
            </p:cNvPr>
            <p:cNvSpPr txBox="1"/>
            <p:nvPr/>
          </p:nvSpPr>
          <p:spPr>
            <a:xfrm>
              <a:off x="8168905" y="320582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7B600CC-A604-44BB-BD1C-34D2A8074403}"/>
              </a:ext>
            </a:extLst>
          </p:cNvPr>
          <p:cNvSpPr/>
          <p:nvPr/>
        </p:nvSpPr>
        <p:spPr>
          <a:xfrm>
            <a:off x="5334000" y="2209800"/>
            <a:ext cx="2145698" cy="4508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CF63FF-5C1C-4147-992A-782099220FD8}"/>
              </a:ext>
            </a:extLst>
          </p:cNvPr>
          <p:cNvSpPr txBox="1"/>
          <p:nvPr/>
        </p:nvSpPr>
        <p:spPr>
          <a:xfrm>
            <a:off x="5334000" y="1626168"/>
            <a:ext cx="214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with dropout</a:t>
            </a:r>
            <a:endParaRPr lang="zh-TW" altLang="en-US" sz="2800"/>
          </a:p>
        </p:txBody>
      </p:sp>
      <p:sp>
        <p:nvSpPr>
          <p:cNvPr id="5" name="文字方塊 4"/>
          <p:cNvSpPr txBox="1"/>
          <p:nvPr/>
        </p:nvSpPr>
        <p:spPr>
          <a:xfrm>
            <a:off x="8140391" y="5728052"/>
            <a:ext cx="161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0.8 probability 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of being 1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7D9CB8A-E551-4F0F-AF7F-9ABE1A4E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Dropout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C881A1-2BAF-4ED3-916D-FD16C19C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1"/>
            <a:ext cx="11353800" cy="5486399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altLang="zh-TW" sz="2800"/>
              <a:t>Dropout can be thought of as a </a:t>
            </a:r>
            <a:r>
              <a:rPr lang="en-US" altLang="zh-TW" sz="2800">
                <a:solidFill>
                  <a:srgbClr val="FF0000"/>
                </a:solidFill>
              </a:rPr>
              <a:t>method of making bagging practical </a:t>
            </a:r>
            <a:r>
              <a:rPr lang="en-US" altLang="zh-TW" sz="2800"/>
              <a:t>for ensembles of very many large neural networks.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provides an </a:t>
            </a:r>
            <a:r>
              <a:rPr lang="en-US" altLang="zh-TW" sz="2400">
                <a:solidFill>
                  <a:srgbClr val="FF0000"/>
                </a:solidFill>
              </a:rPr>
              <a:t>inexpensive approximation </a:t>
            </a:r>
            <a:r>
              <a:rPr lang="en-US" altLang="zh-TW" sz="2400"/>
              <a:t>to training and evaluating a bagged ensemble of exponentially many neural networks.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trains the ensemble consisting of all sub-networks that can be formed by </a:t>
            </a:r>
            <a:r>
              <a:rPr lang="en-US" altLang="zh-TW" sz="2400">
                <a:solidFill>
                  <a:srgbClr val="FF0000"/>
                </a:solidFill>
              </a:rPr>
              <a:t>removing non-output units </a:t>
            </a:r>
            <a:r>
              <a:rPr lang="en-US" altLang="zh-TW" sz="2400"/>
              <a:t>from an underlying base network</a:t>
            </a:r>
          </a:p>
          <a:p>
            <a:pPr>
              <a:buClrTx/>
            </a:pPr>
            <a:r>
              <a:rPr lang="en-US" altLang="zh-TW" sz="2800"/>
              <a:t>One of the methods to implement dropout is to remove units from a network by </a:t>
            </a:r>
            <a:r>
              <a:rPr lang="en-US" altLang="zh-TW" sz="2800">
                <a:solidFill>
                  <a:srgbClr val="FF0000"/>
                </a:solidFill>
              </a:rPr>
              <a:t>multiplying its output value by zero</a:t>
            </a:r>
            <a:r>
              <a:rPr lang="en-US" altLang="zh-TW" sz="2800"/>
              <a:t>.</a:t>
            </a:r>
          </a:p>
          <a:p>
            <a:pPr>
              <a:buClrTx/>
            </a:pPr>
            <a:r>
              <a:rPr lang="en-US" altLang="zh-TW" sz="2800"/>
              <a:t>Dropout can be applied to all of the </a:t>
            </a:r>
            <a:r>
              <a:rPr lang="en-US" altLang="zh-TW" sz="2800">
                <a:solidFill>
                  <a:srgbClr val="FF0000"/>
                </a:solidFill>
              </a:rPr>
              <a:t>input</a:t>
            </a:r>
            <a:r>
              <a:rPr lang="en-US" altLang="zh-TW" sz="2800"/>
              <a:t> and </a:t>
            </a:r>
            <a:r>
              <a:rPr lang="en-US" altLang="zh-TW" sz="2800">
                <a:solidFill>
                  <a:srgbClr val="FF0000"/>
                </a:solidFill>
              </a:rPr>
              <a:t>hidden</a:t>
            </a:r>
            <a:r>
              <a:rPr lang="en-US" altLang="zh-TW" sz="2800"/>
              <a:t> units.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TW" sz="2400"/>
              <a:t>Typically, an input unit is included with </a:t>
            </a:r>
            <a:r>
              <a:rPr lang="en-US" altLang="zh-TW" sz="2400">
                <a:solidFill>
                  <a:srgbClr val="FF0000"/>
                </a:solidFill>
              </a:rPr>
              <a:t>probability 0.8 </a:t>
            </a:r>
            <a:r>
              <a:rPr lang="en-US" altLang="zh-TW" sz="2400"/>
              <a:t>and a hidden unit is included with </a:t>
            </a:r>
            <a:r>
              <a:rPr lang="en-US" altLang="zh-TW" sz="2400">
                <a:solidFill>
                  <a:srgbClr val="FF0000"/>
                </a:solidFill>
              </a:rPr>
              <a:t>probability 0.5</a:t>
            </a:r>
            <a:r>
              <a:rPr lang="en-US" altLang="zh-TW" sz="2400"/>
              <a:t>.</a:t>
            </a:r>
            <a:endParaRPr lang="zh-TW" altLang="en-US" sz="240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8B5300-2BDF-44EB-8427-05463260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560C52-6CDB-41C3-B4A7-00C63123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BF6B92-7445-452E-9FDC-893C9A350258}"/>
              </a:ext>
            </a:extLst>
          </p:cNvPr>
          <p:cNvSpPr/>
          <p:nvPr/>
        </p:nvSpPr>
        <p:spPr>
          <a:xfrm>
            <a:off x="685799" y="904875"/>
            <a:ext cx="7924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import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numpy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keras.datasets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import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mnist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keras.models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import Sequential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keras.layers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import Dense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keras.utils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import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np_utils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), 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mnist.load_data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()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     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#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tr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: 60000,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te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10000)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458D1C-4D4C-4E6C-B0D8-ECABC6E81719}"/>
              </a:ext>
            </a:extLst>
          </p:cNvPr>
          <p:cNvSpPr/>
          <p:nvPr/>
        </p:nvSpPr>
        <p:spPr>
          <a:xfrm>
            <a:off x="685800" y="273427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num_pixels = X_train.shape[1] * X_train.shape[2]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 = X_train.reshape(X_train.shape[0], num_pixels).astype('float32')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 = X_test.reshape(X_test.shape[0], num_pixels).astype('float32')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FBE13F-1CA2-4207-A20B-9DA5BF257A59}"/>
              </a:ext>
            </a:extLst>
          </p:cNvPr>
          <p:cNvSpPr/>
          <p:nvPr/>
        </p:nvSpPr>
        <p:spPr>
          <a:xfrm>
            <a:off x="685800" y="364867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y_train = np_utils.to_categorical(y_train)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y_test = np_utils.to_categorical(y_test)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num_classes = y_test.shape[1]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DF885-F89C-4F8E-B191-6F897677D0BB}"/>
              </a:ext>
            </a:extLst>
          </p:cNvPr>
          <p:cNvSpPr/>
          <p:nvPr/>
        </p:nvSpPr>
        <p:spPr>
          <a:xfrm>
            <a:off x="678426" y="4951274"/>
            <a:ext cx="11056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 = Sequential()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model.add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(Dense(1000,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input_dim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=784, activation='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relu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'))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model.add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Dropout(0.9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))                      //keep 0.9 </a:t>
            </a:r>
            <a:r>
              <a:rPr lang="en-US" altLang="zh-TW" dirty="0" smtClean="0">
                <a:solidFill>
                  <a:srgbClr val="FF0000"/>
                </a:solidFill>
                <a:latin typeface="Corbel"/>
                <a:ea typeface="新細明體" panose="02020500000000000000" pitchFamily="18" charset="-120"/>
              </a:rPr>
              <a:t>and</a:t>
            </a:r>
            <a:r>
              <a:rPr kumimoji="0" lang="en-US" altLang="zh-TW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ignore 0.1 units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model.add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(Dense(10,  activation='softmax'))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model.compile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(loss='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categorical_crossentropy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', optimizer='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adam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', metrics=['accuracy'])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history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model.fit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validation_data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), epochs=100,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batch_size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=1024, verbose=1)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B4783F-03DB-4684-9870-88EC8C3AF12E}"/>
              </a:ext>
            </a:extLst>
          </p:cNvPr>
          <p:cNvSpPr/>
          <p:nvPr/>
        </p:nvSpPr>
        <p:spPr>
          <a:xfrm>
            <a:off x="685800" y="4583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keras.layers import Dropout, Activation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253299-7AC8-4E32-A20B-4BE5FA7ED89E}"/>
              </a:ext>
            </a:extLst>
          </p:cNvPr>
          <p:cNvSpPr/>
          <p:nvPr/>
        </p:nvSpPr>
        <p:spPr>
          <a:xfrm>
            <a:off x="800100" y="104553"/>
            <a:ext cx="1059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Applying Dropout to Reduce Overfitting</a:t>
            </a:r>
            <a:endParaRPr kumimoji="0" lang="zh-TW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3AE0D23-CD35-40EA-B5A2-419DDFAAF45E}"/>
              </a:ext>
            </a:extLst>
          </p:cNvPr>
          <p:cNvGrpSpPr/>
          <p:nvPr/>
        </p:nvGrpSpPr>
        <p:grpSpPr>
          <a:xfrm>
            <a:off x="8384153" y="1073918"/>
            <a:ext cx="3279618" cy="3982058"/>
            <a:chOff x="8534400" y="892272"/>
            <a:chExt cx="3279618" cy="3982058"/>
          </a:xfrm>
        </p:grpSpPr>
        <p:pic>
          <p:nvPicPr>
            <p:cNvPr id="11" name="Picture 2" descr="ãneural networkãçåçæå°çµæ">
              <a:extLst>
                <a:ext uri="{FF2B5EF4-FFF2-40B4-BE49-F238E27FC236}">
                  <a16:creationId xmlns:a16="http://schemas.microsoft.com/office/drawing/2014/main" id="{8F244E08-84D7-42A4-9CF2-6469FFEE8C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23"/>
            <a:stretch/>
          </p:blipFill>
          <p:spPr bwMode="auto">
            <a:xfrm rot="5400000">
              <a:off x="8009502" y="1417170"/>
              <a:ext cx="3566270" cy="251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BA9D360-04E4-4338-8966-3B713AA26D1A}"/>
                </a:ext>
              </a:extLst>
            </p:cNvPr>
            <p:cNvSpPr txBox="1"/>
            <p:nvPr/>
          </p:nvSpPr>
          <p:spPr>
            <a:xfrm>
              <a:off x="10489163" y="1637861"/>
              <a:ext cx="85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/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rPr>
                <a:t>784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AA441DF-788A-4C62-8B54-541CB257767D}"/>
                </a:ext>
              </a:extLst>
            </p:cNvPr>
            <p:cNvSpPr txBox="1"/>
            <p:nvPr/>
          </p:nvSpPr>
          <p:spPr>
            <a:xfrm>
              <a:off x="10963762" y="2845815"/>
              <a:ext cx="85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/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rPr>
                <a:t>1000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BC333B6-8B89-4F0C-B7CF-8E5B1E1ECEF6}"/>
                </a:ext>
              </a:extLst>
            </p:cNvPr>
            <p:cNvSpPr txBox="1"/>
            <p:nvPr/>
          </p:nvSpPr>
          <p:spPr>
            <a:xfrm>
              <a:off x="10610190" y="4225558"/>
              <a:ext cx="66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/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rPr>
                <a:t>10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3AB5AA5-153C-4D17-A85B-A0CAE3B27680}"/>
                </a:ext>
              </a:extLst>
            </p:cNvPr>
            <p:cNvSpPr txBox="1"/>
            <p:nvPr/>
          </p:nvSpPr>
          <p:spPr>
            <a:xfrm>
              <a:off x="8941278" y="1040236"/>
              <a:ext cx="850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>
                  <a:latin typeface="Arial" pitchFamily="34" charset="0"/>
                  <a:cs typeface="Arial" pitchFamily="34" charset="0"/>
                </a:rPr>
                <a:t>Input</a:t>
              </a:r>
              <a:endParaRPr lang="zh-TW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CD1660E-D83F-47A6-8B22-05AF762EE70F}"/>
                </a:ext>
              </a:extLst>
            </p:cNvPr>
            <p:cNvSpPr txBox="1"/>
            <p:nvPr/>
          </p:nvSpPr>
          <p:spPr>
            <a:xfrm>
              <a:off x="9030637" y="447422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>
                  <a:latin typeface="Arial" pitchFamily="34" charset="0"/>
                  <a:cs typeface="Arial" pitchFamily="34" charset="0"/>
                </a:rPr>
                <a:t>Output</a:t>
              </a:r>
              <a:endParaRPr lang="zh-TW" altLang="en-US" sz="2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2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37BFB-F0D3-456C-8F0E-B0D62732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/>
              <a:t>Adversarial Examples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AFC5E3-65AA-44BE-A4CB-BB1BB503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7405FE6-C184-417D-A5DC-71000365AA16}"/>
              </a:ext>
            </a:extLst>
          </p:cNvPr>
          <p:cNvSpPr/>
          <p:nvPr/>
        </p:nvSpPr>
        <p:spPr>
          <a:xfrm>
            <a:off x="282677" y="1066001"/>
            <a:ext cx="116266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on adversarial examples is mostly intended to improve security, but can sometimes provide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generic regularization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One can reduce the error rate on the original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i.i.d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 test set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adversarial training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—training on </a:t>
            </a:r>
            <a:r>
              <a:rPr lang="en-US" altLang="zh-TW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adversarially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perturbed examples from the training set.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0F8AB2-8CDC-424F-B72A-9A465F5D8ED9}"/>
              </a:ext>
            </a:extLst>
          </p:cNvPr>
          <p:cNvSpPr/>
          <p:nvPr/>
        </p:nvSpPr>
        <p:spPr>
          <a:xfrm>
            <a:off x="381000" y="5655524"/>
            <a:ext cx="11430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7.8: A demonstration of adversarial example generation applied to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GoogLeNet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ImageNet. By adding an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imperceptibly small vector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whose elements are equal to the sign of the elements of the gradient of the cost function with respect to the input, we can change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GoogLeNet’s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classification of the image. 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7156"/>
            <a:ext cx="1598124" cy="30311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724" y="2506890"/>
            <a:ext cx="3064819" cy="301171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870" y="2475726"/>
            <a:ext cx="2179973" cy="304287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0048678-6CFA-468A-BC94-A32E58642B3F}"/>
              </a:ext>
            </a:extLst>
          </p:cNvPr>
          <p:cNvSpPr/>
          <p:nvPr/>
        </p:nvSpPr>
        <p:spPr>
          <a:xfrm>
            <a:off x="7339780" y="2389440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Adversarial training requires the model should be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invariant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directions of change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 in the input as long as the change is </a:t>
            </a:r>
            <a:r>
              <a:rPr lang="en-US" altLang="zh-TW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7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AB4E894-ABAA-48D7-83BF-11FFEF8A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Adversarial Training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4F12731-9A6F-4904-817B-B17978333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83417"/>
                <a:ext cx="11658600" cy="356478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/>
                  <a:t>One of the primary causes of these adversarial examples is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excessive linearity</a:t>
                </a:r>
                <a:r>
                  <a:rPr lang="en-US" altLang="zh-TW" sz="2400" dirty="0"/>
                  <a:t>. </a:t>
                </a:r>
              </a:p>
              <a:p>
                <a:r>
                  <a:rPr lang="en-US" altLang="zh-TW" sz="2400" dirty="0"/>
                  <a:t>Neural networks are built out of primarily linear building blocks. </a:t>
                </a:r>
              </a:p>
              <a:p>
                <a:r>
                  <a:rPr lang="en-US" altLang="zh-TW" sz="2400" dirty="0"/>
                  <a:t>The value of a linear function can change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very rapidly </a:t>
                </a:r>
                <a:r>
                  <a:rPr lang="en-US" altLang="zh-TW" sz="2400" dirty="0"/>
                  <a:t>if it has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numerous inputs</a:t>
                </a:r>
                <a:r>
                  <a:rPr lang="en-US" altLang="zh-TW" sz="2400" dirty="0"/>
                  <a:t>. If we change each input by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TW" sz="2400" dirty="0"/>
                  <a:t> then a linear function with weights </a:t>
                </a:r>
                <a:r>
                  <a:rPr lang="en-US" altLang="zh-TW" sz="2400" b="1" i="1" dirty="0"/>
                  <a:t>w</a:t>
                </a:r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can change by as much as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, which can be a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very large amount </a:t>
                </a:r>
                <a:r>
                  <a:rPr lang="en-US" altLang="zh-TW" sz="2400" dirty="0"/>
                  <a:t>if </a:t>
                </a:r>
                <a:r>
                  <a:rPr lang="en-US" altLang="zh-TW" sz="2400" dirty="0" smtClean="0"/>
                  <a:t>it</a:t>
                </a:r>
                <a:r>
                  <a:rPr lang="en-US" altLang="zh-TW" sz="2400" i="1" dirty="0" smtClean="0"/>
                  <a:t> </a:t>
                </a:r>
                <a:r>
                  <a:rPr lang="en-US" altLang="zh-TW" sz="2400" dirty="0" smtClean="0"/>
                  <a:t>is </a:t>
                </a:r>
                <a:r>
                  <a:rPr lang="en-US" altLang="zh-TW" sz="2400" dirty="0"/>
                  <a:t>high-dimensional. </a:t>
                </a:r>
              </a:p>
              <a:p>
                <a:r>
                  <a:rPr lang="en-US" altLang="zh-TW" sz="2400" dirty="0"/>
                  <a:t>Adversarial training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discourages</a:t>
                </a:r>
                <a:r>
                  <a:rPr lang="en-US" altLang="zh-TW" sz="2400" dirty="0"/>
                  <a:t> this highly sensitive locally linear behavior by encouraging the network to be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locally constant </a:t>
                </a:r>
                <a:r>
                  <a:rPr lang="en-US" altLang="zh-TW" sz="2400" dirty="0"/>
                  <a:t>in the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neighborhood</a:t>
                </a:r>
                <a:r>
                  <a:rPr lang="en-US" altLang="zh-TW" sz="2400" dirty="0"/>
                  <a:t> of the training data. </a:t>
                </a:r>
              </a:p>
              <a:p>
                <a:r>
                  <a:rPr lang="en-US" altLang="zh-TW" sz="2400" dirty="0"/>
                  <a:t>This can be seen as a way of explicitly introducing a local constancy prior into supervised neural nets.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54F12731-9A6F-4904-817B-B17978333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83417"/>
                <a:ext cx="11658600" cy="3564783"/>
              </a:xfrm>
              <a:blipFill>
                <a:blip r:embed="rId2"/>
                <a:stretch>
                  <a:fillRect t="-171" r="-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7B1633A-C924-4A38-BF7A-5EF7BD17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77A0A2E-ED1F-49A4-A1DD-4673D322CE9E}"/>
                  </a:ext>
                </a:extLst>
              </p:cNvPr>
              <p:cNvSpPr txBox="1"/>
              <p:nvPr/>
            </p:nvSpPr>
            <p:spPr>
              <a:xfrm>
                <a:off x="5405022" y="4225815"/>
                <a:ext cx="3241202" cy="1074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30046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77A0A2E-ED1F-49A4-A1DD-4673D322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22" y="4225815"/>
                <a:ext cx="3241202" cy="1074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657EBC23-8F7C-466B-A74E-4A61B72BE8BC}"/>
              </a:ext>
            </a:extLst>
          </p:cNvPr>
          <p:cNvGrpSpPr/>
          <p:nvPr/>
        </p:nvGrpSpPr>
        <p:grpSpPr>
          <a:xfrm>
            <a:off x="2351820" y="4187190"/>
            <a:ext cx="2901594" cy="2533650"/>
            <a:chOff x="5404206" y="4114800"/>
            <a:chExt cx="2901594" cy="253365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21F5437-22E6-4B35-8C49-15FF1305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91200" y="4259580"/>
              <a:ext cx="2514600" cy="238887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1CF254-29D3-4F4B-9AC6-5C6B4EC3F681}"/>
                </a:ext>
              </a:extLst>
            </p:cNvPr>
            <p:cNvSpPr/>
            <p:nvPr/>
          </p:nvSpPr>
          <p:spPr>
            <a:xfrm>
              <a:off x="5603402" y="457646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7E3A38A-42E8-45F5-8671-37BBCC44C317}"/>
                </a:ext>
              </a:extLst>
            </p:cNvPr>
            <p:cNvSpPr/>
            <p:nvPr/>
          </p:nvSpPr>
          <p:spPr>
            <a:xfrm>
              <a:off x="5871746" y="411480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E8D927-6BCB-43B1-AF73-4FC438FE942B}"/>
                </a:ext>
              </a:extLst>
            </p:cNvPr>
            <p:cNvSpPr/>
            <p:nvPr/>
          </p:nvSpPr>
          <p:spPr>
            <a:xfrm>
              <a:off x="5404206" y="5099685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6454C6B-F4AD-4B97-826D-08491DDA7ED7}"/>
              </a:ext>
            </a:extLst>
          </p:cNvPr>
          <p:cNvGrpSpPr/>
          <p:nvPr/>
        </p:nvGrpSpPr>
        <p:grpSpPr>
          <a:xfrm>
            <a:off x="9324826" y="4385217"/>
            <a:ext cx="1952774" cy="2079175"/>
            <a:chOff x="9106335" y="4385217"/>
            <a:chExt cx="1952774" cy="207917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775D9F9-D457-43B8-8E02-AC7CCAF1B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6335" y="4541857"/>
              <a:ext cx="1432515" cy="1516452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D0EE11D-053B-4460-9DA0-09E09F2FA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82846" y="6078629"/>
              <a:ext cx="576263" cy="38576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738112D-0378-497C-810B-2D1E15CCB414}"/>
                    </a:ext>
                  </a:extLst>
                </p:cNvPr>
                <p:cNvSpPr/>
                <p:nvPr/>
              </p:nvSpPr>
              <p:spPr>
                <a:xfrm>
                  <a:off x="9389845" y="4385217"/>
                  <a:ext cx="453907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TW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zh-TW" altLang="en-US" b="1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738112D-0378-497C-810B-2D1E15CCB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845" y="4385217"/>
                  <a:ext cx="453907" cy="39562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CA3228A8-348A-4ACB-B562-F7B13B2076AE}"/>
                </a:ext>
              </a:extLst>
            </p:cNvPr>
            <p:cNvCxnSpPr/>
            <p:nvPr/>
          </p:nvCxnSpPr>
          <p:spPr>
            <a:xfrm>
              <a:off x="9577052" y="6172200"/>
              <a:ext cx="5334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77A0A2E-ED1F-49A4-A1DD-4673D322CE9E}"/>
                  </a:ext>
                </a:extLst>
              </p:cNvPr>
              <p:cNvSpPr txBox="1"/>
              <p:nvPr/>
            </p:nvSpPr>
            <p:spPr>
              <a:xfrm>
                <a:off x="5521797" y="5521175"/>
                <a:ext cx="332252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30046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zh-TW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+</m:t>
                              </m:r>
                              <m:r>
                                <a:rPr lang="zh-TW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𝜖</m:t>
                              </m:r>
                              <m: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prstClr val="black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77A0A2E-ED1F-49A4-A1DD-4673D322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97" y="5521175"/>
                <a:ext cx="3322525" cy="1281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向下箭號 1"/>
          <p:cNvSpPr/>
          <p:nvPr/>
        </p:nvSpPr>
        <p:spPr>
          <a:xfrm>
            <a:off x="6126480" y="5192395"/>
            <a:ext cx="228600" cy="349100"/>
          </a:xfrm>
          <a:prstGeom prst="downArrow">
            <a:avLst/>
          </a:prstGeom>
          <a:solidFill>
            <a:srgbClr val="008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0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25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724400" y="381000"/>
            <a:ext cx="7056784" cy="5867400"/>
          </a:xfrm>
          <a:prstGeom prst="rect">
            <a:avLst/>
          </a:prstGeom>
          <a:ln>
            <a:noFill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33400" y="381000"/>
            <a:ext cx="3124200" cy="1152128"/>
          </a:xfrm>
        </p:spPr>
        <p:txBody>
          <a:bodyPr>
            <a:normAutofit fontScale="90000"/>
          </a:bodyPr>
          <a:lstStyle/>
          <a:p>
            <a:r>
              <a:rPr lang="en-US" altLang="zh-TW" sz="4400" b="0" dirty="0"/>
              <a:t>Tangent Propagation</a:t>
            </a:r>
            <a:endParaRPr lang="zh-TW" altLang="en-US" sz="4400" b="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C71016-152C-4FCB-A393-C04A298749A0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1010" y="2057400"/>
            <a:ext cx="434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expect the </a:t>
            </a:r>
            <a:r>
              <a:rPr lang="en-US" altLang="zh-TW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function not to change as it moves along the class manifold</a:t>
            </a:r>
            <a:r>
              <a:rPr lang="en-US" altLang="zh-TW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141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21ED5D-F328-4BA9-85D0-1FC4DA9B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AA8E35-25DE-4FD8-AD73-750522B59C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152400"/>
            <a:ext cx="6934200" cy="838200"/>
          </a:xfrm>
        </p:spPr>
        <p:txBody>
          <a:bodyPr/>
          <a:lstStyle/>
          <a:p>
            <a:pPr algn="l"/>
            <a:r>
              <a:rPr lang="en-US" altLang="zh-TW" b="0"/>
              <a:t>Tangent Propagation</a:t>
            </a:r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8D08AE-1212-4C8F-9B0D-9FF0C1E7B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864" y="195334"/>
            <a:ext cx="3466708" cy="34012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374BC09-41F8-4A88-B8EC-301A7486A581}"/>
              </a:ext>
            </a:extLst>
          </p:cNvPr>
          <p:cNvSpPr/>
          <p:nvPr/>
        </p:nvSpPr>
        <p:spPr>
          <a:xfrm>
            <a:off x="304800" y="990600"/>
            <a:ext cx="827656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7.9: Both the tangent prop algorithm and manifold tangent classifier regularize the classifier output function </a:t>
            </a:r>
            <a:r>
              <a:rPr lang="en-US" altLang="zh-TW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curve represents the manifold for a different class, illustrated here as a one-dimensional manifold embedded in a two-dimensional space.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one curve, we have chosen a single point and drawn a vector that is tangent to the class manifold (parallel to and touching the manifold) and a vector that is normal to the class manifold (orthogonal to the manifold).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0744D-75BE-4568-BAEC-D53CEA4274A5}"/>
              </a:ext>
            </a:extLst>
          </p:cNvPr>
          <p:cNvSpPr/>
          <p:nvPr/>
        </p:nvSpPr>
        <p:spPr>
          <a:xfrm>
            <a:off x="304800" y="3985085"/>
            <a:ext cx="11430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multiple dimensions there may be many tangent directions and many normal directions. We expect the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 function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rapidly as it moves in the direction normal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the manifold, and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to change as it moves along the class manifold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tangent propagation and the manifold tangent classifier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regularize </a:t>
            </a:r>
            <a:r>
              <a:rPr lang="en-US" altLang="zh-TW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to not change very much as </a:t>
            </a:r>
            <a:r>
              <a:rPr lang="en-US" altLang="zh-TW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altLang="zh-TW"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moves along the manifold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Tangent propagation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the user to manually specify functions that compute the tangent directions (such as specifying that small translations of images remain in the same class manifold) while the </a:t>
            </a:r>
            <a:r>
              <a:rPr lang="en-US" altLang="zh-TW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manifold tangent classifier 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estimates the manifold tangent directions by training an </a:t>
            </a:r>
            <a:r>
              <a:rPr lang="en-US" altLang="zh-TW" sz="2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lang="en-US" altLang="zh-TW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fit the training data. </a:t>
            </a:r>
            <a:endParaRPr lang="zh-TW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Techniques of 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7248" y="1226576"/>
            <a:ext cx="9006352" cy="5257801"/>
          </a:xfrm>
        </p:spPr>
        <p:txBody>
          <a:bodyPr/>
          <a:lstStyle/>
          <a:p>
            <a:r>
              <a:rPr lang="en-US" altLang="zh-TW" dirty="0" smtClean="0"/>
              <a:t>L1, L2 weight decay</a:t>
            </a:r>
          </a:p>
          <a:p>
            <a:r>
              <a:rPr lang="en-US" altLang="zh-TW" dirty="0" smtClean="0"/>
              <a:t>Data augmentation</a:t>
            </a:r>
          </a:p>
          <a:p>
            <a:pPr lvl="1"/>
            <a:r>
              <a:rPr lang="en-US" altLang="zh-TW" dirty="0" smtClean="0"/>
              <a:t>Translate, rotate, scale, flip, shear, skew</a:t>
            </a:r>
          </a:p>
          <a:p>
            <a:pPr lvl="1"/>
            <a:r>
              <a:rPr lang="en-US" altLang="zh-TW" dirty="0" smtClean="0"/>
              <a:t>Crop, noise, contrast, brightness</a:t>
            </a:r>
          </a:p>
          <a:p>
            <a:r>
              <a:rPr lang="en-US" altLang="zh-TW" dirty="0" smtClean="0"/>
              <a:t>Multi-tasking learning</a:t>
            </a:r>
          </a:p>
          <a:p>
            <a:r>
              <a:rPr lang="en-US" altLang="zh-TW" dirty="0" smtClean="0"/>
              <a:t>Early stopping</a:t>
            </a:r>
          </a:p>
          <a:p>
            <a:r>
              <a:rPr lang="en-US" altLang="zh-TW" dirty="0" smtClean="0"/>
              <a:t>Bagging</a:t>
            </a:r>
          </a:p>
          <a:p>
            <a:r>
              <a:rPr lang="en-US" altLang="zh-TW" dirty="0" smtClean="0"/>
              <a:t>Dropout</a:t>
            </a:r>
          </a:p>
          <a:p>
            <a:r>
              <a:rPr lang="en-US" altLang="zh-TW" dirty="0" smtClean="0"/>
              <a:t>Adversarial examples</a:t>
            </a:r>
          </a:p>
          <a:p>
            <a:r>
              <a:rPr lang="en-US" altLang="zh-TW" dirty="0" smtClean="0"/>
              <a:t>Tangent propagation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5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1540799-9051-49DC-8D94-00015F05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</p:spPr>
        <p:txBody>
          <a:bodyPr>
            <a:normAutofit/>
          </a:bodyPr>
          <a:lstStyle/>
          <a:p>
            <a:r>
              <a:rPr lang="en-US" altLang="zh-TW" sz="5400" b="0" dirty="0">
                <a:latin typeface="Calibri" panose="020F0502020204030204" pitchFamily="34" charset="0"/>
                <a:cs typeface="Calibri" panose="020F0502020204030204" pitchFamily="34" charset="0"/>
              </a:rPr>
              <a:t>L1 and L2 </a:t>
            </a:r>
            <a:r>
              <a:rPr lang="en-US" altLang="zh-TW" sz="5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Weight Decay Regularization</a:t>
            </a:r>
            <a:endParaRPr lang="zh-TW" altLang="en-US" sz="5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5DFA98E-897C-4E74-872A-1186C235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13461"/>
            <a:ext cx="10972800" cy="2491739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L1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 smtClean="0"/>
              <a:t>Encourages </a:t>
            </a:r>
            <a:r>
              <a:rPr lang="en-US" altLang="zh-TW" sz="2400" dirty="0"/>
              <a:t>sparsity, equivalent to MAP Bayesian estimation with </a:t>
            </a:r>
            <a:r>
              <a:rPr lang="en-US" altLang="zh-TW" sz="2400" dirty="0">
                <a:solidFill>
                  <a:srgbClr val="FF0000"/>
                </a:solidFill>
              </a:rPr>
              <a:t>Laplace prior</a:t>
            </a:r>
          </a:p>
          <a:p>
            <a:r>
              <a:rPr lang="en-US" altLang="zh-TW" sz="2800" dirty="0"/>
              <a:t>Squared </a:t>
            </a:r>
            <a:r>
              <a:rPr lang="en-US" altLang="zh-TW" sz="2800" dirty="0" smtClean="0"/>
              <a:t>L2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400" dirty="0" smtClean="0"/>
              <a:t>Encourages </a:t>
            </a:r>
            <a:r>
              <a:rPr lang="en-US" altLang="zh-TW" sz="2400" dirty="0"/>
              <a:t>small weights, equivalent to MAP Bayesian estimation with </a:t>
            </a:r>
            <a:r>
              <a:rPr lang="en-US" altLang="zh-TW" sz="2400" dirty="0">
                <a:solidFill>
                  <a:srgbClr val="FF0000"/>
                </a:solidFill>
              </a:rPr>
              <a:t>Gaussian prior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8310B0A-A1D4-4ED1-BC48-DCAEB68B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群組 6"/>
          <p:cNvGrpSpPr/>
          <p:nvPr/>
        </p:nvGrpSpPr>
        <p:grpSpPr>
          <a:xfrm>
            <a:off x="939474" y="3793112"/>
            <a:ext cx="4858651" cy="2455288"/>
            <a:chOff x="939474" y="3793112"/>
            <a:chExt cx="4858651" cy="245528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B9414286-782D-4357-AF8E-3AC13948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474" y="3793112"/>
              <a:ext cx="4858651" cy="478400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6B590C1E-2FEA-46C3-86DC-2D99F997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7345" y="4995202"/>
              <a:ext cx="4697743" cy="1253198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1219200" y="4578474"/>
              <a:ext cx="710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Arial" pitchFamily="34" charset="0"/>
                  <a:cs typeface="Arial" pitchFamily="34" charset="0"/>
                </a:rPr>
                <a:t>or</a:t>
              </a:r>
              <a:endParaRPr lang="zh-TW" altLang="en-US" sz="24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489140" y="3810000"/>
            <a:ext cx="4874487" cy="2438400"/>
            <a:chOff x="6489140" y="3810000"/>
            <a:chExt cx="4874487" cy="243840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D054222-0C3E-4DAC-A732-27425D5D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8925" y="4995202"/>
              <a:ext cx="4724702" cy="1253198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87FF11A-E7FD-475F-A35B-C2511EB98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9140" y="3810000"/>
              <a:ext cx="4800600" cy="581025"/>
            </a:xfrm>
            <a:prstGeom prst="rect">
              <a:avLst/>
            </a:prstGeom>
          </p:spPr>
        </p:pic>
        <p:sp>
          <p:nvSpPr>
            <p:cNvPr id="12" name="文字方塊 11"/>
            <p:cNvSpPr txBox="1"/>
            <p:nvPr/>
          </p:nvSpPr>
          <p:spPr>
            <a:xfrm>
              <a:off x="6858000" y="4606874"/>
              <a:ext cx="710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latin typeface="Arial" pitchFamily="34" charset="0"/>
                  <a:cs typeface="Arial" pitchFamily="34" charset="0"/>
                </a:rPr>
                <a:t>or</a:t>
              </a:r>
              <a:endParaRPr lang="zh-TW" altLang="en-US" sz="2400" dirty="0" smtClean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95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560C52-6CDB-41C3-B4A7-00C63123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12225-5612-419B-A8D5-4B8EEE4C217E}" type="slidenum"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BF6B92-7445-452E-9FDC-893C9A350258}"/>
              </a:ext>
            </a:extLst>
          </p:cNvPr>
          <p:cNvSpPr/>
          <p:nvPr/>
        </p:nvSpPr>
        <p:spPr>
          <a:xfrm>
            <a:off x="685800" y="8922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keras.datasets import mnist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import numpy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keras.datasets import mnist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keras.models import Sequential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keras.layers import Dense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keras.utils import np_utils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(X_train, y_train), (X_test, y_test) = mnist.load_data()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458D1C-4D4C-4E6C-B0D8-ECABC6E81719}"/>
              </a:ext>
            </a:extLst>
          </p:cNvPr>
          <p:cNvSpPr/>
          <p:nvPr/>
        </p:nvSpPr>
        <p:spPr>
          <a:xfrm>
            <a:off x="685800" y="289560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num_pixels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X_train.shape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[1] *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X_train.shape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[2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]          #28*28</a:t>
            </a:r>
            <a:r>
              <a:rPr kumimoji="0" lang="zh-TW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 784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X_train.reshape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X_train.shape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[0],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num_pixels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).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astype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('float32')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X_test.reshape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X_test.shape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[0],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num_pixels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).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astype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('float32')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FBE13F-1CA2-4207-A20B-9DA5BF257A59}"/>
              </a:ext>
            </a:extLst>
          </p:cNvPr>
          <p:cNvSpPr/>
          <p:nvPr/>
        </p:nvSpPr>
        <p:spPr>
          <a:xfrm>
            <a:off x="685800" y="3810000"/>
            <a:ext cx="723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y_train = np_utils.to_categorical(y_train)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y_test = np_utils.to_categorical(y_test)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num_classes = y_test.shape[1]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5DF885-F89C-4F8E-B191-6F897677D0BB}"/>
              </a:ext>
            </a:extLst>
          </p:cNvPr>
          <p:cNvSpPr/>
          <p:nvPr/>
        </p:nvSpPr>
        <p:spPr>
          <a:xfrm>
            <a:off x="685800" y="4750475"/>
            <a:ext cx="10914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 = Sequential()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model.add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(Dense(1000,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input_dim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=784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activation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='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relu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',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kernel_regularizer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= l2(0.01)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model.add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BatchNormalization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model.add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(Dense(10,  activation='softmax',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kernel_regularizer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= l2(0.01)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from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keras.optimizers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 import Adam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model.compile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(loss='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categorical_crossentropy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', optimizer='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adam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', metrics=['accuracy'])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history =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model.fit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y_train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validation_data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X_test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y_test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), epochs=100,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batch_size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=1024, verbose=1)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7ADC41-E52B-4CCA-AB31-957B5B2811B0}"/>
              </a:ext>
            </a:extLst>
          </p:cNvPr>
          <p:cNvSpPr/>
          <p:nvPr/>
        </p:nvSpPr>
        <p:spPr>
          <a:xfrm>
            <a:off x="762000" y="163446"/>
            <a:ext cx="1059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新細明體" panose="02020500000000000000" pitchFamily="18" charset="-120"/>
                <a:cs typeface="+mn-cs"/>
              </a:rPr>
              <a:t>Applying L2 Regularization and Batch Normalization</a:t>
            </a:r>
            <a:endParaRPr kumimoji="0" lang="zh-TW" altLang="en-US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8534400" y="717769"/>
            <a:ext cx="3279618" cy="4156561"/>
            <a:chOff x="8534400" y="717769"/>
            <a:chExt cx="3279618" cy="4156561"/>
          </a:xfrm>
        </p:grpSpPr>
        <p:pic>
          <p:nvPicPr>
            <p:cNvPr id="14" name="Picture 2" descr="ãneural networkãçåçæå°çµæ">
              <a:extLst>
                <a:ext uri="{FF2B5EF4-FFF2-40B4-BE49-F238E27FC236}">
                  <a16:creationId xmlns:a16="http://schemas.microsoft.com/office/drawing/2014/main" id="{622BF077-3C82-465B-A6F0-F8CD804F8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23"/>
            <a:stretch/>
          </p:blipFill>
          <p:spPr bwMode="auto">
            <a:xfrm rot="5400000">
              <a:off x="8009502" y="1417170"/>
              <a:ext cx="3566270" cy="251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8B97BA0-4E75-46C1-8663-F97566BE15EC}"/>
                </a:ext>
              </a:extLst>
            </p:cNvPr>
            <p:cNvSpPr txBox="1"/>
            <p:nvPr/>
          </p:nvSpPr>
          <p:spPr>
            <a:xfrm>
              <a:off x="10489163" y="1637861"/>
              <a:ext cx="85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/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rPr>
                <a:t>784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A9EE5E8-8355-4A21-AA7E-2A0AA19058C6}"/>
                </a:ext>
              </a:extLst>
            </p:cNvPr>
            <p:cNvSpPr txBox="1"/>
            <p:nvPr/>
          </p:nvSpPr>
          <p:spPr>
            <a:xfrm>
              <a:off x="10963762" y="2845815"/>
              <a:ext cx="850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/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rPr>
                <a:t>1000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520368A-74B4-4EC4-A8A2-DC32AB1D1530}"/>
                </a:ext>
              </a:extLst>
            </p:cNvPr>
            <p:cNvSpPr txBox="1"/>
            <p:nvPr/>
          </p:nvSpPr>
          <p:spPr>
            <a:xfrm>
              <a:off x="10610190" y="4225558"/>
              <a:ext cx="66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300460"/>
              <a:r>
                <a:rPr lang="en-US" altLang="zh-TW">
                  <a:solidFill>
                    <a:srgbClr val="FF0000"/>
                  </a:solidFill>
                  <a:latin typeface="Arial" pitchFamily="34" charset="0"/>
                  <a:ea typeface="新細明體" panose="02020500000000000000" pitchFamily="18" charset="-120"/>
                  <a:cs typeface="Arial" pitchFamily="34" charset="0"/>
                </a:rPr>
                <a:t>10</a:t>
              </a:r>
              <a:endParaRPr lang="zh-TW" altLang="en-US" dirty="0">
                <a:solidFill>
                  <a:srgbClr val="FF0000"/>
                </a:solidFill>
                <a:latin typeface="Arial" pitchFamily="34" charset="0"/>
                <a:ea typeface="新細明體" panose="02020500000000000000" pitchFamily="18" charset="-120"/>
                <a:cs typeface="Arial" pitchFamily="34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99D4A4B-31A5-4511-A504-E551D4FC4C69}"/>
                </a:ext>
              </a:extLst>
            </p:cNvPr>
            <p:cNvSpPr txBox="1"/>
            <p:nvPr/>
          </p:nvSpPr>
          <p:spPr>
            <a:xfrm>
              <a:off x="10064035" y="861052"/>
              <a:ext cx="8502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Arial" pitchFamily="34" charset="0"/>
                  <a:cs typeface="Arial" pitchFamily="34" charset="0"/>
                </a:rPr>
                <a:t>Input</a:t>
              </a:r>
              <a:endParaRPr lang="zh-TW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7D311C-A60A-410C-861C-D44960061F6B}"/>
                </a:ext>
              </a:extLst>
            </p:cNvPr>
            <p:cNvSpPr txBox="1"/>
            <p:nvPr/>
          </p:nvSpPr>
          <p:spPr>
            <a:xfrm>
              <a:off x="9030637" y="447422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>
                  <a:latin typeface="Arial" pitchFamily="34" charset="0"/>
                  <a:cs typeface="Arial" pitchFamily="34" charset="0"/>
                </a:rPr>
                <a:t>Output</a:t>
              </a:r>
              <a:endParaRPr lang="zh-TW" altLang="en-US" sz="20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0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237205"/>
                </p:ext>
              </p:extLst>
            </p:nvPr>
          </p:nvGraphicFramePr>
          <p:xfrm>
            <a:off x="9355421" y="717769"/>
            <a:ext cx="797575" cy="782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點陣圖影像" r:id="rId5" imgW="1173600" imgH="1150560" progId="Paint.Picture">
                    <p:embed/>
                  </p:oleObj>
                </mc:Choice>
                <mc:Fallback>
                  <p:oleObj name="點陣圖影像" r:id="rId5" imgW="1173600" imgH="1150560" progId="Paint.Pictur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355421" y="717769"/>
                          <a:ext cx="797575" cy="7824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10287000" y="5091418"/>
            <a:ext cx="1440212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verbose: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輪一行</a:t>
            </a:r>
          </a:p>
        </p:txBody>
      </p:sp>
    </p:spTree>
    <p:extLst>
      <p:ext uri="{BB962C8B-B14F-4D97-AF65-F5344CB8AC3E}">
        <p14:creationId xmlns:p14="http://schemas.microsoft.com/office/powerpoint/2010/main" val="188747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18471-2E24-4397-BB71-10EE6E74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Dataset Augmentation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30FDB9-1ED2-48CE-8421-476DA350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01679"/>
            <a:ext cx="11239500" cy="3032306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Machine learning model generalize </a:t>
            </a:r>
            <a:r>
              <a:rPr lang="en-US" altLang="zh-TW" sz="2800" dirty="0">
                <a:solidFill>
                  <a:srgbClr val="FF0000"/>
                </a:solidFill>
              </a:rPr>
              <a:t>better</a:t>
            </a:r>
            <a:r>
              <a:rPr lang="en-US" altLang="zh-TW" sz="2800" dirty="0"/>
              <a:t> when trained on </a:t>
            </a:r>
            <a:r>
              <a:rPr lang="en-US" altLang="zh-TW" sz="2800" dirty="0">
                <a:solidFill>
                  <a:srgbClr val="FF0000"/>
                </a:solidFill>
              </a:rPr>
              <a:t>more data</a:t>
            </a:r>
          </a:p>
          <a:p>
            <a:pPr>
              <a:spcBef>
                <a:spcPts val="1200"/>
              </a:spcBef>
            </a:pPr>
            <a:r>
              <a:rPr lang="en-US" altLang="zh-TW" sz="2800" dirty="0"/>
              <a:t>Effective for object recognition tasks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Translating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rotating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scaling</a:t>
            </a:r>
            <a:r>
              <a:rPr lang="en-US" altLang="zh-TW" dirty="0"/>
              <a:t> the </a:t>
            </a:r>
            <a:r>
              <a:rPr lang="en-US" altLang="zh-TW"/>
              <a:t>training images</a:t>
            </a:r>
          </a:p>
          <a:p>
            <a:pPr lvl="1">
              <a:spcBef>
                <a:spcPts val="0"/>
              </a:spcBef>
            </a:pPr>
            <a:r>
              <a:rPr lang="en-US" altLang="zh-TW"/>
              <a:t>Python package: Augmentor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sz="2800" dirty="0"/>
              <a:t>Effective for speech recognition tasks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</a:rPr>
              <a:t>Injecting noise </a:t>
            </a:r>
            <a:r>
              <a:rPr lang="en-US" altLang="zh-TW" dirty="0"/>
              <a:t>in the input or the hidden units to a neural network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4B5FB10-A3C2-49D0-9A83-D9A8AC5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6AD1021-4257-43C4-BD1D-BA831F3A9D53}"/>
              </a:ext>
            </a:extLst>
          </p:cNvPr>
          <p:cNvGrpSpPr/>
          <p:nvPr/>
        </p:nvGrpSpPr>
        <p:grpSpPr>
          <a:xfrm>
            <a:off x="2757179" y="4350568"/>
            <a:ext cx="6677641" cy="2049299"/>
            <a:chOff x="2947833" y="4038600"/>
            <a:chExt cx="6677641" cy="2049299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975559-4C18-4B14-9627-6ACC7BCA88E0}"/>
                </a:ext>
              </a:extLst>
            </p:cNvPr>
            <p:cNvGrpSpPr/>
            <p:nvPr/>
          </p:nvGrpSpPr>
          <p:grpSpPr>
            <a:xfrm>
              <a:off x="2947833" y="4038600"/>
              <a:ext cx="6296334" cy="1585152"/>
              <a:chOff x="2530577" y="4114800"/>
              <a:chExt cx="6296334" cy="1585152"/>
            </a:xfrm>
          </p:grpSpPr>
          <p:sp>
            <p:nvSpPr>
              <p:cNvPr id="5" name="流程圖: 多重文件 4">
                <a:extLst>
                  <a:ext uri="{FF2B5EF4-FFF2-40B4-BE49-F238E27FC236}">
                    <a16:creationId xmlns:a16="http://schemas.microsoft.com/office/drawing/2014/main" id="{970CB40D-3B51-4C91-8521-78F9A089237A}"/>
                  </a:ext>
                </a:extLst>
              </p:cNvPr>
              <p:cNvSpPr/>
              <p:nvPr/>
            </p:nvSpPr>
            <p:spPr>
              <a:xfrm>
                <a:off x="2530577" y="4440344"/>
                <a:ext cx="1676400" cy="1066800"/>
              </a:xfrm>
              <a:prstGeom prst="flowChartMultidocument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1F42E25C-D1DF-4A89-AD91-670F3D485391}"/>
                  </a:ext>
                </a:extLst>
              </p:cNvPr>
              <p:cNvGrpSpPr/>
              <p:nvPr/>
            </p:nvGrpSpPr>
            <p:grpSpPr>
              <a:xfrm>
                <a:off x="6477000" y="4114800"/>
                <a:ext cx="2349911" cy="1585152"/>
                <a:chOff x="5365954" y="3963190"/>
                <a:chExt cx="2349911" cy="1585152"/>
              </a:xfrm>
            </p:grpSpPr>
            <p:sp>
              <p:nvSpPr>
                <p:cNvPr id="8" name="流程圖: 多重文件 7">
                  <a:extLst>
                    <a:ext uri="{FF2B5EF4-FFF2-40B4-BE49-F238E27FC236}">
                      <a16:creationId xmlns:a16="http://schemas.microsoft.com/office/drawing/2014/main" id="{7EA2428E-2138-45EC-A265-CB4234C1C273}"/>
                    </a:ext>
                  </a:extLst>
                </p:cNvPr>
                <p:cNvSpPr/>
                <p:nvPr/>
              </p:nvSpPr>
              <p:spPr>
                <a:xfrm>
                  <a:off x="6039465" y="3963190"/>
                  <a:ext cx="1676400" cy="1066800"/>
                </a:xfrm>
                <a:prstGeom prst="flowChartMultidocument">
                  <a:avLst/>
                </a:prstGeom>
                <a:ln w="38100">
                  <a:solidFill>
                    <a:srgbClr val="008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流程圖: 多重文件 6">
                  <a:extLst>
                    <a:ext uri="{FF2B5EF4-FFF2-40B4-BE49-F238E27FC236}">
                      <a16:creationId xmlns:a16="http://schemas.microsoft.com/office/drawing/2014/main" id="{3382B976-458B-4854-9E51-D7D449E98C26}"/>
                    </a:ext>
                  </a:extLst>
                </p:cNvPr>
                <p:cNvSpPr/>
                <p:nvPr/>
              </p:nvSpPr>
              <p:spPr>
                <a:xfrm>
                  <a:off x="5715000" y="4217450"/>
                  <a:ext cx="1676400" cy="1066800"/>
                </a:xfrm>
                <a:prstGeom prst="flowChartMultidocument">
                  <a:avLst/>
                </a:prstGeom>
                <a:solidFill>
                  <a:schemeClr val="bg1"/>
                </a:solidFill>
                <a:ln w="38100">
                  <a:solidFill>
                    <a:srgbClr val="008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流程圖: 多重文件 5">
                  <a:extLst>
                    <a:ext uri="{FF2B5EF4-FFF2-40B4-BE49-F238E27FC236}">
                      <a16:creationId xmlns:a16="http://schemas.microsoft.com/office/drawing/2014/main" id="{1C7A6E2B-B120-4990-B8A4-6F0234B49139}"/>
                    </a:ext>
                  </a:extLst>
                </p:cNvPr>
                <p:cNvSpPr/>
                <p:nvPr/>
              </p:nvSpPr>
              <p:spPr>
                <a:xfrm>
                  <a:off x="5365954" y="4481542"/>
                  <a:ext cx="1676400" cy="1066800"/>
                </a:xfrm>
                <a:prstGeom prst="flowChartMultidocument">
                  <a:avLst/>
                </a:prstGeom>
                <a:solidFill>
                  <a:schemeClr val="bg1"/>
                </a:solidFill>
                <a:ln w="38100">
                  <a:solidFill>
                    <a:srgbClr val="008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248D7BD4-55CF-4094-8901-07CD0F42F3CF}"/>
                  </a:ext>
                </a:extLst>
              </p:cNvPr>
              <p:cNvSpPr/>
              <p:nvPr/>
            </p:nvSpPr>
            <p:spPr>
              <a:xfrm>
                <a:off x="4648200" y="4633152"/>
                <a:ext cx="1295400" cy="396048"/>
              </a:xfrm>
              <a:prstGeom prst="rightArrow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B1A4842-CE88-4023-9600-86B1B6A907C9}"/>
                  </a:ext>
                </a:extLst>
              </p:cNvPr>
              <p:cNvSpPr txBox="1"/>
              <p:nvPr/>
            </p:nvSpPr>
            <p:spPr>
              <a:xfrm>
                <a:off x="4275187" y="4138227"/>
                <a:ext cx="2041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>
                    <a:latin typeface="Calibri" panose="020F0502020204030204" pitchFamily="34" charset="0"/>
                    <a:cs typeface="Calibri" panose="020F0502020204030204" pitchFamily="34" charset="0"/>
                  </a:rPr>
                  <a:t>Augmentation</a:t>
                </a:r>
                <a:endParaRPr lang="zh-TW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18CA0FD-9B97-4D1C-9835-049C337D7392}"/>
                </a:ext>
              </a:extLst>
            </p:cNvPr>
            <p:cNvSpPr txBox="1"/>
            <p:nvPr/>
          </p:nvSpPr>
          <p:spPr>
            <a:xfrm>
              <a:off x="2947833" y="5535560"/>
              <a:ext cx="1676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>
                  <a:latin typeface="Calibri" panose="020F0502020204030204" pitchFamily="34" charset="0"/>
                  <a:cs typeface="Calibri" panose="020F0502020204030204" pitchFamily="34" charset="0"/>
                </a:rPr>
                <a:t>Training Data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47AE364-78F8-4D7E-9A59-0F1B8F404DCA}"/>
                </a:ext>
              </a:extLst>
            </p:cNvPr>
            <p:cNvSpPr txBox="1"/>
            <p:nvPr/>
          </p:nvSpPr>
          <p:spPr>
            <a:xfrm>
              <a:off x="6537530" y="5687789"/>
              <a:ext cx="308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>
                  <a:latin typeface="Calibri" panose="020F0502020204030204" pitchFamily="34" charset="0"/>
                  <a:cs typeface="Calibri" panose="020F0502020204030204" pitchFamily="34" charset="0"/>
                </a:rPr>
                <a:t>Augmented Training Data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63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09DFF-B66C-4E9B-986A-839F9040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Dataset Augmentation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8F145-D2F2-4341-838E-C92EA5C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32266"/>
            <a:ext cx="10221453" cy="532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/>
              <a:t>Affine Transformation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0603545-EA73-47D8-8BA9-B3B4FF2398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1063752"/>
                <a:ext cx="11506200" cy="4498848"/>
              </a:xfrm>
            </p:spPr>
            <p:txBody>
              <a:bodyPr>
                <a:normAutofit/>
              </a:bodyPr>
              <a:lstStyle/>
              <a:p>
                <a:r>
                  <a:rPr lang="zh-TW" altLang="zh-TW" sz="2800" dirty="0">
                    <a:solidFill>
                      <a:srgbClr val="222222"/>
                    </a:solidFill>
                  </a:rPr>
                  <a:t>If </a:t>
                </a:r>
                <a:r>
                  <a:rPr lang="en-US" altLang="zh-TW" sz="2800" dirty="0">
                    <a:solidFill>
                      <a:srgbClr val="222222"/>
                    </a:solidFill>
                  </a:rPr>
                  <a:t>X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 and </a:t>
                </a:r>
                <a:r>
                  <a:rPr lang="en-US" altLang="zh-TW" sz="2800" dirty="0">
                    <a:solidFill>
                      <a:srgbClr val="222222"/>
                    </a:solidFill>
                  </a:rPr>
                  <a:t>Y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 are </a:t>
                </a:r>
                <a:r>
                  <a:rPr lang="zh-TW" altLang="zh-TW" sz="2800" dirty="0">
                    <a:solidFill>
                      <a:srgbClr val="FF0000"/>
                    </a:solidFill>
                  </a:rPr>
                  <a:t>affine spaces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, then every affine</a:t>
                </a:r>
                <a:r>
                  <a:rPr lang="zh-TW" altLang="en-US" sz="2800" dirty="0">
                    <a:solidFill>
                      <a:srgbClr val="222222"/>
                    </a:solidFill>
                  </a:rPr>
                  <a:t> 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transformation</a:t>
                </a:r>
                <a:r>
                  <a:rPr lang="zh-TW" altLang="en-US" sz="2800" dirty="0">
                    <a:solidFill>
                      <a:srgbClr val="222222"/>
                    </a:solidFill>
                  </a:rPr>
                  <a:t> 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f</a:t>
                </a:r>
                <a:r>
                  <a:rPr lang="en-US" altLang="zh-TW" sz="2800" dirty="0">
                    <a:solidFill>
                      <a:srgbClr val="222222"/>
                    </a:solidFill>
                  </a:rPr>
                  <a:t>: 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TW" sz="28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→ </m:t>
                    </m:r>
                  </m:oMath>
                </a14:m>
                <a:r>
                  <a:rPr lang="en-US" altLang="zh-TW" sz="2800" i="1" dirty="0">
                    <a:solidFill>
                      <a:srgbClr val="222222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 is of the form </a:t>
                </a:r>
                <a:r>
                  <a:rPr lang="en-US" altLang="zh-TW" sz="2800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⟼ </m:t>
                    </m:r>
                  </m:oMath>
                </a14:m>
                <a:r>
                  <a:rPr lang="en-US" altLang="zh-TW" sz="2800" i="1" dirty="0" err="1">
                    <a:solidFill>
                      <a:srgbClr val="FF0000"/>
                    </a:solidFill>
                  </a:rPr>
                  <a:t>Mx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 + </a:t>
                </a:r>
                <a:r>
                  <a:rPr lang="en-US" altLang="zh-TW" sz="2800" i="1" dirty="0">
                    <a:solidFill>
                      <a:srgbClr val="FF0000"/>
                    </a:solidFill>
                  </a:rPr>
                  <a:t>b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, where 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M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 is a </a:t>
                </a:r>
                <a:r>
                  <a:rPr lang="zh-TW" altLang="zh-TW" sz="2800" dirty="0">
                    <a:solidFill>
                      <a:srgbClr val="FF0000"/>
                    </a:solidFill>
                  </a:rPr>
                  <a:t>linear transformation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 on the</a:t>
                </a:r>
                <a:r>
                  <a:rPr lang="en-US" altLang="zh-TW" sz="2800" dirty="0">
                    <a:solidFill>
                      <a:srgbClr val="222222"/>
                    </a:solidFill>
                  </a:rPr>
                  <a:t> 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space 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X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, 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x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 is a vector in</a:t>
                </a:r>
                <a:r>
                  <a:rPr lang="en-US" altLang="zh-TW" sz="2800" dirty="0">
                    <a:solidFill>
                      <a:srgbClr val="222222"/>
                    </a:solidFill>
                  </a:rPr>
                  <a:t> 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X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, and 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b</a:t>
                </a:r>
                <a:r>
                  <a:rPr lang="en-US" altLang="zh-TW" sz="2800" dirty="0">
                    <a:solidFill>
                      <a:srgbClr val="222222"/>
                    </a:solidFill>
                  </a:rPr>
                  <a:t> 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is a vector in </a:t>
                </a:r>
                <a:r>
                  <a:rPr lang="en-US" altLang="zh-TW" sz="2800" i="1" dirty="0">
                    <a:solidFill>
                      <a:srgbClr val="222222"/>
                    </a:solidFill>
                  </a:rPr>
                  <a:t>Y</a:t>
                </a:r>
                <a:r>
                  <a:rPr lang="zh-TW" altLang="zh-TW" sz="2800" dirty="0">
                    <a:solidFill>
                      <a:srgbClr val="222222"/>
                    </a:solidFill>
                  </a:rPr>
                  <a:t>.</a:t>
                </a:r>
                <a:r>
                  <a:rPr lang="zh-TW" altLang="zh-TW" sz="2800" dirty="0"/>
                  <a:t> </a:t>
                </a:r>
              </a:p>
              <a:p>
                <a:r>
                  <a:rPr lang="en-US" altLang="zh-TW" sz="2800" dirty="0"/>
                  <a:t>Examples of affine transformations</a:t>
                </a:r>
                <a:r>
                  <a:rPr lang="zh-TW" altLang="en-US" sz="2800" dirty="0"/>
                  <a:t> </a:t>
                </a:r>
                <a:r>
                  <a:rPr lang="en-US" altLang="zh-TW" sz="2800" dirty="0"/>
                  <a:t>include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translation</a:t>
                </a:r>
                <a:r>
                  <a:rPr lang="en-US" altLang="zh-TW" sz="2800" dirty="0"/>
                  <a:t>,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scaling</a:t>
                </a:r>
                <a:r>
                  <a:rPr lang="en-US" altLang="zh-TW" sz="2800" dirty="0"/>
                  <a:t>,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homothety</a:t>
                </a:r>
                <a:r>
                  <a:rPr lang="en-US" altLang="zh-TW" sz="2800" dirty="0"/>
                  <a:t>,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similarity transformation</a:t>
                </a:r>
                <a:r>
                  <a:rPr lang="en-US" altLang="zh-TW" sz="2800" dirty="0"/>
                  <a:t>,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reflection</a:t>
                </a:r>
                <a:r>
                  <a:rPr lang="en-US" altLang="zh-TW" sz="2800" dirty="0"/>
                  <a:t>, 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rotation</a:t>
                </a:r>
                <a:r>
                  <a:rPr lang="en-US" altLang="zh-TW" sz="2800" dirty="0"/>
                  <a:t>, 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shear mapping</a:t>
                </a:r>
                <a:r>
                  <a:rPr lang="en-US" altLang="zh-TW" sz="2800" dirty="0"/>
                  <a:t>, and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compositions</a:t>
                </a:r>
                <a:r>
                  <a:rPr lang="en-US" altLang="zh-TW" sz="2800" dirty="0"/>
                  <a:t> of them in any combination and sequence.</a:t>
                </a:r>
              </a:p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Every</a:t>
                </a:r>
                <a:r>
                  <a:rPr lang="en-US" altLang="zh-TW" sz="2800" dirty="0"/>
                  <a:t> linear transformation is affine, but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not</a:t>
                </a:r>
                <a:r>
                  <a:rPr lang="en-US" altLang="zh-TW" sz="2800" dirty="0"/>
                  <a:t> every affine transformation is linear.</a:t>
                </a:r>
              </a:p>
              <a:p>
                <a:r>
                  <a:rPr lang="en-US" altLang="zh-TW" sz="2800" dirty="0"/>
                  <a:t>Unlike a purely linear transformation, an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affine map </a:t>
                </a:r>
                <a:r>
                  <a:rPr lang="en-US" altLang="zh-TW" sz="2800" dirty="0"/>
                  <a:t>need not preserve the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zero point </a:t>
                </a:r>
                <a:r>
                  <a:rPr lang="en-US" altLang="zh-TW" sz="2800" dirty="0"/>
                  <a:t>in a linear space.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F0603545-EA73-47D8-8BA9-B3B4FF239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063752"/>
                <a:ext cx="11506200" cy="4498848"/>
              </a:xfrm>
              <a:blipFill>
                <a:blip r:embed="rId3"/>
                <a:stretch>
                  <a:fillRect t="-271" r="-583" b="-1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109A073-2A26-44F8-9C28-F5082AD52CB8}"/>
                  </a:ext>
                </a:extLst>
              </p:cNvPr>
              <p:cNvSpPr txBox="1"/>
              <p:nvPr/>
            </p:nvSpPr>
            <p:spPr>
              <a:xfrm>
                <a:off x="2381250" y="5562600"/>
                <a:ext cx="7924800" cy="890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000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109A073-2A26-44F8-9C28-F5082AD52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5562600"/>
                <a:ext cx="7924800" cy="890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352800" y="6288542"/>
            <a:ext cx="1135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i="1" dirty="0" err="1">
                <a:solidFill>
                  <a:srgbClr val="FF0000"/>
                </a:solidFill>
              </a:rPr>
              <a:t>Mx</a:t>
            </a:r>
            <a:r>
              <a:rPr lang="en-US" altLang="zh-TW" sz="2800" dirty="0">
                <a:solidFill>
                  <a:srgbClr val="FF0000"/>
                </a:solidFill>
              </a:rPr>
              <a:t> + </a:t>
            </a:r>
            <a:r>
              <a:rPr lang="en-US" altLang="zh-TW" sz="2800" i="1" dirty="0">
                <a:solidFill>
                  <a:srgbClr val="FF0000"/>
                </a:solidFill>
              </a:rPr>
              <a:t>b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468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21509975-D3D0-4FC3-849E-4F244507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8" y="346310"/>
            <a:ext cx="4284409" cy="1152128"/>
          </a:xfrm>
        </p:spPr>
        <p:txBody>
          <a:bodyPr>
            <a:noAutofit/>
          </a:bodyPr>
          <a:lstStyle/>
          <a:p>
            <a:r>
              <a:rPr lang="en-US" altLang="zh-TW" sz="4400" b="0"/>
              <a:t>Affine </a:t>
            </a:r>
            <a:br>
              <a:rPr lang="en-US" altLang="zh-TW" sz="4400" b="0"/>
            </a:br>
            <a:r>
              <a:rPr lang="en-US" altLang="zh-TW" sz="4400" b="0"/>
              <a:t>Transformations</a:t>
            </a:r>
            <a:endParaRPr lang="zh-TW" altLang="en-US" sz="4400" b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251109-F52D-4696-95DA-CCE3779E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2DFE5B-5F80-450F-AB4D-C6E844D86692}"/>
                  </a:ext>
                </a:extLst>
              </p:cNvPr>
              <p:cNvSpPr/>
              <p:nvPr/>
            </p:nvSpPr>
            <p:spPr>
              <a:xfrm>
                <a:off x="8783363" y="1472531"/>
                <a:ext cx="21611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200" i="1">
                    <a:solidFill>
                      <a:srgbClr val="FF0000"/>
                    </a:solidFill>
                  </a:rPr>
                  <a:t>x</a:t>
                </a:r>
                <a:r>
                  <a:rPr lang="en-US" altLang="zh-TW" sz="32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⟼ </m:t>
                    </m:r>
                  </m:oMath>
                </a14:m>
                <a:r>
                  <a:rPr lang="en-US" altLang="zh-TW" sz="3200" i="1">
                    <a:solidFill>
                      <a:srgbClr val="FF0000"/>
                    </a:solidFill>
                  </a:rPr>
                  <a:t>Mx</a:t>
                </a:r>
                <a:r>
                  <a:rPr lang="en-US" altLang="zh-TW" sz="3200">
                    <a:solidFill>
                      <a:srgbClr val="FF0000"/>
                    </a:solidFill>
                  </a:rPr>
                  <a:t> + </a:t>
                </a:r>
                <a:r>
                  <a:rPr lang="en-US" altLang="zh-TW" sz="3200" i="1">
                    <a:solidFill>
                      <a:srgbClr val="FF0000"/>
                    </a:solidFill>
                  </a:rPr>
                  <a:t>b</a:t>
                </a:r>
                <a:endParaRPr lang="zh-TW" altLang="en-US" sz="320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2DFE5B-5F80-450F-AB4D-C6E844D86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363" y="1472531"/>
                <a:ext cx="2161169" cy="584775"/>
              </a:xfrm>
              <a:prstGeom prst="rect">
                <a:avLst/>
              </a:prstGeom>
              <a:blipFill>
                <a:blip r:embed="rId5"/>
                <a:stretch>
                  <a:fillRect l="-7345" t="-12632" r="-5932" b="-3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EFFFB1-0796-460D-8A63-7EC2D802B9A7}"/>
                  </a:ext>
                </a:extLst>
              </p:cNvPr>
              <p:cNvSpPr txBox="1"/>
              <p:nvPr/>
            </p:nvSpPr>
            <p:spPr>
              <a:xfrm>
                <a:off x="8237526" y="2344562"/>
                <a:ext cx="3430258" cy="900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7EFFFB1-0796-460D-8A63-7EC2D802B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26" y="2344562"/>
                <a:ext cx="3430258" cy="9007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FFB29B0A-717C-4F8A-946E-DD19F498054B}"/>
              </a:ext>
            </a:extLst>
          </p:cNvPr>
          <p:cNvSpPr txBox="1"/>
          <p:nvPr/>
        </p:nvSpPr>
        <p:spPr>
          <a:xfrm>
            <a:off x="8225121" y="2006739"/>
            <a:ext cx="343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Combining </a:t>
            </a:r>
            <a:r>
              <a:rPr lang="en-US" altLang="zh-TW" i="1"/>
              <a:t>M</a:t>
            </a:r>
            <a:r>
              <a:rPr lang="en-US" altLang="zh-TW"/>
              <a:t> and </a:t>
            </a:r>
            <a:r>
              <a:rPr lang="en-US" altLang="zh-TW" i="1"/>
              <a:t>b</a:t>
            </a:r>
            <a:r>
              <a:rPr lang="en-US" altLang="zh-TW"/>
              <a:t>, we can write</a:t>
            </a:r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854" y="200060"/>
            <a:ext cx="6237733" cy="2925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596399"/>
            <a:ext cx="6958000" cy="2667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482" y="3761253"/>
            <a:ext cx="5400000" cy="24311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799" y="4177518"/>
            <a:ext cx="5472000" cy="2093696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6080079" y="3726675"/>
            <a:ext cx="5587705" cy="2644831"/>
            <a:chOff x="6080079" y="3726675"/>
            <a:chExt cx="5587705" cy="2644831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8400" y="3726675"/>
              <a:ext cx="5400000" cy="247158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80079" y="4112814"/>
              <a:ext cx="5587705" cy="2258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876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光暈邊緣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32391</TotalTime>
  <Words>1944</Words>
  <Application>Microsoft Office PowerPoint</Application>
  <PresentationFormat>寬螢幕</PresentationFormat>
  <Paragraphs>227</Paragraphs>
  <Slides>27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DejaVu Serif</vt:lpstr>
      <vt:lpstr>微軟正黑體</vt:lpstr>
      <vt:lpstr>新細明體</vt:lpstr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Module</vt:lpstr>
      <vt:lpstr>Office 佈景主題</vt:lpstr>
      <vt:lpstr>1_Module</vt:lpstr>
      <vt:lpstr>點陣圖影像</vt:lpstr>
      <vt:lpstr>Regularization for Deep Learning</vt:lpstr>
      <vt:lpstr>Definition of Regularization</vt:lpstr>
      <vt:lpstr>Techniques of Regularization</vt:lpstr>
      <vt:lpstr>L1 and L2 Weight Decay Regularization</vt:lpstr>
      <vt:lpstr>PowerPoint 簡報</vt:lpstr>
      <vt:lpstr>Dataset Augmentation</vt:lpstr>
      <vt:lpstr>Dataset Augmentation</vt:lpstr>
      <vt:lpstr>Affine Transformation</vt:lpstr>
      <vt:lpstr>Affine  Transformations</vt:lpstr>
      <vt:lpstr>PowerPoint 簡報</vt:lpstr>
      <vt:lpstr>Elastic Deformation</vt:lpstr>
      <vt:lpstr>Crop and Resize Image</vt:lpstr>
      <vt:lpstr>PowerPoint 簡報</vt:lpstr>
      <vt:lpstr>Multi-Task Learning</vt:lpstr>
      <vt:lpstr>Multi-Task Learning</vt:lpstr>
      <vt:lpstr>Early Stopping</vt:lpstr>
      <vt:lpstr>PowerPoint 簡報</vt:lpstr>
      <vt:lpstr>   Early Stopping            Weight Decay</vt:lpstr>
      <vt:lpstr>Bagging (An Ensemble Technique)</vt:lpstr>
      <vt:lpstr>Dropout</vt:lpstr>
      <vt:lpstr>Example</vt:lpstr>
      <vt:lpstr>Dropout</vt:lpstr>
      <vt:lpstr>PowerPoint 簡報</vt:lpstr>
      <vt:lpstr>Adversarial Examples</vt:lpstr>
      <vt:lpstr>Adversarial Training</vt:lpstr>
      <vt:lpstr>Tangent Propagation</vt:lpstr>
      <vt:lpstr>Tangent Propagation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User</cp:lastModifiedBy>
  <cp:revision>1700</cp:revision>
  <cp:lastPrinted>2012-01-25T16:54:23Z</cp:lastPrinted>
  <dcterms:created xsi:type="dcterms:W3CDTF">2009-06-12T17:14:38Z</dcterms:created>
  <dcterms:modified xsi:type="dcterms:W3CDTF">2025-03-12T09:12:34Z</dcterms:modified>
</cp:coreProperties>
</file>