
<file path=[Content_Types].xml><?xml version="1.0" encoding="utf-8"?>
<Types xmlns="http://schemas.openxmlformats.org/package/2006/content-types">
  <Default Extension="png" ContentType="image/png"/>
  <Default Extension="jpeg" ContentType="image/jpeg"/>
  <Default Extension="vtt" ContentType="text/vtt"/>
  <Default Extension="rels" ContentType="application/vnd.openxmlformats-package.relationships+xml"/>
  <Default Extension="xml" ContentType="application/xml"/>
  <Default Extension="wav" ContentType="audio/x-wav"/>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notesMasterIdLst>
    <p:notesMasterId r:id="rId12"/>
  </p:notesMasterIdLst>
  <p:sldIdLst>
    <p:sldId id="256" r:id="rId2"/>
    <p:sldId id="257" r:id="rId3"/>
    <p:sldId id="261" r:id="rId4"/>
    <p:sldId id="259" r:id="rId5"/>
    <p:sldId id="260" r:id="rId6"/>
    <p:sldId id="262" r:id="rId7"/>
    <p:sldId id="258"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14"/>
      </p:cViewPr>
      <p:guideLst/>
    </p:cSldViewPr>
  </p:slideViewPr>
  <p:notesTextViewPr>
    <p:cViewPr>
      <p:scale>
        <a:sx n="1" d="1"/>
        <a:sy n="1" d="1"/>
      </p:scale>
      <p:origin x="0" y="0"/>
    </p:cViewPr>
  </p:notesTextViewPr>
  <p:notesViewPr>
    <p:cSldViewPr snapToGrid="0">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39AA07-98F7-4A0F-87AC-01D5C94E9E5D}" type="datetimeFigureOut">
              <a:rPr lang="en-US" smtClean="0"/>
              <a:t>3/10/2022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EE6895-6302-411C-B1C6-F004427610C2}" type="slidenum">
              <a:rPr lang="en-US" smtClean="0"/>
              <a:t>‹#›</a:t>
            </a:fld>
            <a:endParaRPr lang="en-US"/>
          </a:p>
        </p:txBody>
      </p:sp>
    </p:spTree>
    <p:extLst>
      <p:ext uri="{BB962C8B-B14F-4D97-AF65-F5344CB8AC3E}">
        <p14:creationId xmlns:p14="http://schemas.microsoft.com/office/powerpoint/2010/main" val="2389423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background is distracting, and the title is difficult to read.</a:t>
            </a:r>
          </a:p>
        </p:txBody>
      </p:sp>
      <p:sp>
        <p:nvSpPr>
          <p:cNvPr id="4" name="Slide Number Placeholder 3"/>
          <p:cNvSpPr>
            <a:spLocks noGrp="1"/>
          </p:cNvSpPr>
          <p:nvPr>
            <p:ph type="sldNum" sz="quarter" idx="5"/>
          </p:nvPr>
        </p:nvSpPr>
        <p:spPr/>
        <p:txBody>
          <a:bodyPr/>
          <a:lstStyle/>
          <a:p>
            <a:fld id="{A4EE6895-6302-411C-B1C6-F004427610C2}" type="slidenum">
              <a:rPr lang="en-US" smtClean="0"/>
              <a:t>1</a:t>
            </a:fld>
            <a:endParaRPr lang="en-US"/>
          </a:p>
        </p:txBody>
      </p:sp>
    </p:spTree>
    <p:extLst>
      <p:ext uri="{BB962C8B-B14F-4D97-AF65-F5344CB8AC3E}">
        <p14:creationId xmlns:p14="http://schemas.microsoft.com/office/powerpoint/2010/main" val="2110787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Rewrite the link. Look at how distracting the transitions are.</a:t>
            </a:r>
          </a:p>
        </p:txBody>
      </p:sp>
      <p:sp>
        <p:nvSpPr>
          <p:cNvPr id="4" name="Slide Number Placeholder 3"/>
          <p:cNvSpPr>
            <a:spLocks noGrp="1"/>
          </p:cNvSpPr>
          <p:nvPr>
            <p:ph type="sldNum" sz="quarter" idx="5"/>
          </p:nvPr>
        </p:nvSpPr>
        <p:spPr/>
        <p:txBody>
          <a:bodyPr/>
          <a:lstStyle/>
          <a:p>
            <a:fld id="{A4EE6895-6302-411C-B1C6-F004427610C2}" type="slidenum">
              <a:rPr lang="en-US" smtClean="0"/>
              <a:t>10</a:t>
            </a:fld>
            <a:endParaRPr lang="en-US"/>
          </a:p>
        </p:txBody>
      </p:sp>
    </p:spTree>
    <p:extLst>
      <p:ext uri="{BB962C8B-B14F-4D97-AF65-F5344CB8AC3E}">
        <p14:creationId xmlns:p14="http://schemas.microsoft.com/office/powerpoint/2010/main" val="4225048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EE6895-6302-411C-B1C6-F004427610C2}" type="slidenum">
              <a:rPr lang="en-US" smtClean="0"/>
              <a:t>2</a:t>
            </a:fld>
            <a:endParaRPr lang="en-US"/>
          </a:p>
        </p:txBody>
      </p:sp>
    </p:spTree>
    <p:extLst>
      <p:ext uri="{BB962C8B-B14F-4D97-AF65-F5344CB8AC3E}">
        <p14:creationId xmlns:p14="http://schemas.microsoft.com/office/powerpoint/2010/main" val="429520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EE6895-6302-411C-B1C6-F004427610C2}" type="slidenum">
              <a:rPr lang="en-US" smtClean="0"/>
              <a:t>3</a:t>
            </a:fld>
            <a:endParaRPr lang="en-US"/>
          </a:p>
        </p:txBody>
      </p:sp>
    </p:spTree>
    <p:extLst>
      <p:ext uri="{BB962C8B-B14F-4D97-AF65-F5344CB8AC3E}">
        <p14:creationId xmlns:p14="http://schemas.microsoft.com/office/powerpoint/2010/main" val="2370904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EE6895-6302-411C-B1C6-F004427610C2}" type="slidenum">
              <a:rPr lang="en-US" smtClean="0"/>
              <a:t>4</a:t>
            </a:fld>
            <a:endParaRPr lang="en-US"/>
          </a:p>
        </p:txBody>
      </p:sp>
    </p:spTree>
    <p:extLst>
      <p:ext uri="{BB962C8B-B14F-4D97-AF65-F5344CB8AC3E}">
        <p14:creationId xmlns:p14="http://schemas.microsoft.com/office/powerpoint/2010/main" val="3809016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background is distracting</a:t>
            </a:r>
          </a:p>
        </p:txBody>
      </p:sp>
      <p:sp>
        <p:nvSpPr>
          <p:cNvPr id="4" name="Slide Number Placeholder 3"/>
          <p:cNvSpPr>
            <a:spLocks noGrp="1"/>
          </p:cNvSpPr>
          <p:nvPr>
            <p:ph type="sldNum" sz="quarter" idx="5"/>
          </p:nvPr>
        </p:nvSpPr>
        <p:spPr/>
        <p:txBody>
          <a:bodyPr/>
          <a:lstStyle/>
          <a:p>
            <a:fld id="{A4EE6895-6302-411C-B1C6-F004427610C2}" type="slidenum">
              <a:rPr lang="en-US" smtClean="0"/>
              <a:t>5</a:t>
            </a:fld>
            <a:endParaRPr lang="en-US"/>
          </a:p>
        </p:txBody>
      </p:sp>
    </p:spTree>
    <p:extLst>
      <p:ext uri="{BB962C8B-B14F-4D97-AF65-F5344CB8AC3E}">
        <p14:creationId xmlns:p14="http://schemas.microsoft.com/office/powerpoint/2010/main" val="3200332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the Reading Order</a:t>
            </a:r>
          </a:p>
        </p:txBody>
      </p:sp>
      <p:sp>
        <p:nvSpPr>
          <p:cNvPr id="4" name="Slide Number Placeholder 3"/>
          <p:cNvSpPr>
            <a:spLocks noGrp="1"/>
          </p:cNvSpPr>
          <p:nvPr>
            <p:ph type="sldNum" sz="quarter" idx="5"/>
          </p:nvPr>
        </p:nvSpPr>
        <p:spPr/>
        <p:txBody>
          <a:bodyPr/>
          <a:lstStyle/>
          <a:p>
            <a:fld id="{A4EE6895-6302-411C-B1C6-F004427610C2}" type="slidenum">
              <a:rPr lang="en-US" smtClean="0"/>
              <a:t>6</a:t>
            </a:fld>
            <a:endParaRPr lang="en-US"/>
          </a:p>
        </p:txBody>
      </p:sp>
    </p:spTree>
    <p:extLst>
      <p:ext uri="{BB962C8B-B14F-4D97-AF65-F5344CB8AC3E}">
        <p14:creationId xmlns:p14="http://schemas.microsoft.com/office/powerpoint/2010/main" val="1515186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picture animation is distracting.</a:t>
            </a:r>
          </a:p>
        </p:txBody>
      </p:sp>
      <p:sp>
        <p:nvSpPr>
          <p:cNvPr id="4" name="Slide Number Placeholder 3"/>
          <p:cNvSpPr>
            <a:spLocks noGrp="1"/>
          </p:cNvSpPr>
          <p:nvPr>
            <p:ph type="sldNum" sz="quarter" idx="5"/>
          </p:nvPr>
        </p:nvSpPr>
        <p:spPr/>
        <p:txBody>
          <a:bodyPr/>
          <a:lstStyle/>
          <a:p>
            <a:fld id="{A4EE6895-6302-411C-B1C6-F004427610C2}" type="slidenum">
              <a:rPr lang="en-US" smtClean="0"/>
              <a:t>7</a:t>
            </a:fld>
            <a:endParaRPr lang="en-US"/>
          </a:p>
        </p:txBody>
      </p:sp>
    </p:spTree>
    <p:extLst>
      <p:ext uri="{BB962C8B-B14F-4D97-AF65-F5344CB8AC3E}">
        <p14:creationId xmlns:p14="http://schemas.microsoft.com/office/powerpoint/2010/main" val="3423509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needs a header row.  Information is conveyed by only using color. </a:t>
            </a:r>
          </a:p>
        </p:txBody>
      </p:sp>
      <p:sp>
        <p:nvSpPr>
          <p:cNvPr id="4" name="Slide Number Placeholder 3"/>
          <p:cNvSpPr>
            <a:spLocks noGrp="1"/>
          </p:cNvSpPr>
          <p:nvPr>
            <p:ph type="sldNum" sz="quarter" idx="5"/>
          </p:nvPr>
        </p:nvSpPr>
        <p:spPr/>
        <p:txBody>
          <a:bodyPr/>
          <a:lstStyle/>
          <a:p>
            <a:fld id="{A4EE6895-6302-411C-B1C6-F004427610C2}" type="slidenum">
              <a:rPr lang="en-US" smtClean="0"/>
              <a:t>8</a:t>
            </a:fld>
            <a:endParaRPr lang="en-US"/>
          </a:p>
        </p:txBody>
      </p:sp>
    </p:spTree>
    <p:extLst>
      <p:ext uri="{BB962C8B-B14F-4D97-AF65-F5344CB8AC3E}">
        <p14:creationId xmlns:p14="http://schemas.microsoft.com/office/powerpoint/2010/main" val="563510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video does have captions. It needs alt text.</a:t>
            </a:r>
          </a:p>
        </p:txBody>
      </p:sp>
      <p:sp>
        <p:nvSpPr>
          <p:cNvPr id="4" name="Slide Number Placeholder 3"/>
          <p:cNvSpPr>
            <a:spLocks noGrp="1"/>
          </p:cNvSpPr>
          <p:nvPr>
            <p:ph type="sldNum" sz="quarter" idx="5"/>
          </p:nvPr>
        </p:nvSpPr>
        <p:spPr/>
        <p:txBody>
          <a:bodyPr/>
          <a:lstStyle/>
          <a:p>
            <a:fld id="{A4EE6895-6302-411C-B1C6-F004427610C2}" type="slidenum">
              <a:rPr lang="en-US" smtClean="0"/>
              <a:t>9</a:t>
            </a:fld>
            <a:endParaRPr lang="en-US"/>
          </a:p>
        </p:txBody>
      </p:sp>
    </p:spTree>
    <p:extLst>
      <p:ext uri="{BB962C8B-B14F-4D97-AF65-F5344CB8AC3E}">
        <p14:creationId xmlns:p14="http://schemas.microsoft.com/office/powerpoint/2010/main" val="2969749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34C51E4-944D-4EEB-92A0-DC878EF860B9}"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5EF6A-699A-4463-9186-188C99B2CB86}"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3595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4C51E4-944D-4EEB-92A0-DC878EF860B9}"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5EF6A-699A-4463-9186-188C99B2CB86}" type="slidenum">
              <a:rPr lang="en-US" smtClean="0"/>
              <a:t>‹#›</a:t>
            </a:fld>
            <a:endParaRPr lang="en-US"/>
          </a:p>
        </p:txBody>
      </p:sp>
    </p:spTree>
    <p:extLst>
      <p:ext uri="{BB962C8B-B14F-4D97-AF65-F5344CB8AC3E}">
        <p14:creationId xmlns:p14="http://schemas.microsoft.com/office/powerpoint/2010/main" val="103941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4C51E4-944D-4EEB-92A0-DC878EF860B9}"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5EF6A-699A-4463-9186-188C99B2CB86}"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55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4C51E4-944D-4EEB-92A0-DC878EF860B9}"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5EF6A-699A-4463-9186-188C99B2CB86}" type="slidenum">
              <a:rPr lang="en-US" smtClean="0"/>
              <a:t>‹#›</a:t>
            </a:fld>
            <a:endParaRPr lang="en-US"/>
          </a:p>
        </p:txBody>
      </p:sp>
    </p:spTree>
    <p:extLst>
      <p:ext uri="{BB962C8B-B14F-4D97-AF65-F5344CB8AC3E}">
        <p14:creationId xmlns:p14="http://schemas.microsoft.com/office/powerpoint/2010/main" val="4070256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4C51E4-944D-4EEB-92A0-DC878EF860B9}"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5EF6A-699A-4463-9186-188C99B2CB86}"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4469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4C51E4-944D-4EEB-92A0-DC878EF860B9}" type="datetimeFigureOut">
              <a:rPr lang="en-US" smtClean="0"/>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5EF6A-699A-4463-9186-188C99B2CB86}" type="slidenum">
              <a:rPr lang="en-US" smtClean="0"/>
              <a:t>‹#›</a:t>
            </a:fld>
            <a:endParaRPr lang="en-US"/>
          </a:p>
        </p:txBody>
      </p:sp>
    </p:spTree>
    <p:extLst>
      <p:ext uri="{BB962C8B-B14F-4D97-AF65-F5344CB8AC3E}">
        <p14:creationId xmlns:p14="http://schemas.microsoft.com/office/powerpoint/2010/main" val="3876904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4C51E4-944D-4EEB-92A0-DC878EF860B9}" type="datetimeFigureOut">
              <a:rPr lang="en-US" smtClean="0"/>
              <a:t>3/10/2022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45EF6A-699A-4463-9186-188C99B2CB86}" type="slidenum">
              <a:rPr lang="en-US" smtClean="0"/>
              <a:t>‹#›</a:t>
            </a:fld>
            <a:endParaRPr lang="en-US"/>
          </a:p>
        </p:txBody>
      </p:sp>
    </p:spTree>
    <p:extLst>
      <p:ext uri="{BB962C8B-B14F-4D97-AF65-F5344CB8AC3E}">
        <p14:creationId xmlns:p14="http://schemas.microsoft.com/office/powerpoint/2010/main" val="2396503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4C51E4-944D-4EEB-92A0-DC878EF860B9}" type="datetimeFigureOut">
              <a:rPr lang="en-US" smtClean="0"/>
              <a:t>3/10/2022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45EF6A-699A-4463-9186-188C99B2CB86}" type="slidenum">
              <a:rPr lang="en-US" smtClean="0"/>
              <a:t>‹#›</a:t>
            </a:fld>
            <a:endParaRPr lang="en-US"/>
          </a:p>
        </p:txBody>
      </p:sp>
    </p:spTree>
    <p:extLst>
      <p:ext uri="{BB962C8B-B14F-4D97-AF65-F5344CB8AC3E}">
        <p14:creationId xmlns:p14="http://schemas.microsoft.com/office/powerpoint/2010/main" val="711901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4C51E4-944D-4EEB-92A0-DC878EF860B9}" type="datetimeFigureOut">
              <a:rPr lang="en-US" smtClean="0"/>
              <a:t>3/10/2022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45EF6A-699A-4463-9186-188C99B2CB86}" type="slidenum">
              <a:rPr lang="en-US" smtClean="0"/>
              <a:t>‹#›</a:t>
            </a:fld>
            <a:endParaRPr lang="en-US"/>
          </a:p>
        </p:txBody>
      </p:sp>
    </p:spTree>
    <p:extLst>
      <p:ext uri="{BB962C8B-B14F-4D97-AF65-F5344CB8AC3E}">
        <p14:creationId xmlns:p14="http://schemas.microsoft.com/office/powerpoint/2010/main" val="2948387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34C51E4-944D-4EEB-92A0-DC878EF860B9}" type="datetimeFigureOut">
              <a:rPr lang="en-US" smtClean="0"/>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5EF6A-699A-4463-9186-188C99B2CB86}" type="slidenum">
              <a:rPr lang="en-US" smtClean="0"/>
              <a:t>‹#›</a:t>
            </a:fld>
            <a:endParaRPr lang="en-US"/>
          </a:p>
        </p:txBody>
      </p:sp>
    </p:spTree>
    <p:extLst>
      <p:ext uri="{BB962C8B-B14F-4D97-AF65-F5344CB8AC3E}">
        <p14:creationId xmlns:p14="http://schemas.microsoft.com/office/powerpoint/2010/main" val="1348449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34C51E4-944D-4EEB-92A0-DC878EF860B9}" type="datetimeFigureOut">
              <a:rPr lang="en-US" smtClean="0"/>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5EF6A-699A-4463-9186-188C99B2CB8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069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34C51E4-944D-4EEB-92A0-DC878EF860B9}" type="datetimeFigureOut">
              <a:rPr lang="en-US" smtClean="0"/>
              <a:t>3/10/2022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445EF6A-699A-4463-9186-188C99B2CB86}"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94302"/>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ps.gov/romo/index.ht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video" Target="../media/media1.mp4"/><Relationship Id="rId7" Type="http://schemas.microsoft.com/office/2017/04/relationships/track" Target="../media/track1.vtt"/><Relationship Id="rId2" Type="http://schemas.microsoft.com/office/2007/relationships/media" Target="../media/media1.mp4"/><Relationship Id="rId1" Type="http://schemas.openxmlformats.org/officeDocument/2006/relationships/tags" Target="../tags/tag1.xml"/><Relationship Id="rId6" Type="http://schemas.openxmlformats.org/officeDocument/2006/relationships/hyperlink" Target="https://youtu.be/6TC0qfW09hs" TargetMode="External"/><Relationship Id="rId5" Type="http://schemas.openxmlformats.org/officeDocument/2006/relationships/notesSlide" Target="../notesSlides/notesSlide9.xml"/><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BA2D-0FA4-4936-A7B3-6A447DFB6021}"/>
              </a:ext>
            </a:extLst>
          </p:cNvPr>
          <p:cNvSpPr>
            <a:spLocks noGrp="1"/>
          </p:cNvSpPr>
          <p:nvPr>
            <p:ph type="ctrTitle"/>
          </p:nvPr>
        </p:nvSpPr>
        <p:spPr>
          <a:xfrm>
            <a:off x="621436" y="1609077"/>
            <a:ext cx="10046563" cy="2387600"/>
          </a:xfrm>
        </p:spPr>
        <p:txBody>
          <a:bodyPr/>
          <a:lstStyle/>
          <a:p>
            <a:r>
              <a:rPr lang="en-US" dirty="0"/>
              <a:t>Rocky Mountain National Park</a:t>
            </a:r>
          </a:p>
        </p:txBody>
      </p:sp>
      <p:sp>
        <p:nvSpPr>
          <p:cNvPr id="3" name="Subtitle 2">
            <a:extLst>
              <a:ext uri="{FF2B5EF4-FFF2-40B4-BE49-F238E27FC236}">
                <a16:creationId xmlns:a16="http://schemas.microsoft.com/office/drawing/2014/main" id="{B874C852-23BF-4C38-BA32-F40ADC1FB3E2}"/>
              </a:ext>
            </a:extLst>
          </p:cNvPr>
          <p:cNvSpPr>
            <a:spLocks noGrp="1"/>
          </p:cNvSpPr>
          <p:nvPr>
            <p:ph type="subTitle" idx="1"/>
          </p:nvPr>
        </p:nvSpPr>
        <p:spPr>
          <a:xfrm>
            <a:off x="1072718" y="3593161"/>
            <a:ext cx="9144000" cy="1655762"/>
          </a:xfrm>
        </p:spPr>
        <p:txBody>
          <a:bodyPr>
            <a:normAutofit/>
          </a:bodyPr>
          <a:lstStyle/>
          <a:p>
            <a:r>
              <a:rPr lang="en-US" sz="3600" dirty="0"/>
              <a:t>Colorado</a:t>
            </a:r>
          </a:p>
        </p:txBody>
      </p:sp>
    </p:spTree>
    <p:extLst>
      <p:ext uri="{BB962C8B-B14F-4D97-AF65-F5344CB8AC3E}">
        <p14:creationId xmlns:p14="http://schemas.microsoft.com/office/powerpoint/2010/main" val="10469566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765">
        <p15:prstTrans prst="curtains"/>
      </p:transition>
    </mc:Choice>
    <mc:Fallback>
      <p:transition spd="slow" advTm="765">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4F1528-5603-4C4E-A13C-42152A286C84}"/>
              </a:ext>
            </a:extLst>
          </p:cNvPr>
          <p:cNvSpPr>
            <a:spLocks noGrp="1"/>
          </p:cNvSpPr>
          <p:nvPr>
            <p:ph type="title"/>
          </p:nvPr>
        </p:nvSpPr>
        <p:spPr/>
        <p:txBody>
          <a:bodyPr/>
          <a:lstStyle/>
          <a:p>
            <a:r>
              <a:rPr lang="en-US" dirty="0"/>
              <a:t>For More Information</a:t>
            </a:r>
          </a:p>
        </p:txBody>
      </p:sp>
      <p:sp>
        <p:nvSpPr>
          <p:cNvPr id="6" name="Content Placeholder 5">
            <a:extLst>
              <a:ext uri="{FF2B5EF4-FFF2-40B4-BE49-F238E27FC236}">
                <a16:creationId xmlns:a16="http://schemas.microsoft.com/office/drawing/2014/main" id="{152C7D42-3307-42F8-9FEE-68219E774119}"/>
              </a:ext>
            </a:extLst>
          </p:cNvPr>
          <p:cNvSpPr>
            <a:spLocks noGrp="1"/>
          </p:cNvSpPr>
          <p:nvPr>
            <p:ph idx="1"/>
          </p:nvPr>
        </p:nvSpPr>
        <p:spPr/>
        <p:txBody>
          <a:bodyPr/>
          <a:lstStyle/>
          <a:p>
            <a:pPr marL="0" indent="0">
              <a:buNone/>
            </a:pPr>
            <a:r>
              <a:rPr lang="en-US" dirty="0">
                <a:hlinkClick r:id="rId3"/>
              </a:rPr>
              <a:t>https://www.nps.gov/romo/index.htm</a:t>
            </a:r>
            <a:endParaRPr lang="en-US" dirty="0"/>
          </a:p>
          <a:p>
            <a:pPr marL="0" indent="0">
              <a:buNone/>
            </a:pPr>
            <a:endParaRPr lang="en-US" dirty="0"/>
          </a:p>
        </p:txBody>
      </p:sp>
    </p:spTree>
    <p:extLst>
      <p:ext uri="{BB962C8B-B14F-4D97-AF65-F5344CB8AC3E}">
        <p14:creationId xmlns:p14="http://schemas.microsoft.com/office/powerpoint/2010/main" val="1143369820"/>
      </p:ext>
    </p:extLst>
  </p:cSld>
  <p:clrMapOvr>
    <a:masterClrMapping/>
  </p:clrMapOvr>
  <mc:AlternateContent xmlns:mc="http://schemas.openxmlformats.org/markup-compatibility/2006">
    <mc:Choice xmlns:p14="http://schemas.microsoft.com/office/powerpoint/2010/main" Requires="p14">
      <p:transition spd="slow" p14:dur="4000" advTm="4977">
        <p14:vortex dir="r"/>
      </p:transition>
    </mc:Choice>
    <mc:Fallback>
      <p:transition spd="slow" advTm="4977">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7EC6B-DC55-4EC8-9119-6916B6759D40}"/>
              </a:ext>
            </a:extLst>
          </p:cNvPr>
          <p:cNvSpPr>
            <a:spLocks noGrp="1"/>
          </p:cNvSpPr>
          <p:nvPr>
            <p:ph type="title"/>
          </p:nvPr>
        </p:nvSpPr>
        <p:spPr/>
        <p:txBody>
          <a:bodyPr>
            <a:normAutofit/>
          </a:bodyPr>
          <a:lstStyle/>
          <a:p>
            <a:r>
              <a:rPr lang="en-US" dirty="0"/>
              <a:t>Recreate Responsibly</a:t>
            </a:r>
          </a:p>
        </p:txBody>
      </p:sp>
      <p:sp>
        <p:nvSpPr>
          <p:cNvPr id="3" name="Content Placeholder 2">
            <a:extLst>
              <a:ext uri="{FF2B5EF4-FFF2-40B4-BE49-F238E27FC236}">
                <a16:creationId xmlns:a16="http://schemas.microsoft.com/office/drawing/2014/main" id="{04E5BC0C-CF85-4F92-8DF5-851738AE1CED}"/>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US" b="1" dirty="0"/>
              <a:t>Keep your distance.</a:t>
            </a:r>
            <a:r>
              <a:rPr lang="en-US" dirty="0"/>
              <a:t> Consistent with CDC guidance regarding areas of substantial or high transmission, visitors, regardless of vaccination status, are required to wear a mask inside all park buildings.</a:t>
            </a:r>
          </a:p>
          <a:p>
            <a:pPr>
              <a:buFont typeface="Wingdings" panose="05000000000000000000" pitchFamily="2" charset="2"/>
              <a:buChar char="§"/>
            </a:pPr>
            <a:r>
              <a:rPr lang="en-US" b="1" dirty="0"/>
              <a:t>Keep it with you.</a:t>
            </a:r>
            <a:br>
              <a:rPr lang="en-US" dirty="0"/>
            </a:br>
            <a:r>
              <a:rPr lang="en-US" dirty="0"/>
              <a:t>If you brought it, take it with you. Trash pickup and restroom facilities will continue to be limited in many park areas. Follow Leave No Trace principles.</a:t>
            </a:r>
          </a:p>
          <a:p>
            <a:pPr>
              <a:buFont typeface="Wingdings" panose="05000000000000000000" pitchFamily="2" charset="2"/>
              <a:buChar char="§"/>
            </a:pPr>
            <a:r>
              <a:rPr lang="en-US" b="1" dirty="0"/>
              <a:t>Know your limits.</a:t>
            </a:r>
            <a:br>
              <a:rPr lang="en-US" dirty="0"/>
            </a:br>
            <a:r>
              <a:rPr lang="en-US" dirty="0"/>
              <a:t>Rocky Mountain National Park is one of the busiest search and rescue parks in the country. Many of these incidents could be avoided with visitors planning and making responsible decisions. It is critical to make wise choices to keep our national park rangers and first responders out of harm’s way.</a:t>
            </a:r>
          </a:p>
          <a:p>
            <a:pPr>
              <a:buFont typeface="Wingdings" panose="05000000000000000000" pitchFamily="2" charset="2"/>
              <a:buChar char="§"/>
            </a:pPr>
            <a:r>
              <a:rPr lang="en-US" b="1" dirty="0"/>
              <a:t>Protect wildlife.</a:t>
            </a:r>
            <a:br>
              <a:rPr lang="en-US" dirty="0"/>
            </a:br>
            <a:r>
              <a:rPr lang="en-US" dirty="0"/>
              <a:t>Obey speed limits and be aware of wildlife.</a:t>
            </a:r>
          </a:p>
          <a:p>
            <a:endParaRPr lang="en-US" dirty="0"/>
          </a:p>
        </p:txBody>
      </p:sp>
    </p:spTree>
    <p:extLst>
      <p:ext uri="{BB962C8B-B14F-4D97-AF65-F5344CB8AC3E}">
        <p14:creationId xmlns:p14="http://schemas.microsoft.com/office/powerpoint/2010/main" val="18790991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5672">
        <p15:prstTrans prst="prestige"/>
      </p:transition>
    </mc:Choice>
    <mc:Fallback>
      <p:transition spd="slow" advTm="567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2999"/>
                                          </p:stCondLst>
                                        </p:cTn>
                                        <p:tgtEl>
                                          <p:spTgt spid="3">
                                            <p:txEl>
                                              <p:pRg st="0" end="0"/>
                                            </p:txEl>
                                          </p:spTgt>
                                        </p:tgtEl>
                                        <p:attrNameLst>
                                          <p:attrName>style.visibility</p:attrName>
                                        </p:attrNameLst>
                                      </p:cBhvr>
                                      <p:to>
                                        <p:strVal val="visible"/>
                                      </p:to>
                                    </p:set>
                                  </p:childTnLst>
                                </p:cTn>
                              </p:par>
                            </p:childTnLst>
                          </p:cTn>
                        </p:par>
                        <p:par>
                          <p:cTn id="7" fill="hold">
                            <p:stCondLst>
                              <p:cond delay="3000"/>
                            </p:stCondLst>
                            <p:childTnLst>
                              <p:par>
                                <p:cTn id="8" presetID="1" presetClass="entr" presetSubtype="0" fill="hold" nodeType="afterEffect">
                                  <p:stCondLst>
                                    <p:cond delay="3000"/>
                                  </p:stCondLst>
                                  <p:childTnLst>
                                    <p:set>
                                      <p:cBhvr>
                                        <p:cTn id="9" dur="1" fill="hold">
                                          <p:stCondLst>
                                            <p:cond delay="999"/>
                                          </p:stCondLst>
                                        </p:cTn>
                                        <p:tgtEl>
                                          <p:spTgt spid="3">
                                            <p:txEl>
                                              <p:pRg st="1" end="1"/>
                                            </p:txEl>
                                          </p:spTgt>
                                        </p:tgtEl>
                                        <p:attrNameLst>
                                          <p:attrName>style.visibility</p:attrName>
                                        </p:attrNameLst>
                                      </p:cBhvr>
                                      <p:to>
                                        <p:strVal val="visible"/>
                                      </p:to>
                                    </p:set>
                                  </p:childTnLst>
                                </p:cTn>
                              </p:par>
                            </p:childTnLst>
                          </p:cTn>
                        </p:par>
                        <p:par>
                          <p:cTn id="10" fill="hold">
                            <p:stCondLst>
                              <p:cond delay="7000"/>
                            </p:stCondLst>
                            <p:childTnLst>
                              <p:par>
                                <p:cTn id="11" presetID="1" presetClass="entr" presetSubtype="0" fill="hold" nodeType="afterEffect">
                                  <p:stCondLst>
                                    <p:cond delay="3000"/>
                                  </p:stCondLst>
                                  <p:childTnLst>
                                    <p:set>
                                      <p:cBhvr>
                                        <p:cTn id="12" dur="1" fill="hold">
                                          <p:stCondLst>
                                            <p:cond delay="999"/>
                                          </p:stCondLst>
                                        </p:cTn>
                                        <p:tgtEl>
                                          <p:spTgt spid="3">
                                            <p:txEl>
                                              <p:pRg st="2" end="2"/>
                                            </p:txEl>
                                          </p:spTgt>
                                        </p:tgtEl>
                                        <p:attrNameLst>
                                          <p:attrName>style.visibility</p:attrName>
                                        </p:attrNameLst>
                                      </p:cBhvr>
                                      <p:to>
                                        <p:strVal val="visible"/>
                                      </p:to>
                                    </p:set>
                                  </p:childTnLst>
                                </p:cTn>
                              </p:par>
                            </p:childTnLst>
                          </p:cTn>
                        </p:par>
                        <p:par>
                          <p:cTn id="13" fill="hold">
                            <p:stCondLst>
                              <p:cond delay="11000"/>
                            </p:stCondLst>
                            <p:childTnLst>
                              <p:par>
                                <p:cTn id="14" presetID="1" presetClass="entr" presetSubtype="0" fill="hold" nodeType="afterEffect">
                                  <p:stCondLst>
                                    <p:cond delay="3000"/>
                                  </p:stCondLst>
                                  <p:childTnLst>
                                    <p:set>
                                      <p:cBhvr>
                                        <p:cTn id="15" dur="1" fill="hold">
                                          <p:stCondLst>
                                            <p:cond delay="2999"/>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FF5A-69FC-47B2-8FF7-D0FD3F3CDA24}"/>
              </a:ext>
            </a:extLst>
          </p:cNvPr>
          <p:cNvSpPr>
            <a:spLocks noGrp="1"/>
          </p:cNvSpPr>
          <p:nvPr>
            <p:ph type="title"/>
          </p:nvPr>
        </p:nvSpPr>
        <p:spPr/>
        <p:txBody>
          <a:bodyPr/>
          <a:lstStyle/>
          <a:p>
            <a:r>
              <a:rPr lang="en-US" dirty="0"/>
              <a:t>Alerts in Effect</a:t>
            </a:r>
          </a:p>
        </p:txBody>
      </p:sp>
      <p:sp>
        <p:nvSpPr>
          <p:cNvPr id="3" name="Content Placeholder 2">
            <a:extLst>
              <a:ext uri="{FF2B5EF4-FFF2-40B4-BE49-F238E27FC236}">
                <a16:creationId xmlns:a16="http://schemas.microsoft.com/office/drawing/2014/main" id="{6E03EF04-7899-48FE-A950-E3B816FE62AF}"/>
              </a:ext>
            </a:extLst>
          </p:cNvPr>
          <p:cNvSpPr>
            <a:spLocks noGrp="1"/>
          </p:cNvSpPr>
          <p:nvPr>
            <p:ph idx="1"/>
          </p:nvPr>
        </p:nvSpPr>
        <p:spPr/>
        <p:txBody>
          <a:bodyPr>
            <a:normAutofit/>
          </a:bodyPr>
          <a:lstStyle/>
          <a:p>
            <a:pPr>
              <a:buFont typeface="Wingdings" panose="05000000000000000000" pitchFamily="2" charset="2"/>
              <a:buChar char="§"/>
            </a:pPr>
            <a:r>
              <a:rPr lang="en-US" sz="2800" dirty="0"/>
              <a:t>Closures due to Cameron Peak and East Troublesome Fires</a:t>
            </a:r>
          </a:p>
          <a:p>
            <a:pPr lvl="1">
              <a:buFont typeface="Wingdings" panose="05000000000000000000" pitchFamily="2" charset="2"/>
              <a:buChar char="§"/>
            </a:pPr>
            <a:r>
              <a:rPr lang="en-US" sz="2400" dirty="0"/>
              <a:t>This closure includes some roads, trail systems, wilderness campsites, and cross country zones.</a:t>
            </a:r>
            <a:br>
              <a:rPr lang="en-US" sz="2400" dirty="0"/>
            </a:br>
            <a:endParaRPr lang="en-US" sz="2400" dirty="0"/>
          </a:p>
          <a:p>
            <a:pPr>
              <a:buFont typeface="Wingdings" panose="05000000000000000000" pitchFamily="2" charset="2"/>
              <a:buChar char="§"/>
            </a:pPr>
            <a:r>
              <a:rPr lang="en-US" sz="2800" dirty="0"/>
              <a:t>Trail Ridge Road Status</a:t>
            </a:r>
          </a:p>
          <a:p>
            <a:pPr>
              <a:buFont typeface="Wingdings" panose="05000000000000000000" pitchFamily="2" charset="2"/>
              <a:buChar char="§"/>
            </a:pPr>
            <a:r>
              <a:rPr lang="en-US" sz="2400" dirty="0"/>
              <a:t>Trail Ridge Road through the park is closed for the season to vehicles. Locations of closures will vary based on weather and road conditions. </a:t>
            </a:r>
          </a:p>
          <a:p>
            <a:pPr>
              <a:buFont typeface="Wingdings" panose="05000000000000000000" pitchFamily="2" charset="2"/>
              <a:buChar char="§"/>
            </a:pPr>
            <a:r>
              <a:rPr lang="en-US" sz="2800" dirty="0"/>
              <a:t>Recorded status line (970) 586-1222</a:t>
            </a:r>
          </a:p>
          <a:p>
            <a:endParaRPr lang="en-US" dirty="0"/>
          </a:p>
        </p:txBody>
      </p:sp>
    </p:spTree>
    <p:extLst>
      <p:ext uri="{BB962C8B-B14F-4D97-AF65-F5344CB8AC3E}">
        <p14:creationId xmlns:p14="http://schemas.microsoft.com/office/powerpoint/2010/main" val="41198304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5859">
        <p15:prstTrans prst="crush"/>
      </p:transition>
    </mc:Choice>
    <mc:Fallback>
      <p:transition spd="slow" advTm="5859">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0FC8-C5FE-4936-92EC-2775A01950C9}"/>
              </a:ext>
            </a:extLst>
          </p:cNvPr>
          <p:cNvSpPr>
            <a:spLocks noGrp="1"/>
          </p:cNvSpPr>
          <p:nvPr>
            <p:ph type="title"/>
          </p:nvPr>
        </p:nvSpPr>
        <p:spPr/>
        <p:txBody>
          <a:bodyPr/>
          <a:lstStyle/>
          <a:p>
            <a:r>
              <a:rPr lang="en-US" dirty="0"/>
              <a:t>Mountain Lupine</a:t>
            </a:r>
          </a:p>
        </p:txBody>
      </p:sp>
      <p:pic>
        <p:nvPicPr>
          <p:cNvPr id="2050" name="Picture 2" descr="Photo of Mountain Lupin">
            <a:extLst>
              <a:ext uri="{FF2B5EF4-FFF2-40B4-BE49-F238E27FC236}">
                <a16:creationId xmlns:a16="http://schemas.microsoft.com/office/drawing/2014/main" id="{6BA0CBB3-F9D2-4271-AA51-70AD0C33B159}"/>
              </a:ext>
            </a:extLst>
          </p:cNvPr>
          <p:cNvPicPr>
            <a:picLocks noGrp="1" noChangeAspect="1" noChangeArrowheads="1"/>
          </p:cNvPicPr>
          <p:nvPr>
            <p:ph sz="half" idx="1"/>
          </p:nvPr>
        </p:nvPicPr>
        <p:blipFill>
          <a:blip r:embed="rId3">
            <a:extLst>
              <a:ext uri="{28A0092B-C50C-407E-A947-70E740481C1C}">
                <a14:useLocalDpi xmlns:a14="http://schemas.microsoft.com/office/drawing/2010/main"/>
              </a:ext>
            </a:extLst>
          </a:blip>
          <a:stretch>
            <a:fillRect/>
          </a:stretch>
        </p:blipFill>
        <p:spPr bwMode="auto">
          <a:xfrm>
            <a:off x="662125" y="1930385"/>
            <a:ext cx="4505427" cy="349170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36D0D3FB-5604-4C82-AB2F-9F04A405D059}"/>
              </a:ext>
            </a:extLst>
          </p:cNvPr>
          <p:cNvSpPr>
            <a:spLocks noGrp="1"/>
          </p:cNvSpPr>
          <p:nvPr>
            <p:ph sz="half" idx="2"/>
          </p:nvPr>
        </p:nvSpPr>
        <p:spPr>
          <a:xfrm>
            <a:off x="6096000" y="3595456"/>
            <a:ext cx="4754880" cy="1788850"/>
          </a:xfrm>
        </p:spPr>
        <p:txBody>
          <a:bodyPr>
            <a:normAutofit/>
          </a:bodyPr>
          <a:lstStyle/>
          <a:p>
            <a:pPr marL="0" indent="0">
              <a:buNone/>
            </a:pPr>
            <a:r>
              <a:rPr lang="en-US" dirty="0"/>
              <a:t>Mountain lupine can reach a height of 1 to 3 ft. (40-100cm). The color of the petals can vary from creamy white to blue. The leaves are palmately compound with five or more leaflets.</a:t>
            </a:r>
          </a:p>
        </p:txBody>
      </p:sp>
    </p:spTree>
    <p:extLst>
      <p:ext uri="{BB962C8B-B14F-4D97-AF65-F5344CB8AC3E}">
        <p14:creationId xmlns:p14="http://schemas.microsoft.com/office/powerpoint/2010/main" val="310065505"/>
      </p:ext>
    </p:extLst>
  </p:cSld>
  <p:clrMapOvr>
    <a:masterClrMapping/>
  </p:clrMapOvr>
  <mc:AlternateContent xmlns:mc="http://schemas.openxmlformats.org/markup-compatibility/2006">
    <mc:Choice xmlns:p14="http://schemas.microsoft.com/office/powerpoint/2010/main" Requires="p14">
      <p:transition spd="slow" p14:dur="2500" advTm="5472">
        <p:checker/>
      </p:transition>
    </mc:Choice>
    <mc:Fallback>
      <p:transition spd="slow" advTm="5472">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pattFill prst="lgCheck">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B518-B451-40ED-8652-86E653EECC2E}"/>
              </a:ext>
            </a:extLst>
          </p:cNvPr>
          <p:cNvSpPr>
            <a:spLocks noGrp="1"/>
          </p:cNvSpPr>
          <p:nvPr>
            <p:ph type="title"/>
          </p:nvPr>
        </p:nvSpPr>
        <p:spPr/>
        <p:txBody>
          <a:bodyPr/>
          <a:lstStyle/>
          <a:p>
            <a:r>
              <a:rPr lang="en-US" dirty="0"/>
              <a:t>Columbine</a:t>
            </a:r>
          </a:p>
        </p:txBody>
      </p:sp>
      <p:pic>
        <p:nvPicPr>
          <p:cNvPr id="3074" name="Picture 2">
            <a:extLst>
              <a:ext uri="{FF2B5EF4-FFF2-40B4-BE49-F238E27FC236}">
                <a16:creationId xmlns:a16="http://schemas.microsoft.com/office/drawing/2014/main" id="{EACAF8EC-DCF2-40C9-90C6-B5BDF2E7C5CF}"/>
              </a:ext>
            </a:extLst>
          </p:cNvPr>
          <p:cNvPicPr>
            <a:picLocks noGrp="1" noChangeAspect="1" noChangeArrowheads="1"/>
          </p:cNvPicPr>
          <p:nvPr>
            <p:ph sz="half" idx="1"/>
          </p:nvPr>
        </p:nvPicPr>
        <p:blipFill>
          <a:blip r:embed="rId3">
            <a:extLst>
              <a:ext uri="{28A0092B-C50C-407E-A947-70E740481C1C}">
                <a14:useLocalDpi xmlns:a14="http://schemas.microsoft.com/office/drawing/2010/main"/>
              </a:ext>
            </a:extLst>
          </a:blip>
          <a:stretch>
            <a:fillRect/>
          </a:stretch>
        </p:blipFill>
        <p:spPr bwMode="auto">
          <a:xfrm>
            <a:off x="1877219" y="2787650"/>
            <a:ext cx="3048000" cy="301942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8E870559-22D7-47E2-8435-D4FA7816E049}"/>
              </a:ext>
            </a:extLst>
          </p:cNvPr>
          <p:cNvSpPr>
            <a:spLocks noGrp="1"/>
          </p:cNvSpPr>
          <p:nvPr>
            <p:ph sz="half" idx="2"/>
          </p:nvPr>
        </p:nvSpPr>
        <p:spPr/>
        <p:txBody>
          <a:bodyPr>
            <a:normAutofit/>
          </a:bodyPr>
          <a:lstStyle/>
          <a:p>
            <a:pPr marL="0" indent="0">
              <a:buNone/>
            </a:pPr>
            <a:r>
              <a:rPr lang="en-US" dirty="0"/>
              <a:t>Colorado columbine is the state flower of Colorado. The petals are drawn out into long spurs between the sepals. The spurs contain nectar, which attracts butterflies and long tongued bees. Colorado columbine begins blooming in June at lower elevations through August in alpine areas.</a:t>
            </a:r>
          </a:p>
        </p:txBody>
      </p:sp>
    </p:spTree>
    <p:extLst>
      <p:ext uri="{BB962C8B-B14F-4D97-AF65-F5344CB8AC3E}">
        <p14:creationId xmlns:p14="http://schemas.microsoft.com/office/powerpoint/2010/main" val="3736385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6096">
        <p15:prstTrans prst="fracture"/>
      </p:transition>
    </mc:Choice>
    <mc:Fallback>
      <p:transition spd="slow" advTm="6096">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56548-6AA8-406B-8FB1-58E598A6CE05}"/>
              </a:ext>
            </a:extLst>
          </p:cNvPr>
          <p:cNvSpPr>
            <a:spLocks noGrp="1"/>
          </p:cNvSpPr>
          <p:nvPr>
            <p:ph type="title"/>
          </p:nvPr>
        </p:nvSpPr>
        <p:spPr/>
        <p:txBody>
          <a:bodyPr>
            <a:normAutofit/>
          </a:bodyPr>
          <a:lstStyle/>
          <a:p>
            <a:r>
              <a:rPr lang="en-US" dirty="0"/>
              <a:t>Common Woody Plants in the Park</a:t>
            </a:r>
          </a:p>
        </p:txBody>
      </p:sp>
      <p:pic>
        <p:nvPicPr>
          <p:cNvPr id="4100" name="Picture 4">
            <a:extLst>
              <a:ext uri="{FF2B5EF4-FFF2-40B4-BE49-F238E27FC236}">
                <a16:creationId xmlns:a16="http://schemas.microsoft.com/office/drawing/2014/main" id="{418ABE4F-9BBF-431A-ABA0-206873BAD04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572000" y="2094224"/>
            <a:ext cx="3047999" cy="203358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6CBBCC3-A20E-41B9-B0C4-A0E57A2FD2B4}"/>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701573" y="2000249"/>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1459F922-83A2-42C1-B4DB-3DC82BF9634B}"/>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068235" y="1719262"/>
            <a:ext cx="2190750" cy="3419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E69EBE2-CA49-4017-B90B-3161F7A6A5A0}"/>
              </a:ext>
            </a:extLst>
          </p:cNvPr>
          <p:cNvSpPr txBox="1"/>
          <p:nvPr/>
        </p:nvSpPr>
        <p:spPr>
          <a:xfrm>
            <a:off x="1343673" y="5429185"/>
            <a:ext cx="1639873" cy="646331"/>
          </a:xfrm>
          <a:prstGeom prst="rect">
            <a:avLst/>
          </a:prstGeom>
          <a:noFill/>
        </p:spPr>
        <p:txBody>
          <a:bodyPr wrap="none" rtlCol="0">
            <a:spAutoFit/>
          </a:bodyPr>
          <a:lstStyle/>
          <a:p>
            <a:r>
              <a:rPr lang="en-US" dirty="0"/>
              <a:t>Ponderosa Pine</a:t>
            </a:r>
          </a:p>
          <a:p>
            <a:endParaRPr lang="en-US" dirty="0"/>
          </a:p>
        </p:txBody>
      </p:sp>
      <p:sp>
        <p:nvSpPr>
          <p:cNvPr id="5" name="TextBox 4">
            <a:extLst>
              <a:ext uri="{FF2B5EF4-FFF2-40B4-BE49-F238E27FC236}">
                <a16:creationId xmlns:a16="http://schemas.microsoft.com/office/drawing/2014/main" id="{88348443-5985-4547-A9F7-4FA6EBD7AECF}"/>
              </a:ext>
            </a:extLst>
          </p:cNvPr>
          <p:cNvSpPr txBox="1"/>
          <p:nvPr/>
        </p:nvSpPr>
        <p:spPr>
          <a:xfrm>
            <a:off x="9427119" y="5167310"/>
            <a:ext cx="1926681" cy="646331"/>
          </a:xfrm>
          <a:prstGeom prst="rect">
            <a:avLst/>
          </a:prstGeom>
          <a:noFill/>
        </p:spPr>
        <p:txBody>
          <a:bodyPr wrap="none" rtlCol="0">
            <a:spAutoFit/>
          </a:bodyPr>
          <a:lstStyle/>
          <a:p>
            <a:r>
              <a:rPr lang="en-US" dirty="0"/>
              <a:t>Boulder Raspberry</a:t>
            </a:r>
          </a:p>
          <a:p>
            <a:endParaRPr lang="en-US" dirty="0"/>
          </a:p>
        </p:txBody>
      </p:sp>
      <p:sp>
        <p:nvSpPr>
          <p:cNvPr id="8" name="TextBox 7">
            <a:extLst>
              <a:ext uri="{FF2B5EF4-FFF2-40B4-BE49-F238E27FC236}">
                <a16:creationId xmlns:a16="http://schemas.microsoft.com/office/drawing/2014/main" id="{C144586E-1DB2-4906-A183-C2C49345163A}"/>
              </a:ext>
            </a:extLst>
          </p:cNvPr>
          <p:cNvSpPr txBox="1"/>
          <p:nvPr/>
        </p:nvSpPr>
        <p:spPr>
          <a:xfrm>
            <a:off x="5206482" y="4857749"/>
            <a:ext cx="766557" cy="369332"/>
          </a:xfrm>
          <a:prstGeom prst="rect">
            <a:avLst/>
          </a:prstGeom>
          <a:noFill/>
        </p:spPr>
        <p:txBody>
          <a:bodyPr wrap="none" rtlCol="0">
            <a:spAutoFit/>
          </a:bodyPr>
          <a:lstStyle/>
          <a:p>
            <a:r>
              <a:rPr lang="en-US" dirty="0"/>
              <a:t>Aspen</a:t>
            </a:r>
          </a:p>
        </p:txBody>
      </p:sp>
    </p:spTree>
    <p:extLst>
      <p:ext uri="{BB962C8B-B14F-4D97-AF65-F5344CB8AC3E}">
        <p14:creationId xmlns:p14="http://schemas.microsoft.com/office/powerpoint/2010/main" val="25467558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5950">
        <p15:prstTrans prst="fallOver"/>
      </p:transition>
    </mc:Choice>
    <mc:Fallback>
      <p:transition spd="slow" advTm="595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652B-FBDE-4966-AC22-472189B0D422}"/>
              </a:ext>
            </a:extLst>
          </p:cNvPr>
          <p:cNvSpPr>
            <a:spLocks noGrp="1"/>
          </p:cNvSpPr>
          <p:nvPr>
            <p:ph type="title"/>
          </p:nvPr>
        </p:nvSpPr>
        <p:spPr/>
        <p:txBody>
          <a:bodyPr/>
          <a:lstStyle/>
          <a:p>
            <a:r>
              <a:rPr lang="en-US" dirty="0"/>
              <a:t>Lichens</a:t>
            </a:r>
          </a:p>
        </p:txBody>
      </p:sp>
      <p:pic>
        <p:nvPicPr>
          <p:cNvPr id="1026" name="Picture 2">
            <a:extLst>
              <a:ext uri="{FF2B5EF4-FFF2-40B4-BE49-F238E27FC236}">
                <a16:creationId xmlns:a16="http://schemas.microsoft.com/office/drawing/2014/main" id="{A439856B-B4C5-4547-AE0A-1EB9B93274C7}"/>
              </a:ext>
            </a:extLst>
          </p:cNvPr>
          <p:cNvPicPr>
            <a:picLocks noGrp="1" noChangeAspect="1" noChangeArrowheads="1"/>
          </p:cNvPicPr>
          <p:nvPr>
            <p:ph sz="half" idx="1"/>
          </p:nvPr>
        </p:nvPicPr>
        <p:blipFill>
          <a:blip r:embed="rId4">
            <a:extLst>
              <a:ext uri="{28A0092B-C50C-407E-A947-70E740481C1C}">
                <a14:useLocalDpi xmlns:a14="http://schemas.microsoft.com/office/drawing/2010/main"/>
              </a:ext>
            </a:extLst>
          </a:blip>
          <a:stretch>
            <a:fillRect/>
          </a:stretch>
        </p:blipFill>
        <p:spPr bwMode="auto">
          <a:xfrm>
            <a:off x="6754104" y="2141537"/>
            <a:ext cx="4429125"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86E82E71-4DD3-4ED1-ADBC-D4C9DF032F89}"/>
              </a:ext>
            </a:extLst>
          </p:cNvPr>
          <p:cNvSpPr>
            <a:spLocks noGrp="1"/>
          </p:cNvSpPr>
          <p:nvPr>
            <p:ph sz="half" idx="2"/>
          </p:nvPr>
        </p:nvSpPr>
        <p:spPr>
          <a:xfrm>
            <a:off x="632533" y="1737095"/>
            <a:ext cx="9612479" cy="3413403"/>
          </a:xfrm>
        </p:spPr>
        <p:txBody>
          <a:bodyPr numCol="2">
            <a:normAutofit/>
          </a:bodyPr>
          <a:lstStyle/>
          <a:p>
            <a:r>
              <a:rPr lang="en-US" sz="2400" dirty="0"/>
              <a:t>Lichens can be challenging to identify. </a:t>
            </a:r>
          </a:p>
          <a:p>
            <a:r>
              <a:rPr lang="en-US" sz="2400" dirty="0"/>
              <a:t>Characters used for identification usually include color, texture, or growth form, and the form of the reproductive structures called apothecia. </a:t>
            </a:r>
          </a:p>
          <a:p>
            <a:r>
              <a:rPr lang="en-US" sz="2400" dirty="0"/>
              <a:t>Apothecia are usually small, rimmed cups or disks on the surface of the lichen.</a:t>
            </a:r>
          </a:p>
        </p:txBody>
      </p:sp>
    </p:spTree>
    <p:extLst>
      <p:ext uri="{BB962C8B-B14F-4D97-AF65-F5344CB8AC3E}">
        <p14:creationId xmlns:p14="http://schemas.microsoft.com/office/powerpoint/2010/main" val="32984240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6502">
        <p15:prstTrans prst="origami"/>
      </p:transition>
    </mc:Choice>
    <mc:Fallback>
      <p:transition spd="slow" advTm="65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3000"/>
                                        <p:tgtEl>
                                          <p:spTgt spid="1026"/>
                                        </p:tgtEl>
                                      </p:cBhvr>
                                    </p:animEffect>
                                    <p:anim calcmode="lin" valueType="num">
                                      <p:cBhvr>
                                        <p:cTn id="8" dur="3000" fill="hold"/>
                                        <p:tgtEl>
                                          <p:spTgt spid="1026"/>
                                        </p:tgtEl>
                                        <p:attrNameLst>
                                          <p:attrName>ppt_w</p:attrName>
                                        </p:attrNameLst>
                                      </p:cBhvr>
                                      <p:tavLst>
                                        <p:tav tm="0" fmla="#ppt_w*sin(2.5*pi*$)">
                                          <p:val>
                                            <p:fltVal val="0"/>
                                          </p:val>
                                        </p:tav>
                                        <p:tav tm="100000">
                                          <p:val>
                                            <p:fltVal val="1"/>
                                          </p:val>
                                        </p:tav>
                                      </p:tavLst>
                                    </p:anim>
                                    <p:anim calcmode="lin" valueType="num">
                                      <p:cBhvr>
                                        <p:cTn id="9" dur="3000" fill="hold"/>
                                        <p:tgtEl>
                                          <p:spTgt spid="1026"/>
                                        </p:tgtEl>
                                        <p:attrNameLst>
                                          <p:attrName>ppt_h</p:attrName>
                                        </p:attrNameLst>
                                      </p:cBhvr>
                                      <p:tavLst>
                                        <p:tav tm="0">
                                          <p:val>
                                            <p:strVal val="#ppt_h"/>
                                          </p:val>
                                        </p:tav>
                                        <p:tav tm="100000">
                                          <p:val>
                                            <p:strVal val="#ppt_h"/>
                                          </p:val>
                                        </p:tav>
                                      </p:tavLst>
                                    </p:anim>
                                  </p:childTnLst>
                                  <p:subTnLst>
                                    <p:audio>
                                      <p:cMediaNode vol="70000">
                                        <p:cTn display="0" masterRel="sameClick">
                                          <p:stCondLst>
                                            <p:cond evt="begin" delay="0">
                                              <p:tn val="5"/>
                                            </p:cond>
                                          </p:stCondLst>
                                          <p:endCondLst>
                                            <p:cond evt="onStopAudio" delay="0">
                                              <p:tgtEl>
                                                <p:sldTgt/>
                                              </p:tgtEl>
                                            </p:cond>
                                          </p:endCondLst>
                                        </p:cTn>
                                        <p:tgtEl>
                                          <p:sndTgt r:embed="rId3" name="wind.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FB2F2-79A7-4E85-80D5-7464A8AD6CCF}"/>
              </a:ext>
            </a:extLst>
          </p:cNvPr>
          <p:cNvSpPr>
            <a:spLocks noGrp="1"/>
          </p:cNvSpPr>
          <p:nvPr>
            <p:ph type="title"/>
          </p:nvPr>
        </p:nvSpPr>
        <p:spPr/>
        <p:txBody>
          <a:bodyPr/>
          <a:lstStyle/>
          <a:p>
            <a:r>
              <a:rPr lang="en-US" dirty="0"/>
              <a:t>Accessible Camping</a:t>
            </a:r>
          </a:p>
        </p:txBody>
      </p:sp>
      <p:graphicFrame>
        <p:nvGraphicFramePr>
          <p:cNvPr id="4" name="Content Placeholder 3">
            <a:extLst>
              <a:ext uri="{FF2B5EF4-FFF2-40B4-BE49-F238E27FC236}">
                <a16:creationId xmlns:a16="http://schemas.microsoft.com/office/drawing/2014/main" id="{58058EF8-1365-4D0B-B9FB-0968DB962590}"/>
              </a:ext>
            </a:extLst>
          </p:cNvPr>
          <p:cNvGraphicFramePr>
            <a:graphicFrameLocks noGrp="1"/>
          </p:cNvGraphicFramePr>
          <p:nvPr>
            <p:ph idx="1"/>
            <p:extLst>
              <p:ext uri="{D42A27DB-BD31-4B8C-83A1-F6EECF244321}">
                <p14:modId xmlns:p14="http://schemas.microsoft.com/office/powerpoint/2010/main" val="3977084719"/>
              </p:ext>
            </p:extLst>
          </p:nvPr>
        </p:nvGraphicFramePr>
        <p:xfrm>
          <a:off x="838199" y="1825623"/>
          <a:ext cx="5693230" cy="2947545"/>
        </p:xfrm>
        <a:graphic>
          <a:graphicData uri="http://schemas.openxmlformats.org/drawingml/2006/table">
            <a:tbl>
              <a:tblPr>
                <a:tableStyleId>{3B4B98B0-60AC-42C2-AFA5-B58CD77FA1E5}</a:tableStyleId>
              </a:tblPr>
              <a:tblGrid>
                <a:gridCol w="3662721">
                  <a:extLst>
                    <a:ext uri="{9D8B030D-6E8A-4147-A177-3AD203B41FA5}">
                      <a16:colId xmlns:a16="http://schemas.microsoft.com/office/drawing/2014/main" val="1057015226"/>
                    </a:ext>
                  </a:extLst>
                </a:gridCol>
                <a:gridCol w="2030509">
                  <a:extLst>
                    <a:ext uri="{9D8B030D-6E8A-4147-A177-3AD203B41FA5}">
                      <a16:colId xmlns:a16="http://schemas.microsoft.com/office/drawing/2014/main" val="228638662"/>
                    </a:ext>
                  </a:extLst>
                </a:gridCol>
              </a:tblGrid>
              <a:tr h="589509">
                <a:tc>
                  <a:txBody>
                    <a:bodyPr/>
                    <a:lstStyle/>
                    <a:p>
                      <a:r>
                        <a:rPr lang="en-US" sz="2000" dirty="0"/>
                        <a:t>Campground</a:t>
                      </a:r>
                    </a:p>
                  </a:txBody>
                  <a:tcPr/>
                </a:tc>
                <a:tc>
                  <a:txBody>
                    <a:bodyPr/>
                    <a:lstStyle/>
                    <a:p>
                      <a:r>
                        <a:rPr lang="en-US" sz="2000" dirty="0"/>
                        <a:t>Elevation (ft)</a:t>
                      </a:r>
                    </a:p>
                  </a:txBody>
                  <a:tcPr/>
                </a:tc>
                <a:extLst>
                  <a:ext uri="{0D108BD9-81ED-4DB2-BD59-A6C34878D82A}">
                    <a16:rowId xmlns:a16="http://schemas.microsoft.com/office/drawing/2014/main" val="1135236313"/>
                  </a:ext>
                </a:extLst>
              </a:tr>
              <a:tr h="589509">
                <a:tc>
                  <a:txBody>
                    <a:bodyPr/>
                    <a:lstStyle/>
                    <a:p>
                      <a:r>
                        <a:rPr lang="en-US" sz="2000" kern="1200" dirty="0" err="1">
                          <a:solidFill>
                            <a:srgbClr val="FF0000"/>
                          </a:solidFill>
                          <a:latin typeface="+mn-lt"/>
                          <a:ea typeface="+mn-ea"/>
                          <a:cs typeface="+mn-cs"/>
                        </a:rPr>
                        <a:t>Aspenglen</a:t>
                      </a:r>
                      <a:r>
                        <a:rPr lang="en-US" sz="2000" kern="1200" dirty="0">
                          <a:solidFill>
                            <a:srgbClr val="FF0000"/>
                          </a:solidFill>
                          <a:latin typeface="+mn-lt"/>
                          <a:ea typeface="+mn-ea"/>
                          <a:cs typeface="+mn-cs"/>
                        </a:rPr>
                        <a:t> </a:t>
                      </a:r>
                    </a:p>
                  </a:txBody>
                  <a:tcPr/>
                </a:tc>
                <a:tc>
                  <a:txBody>
                    <a:bodyPr/>
                    <a:lstStyle/>
                    <a:p>
                      <a:r>
                        <a:rPr lang="en-US" sz="2000" dirty="0"/>
                        <a:t>8,220</a:t>
                      </a:r>
                    </a:p>
                  </a:txBody>
                  <a:tcPr/>
                </a:tc>
                <a:extLst>
                  <a:ext uri="{0D108BD9-81ED-4DB2-BD59-A6C34878D82A}">
                    <a16:rowId xmlns:a16="http://schemas.microsoft.com/office/drawing/2014/main" val="3101232386"/>
                  </a:ext>
                </a:extLst>
              </a:tr>
              <a:tr h="589509">
                <a:tc>
                  <a:txBody>
                    <a:bodyPr/>
                    <a:lstStyle/>
                    <a:p>
                      <a:r>
                        <a:rPr lang="en-US" sz="2000" kern="1200" dirty="0">
                          <a:solidFill>
                            <a:srgbClr val="FF0000"/>
                          </a:solidFill>
                          <a:latin typeface="+mn-lt"/>
                          <a:ea typeface="+mn-ea"/>
                          <a:cs typeface="+mn-cs"/>
                        </a:rPr>
                        <a:t>Longs Peak</a:t>
                      </a:r>
                    </a:p>
                  </a:txBody>
                  <a:tcPr/>
                </a:tc>
                <a:tc>
                  <a:txBody>
                    <a:bodyPr/>
                    <a:lstStyle/>
                    <a:p>
                      <a:r>
                        <a:rPr lang="en-US" sz="2000" dirty="0"/>
                        <a:t>9,405</a:t>
                      </a:r>
                    </a:p>
                  </a:txBody>
                  <a:tcPr/>
                </a:tc>
                <a:extLst>
                  <a:ext uri="{0D108BD9-81ED-4DB2-BD59-A6C34878D82A}">
                    <a16:rowId xmlns:a16="http://schemas.microsoft.com/office/drawing/2014/main" val="2215480094"/>
                  </a:ext>
                </a:extLst>
              </a:tr>
              <a:tr h="589509">
                <a:tc>
                  <a:txBody>
                    <a:bodyPr/>
                    <a:lstStyle/>
                    <a:p>
                      <a:r>
                        <a:rPr lang="en-US" sz="2000" kern="1200" dirty="0">
                          <a:solidFill>
                            <a:schemeClr val="accent6"/>
                          </a:solidFill>
                          <a:latin typeface="+mn-lt"/>
                          <a:ea typeface="+mn-ea"/>
                          <a:cs typeface="+mn-cs"/>
                        </a:rPr>
                        <a:t>Moraine Park</a:t>
                      </a:r>
                    </a:p>
                  </a:txBody>
                  <a:tcPr/>
                </a:tc>
                <a:tc>
                  <a:txBody>
                    <a:bodyPr/>
                    <a:lstStyle/>
                    <a:p>
                      <a:r>
                        <a:rPr lang="en-US" sz="2000" dirty="0"/>
                        <a:t>8,150</a:t>
                      </a:r>
                    </a:p>
                  </a:txBody>
                  <a:tcPr/>
                </a:tc>
                <a:extLst>
                  <a:ext uri="{0D108BD9-81ED-4DB2-BD59-A6C34878D82A}">
                    <a16:rowId xmlns:a16="http://schemas.microsoft.com/office/drawing/2014/main" val="1796593285"/>
                  </a:ext>
                </a:extLst>
              </a:tr>
              <a:tr h="589509">
                <a:tc>
                  <a:txBody>
                    <a:bodyPr/>
                    <a:lstStyle/>
                    <a:p>
                      <a:r>
                        <a:rPr lang="en-US" sz="2000" kern="1200" dirty="0">
                          <a:solidFill>
                            <a:schemeClr val="accent6"/>
                          </a:solidFill>
                          <a:latin typeface="+mn-lt"/>
                          <a:ea typeface="+mn-ea"/>
                          <a:cs typeface="+mn-cs"/>
                        </a:rPr>
                        <a:t>Timber Creek</a:t>
                      </a:r>
                    </a:p>
                  </a:txBody>
                  <a:tcPr/>
                </a:tc>
                <a:tc>
                  <a:txBody>
                    <a:bodyPr/>
                    <a:lstStyle/>
                    <a:p>
                      <a:r>
                        <a:rPr lang="en-US" sz="2000" dirty="0"/>
                        <a:t>8,900</a:t>
                      </a:r>
                    </a:p>
                  </a:txBody>
                  <a:tcPr/>
                </a:tc>
                <a:extLst>
                  <a:ext uri="{0D108BD9-81ED-4DB2-BD59-A6C34878D82A}">
                    <a16:rowId xmlns:a16="http://schemas.microsoft.com/office/drawing/2014/main" val="471313653"/>
                  </a:ext>
                </a:extLst>
              </a:tr>
            </a:tbl>
          </a:graphicData>
        </a:graphic>
      </p:graphicFrame>
      <p:sp>
        <p:nvSpPr>
          <p:cNvPr id="5" name="TextBox 4">
            <a:extLst>
              <a:ext uri="{FF2B5EF4-FFF2-40B4-BE49-F238E27FC236}">
                <a16:creationId xmlns:a16="http://schemas.microsoft.com/office/drawing/2014/main" id="{27C91A26-E716-4CCA-97A0-23EAE5FDB5BF}"/>
              </a:ext>
            </a:extLst>
          </p:cNvPr>
          <p:cNvSpPr txBox="1"/>
          <p:nvPr/>
        </p:nvSpPr>
        <p:spPr>
          <a:xfrm>
            <a:off x="985420" y="4847208"/>
            <a:ext cx="3906175" cy="707886"/>
          </a:xfrm>
          <a:prstGeom prst="rect">
            <a:avLst/>
          </a:prstGeom>
          <a:noFill/>
        </p:spPr>
        <p:txBody>
          <a:bodyPr wrap="square" rtlCol="0">
            <a:spAutoFit/>
          </a:bodyPr>
          <a:lstStyle/>
          <a:p>
            <a:r>
              <a:rPr lang="en-US" sz="2000" dirty="0">
                <a:solidFill>
                  <a:schemeClr val="accent6"/>
                </a:solidFill>
              </a:rPr>
              <a:t>Accessible campsites available</a:t>
            </a:r>
          </a:p>
          <a:p>
            <a:r>
              <a:rPr lang="en-US" sz="2000" dirty="0">
                <a:solidFill>
                  <a:srgbClr val="FF0000"/>
                </a:solidFill>
              </a:rPr>
              <a:t>No accessible campsites</a:t>
            </a:r>
          </a:p>
        </p:txBody>
      </p:sp>
    </p:spTree>
    <p:extLst>
      <p:ext uri="{BB962C8B-B14F-4D97-AF65-F5344CB8AC3E}">
        <p14:creationId xmlns:p14="http://schemas.microsoft.com/office/powerpoint/2010/main" val="515373754"/>
      </p:ext>
    </p:extLst>
  </p:cSld>
  <p:clrMapOvr>
    <a:masterClrMapping/>
  </p:clrMapOvr>
  <p:transition spd="slow" advTm="6265">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1F4BA-204B-4B22-9291-C7BB46E0A307}"/>
              </a:ext>
            </a:extLst>
          </p:cNvPr>
          <p:cNvSpPr>
            <a:spLocks noGrp="1"/>
          </p:cNvSpPr>
          <p:nvPr>
            <p:ph type="title"/>
          </p:nvPr>
        </p:nvSpPr>
        <p:spPr/>
        <p:txBody>
          <a:bodyPr/>
          <a:lstStyle/>
          <a:p>
            <a:r>
              <a:rPr lang="en-US" dirty="0"/>
              <a:t>Lightning Safety</a:t>
            </a:r>
          </a:p>
        </p:txBody>
      </p:sp>
      <p:sp>
        <p:nvSpPr>
          <p:cNvPr id="3" name="Content Placeholder 2">
            <a:extLst>
              <a:ext uri="{FF2B5EF4-FFF2-40B4-BE49-F238E27FC236}">
                <a16:creationId xmlns:a16="http://schemas.microsoft.com/office/drawing/2014/main" id="{1EEC1287-C541-43C3-BF91-F2D1FDB95885}"/>
              </a:ext>
            </a:extLst>
          </p:cNvPr>
          <p:cNvSpPr>
            <a:spLocks noGrp="1"/>
          </p:cNvSpPr>
          <p:nvPr>
            <p:ph sz="half" idx="1"/>
          </p:nvPr>
        </p:nvSpPr>
        <p:spPr>
          <a:xfrm>
            <a:off x="838200" y="6131295"/>
            <a:ext cx="5181600" cy="890942"/>
          </a:xfrm>
        </p:spPr>
        <p:txBody>
          <a:bodyPr/>
          <a:lstStyle/>
          <a:p>
            <a:r>
              <a:rPr lang="en-US" dirty="0">
                <a:hlinkClick r:id="rId6"/>
              </a:rPr>
              <a:t>Lightning Safety News Link</a:t>
            </a:r>
            <a:endParaRPr lang="en-US" dirty="0"/>
          </a:p>
          <a:p>
            <a:endParaRPr lang="en-US" dirty="0"/>
          </a:p>
        </p:txBody>
      </p:sp>
      <p:pic>
        <p:nvPicPr>
          <p:cNvPr id="5" name="LightningSafety">
            <a:hlinkClick r:id="" action="ppaction://media"/>
            <a:extLst>
              <a:ext uri="{FF2B5EF4-FFF2-40B4-BE49-F238E27FC236}">
                <a16:creationId xmlns:a16="http://schemas.microsoft.com/office/drawing/2014/main" id="{651C88D9-3612-44E3-8F48-100A3F347701}"/>
              </a:ext>
            </a:extLst>
          </p:cNvPr>
          <p:cNvPicPr>
            <a:picLocks noGrp="1" noChangeAspect="1"/>
          </p:cNvPicPr>
          <p:nvPr>
            <p:ph sz="half" idx="2"/>
            <a:videoFile r:link="rId3"/>
            <p:extLst>
              <p:ext uri="{DAA4B4D4-6D71-4841-9C94-3DE7FCFB9230}">
                <p14:media xmlns:p14="http://schemas.microsoft.com/office/powerpoint/2010/main" r:embed="rId2">
                  <p14:extLst>
                    <p:ext uri="{3AFAAA56-56D3-431D-BCD4-E75A35582382}">
                      <p173:tracksInfo xmlns:p173="http://schemas.microsoft.com/office/powerpoint/2017/3/main" displayLoc="media">
                        <p173:trackLst>
                          <p173:track id="{F297A5D8-B96E-4BC9-B3C0-70B86DDC50D2}" label="LightningCaptions" lang="" r:embed="rId7"/>
                        </p173:trackLst>
                      </p173:tracksInfo>
                    </p:ext>
                  </p14:extLst>
                </p14:media>
              </p:ext>
            </p:extLst>
          </p:nvPr>
        </p:nvPicPr>
        <p:blipFill>
          <a:blip r:embed="rId8"/>
          <a:stretch>
            <a:fillRect/>
          </a:stretch>
        </p:blipFill>
        <p:spPr>
          <a:xfrm>
            <a:off x="1725613" y="1649413"/>
            <a:ext cx="7916862" cy="4481512"/>
          </a:xfrm>
        </p:spPr>
      </p:pic>
    </p:spTree>
    <p:custDataLst>
      <p:tags r:id="rId1"/>
    </p:custDataLst>
    <p:extLst>
      <p:ext uri="{BB962C8B-B14F-4D97-AF65-F5344CB8AC3E}">
        <p14:creationId xmlns:p14="http://schemas.microsoft.com/office/powerpoint/2010/main" val="129352238"/>
      </p:ext>
    </p:extLst>
  </p:cSld>
  <p:clrMapOvr>
    <a:masterClrMapping/>
  </p:clrMapOvr>
  <mc:AlternateContent xmlns:mc="http://schemas.openxmlformats.org/markup-compatibility/2006">
    <mc:Choice xmlns:p14="http://schemas.microsoft.com/office/powerpoint/2010/main" Requires="p14">
      <p:transition spd="slow" p14:dur="3900" advTm="41588">
        <p14:glitter pattern="hexagon"/>
      </p:transition>
    </mc:Choice>
    <mc:Fallback>
      <p:transition spd="slow" advTm="4158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851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extLst>
    <p:ext uri="{E180D4A7-C9FB-4DFB-919C-405C955672EB}">
      <p14:showEvtLst xmlns:p14="http://schemas.microsoft.com/office/powerpoint/2010/main">
        <p14:playEvt time="6739" objId="5"/>
        <p14:stopEvt time="35373" objId="5"/>
        <p14:playEvt time="39365" objId="5"/>
        <p14:stopEvt time="41588" objId="5"/>
      </p14:showEvtLst>
    </p:ext>
  </p:extLst>
</p:sld>
</file>

<file path=ppt/tags/tag1.xml><?xml version="1.0" encoding="utf-8"?>
<p:tagLst xmlns:a="http://schemas.openxmlformats.org/drawingml/2006/main" xmlns:r="http://schemas.openxmlformats.org/officeDocument/2006/relationships" xmlns:p="http://schemas.openxmlformats.org/presentationml/2006/main">
  <p:tag name="TIMING" val="|39.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804</TotalTime>
  <Words>488</Words>
  <Application>Microsoft Office PowerPoint</Application>
  <PresentationFormat>Widescreen</PresentationFormat>
  <Paragraphs>59</Paragraphs>
  <Slides>10</Slides>
  <Notes>10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Tw Cen MT</vt:lpstr>
      <vt:lpstr>Tw Cen MT Condensed</vt:lpstr>
      <vt:lpstr>Wingdings</vt:lpstr>
      <vt:lpstr>Wingdings 3</vt:lpstr>
      <vt:lpstr>Integral</vt:lpstr>
      <vt:lpstr>Rocky Mountain National Park</vt:lpstr>
      <vt:lpstr>Recreate Responsibly</vt:lpstr>
      <vt:lpstr>Alerts in Effect</vt:lpstr>
      <vt:lpstr>Mountain Lupine</vt:lpstr>
      <vt:lpstr>Columbine</vt:lpstr>
      <vt:lpstr>Common Woody Plants in the Park</vt:lpstr>
      <vt:lpstr>Lichens</vt:lpstr>
      <vt:lpstr>Accessible Camping</vt:lpstr>
      <vt:lpstr>Lightning Safety</vt:lpstr>
      <vt:lpstr>For More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Rocky Mountain National Park</dc:title>
  <dc:creator>Connie Lance</dc:creator>
  <cp:lastModifiedBy>Connie Lance</cp:lastModifiedBy>
  <cp:revision>31</cp:revision>
  <cp:lastPrinted>2021-11-16T20:11:22Z</cp:lastPrinted>
  <dcterms:created xsi:type="dcterms:W3CDTF">2021-11-15T18:59:04Z</dcterms:created>
  <dcterms:modified xsi:type="dcterms:W3CDTF">2022-03-10T23:11:00Z</dcterms:modified>
</cp:coreProperties>
</file>