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 Light"/>
      <p:regular r:id="rId34"/>
      <p:bold r:id="rId35"/>
    </p:embeddedFont>
    <p:embeddedFont>
      <p:font typeface="Dosis"/>
      <p:regular r:id="rId36"/>
      <p:bold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3F0C6D-B193-48AC-A16A-F79A3D2DE545}">
  <a:tblStyle styleId="{AD3F0C6D-B193-48AC-A16A-F79A3D2DE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Light-bold.fntdata"/><Relationship Id="rId12" Type="http://schemas.openxmlformats.org/officeDocument/2006/relationships/slide" Target="slides/slide7.xml"/><Relationship Id="rId34" Type="http://schemas.openxmlformats.org/officeDocument/2006/relationships/font" Target="fonts/DosisLight-regular.fntdata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11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Shape 38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Shape 3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Shape 39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Shape 39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Shape 39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Shape 3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Shape 39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Shape 3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Shape 3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Shape 3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Shape 3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Shape 39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Shape 3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Shape 3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Shape 38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Shape 3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6" name="Shape 3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Shape 39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Shape 39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Shape 39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Shape 3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Shape 39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7" name="Shape 39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Shape 39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4" name="Shape 3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Shape 39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Shape 40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Shape 40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Shape 40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Shape 40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Shape 40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Shape 40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Shape 3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9" name="Shape 38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Shape 3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Shape 38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Shape 3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Shape 38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1" name="Shape 3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Shape 350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Shape 52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Shape 156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Shape 18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Shape 184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Shape 1844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Shape 21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Shape 2122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Shape 2123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Shape 2124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Shape 23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Shape 267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Shape 29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Shape 32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: TO INFINITE AND BEYOND</a:t>
            </a:r>
            <a:endParaRPr/>
          </a:p>
        </p:txBody>
      </p:sp>
      <p:pic>
        <p:nvPicPr>
          <p:cNvPr id="3837" name="Shape 38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50" y="2784525"/>
            <a:ext cx="1862953" cy="20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</a:t>
            </a:r>
            <a:endParaRPr/>
          </a:p>
        </p:txBody>
      </p:sp>
      <p:sp>
        <p:nvSpPr>
          <p:cNvPr id="3900" name="Shape 3900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rotinas...</a:t>
            </a:r>
            <a:endParaRPr/>
          </a:p>
        </p:txBody>
      </p:sp>
      <p:pic>
        <p:nvPicPr>
          <p:cNvPr id="3901" name="Shape 39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00" y="572625"/>
            <a:ext cx="4762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Shape 390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</a:t>
            </a:r>
            <a:endParaRPr/>
          </a:p>
        </p:txBody>
      </p:sp>
      <p:sp>
        <p:nvSpPr>
          <p:cNvPr id="3907" name="Shape 390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Passagem por valor, por ponteiro ou por operador de referência.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Parâmetros default!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Apontando para código: ponteiros de função.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Sobrecarga.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8" name="Shape 390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VS Ponteiro VS Op. de Referência</a:t>
            </a:r>
            <a:endParaRPr/>
          </a:p>
        </p:txBody>
      </p:sp>
      <p:graphicFrame>
        <p:nvGraphicFramePr>
          <p:cNvPr id="3914" name="Shape 3914"/>
          <p:cNvGraphicFramePr/>
          <p:nvPr/>
        </p:nvGraphicFramePr>
        <p:xfrm>
          <a:off x="817450" y="1752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{AD3F0C6D-B193-48AC-A16A-F79A3D2DE545}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Valor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Ponteiro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Op. Referência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Alocação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Estática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Dinâmica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Estática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Endereço mutável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Não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Sim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Não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Lifetime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Escopo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Até ser liberado da memória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Escopo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Valor mutável em função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Não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Sim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Sim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15" name="Shape 39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Orientação a Objetos</a:t>
            </a:r>
            <a:endParaRPr/>
          </a:p>
        </p:txBody>
      </p:sp>
      <p:sp>
        <p:nvSpPr>
          <p:cNvPr id="3921" name="Shape 3921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Classes...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Shape 39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Orientação a Objetos</a:t>
            </a:r>
            <a:endParaRPr/>
          </a:p>
        </p:txBody>
      </p:sp>
      <p:sp>
        <p:nvSpPr>
          <p:cNvPr id="3927" name="Shape 392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Struct.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Class.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Struct vs Class, qual usar?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Headers: O que são? Onde vivem?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Namespaces (o operador ::).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8" name="Shape 39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Instanciando</a:t>
            </a:r>
            <a:endParaRPr/>
          </a:p>
        </p:txBody>
      </p:sp>
      <p:sp>
        <p:nvSpPr>
          <p:cNvPr id="3934" name="Shape 393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Alocação estática (você já conhece!).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Alocação dinâmica (então o malloc era isso???).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Objeto vs Referência de Objeto.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Shape 39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Shape 394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Orientação a Objetos</a:t>
            </a:r>
            <a:endParaRPr/>
          </a:p>
        </p:txBody>
      </p:sp>
      <p:sp>
        <p:nvSpPr>
          <p:cNvPr id="3941" name="Shape 394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Construtores.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Destrutores (GC é para os fracos).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Memory Leak.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 ponteiro this.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Encapsulamento e modificadores de acesso.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Funções const.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Shape 39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Orientação a Objetos</a:t>
            </a:r>
            <a:endParaRPr/>
          </a:p>
        </p:txBody>
      </p:sp>
      <p:sp>
        <p:nvSpPr>
          <p:cNvPr id="3948" name="Shape 394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Membros estáticos (métodos e atributos).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Classes e funções amigas (friend).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Sobrecarregando operadores.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Programação genérica.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Shape 394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Shape 395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Orientação a Objetos</a:t>
            </a:r>
            <a:endParaRPr/>
          </a:p>
        </p:txBody>
      </p:sp>
      <p:sp>
        <p:nvSpPr>
          <p:cNvPr id="3955" name="Shape 395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Herança.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Modos de herança.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Herança múltipla (fuja do Diamond Problem).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Métodos virtuais.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Pure virtual methods.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Deleted methods.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6" name="Shape 395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Shape 3961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essa tal de STL?</a:t>
            </a:r>
            <a:endParaRPr/>
          </a:p>
        </p:txBody>
      </p:sp>
      <p:sp>
        <p:nvSpPr>
          <p:cNvPr id="3962" name="Shape 3962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Template Library</a:t>
            </a:r>
            <a:endParaRPr/>
          </a:p>
        </p:txBody>
      </p:sp>
      <p:pic>
        <p:nvPicPr>
          <p:cNvPr id="3963" name="Shape 39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2007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$(whoami)</a:t>
            </a:r>
            <a:endParaRPr sz="6000"/>
          </a:p>
        </p:txBody>
      </p:sp>
      <p:sp>
        <p:nvSpPr>
          <p:cNvPr id="3843" name="Shape 3843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Caio Jordão Carvalho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StreamChord.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KDE.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LABRASOFT.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@cjlcarvalho</a:t>
            </a:r>
            <a:endParaRPr b="1"/>
          </a:p>
        </p:txBody>
      </p:sp>
      <p:pic>
        <p:nvPicPr>
          <p:cNvPr descr="photo-1434030216411-0b793f4b4173.jpg" id="3844" name="Shape 3844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5" name="Shape 384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Template Library</a:t>
            </a:r>
            <a:endParaRPr/>
          </a:p>
        </p:txBody>
      </p:sp>
      <p:sp>
        <p:nvSpPr>
          <p:cNvPr id="3969" name="Shape 396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STL != Biblioteca padrão do C++.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“Biblioteca Padrão de Modelos”.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Containers.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Iterators.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Algoritmos.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Functors.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0" name="Shape 397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Shape 397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</a:t>
            </a:r>
            <a:endParaRPr/>
          </a:p>
        </p:txBody>
      </p:sp>
      <p:sp>
        <p:nvSpPr>
          <p:cNvPr id="3976" name="Shape 397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breve introdução a esse poderoso toolkit!</a:t>
            </a:r>
            <a:endParaRPr/>
          </a:p>
        </p:txBody>
      </p:sp>
      <p:pic>
        <p:nvPicPr>
          <p:cNvPr id="3977" name="Shape 39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049" y="768175"/>
            <a:ext cx="3137649" cy="230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Shape 398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</a:t>
            </a:r>
            <a:endParaRPr/>
          </a:p>
        </p:txBody>
      </p:sp>
      <p:sp>
        <p:nvSpPr>
          <p:cNvPr id="3983" name="Shape 398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“cute”.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Toolkit multiplataforma.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Criado pela empresa Trolltech.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Nokia.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KDE.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4" name="Shape 398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Shape 398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</a:t>
            </a:r>
            <a:endParaRPr/>
          </a:p>
        </p:txBody>
      </p:sp>
      <p:sp>
        <p:nvSpPr>
          <p:cNvPr id="3990" name="Shape 399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Let’s code...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1" name="Shape 399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melhor forma de estudar é...</a:t>
            </a:r>
            <a:endParaRPr/>
          </a:p>
        </p:txBody>
      </p:sp>
      <p:sp>
        <p:nvSpPr>
          <p:cNvPr id="3997" name="Shape 3997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you need is code!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Shape 400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estudar</a:t>
            </a:r>
            <a:endParaRPr/>
          </a:p>
        </p:txBody>
      </p:sp>
      <p:sp>
        <p:nvSpPr>
          <p:cNvPr id="4003" name="Shape 400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Software Livre.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KDE.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Maratona de Programação.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Pelo menos uma linha de código por dia!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4" name="Shape 40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agora? Para onde devo ir?</a:t>
            </a:r>
            <a:endParaRPr/>
          </a:p>
        </p:txBody>
      </p:sp>
      <p:sp>
        <p:nvSpPr>
          <p:cNvPr id="4010" name="Shape 4010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continuação da sua trilha pelo mundo do C++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Shape 40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agora, o que devo aprender?</a:t>
            </a:r>
            <a:endParaRPr/>
          </a:p>
        </p:txBody>
      </p:sp>
      <p:sp>
        <p:nvSpPr>
          <p:cNvPr id="4016" name="Shape 40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 compilador é seu melhor amigo. Leia as mensagens que ele te manda.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C++11, C++14, C++17…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Boost C++.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Effective C++ (livro).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Shape 40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Shape 4022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FIM</a:t>
            </a:r>
            <a:r>
              <a:rPr lang="en" sz="6000">
                <a:solidFill>
                  <a:srgbClr val="80BFB7"/>
                </a:solidFill>
              </a:rPr>
              <a:t>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23" name="Shape 4023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Perguntas</a:t>
            </a: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24" name="Shape 4024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@cjlcarvalho</a:t>
            </a:r>
            <a:endParaRPr>
              <a:solidFill>
                <a:srgbClr val="D3EBD5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caiojcarvalho@gmail.com</a:t>
            </a:r>
            <a:endParaRPr>
              <a:solidFill>
                <a:srgbClr val="D3EBD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caiojcarvalho.wordpress.com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25" name="Shape 40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C++?</a:t>
            </a:r>
            <a:endParaRPr/>
          </a:p>
        </p:txBody>
      </p:sp>
      <p:sp>
        <p:nvSpPr>
          <p:cNvPr id="3851" name="Shape 3851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Aprendendo um pouco sobre a origem...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Shape 385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with Classes (1979)</a:t>
            </a:r>
            <a:endParaRPr/>
          </a:p>
        </p:txBody>
      </p:sp>
      <p:sp>
        <p:nvSpPr>
          <p:cNvPr id="3857" name="Shape 385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Bjarne Stroustrup.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Multi-paradigma, procedural, funcional, orientada a objetos e genérica.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Uso geral.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Shape 385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9" name="Shape 38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00" y="285950"/>
            <a:ext cx="1692300" cy="2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Então é só um C melhorado?</a:t>
            </a:r>
            <a:endParaRPr/>
          </a:p>
        </p:txBody>
      </p:sp>
      <p:sp>
        <p:nvSpPr>
          <p:cNvPr id="3865" name="Shape 386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6" name="Shape 38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88" y="2260475"/>
            <a:ext cx="3279625" cy="2459719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eu conheci C++?</a:t>
            </a:r>
            <a:endParaRPr/>
          </a:p>
        </p:txBody>
      </p:sp>
      <p:sp>
        <p:nvSpPr>
          <p:cNvPr id="3872" name="Shape 387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Maratona de Programação. &lt;3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GRUPRO.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 já conheço C para valer, por que não tentar?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Shape 387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herdados do C</a:t>
            </a:r>
            <a:endParaRPr/>
          </a:p>
        </p:txBody>
      </p:sp>
      <p:sp>
        <p:nvSpPr>
          <p:cNvPr id="3879" name="Shape 3879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que C pode me ajudar no C++?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Shape 388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desses recursos...</a:t>
            </a:r>
            <a:endParaRPr/>
          </a:p>
        </p:txBody>
      </p:sp>
      <p:sp>
        <p:nvSpPr>
          <p:cNvPr id="3885" name="Shape 3885"/>
          <p:cNvSpPr txBox="1"/>
          <p:nvPr>
            <p:ph idx="1" type="body"/>
          </p:nvPr>
        </p:nvSpPr>
        <p:spPr>
          <a:xfrm>
            <a:off x="718325" y="2540275"/>
            <a:ext cx="21792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Compatibilidade com código em C.</a:t>
            </a:r>
            <a:endParaRPr/>
          </a:p>
        </p:txBody>
      </p:sp>
      <p:sp>
        <p:nvSpPr>
          <p:cNvPr id="3886" name="Shape 3886"/>
          <p:cNvSpPr txBox="1"/>
          <p:nvPr>
            <p:ph idx="2" type="body"/>
          </p:nvPr>
        </p:nvSpPr>
        <p:spPr>
          <a:xfrm>
            <a:off x="2897525" y="2540275"/>
            <a:ext cx="21792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In/Out padrão.</a:t>
            </a:r>
            <a:endParaRPr/>
          </a:p>
        </p:txBody>
      </p:sp>
      <p:sp>
        <p:nvSpPr>
          <p:cNvPr id="3887" name="Shape 3887"/>
          <p:cNvSpPr txBox="1"/>
          <p:nvPr>
            <p:ph idx="3" type="body"/>
          </p:nvPr>
        </p:nvSpPr>
        <p:spPr>
          <a:xfrm>
            <a:off x="5300200" y="2540275"/>
            <a:ext cx="21792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Alocação de memória (Ponteiros everywhere!!!).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Shape 388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Shape 389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Hello world!</a:t>
            </a:r>
            <a:endParaRPr/>
          </a:p>
        </p:txBody>
      </p:sp>
      <p:sp>
        <p:nvSpPr>
          <p:cNvPr id="3894" name="Shape 389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tudo tem um começo...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