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464646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64646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38100" cap="flat">
              <a:solidFill>
                <a:srgbClr val="464646"/>
              </a:solidFill>
              <a:prstDash val="solid"/>
              <a:round/>
            </a:ln>
          </a:top>
          <a:bottom>
            <a:ln w="127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64646"/>
        </a:fontRef>
        <a:srgbClr val="464646"/>
      </a:tcTxStyle>
      <a:tcStyle>
        <a:tcBdr>
          <a:left>
            <a:ln w="12700" cap="flat">
              <a:solidFill>
                <a:srgbClr val="464646"/>
              </a:solidFill>
              <a:prstDash val="solid"/>
              <a:round/>
            </a:ln>
          </a:left>
          <a:right>
            <a:ln w="12700" cap="flat">
              <a:solidFill>
                <a:srgbClr val="464646"/>
              </a:solidFill>
              <a:prstDash val="solid"/>
              <a:round/>
            </a:ln>
          </a:right>
          <a:top>
            <a:ln w="12700" cap="flat">
              <a:solidFill>
                <a:srgbClr val="464646"/>
              </a:solidFill>
              <a:prstDash val="solid"/>
              <a:round/>
            </a:ln>
          </a:top>
          <a:bottom>
            <a:ln w="38100" cap="flat">
              <a:solidFill>
                <a:srgbClr val="464646"/>
              </a:solidFill>
              <a:prstDash val="solid"/>
              <a:round/>
            </a:ln>
          </a:bottom>
          <a:insideH>
            <a:ln w="12700" cap="flat">
              <a:solidFill>
                <a:srgbClr val="464646"/>
              </a:solidFill>
              <a:prstDash val="solid"/>
              <a:round/>
            </a:ln>
          </a:insideH>
          <a:insideV>
            <a:ln w="12700" cap="flat">
              <a:solidFill>
                <a:srgbClr val="46464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j-lt"/>
                <a:ea typeface="+mj-ea"/>
                <a:cs typeface="+mj-cs"/>
                <a:sym typeface="Arial"/>
              </a:rPr>
              <a:t>Create a Hypothesis with an emphasis on SMART principles. </a:t>
            </a:r>
            <a:r>
              <a:rPr i="1"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4945" y="234861"/>
            <a:ext cx="8794113" cy="298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207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176971" y="999699"/>
            <a:ext cx="4344160" cy="56388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" name="Google Shape;21;p1"/>
          <p:cNvSpPr/>
          <p:nvPr/>
        </p:nvSpPr>
        <p:spPr>
          <a:xfrm>
            <a:off x="4610222" y="1005546"/>
            <a:ext cx="4344159" cy="525690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25" name="Google Shape;22;p1"/>
          <p:cNvGrpSpPr/>
          <p:nvPr/>
        </p:nvGrpSpPr>
        <p:grpSpPr>
          <a:xfrm>
            <a:off x="231636" y="1080478"/>
            <a:ext cx="288318" cy="292534"/>
            <a:chOff x="0" y="0"/>
            <a:chExt cx="288316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664702" y="1080478"/>
            <a:ext cx="288318" cy="292534"/>
            <a:chOff x="0" y="0"/>
            <a:chExt cx="288316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608009" y="1127880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Context</a:t>
            </a:r>
          </a:p>
        </p:txBody>
      </p:sp>
      <p:sp>
        <p:nvSpPr>
          <p:cNvPr id="30" name="Google Shape;25;p1"/>
          <p:cNvSpPr txBox="1"/>
          <p:nvPr/>
        </p:nvSpPr>
        <p:spPr>
          <a:xfrm>
            <a:off x="5046960" y="1128051"/>
            <a:ext cx="359745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Constraints within solution space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648823" y="3548955"/>
            <a:ext cx="288318" cy="292535"/>
            <a:chOff x="0" y="0"/>
            <a:chExt cx="288316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18" cy="288318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32749" y="4494631"/>
            <a:ext cx="288318" cy="292535"/>
            <a:chOff x="0" y="0"/>
            <a:chExt cx="288316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18" cy="288318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615008" y="4542206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Criteria for success</a:t>
            </a:r>
          </a:p>
        </p:txBody>
      </p:sp>
      <p:sp>
        <p:nvSpPr>
          <p:cNvPr id="38" name="Google Shape;29;p1"/>
          <p:cNvSpPr txBox="1"/>
          <p:nvPr/>
        </p:nvSpPr>
        <p:spPr>
          <a:xfrm>
            <a:off x="5031082" y="3596530"/>
            <a:ext cx="3597455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Stakeholders to provide key insight</a:t>
            </a:r>
          </a:p>
        </p:txBody>
      </p:sp>
      <p:grpSp>
        <p:nvGrpSpPr>
          <p:cNvPr id="41" name="Google Shape;30;p1"/>
          <p:cNvGrpSpPr/>
          <p:nvPr/>
        </p:nvGrpSpPr>
        <p:grpSpPr>
          <a:xfrm>
            <a:off x="211214" y="5367185"/>
            <a:ext cx="288317" cy="292534"/>
            <a:chOff x="0" y="0"/>
            <a:chExt cx="288316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18" cy="288319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633566" y="5221666"/>
            <a:ext cx="288318" cy="292534"/>
            <a:chOff x="0" y="0"/>
            <a:chExt cx="288316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18" cy="288318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0"/>
              <a:ext cx="288318" cy="29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593472" y="5414760"/>
            <a:ext cx="35974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Scope of solution space </a:t>
            </a:r>
          </a:p>
        </p:txBody>
      </p:sp>
      <p:sp>
        <p:nvSpPr>
          <p:cNvPr id="46" name="Google Shape;33;p1"/>
          <p:cNvSpPr txBox="1"/>
          <p:nvPr/>
        </p:nvSpPr>
        <p:spPr>
          <a:xfrm>
            <a:off x="5015824" y="5269239"/>
            <a:ext cx="3597457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Key data sources </a:t>
            </a:r>
          </a:p>
        </p:txBody>
      </p:sp>
      <p:sp>
        <p:nvSpPr>
          <p:cNvPr id="47" name="Google Shape;34;p1"/>
          <p:cNvSpPr txBox="1"/>
          <p:nvPr/>
        </p:nvSpPr>
        <p:spPr>
          <a:xfrm>
            <a:off x="232567" y="1403026"/>
            <a:ext cx="4232968" cy="272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Operating costs are up at Big Mountain 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Adding a new ski Lift has accentuated the issue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 presumption is that we are concerned with the overall effect on profit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We can either bring operating cost down, or increase revenue to improve profit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 working hypothesis is that in general we are not pricing our facilities the best way to increase revenue 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Our current pricing strategy has been to charge a premium above the average price resorts in our market segment</a:t>
            </a:r>
          </a:p>
          <a:p>
            <a:pPr marL="110289" indent="-110289" defTabSz="457200">
              <a:spcBef>
                <a:spcPts val="2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Basing our pricing on just the market average does not provide a good sense of how valuable some facilities are compared to others</a:t>
            </a:r>
          </a:p>
        </p:txBody>
      </p:sp>
      <p:sp>
        <p:nvSpPr>
          <p:cNvPr id="48" name="Google Shape;37;p1"/>
          <p:cNvSpPr txBox="1"/>
          <p:nvPr/>
        </p:nvSpPr>
        <p:spPr>
          <a:xfrm>
            <a:off x="4665817" y="1419920"/>
            <a:ext cx="4232969" cy="202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10289" indent="-110289" defTabSz="457200">
              <a:spcBef>
                <a:spcPts val="3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It's not clear how complete our data is, or how much effort and time it would take to improve the data</a:t>
            </a:r>
          </a:p>
          <a:p>
            <a:pPr marL="110289" indent="-110289" defTabSz="457200">
              <a:spcBef>
                <a:spcPts val="3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It's unclear now whether the data will provide actionable insights</a:t>
            </a:r>
          </a:p>
          <a:p>
            <a:pPr marL="110289" indent="-110289" defTabSz="457200">
              <a:spcBef>
                <a:spcPts val="3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There's little marketing information available - we may be able to infer some information from the pricing models of other resorts in our segment.</a:t>
            </a:r>
          </a:p>
          <a:p>
            <a:pPr marL="110289" indent="-110289" defTabSz="457200">
              <a:spcBef>
                <a:spcPts val="300"/>
              </a:spcBef>
              <a:buSzPct val="100000"/>
              <a:buChar char="•"/>
              <a:defRPr sz="1100">
                <a:solidFill>
                  <a:srgbClr val="69B4C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We need to determine what milestones we can deliver and what level of completeness we expect</a:t>
            </a:r>
          </a:p>
        </p:txBody>
      </p:sp>
      <p:grpSp>
        <p:nvGrpSpPr>
          <p:cNvPr id="51" name="Google Shape;39;p1"/>
          <p:cNvGrpSpPr/>
          <p:nvPr/>
        </p:nvGrpSpPr>
        <p:grpSpPr>
          <a:xfrm>
            <a:off x="6633336" y="6492476"/>
            <a:ext cx="432051" cy="269199"/>
            <a:chOff x="0" y="0"/>
            <a:chExt cx="432049" cy="269198"/>
          </a:xfrm>
        </p:grpSpPr>
        <p:sp>
          <p:nvSpPr>
            <p:cNvPr id="49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4" name="Google Shape;40;p1"/>
          <p:cNvGrpSpPr/>
          <p:nvPr/>
        </p:nvGrpSpPr>
        <p:grpSpPr>
          <a:xfrm>
            <a:off x="7028512" y="6487121"/>
            <a:ext cx="432051" cy="269199"/>
            <a:chOff x="0" y="0"/>
            <a:chExt cx="432049" cy="269198"/>
          </a:xfrm>
        </p:grpSpPr>
        <p:sp>
          <p:nvSpPr>
            <p:cNvPr id="52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" name="D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57" name="Google Shape;41;p1"/>
          <p:cNvGrpSpPr/>
          <p:nvPr/>
        </p:nvGrpSpPr>
        <p:grpSpPr>
          <a:xfrm>
            <a:off x="7452320" y="6476415"/>
            <a:ext cx="432051" cy="269199"/>
            <a:chOff x="0" y="0"/>
            <a:chExt cx="432049" cy="269198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" name="E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0" name="Google Shape;42;p1"/>
          <p:cNvGrpSpPr/>
          <p:nvPr/>
        </p:nvGrpSpPr>
        <p:grpSpPr>
          <a:xfrm>
            <a:off x="7846662" y="6481493"/>
            <a:ext cx="432051" cy="269199"/>
            <a:chOff x="0" y="0"/>
            <a:chExt cx="432049" cy="269198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" name="I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3" name="Google Shape;43;p1"/>
          <p:cNvGrpSpPr/>
          <p:nvPr/>
        </p:nvGrpSpPr>
        <p:grpSpPr>
          <a:xfrm>
            <a:off x="8245692" y="6476415"/>
            <a:ext cx="432051" cy="269199"/>
            <a:chOff x="0" y="0"/>
            <a:chExt cx="432049" cy="269198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51" cy="216027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" name="P"/>
            <p:cNvSpPr txBox="1"/>
            <p:nvPr/>
          </p:nvSpPr>
          <p:spPr>
            <a:xfrm>
              <a:off x="153736" y="-1"/>
              <a:ext cx="124577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P</a:t>
              </a:r>
            </a:p>
          </p:txBody>
        </p:sp>
      </p:grpSp>
      <p:grpSp>
        <p:nvGrpSpPr>
          <p:cNvPr id="66" name="Google Shape;44;p1"/>
          <p:cNvGrpSpPr/>
          <p:nvPr/>
        </p:nvGrpSpPr>
        <p:grpSpPr>
          <a:xfrm>
            <a:off x="8099128" y="675186"/>
            <a:ext cx="432051" cy="269199"/>
            <a:chOff x="0" y="0"/>
            <a:chExt cx="432049" cy="269198"/>
          </a:xfrm>
        </p:grpSpPr>
        <p:sp>
          <p:nvSpPr>
            <p:cNvPr id="64" name="Chevron"/>
            <p:cNvSpPr/>
            <p:nvPr/>
          </p:nvSpPr>
          <p:spPr>
            <a:xfrm>
              <a:off x="0" y="31941"/>
              <a:ext cx="432051" cy="20532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" name="H"/>
            <p:cNvSpPr txBox="1"/>
            <p:nvPr/>
          </p:nvSpPr>
          <p:spPr>
            <a:xfrm>
              <a:off x="153146" y="-1"/>
              <a:ext cx="125758" cy="269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67" name="Google Shape;45;p1"/>
          <p:cNvSpPr/>
          <p:nvPr/>
        </p:nvSpPr>
        <p:spPr>
          <a:xfrm>
            <a:off x="134449" y="118358"/>
            <a:ext cx="7996290" cy="828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" name="Google Shape;46;p1"/>
          <p:cNvSpPr txBox="1"/>
          <p:nvPr>
            <p:ph type="title"/>
          </p:nvPr>
        </p:nvSpPr>
        <p:spPr>
          <a:xfrm>
            <a:off x="184140" y="189589"/>
            <a:ext cx="8793596" cy="30778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Problem Statement Worksheet (Hypothesis Formation)</a:t>
            </a:r>
          </a:p>
        </p:txBody>
      </p:sp>
      <p:sp>
        <p:nvSpPr>
          <p:cNvPr id="69" name="Google Shape;47;p1"/>
          <p:cNvSpPr txBox="1"/>
          <p:nvPr/>
        </p:nvSpPr>
        <p:spPr>
          <a:xfrm>
            <a:off x="4646266" y="3916662"/>
            <a:ext cx="4232968" cy="108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sz="11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</a:t>
            </a:r>
            <a:r>
              <a:rPr>
                <a:solidFill>
                  <a:srgbClr val="080808"/>
                </a:solidFill>
              </a:rPr>
              <a:t>Steering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- </a:t>
            </a:r>
            <a:r>
              <a:rPr b="1"/>
              <a:t>Jimmy Blackburn</a:t>
            </a:r>
            <a:r>
              <a:rPr>
                <a:solidFill>
                  <a:srgbClr val="0033B3"/>
                </a:solidFill>
              </a:rPr>
              <a:t> </a:t>
            </a:r>
            <a:r>
              <a:t>-Director of Operations </a:t>
            </a:r>
          </a:p>
          <a:p>
            <a:pPr defTabSz="457200"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1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</a:t>
            </a:r>
            <a:r>
              <a:rPr>
                <a:solidFill>
                  <a:srgbClr val="080808"/>
                </a:solidFill>
              </a:rPr>
              <a:t>Subject-matter expertise and review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- </a:t>
            </a:r>
            <a:r>
              <a:rPr b="1"/>
              <a:t>Jimmy Blackburn</a:t>
            </a:r>
            <a:r>
              <a:rPr>
                <a:solidFill>
                  <a:srgbClr val="0033B3"/>
                </a:solidFill>
              </a:rPr>
              <a:t> </a:t>
            </a:r>
            <a:r>
              <a:t>-Director of Operations </a:t>
            </a:r>
          </a:p>
          <a:p>
            <a:pPr defTabSz="457200"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- </a:t>
            </a:r>
            <a:r>
              <a:rPr b="1"/>
              <a:t>Alesha Eisen</a:t>
            </a:r>
            <a:r>
              <a:rPr>
                <a:solidFill>
                  <a:srgbClr val="0033B3"/>
                </a:solidFill>
              </a:rPr>
              <a:t> </a:t>
            </a:r>
            <a:r>
              <a:t>- Database Manager</a:t>
            </a:r>
          </a:p>
        </p:txBody>
      </p:sp>
      <p:sp>
        <p:nvSpPr>
          <p:cNvPr id="70" name="Google Shape;48;p1"/>
          <p:cNvSpPr txBox="1"/>
          <p:nvPr/>
        </p:nvSpPr>
        <p:spPr>
          <a:xfrm>
            <a:off x="217163" y="462193"/>
            <a:ext cx="8493202" cy="49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b="1"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Provide </a:t>
            </a:r>
            <a:r>
              <a:rPr>
                <a:solidFill>
                  <a:srgbClr val="69B4CD"/>
                </a:solidFill>
              </a:rPr>
              <a:t>(how-complete)</a:t>
            </a:r>
            <a:r>
              <a:t> guidance on selecting a pricing strategy for Big Mountain </a:t>
            </a:r>
            <a:br/>
            <a:r>
              <a:t>by </a:t>
            </a:r>
            <a:r>
              <a:rPr>
                <a:solidFill>
                  <a:srgbClr val="69B4CD"/>
                </a:solidFill>
              </a:rPr>
              <a:t>(what-time-frames? How many milestones)</a:t>
            </a:r>
            <a:r>
              <a:t>?</a:t>
            </a:r>
          </a:p>
        </p:txBody>
      </p:sp>
      <p:sp>
        <p:nvSpPr>
          <p:cNvPr id="71" name="We are able to provide solid information about pricing across the US, and in our market segment"/>
          <p:cNvSpPr txBox="1"/>
          <p:nvPr/>
        </p:nvSpPr>
        <p:spPr>
          <a:xfrm>
            <a:off x="254286" y="4876536"/>
            <a:ext cx="41895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10289" indent="-110289" defTabSz="457200"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We are able to provide solid information about pricing across the US, and in our market segment </a:t>
            </a:r>
          </a:p>
        </p:txBody>
      </p:sp>
      <p:sp>
        <p:nvSpPr>
          <p:cNvPr id="72" name="This study will focus on causation and correlations of pricing data from across the US for which we have pricing information"/>
          <p:cNvSpPr txBox="1"/>
          <p:nvPr/>
        </p:nvSpPr>
        <p:spPr>
          <a:xfrm>
            <a:off x="283656" y="5820167"/>
            <a:ext cx="408734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10289" indent="-110289" defTabSz="457200"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This study will focus on causation and correlations of pricing data from across the US for which we have pricing information</a:t>
            </a:r>
          </a:p>
        </p:txBody>
      </p:sp>
      <p:sp>
        <p:nvSpPr>
          <p:cNvPr id="73" name="Google Shape;37;p1"/>
          <p:cNvSpPr txBox="1"/>
          <p:nvPr/>
        </p:nvSpPr>
        <p:spPr>
          <a:xfrm>
            <a:off x="4698067" y="5585036"/>
            <a:ext cx="4232970" cy="65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10289" indent="-110289" defTabSz="457200">
              <a:spcBef>
                <a:spcPts val="5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 Ski Resort data provided by the database team</a:t>
            </a:r>
          </a:p>
          <a:p>
            <a:pPr marL="110289" indent="-110289" defTabSz="457200">
              <a:spcBef>
                <a:spcPts val="500"/>
              </a:spcBef>
              <a:buSzPct val="100000"/>
              <a:buChar char="•"/>
              <a:defRPr sz="11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Ancillary data we may use to verify or augment the ski-resort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