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rgbClr val="DDE2E8"/>
          </a:solidFill>
        </a:fill>
      </a:tcStyle>
    </a:wholeTbl>
    <a:band2H>
      <a:tcTxStyle b="def" i="def"/>
      <a:tcStyle>
        <a:tcBdr/>
        <a:fill>
          <a:solidFill>
            <a:srgbClr val="EFF1F4"/>
          </a:solidFill>
        </a:fill>
      </a:tcStyle>
    </a:band2H>
    <a:firstCol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381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381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381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381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381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381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464646"/>
          </a:solidFill>
        </a:fill>
      </a:tcStyle>
    </a:band2H>
    <a:firstCol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64646"/>
          </a:solidFill>
        </a:fill>
      </a:tcStyle>
    </a:lastRow>
    <a:fir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381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381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Shape 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Hypothesis: </a:t>
            </a:r>
            <a:r>
              <a:rPr b="0" i="1">
                <a:latin typeface="+mj-lt"/>
                <a:ea typeface="+mj-ea"/>
                <a:cs typeface="+mj-cs"/>
                <a:sym typeface="Arial"/>
              </a:rPr>
              <a:t>Create a Hypothesis with an emphasis on SMART principles. </a:t>
            </a:r>
            <a:r>
              <a:rPr i="1">
                <a:latin typeface="+mj-lt"/>
                <a:ea typeface="+mj-ea"/>
                <a:cs typeface="+mj-cs"/>
                <a:sym typeface="Arial"/>
              </a:rPr>
              <a:t>(</a:t>
            </a:r>
            <a:r>
              <a:rPr i="1"/>
              <a:t>S – Specific, M – Measurable, A – Achievable, R – Realistic, T – Timebound). </a:t>
            </a:r>
            <a:r>
              <a:rPr b="0"/>
              <a:t>If you cannot do this, you </a:t>
            </a:r>
            <a:r>
              <a:t>do not</a:t>
            </a:r>
            <a:r>
              <a:rPr b="0"/>
              <a:t> have a good grasp on the business problem.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Context: </a:t>
            </a:r>
            <a:r>
              <a:rPr b="0"/>
              <a:t>With context, we have </a:t>
            </a:r>
            <a:r>
              <a:rPr u="sng"/>
              <a:t>clearly identified the problem at hand </a:t>
            </a:r>
            <a:r>
              <a:rPr b="0"/>
              <a:t>and have elucidated on how our initiative may solve this problem, alongside the commercial implications this will have on the business. </a:t>
            </a: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Criteria for Success</a:t>
            </a:r>
            <a:r>
              <a:rPr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Scope of Solution Space: </a:t>
            </a:r>
            <a:r>
              <a:rPr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Constraints within Solution Space: </a:t>
            </a:r>
            <a:r>
              <a:rPr b="0"/>
              <a:t>Looking forward, what are the foreseeable problems we are likely to encounter? Could this be stakeholder resistance? Could this be we don’t have access to the right data? 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Stakeholders to provide key insight: </a:t>
            </a:r>
            <a:r>
              <a:rPr b="0"/>
              <a:t>Who are the people I need to speak to, to get the answers I need for my data analysis?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What key data sources are required</a:t>
            </a:r>
            <a:r>
              <a:rPr b="0"/>
              <a:t>?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4945" y="234861"/>
            <a:ext cx="8794113" cy="298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79548" y="6224225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1pPr>
      <a:lvl2pPr marL="1143000" marR="0" indent="-3581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▪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2pPr>
      <a:lvl3pPr marL="1600200" marR="0" indent="-35293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–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3pPr>
      <a:lvl4pPr marL="2057400" marR="0" indent="-35293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▫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4pPr>
      <a:lvl5pPr marL="2514600" marR="0" indent="-32079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5pPr>
      <a:lvl6pPr marL="2971800" marR="0" indent="-32079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6pPr>
      <a:lvl7pPr marL="3429000" marR="0" indent="-32079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7pPr>
      <a:lvl8pPr marL="3886200" marR="0" indent="-32080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8pPr>
      <a:lvl9pPr marL="4343400" marR="0" indent="-32080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0;p1"/>
          <p:cNvSpPr/>
          <p:nvPr/>
        </p:nvSpPr>
        <p:spPr>
          <a:xfrm>
            <a:off x="218315" y="1366228"/>
            <a:ext cx="4344161" cy="5241907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2" name="Google Shape;21;p1"/>
          <p:cNvSpPr/>
          <p:nvPr/>
        </p:nvSpPr>
        <p:spPr>
          <a:xfrm>
            <a:off x="4677281" y="1370742"/>
            <a:ext cx="4344159" cy="483847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25" name="Google Shape;22;p1"/>
          <p:cNvGrpSpPr/>
          <p:nvPr/>
        </p:nvGrpSpPr>
        <p:grpSpPr>
          <a:xfrm>
            <a:off x="251365" y="1468724"/>
            <a:ext cx="288321" cy="292534"/>
            <a:chOff x="0" y="0"/>
            <a:chExt cx="288319" cy="292533"/>
          </a:xfrm>
        </p:grpSpPr>
        <p:sp>
          <p:nvSpPr>
            <p:cNvPr id="23" name="Square"/>
            <p:cNvSpPr/>
            <p:nvPr/>
          </p:nvSpPr>
          <p:spPr>
            <a:xfrm>
              <a:off x="0" y="2109"/>
              <a:ext cx="288321" cy="288319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4" name="1"/>
            <p:cNvSpPr txBox="1"/>
            <p:nvPr/>
          </p:nvSpPr>
          <p:spPr>
            <a:xfrm>
              <a:off x="0" y="0"/>
              <a:ext cx="288321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8" name="Google Shape;23;p1"/>
          <p:cNvGrpSpPr/>
          <p:nvPr/>
        </p:nvGrpSpPr>
        <p:grpSpPr>
          <a:xfrm>
            <a:off x="4719446" y="1460543"/>
            <a:ext cx="288321" cy="292535"/>
            <a:chOff x="0" y="0"/>
            <a:chExt cx="288319" cy="292533"/>
          </a:xfrm>
        </p:grpSpPr>
        <p:sp>
          <p:nvSpPr>
            <p:cNvPr id="26" name="Square"/>
            <p:cNvSpPr/>
            <p:nvPr/>
          </p:nvSpPr>
          <p:spPr>
            <a:xfrm>
              <a:off x="0" y="2109"/>
              <a:ext cx="288321" cy="288321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7" name="4"/>
            <p:cNvSpPr txBox="1"/>
            <p:nvPr/>
          </p:nvSpPr>
          <p:spPr>
            <a:xfrm>
              <a:off x="0" y="0"/>
              <a:ext cx="288321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9" name="Google Shape;24;p1"/>
          <p:cNvSpPr txBox="1"/>
          <p:nvPr/>
        </p:nvSpPr>
        <p:spPr>
          <a:xfrm>
            <a:off x="591667" y="1516299"/>
            <a:ext cx="359745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Context</a:t>
            </a:r>
          </a:p>
        </p:txBody>
      </p:sp>
      <p:sp>
        <p:nvSpPr>
          <p:cNvPr id="30" name="Google Shape;25;p1"/>
          <p:cNvSpPr txBox="1"/>
          <p:nvPr/>
        </p:nvSpPr>
        <p:spPr>
          <a:xfrm>
            <a:off x="5055353" y="1508118"/>
            <a:ext cx="359745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Constraints within solution space</a:t>
            </a:r>
          </a:p>
        </p:txBody>
      </p:sp>
      <p:grpSp>
        <p:nvGrpSpPr>
          <p:cNvPr id="33" name="Google Shape;26;p1"/>
          <p:cNvGrpSpPr/>
          <p:nvPr/>
        </p:nvGrpSpPr>
        <p:grpSpPr>
          <a:xfrm>
            <a:off x="4719446" y="2594710"/>
            <a:ext cx="288321" cy="292534"/>
            <a:chOff x="0" y="0"/>
            <a:chExt cx="288319" cy="292533"/>
          </a:xfrm>
        </p:grpSpPr>
        <p:sp>
          <p:nvSpPr>
            <p:cNvPr id="31" name="Square"/>
            <p:cNvSpPr/>
            <p:nvPr/>
          </p:nvSpPr>
          <p:spPr>
            <a:xfrm>
              <a:off x="0" y="2109"/>
              <a:ext cx="288321" cy="288321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2" name="5"/>
            <p:cNvSpPr txBox="1"/>
            <p:nvPr/>
          </p:nvSpPr>
          <p:spPr>
            <a:xfrm>
              <a:off x="0" y="0"/>
              <a:ext cx="288321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6" name="Google Shape;27;p1"/>
          <p:cNvGrpSpPr/>
          <p:nvPr/>
        </p:nvGrpSpPr>
        <p:grpSpPr>
          <a:xfrm>
            <a:off x="251365" y="4631416"/>
            <a:ext cx="288321" cy="292535"/>
            <a:chOff x="0" y="0"/>
            <a:chExt cx="288319" cy="292533"/>
          </a:xfrm>
        </p:grpSpPr>
        <p:sp>
          <p:nvSpPr>
            <p:cNvPr id="34" name="Square"/>
            <p:cNvSpPr/>
            <p:nvPr/>
          </p:nvSpPr>
          <p:spPr>
            <a:xfrm>
              <a:off x="0" y="2109"/>
              <a:ext cx="288321" cy="288319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" name="2"/>
            <p:cNvSpPr txBox="1"/>
            <p:nvPr/>
          </p:nvSpPr>
          <p:spPr>
            <a:xfrm>
              <a:off x="0" y="0"/>
              <a:ext cx="288321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7" name="Google Shape;28;p1"/>
          <p:cNvSpPr txBox="1"/>
          <p:nvPr/>
        </p:nvSpPr>
        <p:spPr>
          <a:xfrm>
            <a:off x="626491" y="4678991"/>
            <a:ext cx="359745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Criteria for success</a:t>
            </a:r>
          </a:p>
        </p:txBody>
      </p:sp>
      <p:sp>
        <p:nvSpPr>
          <p:cNvPr id="38" name="Google Shape;29;p1"/>
          <p:cNvSpPr txBox="1"/>
          <p:nvPr/>
        </p:nvSpPr>
        <p:spPr>
          <a:xfrm>
            <a:off x="5162132" y="2642285"/>
            <a:ext cx="359745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Stakeholders to provide key insight</a:t>
            </a:r>
          </a:p>
        </p:txBody>
      </p:sp>
      <p:grpSp>
        <p:nvGrpSpPr>
          <p:cNvPr id="41" name="Google Shape;30;p1"/>
          <p:cNvGrpSpPr/>
          <p:nvPr/>
        </p:nvGrpSpPr>
        <p:grpSpPr>
          <a:xfrm>
            <a:off x="251365" y="5452862"/>
            <a:ext cx="288321" cy="292534"/>
            <a:chOff x="0" y="0"/>
            <a:chExt cx="288319" cy="292533"/>
          </a:xfrm>
        </p:grpSpPr>
        <p:sp>
          <p:nvSpPr>
            <p:cNvPr id="39" name="Square"/>
            <p:cNvSpPr/>
            <p:nvPr/>
          </p:nvSpPr>
          <p:spPr>
            <a:xfrm>
              <a:off x="0" y="2109"/>
              <a:ext cx="288321" cy="288319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0" name="3"/>
            <p:cNvSpPr txBox="1"/>
            <p:nvPr/>
          </p:nvSpPr>
          <p:spPr>
            <a:xfrm>
              <a:off x="0" y="0"/>
              <a:ext cx="288321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4" name="Google Shape;31;p1"/>
          <p:cNvGrpSpPr/>
          <p:nvPr/>
        </p:nvGrpSpPr>
        <p:grpSpPr>
          <a:xfrm>
            <a:off x="4703092" y="4570141"/>
            <a:ext cx="288321" cy="292535"/>
            <a:chOff x="0" y="0"/>
            <a:chExt cx="288319" cy="292533"/>
          </a:xfrm>
        </p:grpSpPr>
        <p:sp>
          <p:nvSpPr>
            <p:cNvPr id="42" name="Square"/>
            <p:cNvSpPr/>
            <p:nvPr/>
          </p:nvSpPr>
          <p:spPr>
            <a:xfrm>
              <a:off x="0" y="2109"/>
              <a:ext cx="288321" cy="288321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3" name="6"/>
            <p:cNvSpPr txBox="1"/>
            <p:nvPr/>
          </p:nvSpPr>
          <p:spPr>
            <a:xfrm>
              <a:off x="0" y="0"/>
              <a:ext cx="288321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45" name="Google Shape;32;p1"/>
          <p:cNvSpPr txBox="1"/>
          <p:nvPr/>
        </p:nvSpPr>
        <p:spPr>
          <a:xfrm>
            <a:off x="626491" y="5458585"/>
            <a:ext cx="359745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Scope of solution space </a:t>
            </a:r>
          </a:p>
        </p:txBody>
      </p:sp>
      <p:sp>
        <p:nvSpPr>
          <p:cNvPr id="46" name="Google Shape;33;p1"/>
          <p:cNvSpPr txBox="1"/>
          <p:nvPr/>
        </p:nvSpPr>
        <p:spPr>
          <a:xfrm>
            <a:off x="5121671" y="4570141"/>
            <a:ext cx="3597455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Key data sources </a:t>
            </a:r>
          </a:p>
        </p:txBody>
      </p:sp>
      <p:sp>
        <p:nvSpPr>
          <p:cNvPr id="47" name="Google Shape;34;p1"/>
          <p:cNvSpPr txBox="1"/>
          <p:nvPr/>
        </p:nvSpPr>
        <p:spPr>
          <a:xfrm>
            <a:off x="669589" y="1761521"/>
            <a:ext cx="3778367" cy="285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spcBef>
                <a:spcPts val="100"/>
              </a:spcBef>
              <a:defRPr b="1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Facts</a:t>
            </a:r>
          </a:p>
          <a:p>
            <a:pPr marL="100263" indent="-100263">
              <a:spcBef>
                <a:spcPts val="1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InSense failure rate during testing was 1-2%</a:t>
            </a:r>
          </a:p>
          <a:p>
            <a:pPr marL="100263" indent="-100263">
              <a:spcBef>
                <a:spcPts val="1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InSense failure rate in March was 15%</a:t>
            </a:r>
          </a:p>
          <a:p>
            <a:pPr marL="100263" indent="-100263">
              <a:spcBef>
                <a:spcPts val="1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We can tolerate a 5% failure rate</a:t>
            </a:r>
          </a:p>
          <a:p>
            <a:pPr>
              <a:spcBef>
                <a:spcPts val="100"/>
              </a:spcBef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spcBef>
                <a:spcPts val="100"/>
              </a:spcBef>
              <a:defRPr b="1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Current Assumptions</a:t>
            </a:r>
          </a:p>
          <a:p>
            <a:pPr marL="100263" indent="-100263">
              <a:spcBef>
                <a:spcPts val="1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At a 15% value rate, orders will take longer and be more costly to Nordic Sensing</a:t>
            </a:r>
          </a:p>
          <a:p>
            <a:pPr marL="100263" indent="-100263">
              <a:spcBef>
                <a:spcPts val="1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We are assuming that the failure rate in March will continue — that it’s the new “normal” until we take measures to improve.</a:t>
            </a:r>
          </a:p>
          <a:p>
            <a:pPr marL="100263" indent="-100263">
              <a:spcBef>
                <a:spcPts val="1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Assuming there is no shortage of parts - which would block s from being able to fill our current and future orders</a:t>
            </a:r>
          </a:p>
          <a:p>
            <a:pPr marL="100263" indent="-100263">
              <a:spcBef>
                <a:spcPts val="1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currently identified potential culprits are:</a:t>
            </a:r>
          </a:p>
          <a:p>
            <a:pPr lvl="1" marL="481263" indent="-100262">
              <a:spcBef>
                <a:spcPts val="1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Faulty execution at a given factory</a:t>
            </a:r>
          </a:p>
          <a:p>
            <a:pPr lvl="1" marL="481263" indent="-100262">
              <a:spcBef>
                <a:spcPts val="1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Faulty parts</a:t>
            </a:r>
          </a:p>
          <a:p>
            <a:pPr lvl="1" marL="481263" indent="-100262">
              <a:spcBef>
                <a:spcPts val="1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Faulty suppliers</a:t>
            </a:r>
          </a:p>
        </p:txBody>
      </p:sp>
      <p:sp>
        <p:nvSpPr>
          <p:cNvPr id="48" name="Google Shape;35;p1"/>
          <p:cNvSpPr txBox="1"/>
          <p:nvPr/>
        </p:nvSpPr>
        <p:spPr>
          <a:xfrm>
            <a:off x="477905" y="4908586"/>
            <a:ext cx="4035306" cy="50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80000"/>
              </a:lnSpc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Identify whether the 15% failure rate in March was due to operations at a given factory, faulty InSense parts overall, or InSense parts from a given supplier  </a:t>
            </a:r>
          </a:p>
        </p:txBody>
      </p:sp>
      <p:sp>
        <p:nvSpPr>
          <p:cNvPr id="49" name="Google Shape;36;p1"/>
          <p:cNvSpPr txBox="1"/>
          <p:nvPr/>
        </p:nvSpPr>
        <p:spPr>
          <a:xfrm>
            <a:off x="619217" y="5702124"/>
            <a:ext cx="3879112" cy="888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100263" indent="-100263">
              <a:buSzPct val="100000"/>
              <a:buChar char="•"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We can look at the existing data if we can get complete data</a:t>
            </a:r>
          </a:p>
          <a:p>
            <a:pPr marL="100263" indent="-100263">
              <a:buSzPct val="100000"/>
              <a:buChar char="•"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Otherwise we have already done chi-squared on the 20 rows(?) and found nothing - we can re-check it?</a:t>
            </a:r>
          </a:p>
          <a:p>
            <a:pPr marL="100263" indent="-100263">
              <a:buSzPct val="100000"/>
              <a:buChar char="•"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 complete picture could take longer than 1 day, should we expect some longer milestones, or is it “all or nothing” for tomorrow?</a:t>
            </a:r>
          </a:p>
        </p:txBody>
      </p:sp>
      <p:sp>
        <p:nvSpPr>
          <p:cNvPr id="50" name="Google Shape;37;p1"/>
          <p:cNvSpPr txBox="1"/>
          <p:nvPr/>
        </p:nvSpPr>
        <p:spPr>
          <a:xfrm>
            <a:off x="4758933" y="1780809"/>
            <a:ext cx="3904351" cy="692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100263" indent="-100263">
              <a:lnSpc>
                <a:spcPct val="80000"/>
              </a:lnSpc>
              <a:spcBef>
                <a:spcPts val="2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We have orders to fill now</a:t>
            </a:r>
          </a:p>
          <a:p>
            <a:pPr marL="100263" indent="-100263">
              <a:lnSpc>
                <a:spcPct val="80000"/>
              </a:lnSpc>
              <a:spcBef>
                <a:spcPts val="2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Meeting is tomorrow and VP wants to review tomorrow morning</a:t>
            </a:r>
          </a:p>
          <a:p>
            <a:pPr marL="100263" indent="-100263">
              <a:lnSpc>
                <a:spcPct val="80000"/>
              </a:lnSpc>
              <a:spcBef>
                <a:spcPts val="2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Data received is incomplete - a complete set could provide better insights</a:t>
            </a:r>
          </a:p>
        </p:txBody>
      </p:sp>
      <p:sp>
        <p:nvSpPr>
          <p:cNvPr id="51" name="Google Shape;38;p1"/>
          <p:cNvSpPr txBox="1"/>
          <p:nvPr/>
        </p:nvSpPr>
        <p:spPr>
          <a:xfrm>
            <a:off x="4933395" y="4866542"/>
            <a:ext cx="3633886" cy="67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100263" indent="-100263">
              <a:spcBef>
                <a:spcPts val="2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Cert data:  we have 20 rows in excel format — is it from March?  Can we get the full set?</a:t>
            </a:r>
          </a:p>
          <a:p>
            <a:pPr marL="100263" indent="-100263">
              <a:spcBef>
                <a:spcPts val="2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Assume that data is tabular and should have all the fields we need : manufacturer, supplier, factory, data and failures</a:t>
            </a:r>
          </a:p>
        </p:txBody>
      </p:sp>
      <p:grpSp>
        <p:nvGrpSpPr>
          <p:cNvPr id="54" name="Google Shape;39;p1"/>
          <p:cNvGrpSpPr/>
          <p:nvPr/>
        </p:nvGrpSpPr>
        <p:grpSpPr>
          <a:xfrm>
            <a:off x="6633336" y="6492475"/>
            <a:ext cx="432054" cy="269199"/>
            <a:chOff x="0" y="0"/>
            <a:chExt cx="432052" cy="269198"/>
          </a:xfrm>
        </p:grpSpPr>
        <p:sp>
          <p:nvSpPr>
            <p:cNvPr id="52" name="Chevron"/>
            <p:cNvSpPr/>
            <p:nvPr/>
          </p:nvSpPr>
          <p:spPr>
            <a:xfrm>
              <a:off x="0" y="31941"/>
              <a:ext cx="432053" cy="205321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3" name="H"/>
            <p:cNvSpPr txBox="1"/>
            <p:nvPr/>
          </p:nvSpPr>
          <p:spPr>
            <a:xfrm>
              <a:off x="153146" y="-1"/>
              <a:ext cx="125759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H</a:t>
              </a:r>
            </a:p>
          </p:txBody>
        </p:sp>
      </p:grpSp>
      <p:grpSp>
        <p:nvGrpSpPr>
          <p:cNvPr id="57" name="Google Shape;40;p1"/>
          <p:cNvGrpSpPr/>
          <p:nvPr/>
        </p:nvGrpSpPr>
        <p:grpSpPr>
          <a:xfrm>
            <a:off x="7028512" y="6487120"/>
            <a:ext cx="432054" cy="269199"/>
            <a:chOff x="0" y="0"/>
            <a:chExt cx="432052" cy="269198"/>
          </a:xfrm>
        </p:grpSpPr>
        <p:sp>
          <p:nvSpPr>
            <p:cNvPr id="55" name="Chevron"/>
            <p:cNvSpPr/>
            <p:nvPr/>
          </p:nvSpPr>
          <p:spPr>
            <a:xfrm>
              <a:off x="0" y="26588"/>
              <a:ext cx="432053" cy="216028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6" name="D"/>
            <p:cNvSpPr txBox="1"/>
            <p:nvPr/>
          </p:nvSpPr>
          <p:spPr>
            <a:xfrm>
              <a:off x="153736" y="-1"/>
              <a:ext cx="124578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60" name="Google Shape;41;p1"/>
          <p:cNvGrpSpPr/>
          <p:nvPr/>
        </p:nvGrpSpPr>
        <p:grpSpPr>
          <a:xfrm>
            <a:off x="7452320" y="6476414"/>
            <a:ext cx="432054" cy="269199"/>
            <a:chOff x="0" y="0"/>
            <a:chExt cx="432052" cy="269198"/>
          </a:xfrm>
        </p:grpSpPr>
        <p:sp>
          <p:nvSpPr>
            <p:cNvPr id="58" name="Chevron"/>
            <p:cNvSpPr/>
            <p:nvPr/>
          </p:nvSpPr>
          <p:spPr>
            <a:xfrm>
              <a:off x="0" y="26588"/>
              <a:ext cx="432053" cy="216028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9" name="E"/>
            <p:cNvSpPr txBox="1"/>
            <p:nvPr/>
          </p:nvSpPr>
          <p:spPr>
            <a:xfrm>
              <a:off x="153736" y="-1"/>
              <a:ext cx="124578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63" name="Google Shape;42;p1"/>
          <p:cNvGrpSpPr/>
          <p:nvPr/>
        </p:nvGrpSpPr>
        <p:grpSpPr>
          <a:xfrm>
            <a:off x="7846662" y="6481492"/>
            <a:ext cx="432054" cy="269199"/>
            <a:chOff x="0" y="0"/>
            <a:chExt cx="432052" cy="269198"/>
          </a:xfrm>
        </p:grpSpPr>
        <p:sp>
          <p:nvSpPr>
            <p:cNvPr id="61" name="Chevron"/>
            <p:cNvSpPr/>
            <p:nvPr/>
          </p:nvSpPr>
          <p:spPr>
            <a:xfrm>
              <a:off x="0" y="26588"/>
              <a:ext cx="432053" cy="216028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2" name="I"/>
            <p:cNvSpPr txBox="1"/>
            <p:nvPr/>
          </p:nvSpPr>
          <p:spPr>
            <a:xfrm>
              <a:off x="153736" y="-1"/>
              <a:ext cx="124578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66" name="Google Shape;43;p1"/>
          <p:cNvGrpSpPr/>
          <p:nvPr/>
        </p:nvGrpSpPr>
        <p:grpSpPr>
          <a:xfrm>
            <a:off x="8245692" y="6476414"/>
            <a:ext cx="432054" cy="269199"/>
            <a:chOff x="0" y="0"/>
            <a:chExt cx="432052" cy="269198"/>
          </a:xfrm>
        </p:grpSpPr>
        <p:sp>
          <p:nvSpPr>
            <p:cNvPr id="64" name="Chevron"/>
            <p:cNvSpPr/>
            <p:nvPr/>
          </p:nvSpPr>
          <p:spPr>
            <a:xfrm>
              <a:off x="0" y="26588"/>
              <a:ext cx="432053" cy="216028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5" name="P"/>
            <p:cNvSpPr txBox="1"/>
            <p:nvPr/>
          </p:nvSpPr>
          <p:spPr>
            <a:xfrm>
              <a:off x="153736" y="-1"/>
              <a:ext cx="124578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P</a:t>
              </a:r>
            </a:p>
          </p:txBody>
        </p:sp>
      </p:grpSp>
      <p:grpSp>
        <p:nvGrpSpPr>
          <p:cNvPr id="69" name="Google Shape;44;p1"/>
          <p:cNvGrpSpPr/>
          <p:nvPr/>
        </p:nvGrpSpPr>
        <p:grpSpPr>
          <a:xfrm>
            <a:off x="8099128" y="675185"/>
            <a:ext cx="432054" cy="269199"/>
            <a:chOff x="0" y="0"/>
            <a:chExt cx="432052" cy="269198"/>
          </a:xfrm>
        </p:grpSpPr>
        <p:sp>
          <p:nvSpPr>
            <p:cNvPr id="67" name="Chevron"/>
            <p:cNvSpPr/>
            <p:nvPr/>
          </p:nvSpPr>
          <p:spPr>
            <a:xfrm>
              <a:off x="0" y="31941"/>
              <a:ext cx="432053" cy="205321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8" name="H"/>
            <p:cNvSpPr txBox="1"/>
            <p:nvPr/>
          </p:nvSpPr>
          <p:spPr>
            <a:xfrm>
              <a:off x="153146" y="-1"/>
              <a:ext cx="125759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70" name="Google Shape;45;p1"/>
          <p:cNvSpPr/>
          <p:nvPr/>
        </p:nvSpPr>
        <p:spPr>
          <a:xfrm>
            <a:off x="134962" y="137760"/>
            <a:ext cx="7996291" cy="113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867" y="0"/>
                </a:lnTo>
                <a:lnTo>
                  <a:pt x="20867" y="12600"/>
                </a:lnTo>
                <a:lnTo>
                  <a:pt x="21600" y="12223"/>
                </a:lnTo>
                <a:lnTo>
                  <a:pt x="20867" y="18000"/>
                </a:lnTo>
                <a:lnTo>
                  <a:pt x="20867" y="21600"/>
                </a:lnTo>
                <a:lnTo>
                  <a:pt x="0" y="21600"/>
                </a:lnTo>
                <a:lnTo>
                  <a:pt x="0" y="12600"/>
                </a:lnTo>
                <a:close/>
              </a:path>
            </a:pathLst>
          </a:custGeom>
          <a:solidFill>
            <a:srgbClr val="FEF2D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1" name="Google Shape;46;p1"/>
          <p:cNvSpPr txBox="1"/>
          <p:nvPr>
            <p:ph type="title"/>
          </p:nvPr>
        </p:nvSpPr>
        <p:spPr>
          <a:xfrm>
            <a:off x="184140" y="189588"/>
            <a:ext cx="8793596" cy="307781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r>
              <a:t>Problem Statement Worksheet (</a:t>
            </a:r>
            <a:r>
              <a:rPr sz="1500"/>
              <a:t>Hypothesis Formation</a:t>
            </a:r>
            <a:r>
              <a:t>)</a:t>
            </a:r>
          </a:p>
        </p:txBody>
      </p:sp>
      <p:sp>
        <p:nvSpPr>
          <p:cNvPr id="72" name="Google Shape;48;p1"/>
          <p:cNvSpPr txBox="1"/>
          <p:nvPr/>
        </p:nvSpPr>
        <p:spPr>
          <a:xfrm>
            <a:off x="197782" y="576285"/>
            <a:ext cx="7183865" cy="466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3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15% failure rate for InSense manufacturing in March is due to operations at a given factory, or faulty parts from one or more suppliers </a:t>
            </a:r>
          </a:p>
        </p:txBody>
      </p:sp>
      <p:pic>
        <p:nvPicPr>
          <p:cNvPr id="7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93893" y="3371846"/>
            <a:ext cx="2369718" cy="1023288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Google Shape;37;p1"/>
          <p:cNvSpPr txBox="1"/>
          <p:nvPr/>
        </p:nvSpPr>
        <p:spPr>
          <a:xfrm>
            <a:off x="5068003" y="2923326"/>
            <a:ext cx="3904351" cy="529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marL="100263" indent="-100263">
              <a:lnSpc>
                <a:spcPct val="80000"/>
              </a:lnSpc>
              <a:spcBef>
                <a:spcPts val="2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We have Stakeholders, but no roles - we can guess, but it would be better to define how each person can help or oversee our efforts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ynergy_CF_YNR002">
  <a:themeElements>
    <a:clrScheme name="Synergy_CF_YNR002">
      <a:dk1>
        <a:srgbClr val="002C46"/>
      </a:dk1>
      <a:lt1>
        <a:srgbClr val="464646"/>
      </a:lt1>
      <a:dk2>
        <a:srgbClr val="A7A7A7"/>
      </a:dk2>
      <a:lt2>
        <a:srgbClr val="535353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00FF"/>
      </a:hlink>
      <a:folHlink>
        <a:srgbClr val="FF00FF"/>
      </a:folHlink>
    </a:clrScheme>
    <a:fontScheme name="Synergy_CF_YNR00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ynergy_CF_YNR0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64646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Synergy_CF_YNR00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00FF"/>
      </a:hlink>
      <a:folHlink>
        <a:srgbClr val="FF00FF"/>
      </a:folHlink>
    </a:clrScheme>
    <a:fontScheme name="Synergy_CF_YNR00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ynergy_CF_YNR0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64646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