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14"/>
  </p:notesMasterIdLst>
  <p:sldIdLst>
    <p:sldId id="291" r:id="rId2"/>
    <p:sldId id="282" r:id="rId3"/>
    <p:sldId id="283" r:id="rId4"/>
    <p:sldId id="284" r:id="rId5"/>
    <p:sldId id="285" r:id="rId6"/>
    <p:sldId id="288" r:id="rId7"/>
    <p:sldId id="289" r:id="rId8"/>
    <p:sldId id="293" r:id="rId9"/>
    <p:sldId id="292" r:id="rId10"/>
    <p:sldId id="287" r:id="rId11"/>
    <p:sldId id="295" r:id="rId12"/>
    <p:sldId id="294" r:id="rId13"/>
  </p:sldIdLst>
  <p:sldSz cx="9906000" cy="6858000" type="A4"/>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2" autoAdjust="0"/>
    <p:restoredTop sz="95214" autoAdjust="0"/>
  </p:normalViewPr>
  <p:slideViewPr>
    <p:cSldViewPr showGuides="1">
      <p:cViewPr varScale="1">
        <p:scale>
          <a:sx n="81" d="100"/>
          <a:sy n="81" d="100"/>
        </p:scale>
        <p:origin x="1334" y="62"/>
      </p:cViewPr>
      <p:guideLst>
        <p:guide orient="horz" pos="2160"/>
        <p:guide pos="312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F562C6-6C3A-4784-AF20-A79F5F913749}" type="datetimeFigureOut">
              <a:rPr lang="ko-KR" altLang="en-US" smtClean="0"/>
              <a:t>2021-08-31</a:t>
            </a:fld>
            <a:endParaRPr lang="ko-KR" altLang="en-US"/>
          </a:p>
        </p:txBody>
      </p:sp>
      <p:sp>
        <p:nvSpPr>
          <p:cNvPr id="4" name="슬라이드 이미지 개체 틀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10967B-72F0-435D-8EEB-8D0D976EA9FA}" type="slidenum">
              <a:rPr lang="ko-KR" altLang="en-US" smtClean="0"/>
              <a:t>‹#›</a:t>
            </a:fld>
            <a:endParaRPr lang="ko-KR" altLang="en-US"/>
          </a:p>
        </p:txBody>
      </p:sp>
    </p:spTree>
    <p:extLst>
      <p:ext uri="{BB962C8B-B14F-4D97-AF65-F5344CB8AC3E}">
        <p14:creationId xmlns:p14="http://schemas.microsoft.com/office/powerpoint/2010/main" val="118333823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C110967B-72F0-435D-8EEB-8D0D976EA9FA}" type="slidenum">
              <a:rPr lang="ko-KR" altLang="en-US" smtClean="0"/>
              <a:t>1</a:t>
            </a:fld>
            <a:endParaRPr lang="ko-KR" altLang="en-US"/>
          </a:p>
        </p:txBody>
      </p:sp>
    </p:spTree>
    <p:extLst>
      <p:ext uri="{BB962C8B-B14F-4D97-AF65-F5344CB8AC3E}">
        <p14:creationId xmlns:p14="http://schemas.microsoft.com/office/powerpoint/2010/main" val="2744410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C110967B-72F0-435D-8EEB-8D0D976EA9FA}" type="slidenum">
              <a:rPr lang="ko-KR" altLang="en-US" smtClean="0"/>
              <a:t>10</a:t>
            </a:fld>
            <a:endParaRPr lang="ko-KR" altLang="en-US"/>
          </a:p>
        </p:txBody>
      </p:sp>
    </p:spTree>
    <p:extLst>
      <p:ext uri="{BB962C8B-B14F-4D97-AF65-F5344CB8AC3E}">
        <p14:creationId xmlns:p14="http://schemas.microsoft.com/office/powerpoint/2010/main" val="2750563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C110967B-72F0-435D-8EEB-8D0D976EA9FA}" type="slidenum">
              <a:rPr lang="ko-KR" altLang="en-US" smtClean="0"/>
              <a:t>11</a:t>
            </a:fld>
            <a:endParaRPr lang="ko-KR" altLang="en-US"/>
          </a:p>
        </p:txBody>
      </p:sp>
    </p:spTree>
    <p:extLst>
      <p:ext uri="{BB962C8B-B14F-4D97-AF65-F5344CB8AC3E}">
        <p14:creationId xmlns:p14="http://schemas.microsoft.com/office/powerpoint/2010/main" val="1920669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C110967B-72F0-435D-8EEB-8D0D976EA9FA}" type="slidenum">
              <a:rPr lang="ko-KR" altLang="en-US" smtClean="0"/>
              <a:t>12</a:t>
            </a:fld>
            <a:endParaRPr lang="ko-KR" altLang="en-US"/>
          </a:p>
        </p:txBody>
      </p:sp>
    </p:spTree>
    <p:extLst>
      <p:ext uri="{BB962C8B-B14F-4D97-AF65-F5344CB8AC3E}">
        <p14:creationId xmlns:p14="http://schemas.microsoft.com/office/powerpoint/2010/main" val="2253582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C110967B-72F0-435D-8EEB-8D0D976EA9FA}" type="slidenum">
              <a:rPr lang="ko-KR" altLang="en-US" smtClean="0"/>
              <a:t>2</a:t>
            </a:fld>
            <a:endParaRPr lang="ko-KR" altLang="en-US"/>
          </a:p>
        </p:txBody>
      </p:sp>
    </p:spTree>
    <p:extLst>
      <p:ext uri="{BB962C8B-B14F-4D97-AF65-F5344CB8AC3E}">
        <p14:creationId xmlns:p14="http://schemas.microsoft.com/office/powerpoint/2010/main" val="3267717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C110967B-72F0-435D-8EEB-8D0D976EA9FA}" type="slidenum">
              <a:rPr lang="ko-KR" altLang="en-US" smtClean="0"/>
              <a:t>3</a:t>
            </a:fld>
            <a:endParaRPr lang="ko-KR" altLang="en-US"/>
          </a:p>
        </p:txBody>
      </p:sp>
    </p:spTree>
    <p:extLst>
      <p:ext uri="{BB962C8B-B14F-4D97-AF65-F5344CB8AC3E}">
        <p14:creationId xmlns:p14="http://schemas.microsoft.com/office/powerpoint/2010/main" val="3963810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C110967B-72F0-435D-8EEB-8D0D976EA9FA}" type="slidenum">
              <a:rPr lang="ko-KR" altLang="en-US" smtClean="0"/>
              <a:t>4</a:t>
            </a:fld>
            <a:endParaRPr lang="ko-KR" altLang="en-US"/>
          </a:p>
        </p:txBody>
      </p:sp>
    </p:spTree>
    <p:extLst>
      <p:ext uri="{BB962C8B-B14F-4D97-AF65-F5344CB8AC3E}">
        <p14:creationId xmlns:p14="http://schemas.microsoft.com/office/powerpoint/2010/main" val="3202441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C110967B-72F0-435D-8EEB-8D0D976EA9FA}" type="slidenum">
              <a:rPr lang="ko-KR" altLang="en-US" smtClean="0"/>
              <a:t>5</a:t>
            </a:fld>
            <a:endParaRPr lang="ko-KR" altLang="en-US"/>
          </a:p>
        </p:txBody>
      </p:sp>
    </p:spTree>
    <p:extLst>
      <p:ext uri="{BB962C8B-B14F-4D97-AF65-F5344CB8AC3E}">
        <p14:creationId xmlns:p14="http://schemas.microsoft.com/office/powerpoint/2010/main" val="1641426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C110967B-72F0-435D-8EEB-8D0D976EA9FA}" type="slidenum">
              <a:rPr lang="ko-KR" altLang="en-US" smtClean="0"/>
              <a:t>6</a:t>
            </a:fld>
            <a:endParaRPr lang="ko-KR" altLang="en-US"/>
          </a:p>
        </p:txBody>
      </p:sp>
    </p:spTree>
    <p:extLst>
      <p:ext uri="{BB962C8B-B14F-4D97-AF65-F5344CB8AC3E}">
        <p14:creationId xmlns:p14="http://schemas.microsoft.com/office/powerpoint/2010/main" val="2688398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C110967B-72F0-435D-8EEB-8D0D976EA9FA}" type="slidenum">
              <a:rPr lang="ko-KR" altLang="en-US" smtClean="0"/>
              <a:t>7</a:t>
            </a:fld>
            <a:endParaRPr lang="ko-KR" altLang="en-US"/>
          </a:p>
        </p:txBody>
      </p:sp>
    </p:spTree>
    <p:extLst>
      <p:ext uri="{BB962C8B-B14F-4D97-AF65-F5344CB8AC3E}">
        <p14:creationId xmlns:p14="http://schemas.microsoft.com/office/powerpoint/2010/main" val="805229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C110967B-72F0-435D-8EEB-8D0D976EA9FA}" type="slidenum">
              <a:rPr lang="ko-KR" altLang="en-US" smtClean="0"/>
              <a:t>8</a:t>
            </a:fld>
            <a:endParaRPr lang="ko-KR" altLang="en-US"/>
          </a:p>
        </p:txBody>
      </p:sp>
    </p:spTree>
    <p:extLst>
      <p:ext uri="{BB962C8B-B14F-4D97-AF65-F5344CB8AC3E}">
        <p14:creationId xmlns:p14="http://schemas.microsoft.com/office/powerpoint/2010/main" val="2693747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C110967B-72F0-435D-8EEB-8D0D976EA9FA}" type="slidenum">
              <a:rPr lang="ko-KR" altLang="en-US" smtClean="0"/>
              <a:t>9</a:t>
            </a:fld>
            <a:endParaRPr lang="ko-KR" altLang="en-US"/>
          </a:p>
        </p:txBody>
      </p:sp>
    </p:spTree>
    <p:extLst>
      <p:ext uri="{BB962C8B-B14F-4D97-AF65-F5344CB8AC3E}">
        <p14:creationId xmlns:p14="http://schemas.microsoft.com/office/powerpoint/2010/main" val="7612825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간지_슬라이드">
    <p:spTree>
      <p:nvGrpSpPr>
        <p:cNvPr id="1" name=""/>
        <p:cNvGrpSpPr/>
        <p:nvPr/>
      </p:nvGrpSpPr>
      <p:grpSpPr>
        <a:xfrm>
          <a:off x="0" y="0"/>
          <a:ext cx="0" cy="0"/>
          <a:chOff x="0" y="0"/>
          <a:chExt cx="0" cy="0"/>
        </a:xfrm>
      </p:grpSpPr>
      <p:cxnSp>
        <p:nvCxnSpPr>
          <p:cNvPr id="10" name="직선 연결선 9"/>
          <p:cNvCxnSpPr/>
          <p:nvPr userDrawn="1"/>
        </p:nvCxnSpPr>
        <p:spPr>
          <a:xfrm>
            <a:off x="2294" y="404664"/>
            <a:ext cx="9903706" cy="0"/>
          </a:xfrm>
          <a:prstGeom prst="line">
            <a:avLst/>
          </a:prstGeom>
          <a:ln w="3175" cap="rnd" cmpd="sng">
            <a:solidFill>
              <a:schemeClr val="tx1">
                <a:lumMod val="50000"/>
                <a:lumOff val="50000"/>
                <a:alpha val="70000"/>
              </a:schemeClr>
            </a:solidFill>
            <a:prstDash val="solid"/>
          </a:ln>
        </p:spPr>
        <p:style>
          <a:lnRef idx="1">
            <a:schemeClr val="accent1"/>
          </a:lnRef>
          <a:fillRef idx="0">
            <a:schemeClr val="accent1"/>
          </a:fillRef>
          <a:effectRef idx="0">
            <a:schemeClr val="accent1"/>
          </a:effectRef>
          <a:fontRef idx="minor">
            <a:schemeClr val="tx1"/>
          </a:fontRef>
        </p:style>
      </p:cxnSp>
      <p:sp>
        <p:nvSpPr>
          <p:cNvPr id="14" name="슬라이드 번호 개체 틀 5"/>
          <p:cNvSpPr>
            <a:spLocks noGrp="1"/>
          </p:cNvSpPr>
          <p:nvPr>
            <p:ph type="sldNum" sz="quarter" idx="4"/>
          </p:nvPr>
        </p:nvSpPr>
        <p:spPr>
          <a:xfrm>
            <a:off x="3798447" y="6623093"/>
            <a:ext cx="2311400" cy="202223"/>
          </a:xfrm>
          <a:prstGeom prst="rect">
            <a:avLst/>
          </a:prstGeom>
        </p:spPr>
        <p:txBody>
          <a:bodyPr vert="horz" wrap="square" lIns="91440" tIns="45720" rIns="91440" bIns="45720" numCol="1" anchor="t" anchorCtr="0" compatLnSpc="1">
            <a:prstTxWarp prst="textNoShape">
              <a:avLst/>
            </a:prstTxWarp>
          </a:bodyPr>
          <a:lstStyle>
            <a:lvl1pPr algn="ctr" eaLnBrk="1" latinLnBrk="1" hangingPunct="1">
              <a:defRPr kumimoji="0" sz="800">
                <a:latin typeface="+mn-ea"/>
                <a:ea typeface="+mn-ea"/>
              </a:defRPr>
            </a:lvl1pPr>
          </a:lstStyle>
          <a:p>
            <a:pPr>
              <a:defRPr/>
            </a:pPr>
            <a:fld id="{64ADD923-5262-42BA-8C2A-C248D5B92DE5}" type="slidenum">
              <a:rPr lang="ko-KR" altLang="en-US" smtClean="0"/>
              <a:pPr>
                <a:defRPr/>
              </a:pPr>
              <a:t>‹#›</a:t>
            </a:fld>
            <a:endParaRPr lang="ko-KR" altLang="en-US"/>
          </a:p>
        </p:txBody>
      </p:sp>
      <p:sp>
        <p:nvSpPr>
          <p:cNvPr id="15" name="TextBox 14"/>
          <p:cNvSpPr txBox="1">
            <a:spLocks noChangeArrowheads="1"/>
          </p:cNvSpPr>
          <p:nvPr userDrawn="1"/>
        </p:nvSpPr>
        <p:spPr bwMode="auto">
          <a:xfrm>
            <a:off x="488504" y="6703228"/>
            <a:ext cx="889987" cy="152671"/>
          </a:xfrm>
          <a:prstGeom prst="rect">
            <a:avLst/>
          </a:prstGeom>
          <a:noFill/>
          <a:ln>
            <a:noFill/>
          </a:ln>
        </p:spPr>
        <p:txBody>
          <a:bodyPr wrap="none" bIns="0" anchor="b">
            <a:spAutoFit/>
          </a:bodyPr>
          <a:lstStyle>
            <a:lvl1pPr>
              <a:defRPr kumimoji="1" sz="2400">
                <a:solidFill>
                  <a:schemeClr val="tx1"/>
                </a:solidFill>
                <a:latin typeface="맑은 고딕" panose="020B0503020000020004" pitchFamily="50" charset="-127"/>
                <a:ea typeface="굴림" panose="020B0600000101010101" pitchFamily="50" charset="-127"/>
              </a:defRPr>
            </a:lvl1pPr>
            <a:lvl2pPr marL="742950" indent="-285750">
              <a:defRPr kumimoji="1" sz="2400">
                <a:solidFill>
                  <a:schemeClr val="tx1"/>
                </a:solidFill>
                <a:latin typeface="맑은 고딕" panose="020B0503020000020004" pitchFamily="50" charset="-127"/>
                <a:ea typeface="굴림" panose="020B0600000101010101" pitchFamily="50" charset="-127"/>
              </a:defRPr>
            </a:lvl2pPr>
            <a:lvl3pPr marL="1143000" indent="-228600">
              <a:defRPr kumimoji="1" sz="2400">
                <a:solidFill>
                  <a:schemeClr val="tx1"/>
                </a:solidFill>
                <a:latin typeface="맑은 고딕" panose="020B0503020000020004" pitchFamily="50" charset="-127"/>
                <a:ea typeface="굴림" panose="020B0600000101010101" pitchFamily="50" charset="-127"/>
              </a:defRPr>
            </a:lvl3pPr>
            <a:lvl4pPr marL="1600200" indent="-228600">
              <a:defRPr kumimoji="1" sz="2400">
                <a:solidFill>
                  <a:schemeClr val="tx1"/>
                </a:solidFill>
                <a:latin typeface="맑은 고딕" panose="020B0503020000020004" pitchFamily="50" charset="-127"/>
                <a:ea typeface="굴림" panose="020B0600000101010101" pitchFamily="50" charset="-127"/>
              </a:defRPr>
            </a:lvl4pPr>
            <a:lvl5pPr marL="2057400" indent="-228600">
              <a:defRPr kumimoji="1" sz="2400">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sz="2400">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sz="2400">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sz="2400">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sz="2400">
                <a:solidFill>
                  <a:schemeClr val="tx1"/>
                </a:solidFill>
                <a:latin typeface="맑은 고딕" panose="020B0503020000020004" pitchFamily="50" charset="-127"/>
                <a:ea typeface="굴림" panose="020B0600000101010101" pitchFamily="50" charset="-127"/>
              </a:defRPr>
            </a:lvl9pPr>
          </a:lstStyle>
          <a:p>
            <a:pPr eaLnBrk="1" latinLnBrk="1" hangingPunct="1">
              <a:defRPr/>
            </a:pPr>
            <a:r>
              <a:rPr kumimoji="0" lang="en-US" altLang="ko-KR" sz="692" dirty="0" err="1">
                <a:solidFill>
                  <a:srgbClr val="595959"/>
                </a:solidFill>
                <a:latin typeface="Trebuchet MS" panose="020B0603020202020204" pitchFamily="34" charset="0"/>
                <a:ea typeface="맑은 고딕" panose="020B0503020000020004" pitchFamily="50" charset="-127"/>
              </a:rPr>
              <a:t>DataEngineersLab</a:t>
            </a:r>
            <a:endParaRPr kumimoji="0" lang="ko-KR" altLang="en-US" sz="692" dirty="0">
              <a:solidFill>
                <a:srgbClr val="595959"/>
              </a:solidFill>
              <a:ea typeface="맑은 고딕" panose="020B0503020000020004" pitchFamily="50" charset="-127"/>
            </a:endParaRPr>
          </a:p>
        </p:txBody>
      </p:sp>
      <p:cxnSp>
        <p:nvCxnSpPr>
          <p:cNvPr id="16" name="직선 연결선 15"/>
          <p:cNvCxnSpPr/>
          <p:nvPr userDrawn="1"/>
        </p:nvCxnSpPr>
        <p:spPr>
          <a:xfrm>
            <a:off x="2294" y="6544651"/>
            <a:ext cx="9903706" cy="0"/>
          </a:xfrm>
          <a:prstGeom prst="line">
            <a:avLst/>
          </a:prstGeom>
          <a:ln w="3175" cap="rnd" cmpd="sng">
            <a:solidFill>
              <a:schemeClr val="tx1">
                <a:lumMod val="50000"/>
                <a:lumOff val="50000"/>
                <a:alpha val="70000"/>
              </a:schemeClr>
            </a:solidFill>
            <a:prstDash val="solid"/>
          </a:ln>
        </p:spPr>
        <p:style>
          <a:lnRef idx="1">
            <a:schemeClr val="accent1"/>
          </a:lnRef>
          <a:fillRef idx="0">
            <a:schemeClr val="accent1"/>
          </a:fillRef>
          <a:effectRef idx="0">
            <a:schemeClr val="accent1"/>
          </a:effectRef>
          <a:fontRef idx="minor">
            <a:schemeClr val="tx1"/>
          </a:fontRef>
        </p:style>
      </p:cxnSp>
      <p:sp>
        <p:nvSpPr>
          <p:cNvPr id="17" name="Shape 1"/>
          <p:cNvSpPr>
            <a:spLocks/>
          </p:cNvSpPr>
          <p:nvPr userDrawn="1"/>
        </p:nvSpPr>
        <p:spPr bwMode="auto">
          <a:xfrm>
            <a:off x="7275851" y="6640392"/>
            <a:ext cx="2624437" cy="188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3873163">
              <a:defRPr kumimoji="1" sz="2400">
                <a:solidFill>
                  <a:schemeClr val="tx1"/>
                </a:solidFill>
                <a:latin typeface="맑은 고딕" panose="020B0503020000020004" pitchFamily="50" charset="-127"/>
                <a:ea typeface="굴림" panose="020B0600000101010101" pitchFamily="50" charset="-127"/>
              </a:defRPr>
            </a:lvl1pPr>
            <a:lvl2pPr marL="742950" indent="-285750" defTabSz="-13873163">
              <a:defRPr kumimoji="1" sz="2400">
                <a:solidFill>
                  <a:schemeClr val="tx1"/>
                </a:solidFill>
                <a:latin typeface="맑은 고딕" panose="020B0503020000020004" pitchFamily="50" charset="-127"/>
                <a:ea typeface="굴림" panose="020B0600000101010101" pitchFamily="50" charset="-127"/>
              </a:defRPr>
            </a:lvl2pPr>
            <a:lvl3pPr marL="1143000" indent="-228600" defTabSz="-13873163">
              <a:defRPr kumimoji="1" sz="2400">
                <a:solidFill>
                  <a:schemeClr val="tx1"/>
                </a:solidFill>
                <a:latin typeface="맑은 고딕" panose="020B0503020000020004" pitchFamily="50" charset="-127"/>
                <a:ea typeface="굴림" panose="020B0600000101010101" pitchFamily="50" charset="-127"/>
              </a:defRPr>
            </a:lvl3pPr>
            <a:lvl4pPr marL="1600200" indent="-228600" defTabSz="-13873163">
              <a:defRPr kumimoji="1" sz="2400">
                <a:solidFill>
                  <a:schemeClr val="tx1"/>
                </a:solidFill>
                <a:latin typeface="맑은 고딕" panose="020B0503020000020004" pitchFamily="50" charset="-127"/>
                <a:ea typeface="굴림" panose="020B0600000101010101" pitchFamily="50" charset="-127"/>
              </a:defRPr>
            </a:lvl4pPr>
            <a:lvl5pPr marL="2057400" indent="-228600" defTabSz="-13873163">
              <a:defRPr kumimoji="1" sz="2400">
                <a:solidFill>
                  <a:schemeClr val="tx1"/>
                </a:solidFill>
                <a:latin typeface="맑은 고딕" panose="020B0503020000020004" pitchFamily="50" charset="-127"/>
                <a:ea typeface="굴림" panose="020B0600000101010101" pitchFamily="50" charset="-127"/>
              </a:defRPr>
            </a:lvl5pPr>
            <a:lvl6pPr marL="2514600" indent="-228600" defTabSz="-13873163" eaLnBrk="0" fontAlgn="base" hangingPunct="0">
              <a:spcBef>
                <a:spcPct val="0"/>
              </a:spcBef>
              <a:spcAft>
                <a:spcPct val="0"/>
              </a:spcAft>
              <a:defRPr kumimoji="1" sz="2400">
                <a:solidFill>
                  <a:schemeClr val="tx1"/>
                </a:solidFill>
                <a:latin typeface="맑은 고딕" panose="020B0503020000020004" pitchFamily="50" charset="-127"/>
                <a:ea typeface="굴림" panose="020B0600000101010101" pitchFamily="50" charset="-127"/>
              </a:defRPr>
            </a:lvl6pPr>
            <a:lvl7pPr marL="2971800" indent="-228600" defTabSz="-13873163" eaLnBrk="0" fontAlgn="base" hangingPunct="0">
              <a:spcBef>
                <a:spcPct val="0"/>
              </a:spcBef>
              <a:spcAft>
                <a:spcPct val="0"/>
              </a:spcAft>
              <a:defRPr kumimoji="1" sz="2400">
                <a:solidFill>
                  <a:schemeClr val="tx1"/>
                </a:solidFill>
                <a:latin typeface="맑은 고딕" panose="020B0503020000020004" pitchFamily="50" charset="-127"/>
                <a:ea typeface="굴림" panose="020B0600000101010101" pitchFamily="50" charset="-127"/>
              </a:defRPr>
            </a:lvl7pPr>
            <a:lvl8pPr marL="3429000" indent="-228600" defTabSz="-13873163" eaLnBrk="0" fontAlgn="base" hangingPunct="0">
              <a:spcBef>
                <a:spcPct val="0"/>
              </a:spcBef>
              <a:spcAft>
                <a:spcPct val="0"/>
              </a:spcAft>
              <a:defRPr kumimoji="1" sz="2400">
                <a:solidFill>
                  <a:schemeClr val="tx1"/>
                </a:solidFill>
                <a:latin typeface="맑은 고딕" panose="020B0503020000020004" pitchFamily="50" charset="-127"/>
                <a:ea typeface="굴림" panose="020B0600000101010101" pitchFamily="50" charset="-127"/>
              </a:defRPr>
            </a:lvl8pPr>
            <a:lvl9pPr marL="3886200" indent="-228600" defTabSz="-13873163" eaLnBrk="0" fontAlgn="base" hangingPunct="0">
              <a:spcBef>
                <a:spcPct val="0"/>
              </a:spcBef>
              <a:spcAft>
                <a:spcPct val="0"/>
              </a:spcAft>
              <a:defRPr kumimoji="1" sz="2400">
                <a:solidFill>
                  <a:schemeClr val="tx1"/>
                </a:solidFill>
                <a:latin typeface="맑은 고딕" panose="020B0503020000020004" pitchFamily="50" charset="-127"/>
                <a:ea typeface="굴림" panose="020B0600000101010101" pitchFamily="50" charset="-127"/>
              </a:defRPr>
            </a:lvl9pPr>
          </a:lstStyle>
          <a:p>
            <a:pPr algn="r" eaLnBrk="1" latinLnBrk="1" hangingPunct="1">
              <a:defRPr/>
            </a:pPr>
            <a:r>
              <a:rPr kumimoji="0" lang="en-US" altLang="ko-KR" sz="623" dirty="0">
                <a:solidFill>
                  <a:srgbClr val="595959"/>
                </a:solidFill>
                <a:latin typeface="Arial" panose="020B0604020202020204" pitchFamily="34" charset="0"/>
                <a:ea typeface="맑은 고딕" panose="020B0503020000020004" pitchFamily="50" charset="-127"/>
              </a:rPr>
              <a:t>Copyright © 2021 DataEngineersLab Co., Ltd.  All Rights Reserved. </a:t>
            </a:r>
          </a:p>
        </p:txBody>
      </p:sp>
      <p:pic>
        <p:nvPicPr>
          <p:cNvPr id="18"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25" y="6578980"/>
            <a:ext cx="51435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직선 연결선 8"/>
          <p:cNvCxnSpPr/>
          <p:nvPr userDrawn="1"/>
        </p:nvCxnSpPr>
        <p:spPr>
          <a:xfrm>
            <a:off x="2935167" y="2242038"/>
            <a:ext cx="4087324" cy="0"/>
          </a:xfrm>
          <a:prstGeom prst="line">
            <a:avLst/>
          </a:prstGeom>
          <a:ln w="15875" cap="rnd" cmpd="sng">
            <a:solidFill>
              <a:schemeClr val="tx1">
                <a:alpha val="70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1434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일반_슬라이드">
    <p:spTree>
      <p:nvGrpSpPr>
        <p:cNvPr id="1" name=""/>
        <p:cNvGrpSpPr/>
        <p:nvPr/>
      </p:nvGrpSpPr>
      <p:grpSpPr>
        <a:xfrm>
          <a:off x="0" y="0"/>
          <a:ext cx="0" cy="0"/>
          <a:chOff x="0" y="0"/>
          <a:chExt cx="0" cy="0"/>
        </a:xfrm>
      </p:grpSpPr>
      <p:cxnSp>
        <p:nvCxnSpPr>
          <p:cNvPr id="10" name="직선 연결선 9"/>
          <p:cNvCxnSpPr/>
          <p:nvPr userDrawn="1"/>
        </p:nvCxnSpPr>
        <p:spPr>
          <a:xfrm>
            <a:off x="2294" y="404664"/>
            <a:ext cx="9903706" cy="0"/>
          </a:xfrm>
          <a:prstGeom prst="line">
            <a:avLst/>
          </a:prstGeom>
          <a:ln w="3175" cap="rnd" cmpd="sng">
            <a:solidFill>
              <a:schemeClr val="tx1">
                <a:lumMod val="50000"/>
                <a:lumOff val="50000"/>
                <a:alpha val="70000"/>
              </a:schemeClr>
            </a:solidFill>
            <a:prstDash val="solid"/>
          </a:ln>
        </p:spPr>
        <p:style>
          <a:lnRef idx="1">
            <a:schemeClr val="accent1"/>
          </a:lnRef>
          <a:fillRef idx="0">
            <a:schemeClr val="accent1"/>
          </a:fillRef>
          <a:effectRef idx="0">
            <a:schemeClr val="accent1"/>
          </a:effectRef>
          <a:fontRef idx="minor">
            <a:schemeClr val="tx1"/>
          </a:fontRef>
        </p:style>
      </p:cxnSp>
      <p:sp>
        <p:nvSpPr>
          <p:cNvPr id="14" name="슬라이드 번호 개체 틀 5"/>
          <p:cNvSpPr>
            <a:spLocks noGrp="1"/>
          </p:cNvSpPr>
          <p:nvPr>
            <p:ph type="sldNum" sz="quarter" idx="4"/>
          </p:nvPr>
        </p:nvSpPr>
        <p:spPr>
          <a:xfrm>
            <a:off x="3798447" y="6623093"/>
            <a:ext cx="2311400" cy="202223"/>
          </a:xfrm>
          <a:prstGeom prst="rect">
            <a:avLst/>
          </a:prstGeom>
        </p:spPr>
        <p:txBody>
          <a:bodyPr vert="horz" wrap="square" lIns="91440" tIns="45720" rIns="91440" bIns="45720" numCol="1" anchor="t" anchorCtr="0" compatLnSpc="1">
            <a:prstTxWarp prst="textNoShape">
              <a:avLst/>
            </a:prstTxWarp>
          </a:bodyPr>
          <a:lstStyle>
            <a:lvl1pPr algn="ctr" eaLnBrk="1" latinLnBrk="1" hangingPunct="1">
              <a:defRPr kumimoji="0" sz="800">
                <a:latin typeface="+mn-ea"/>
                <a:ea typeface="+mn-ea"/>
              </a:defRPr>
            </a:lvl1pPr>
          </a:lstStyle>
          <a:p>
            <a:pPr>
              <a:defRPr/>
            </a:pPr>
            <a:fld id="{64ADD923-5262-42BA-8C2A-C248D5B92DE5}" type="slidenum">
              <a:rPr lang="ko-KR" altLang="en-US" smtClean="0"/>
              <a:pPr>
                <a:defRPr/>
              </a:pPr>
              <a:t>‹#›</a:t>
            </a:fld>
            <a:endParaRPr lang="ko-KR" altLang="en-US"/>
          </a:p>
        </p:txBody>
      </p:sp>
      <p:sp>
        <p:nvSpPr>
          <p:cNvPr id="15" name="TextBox 14"/>
          <p:cNvSpPr txBox="1">
            <a:spLocks noChangeArrowheads="1"/>
          </p:cNvSpPr>
          <p:nvPr userDrawn="1"/>
        </p:nvSpPr>
        <p:spPr bwMode="auto">
          <a:xfrm>
            <a:off x="488504" y="6703228"/>
            <a:ext cx="889987" cy="152671"/>
          </a:xfrm>
          <a:prstGeom prst="rect">
            <a:avLst/>
          </a:prstGeom>
          <a:noFill/>
          <a:ln>
            <a:noFill/>
          </a:ln>
        </p:spPr>
        <p:txBody>
          <a:bodyPr wrap="none" bIns="0" anchor="b">
            <a:spAutoFit/>
          </a:bodyPr>
          <a:lstStyle>
            <a:lvl1pPr>
              <a:defRPr kumimoji="1" sz="2400">
                <a:solidFill>
                  <a:schemeClr val="tx1"/>
                </a:solidFill>
                <a:latin typeface="맑은 고딕" panose="020B0503020000020004" pitchFamily="50" charset="-127"/>
                <a:ea typeface="굴림" panose="020B0600000101010101" pitchFamily="50" charset="-127"/>
              </a:defRPr>
            </a:lvl1pPr>
            <a:lvl2pPr marL="742950" indent="-285750">
              <a:defRPr kumimoji="1" sz="2400">
                <a:solidFill>
                  <a:schemeClr val="tx1"/>
                </a:solidFill>
                <a:latin typeface="맑은 고딕" panose="020B0503020000020004" pitchFamily="50" charset="-127"/>
                <a:ea typeface="굴림" panose="020B0600000101010101" pitchFamily="50" charset="-127"/>
              </a:defRPr>
            </a:lvl2pPr>
            <a:lvl3pPr marL="1143000" indent="-228600">
              <a:defRPr kumimoji="1" sz="2400">
                <a:solidFill>
                  <a:schemeClr val="tx1"/>
                </a:solidFill>
                <a:latin typeface="맑은 고딕" panose="020B0503020000020004" pitchFamily="50" charset="-127"/>
                <a:ea typeface="굴림" panose="020B0600000101010101" pitchFamily="50" charset="-127"/>
              </a:defRPr>
            </a:lvl3pPr>
            <a:lvl4pPr marL="1600200" indent="-228600">
              <a:defRPr kumimoji="1" sz="2400">
                <a:solidFill>
                  <a:schemeClr val="tx1"/>
                </a:solidFill>
                <a:latin typeface="맑은 고딕" panose="020B0503020000020004" pitchFamily="50" charset="-127"/>
                <a:ea typeface="굴림" panose="020B0600000101010101" pitchFamily="50" charset="-127"/>
              </a:defRPr>
            </a:lvl4pPr>
            <a:lvl5pPr marL="2057400" indent="-228600">
              <a:defRPr kumimoji="1" sz="2400">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sz="2400">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sz="2400">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sz="2400">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sz="2400">
                <a:solidFill>
                  <a:schemeClr val="tx1"/>
                </a:solidFill>
                <a:latin typeface="맑은 고딕" panose="020B0503020000020004" pitchFamily="50" charset="-127"/>
                <a:ea typeface="굴림" panose="020B0600000101010101" pitchFamily="50" charset="-127"/>
              </a:defRPr>
            </a:lvl9pPr>
          </a:lstStyle>
          <a:p>
            <a:pPr eaLnBrk="1" latinLnBrk="1" hangingPunct="1">
              <a:defRPr/>
            </a:pPr>
            <a:r>
              <a:rPr kumimoji="0" lang="en-US" altLang="ko-KR" sz="692" dirty="0" err="1">
                <a:solidFill>
                  <a:srgbClr val="595959"/>
                </a:solidFill>
                <a:latin typeface="Trebuchet MS" panose="020B0603020202020204" pitchFamily="34" charset="0"/>
                <a:ea typeface="맑은 고딕" panose="020B0503020000020004" pitchFamily="50" charset="-127"/>
              </a:rPr>
              <a:t>DataEngineersLab</a:t>
            </a:r>
            <a:endParaRPr kumimoji="0" lang="ko-KR" altLang="en-US" sz="692" dirty="0">
              <a:solidFill>
                <a:srgbClr val="595959"/>
              </a:solidFill>
              <a:ea typeface="맑은 고딕" panose="020B0503020000020004" pitchFamily="50" charset="-127"/>
            </a:endParaRPr>
          </a:p>
        </p:txBody>
      </p:sp>
      <p:cxnSp>
        <p:nvCxnSpPr>
          <p:cNvPr id="16" name="직선 연결선 15"/>
          <p:cNvCxnSpPr/>
          <p:nvPr userDrawn="1"/>
        </p:nvCxnSpPr>
        <p:spPr>
          <a:xfrm>
            <a:off x="2294" y="6544651"/>
            <a:ext cx="9903706" cy="0"/>
          </a:xfrm>
          <a:prstGeom prst="line">
            <a:avLst/>
          </a:prstGeom>
          <a:ln w="3175" cap="rnd" cmpd="sng">
            <a:solidFill>
              <a:schemeClr val="tx1">
                <a:lumMod val="50000"/>
                <a:lumOff val="50000"/>
                <a:alpha val="70000"/>
              </a:schemeClr>
            </a:solidFill>
            <a:prstDash val="solid"/>
          </a:ln>
        </p:spPr>
        <p:style>
          <a:lnRef idx="1">
            <a:schemeClr val="accent1"/>
          </a:lnRef>
          <a:fillRef idx="0">
            <a:schemeClr val="accent1"/>
          </a:fillRef>
          <a:effectRef idx="0">
            <a:schemeClr val="accent1"/>
          </a:effectRef>
          <a:fontRef idx="minor">
            <a:schemeClr val="tx1"/>
          </a:fontRef>
        </p:style>
      </p:cxnSp>
      <p:sp>
        <p:nvSpPr>
          <p:cNvPr id="17" name="Shape 1"/>
          <p:cNvSpPr>
            <a:spLocks/>
          </p:cNvSpPr>
          <p:nvPr userDrawn="1"/>
        </p:nvSpPr>
        <p:spPr bwMode="auto">
          <a:xfrm>
            <a:off x="7275851" y="6640392"/>
            <a:ext cx="2624437" cy="188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3873163">
              <a:defRPr kumimoji="1" sz="2400">
                <a:solidFill>
                  <a:schemeClr val="tx1"/>
                </a:solidFill>
                <a:latin typeface="맑은 고딕" panose="020B0503020000020004" pitchFamily="50" charset="-127"/>
                <a:ea typeface="굴림" panose="020B0600000101010101" pitchFamily="50" charset="-127"/>
              </a:defRPr>
            </a:lvl1pPr>
            <a:lvl2pPr marL="742950" indent="-285750" defTabSz="-13873163">
              <a:defRPr kumimoji="1" sz="2400">
                <a:solidFill>
                  <a:schemeClr val="tx1"/>
                </a:solidFill>
                <a:latin typeface="맑은 고딕" panose="020B0503020000020004" pitchFamily="50" charset="-127"/>
                <a:ea typeface="굴림" panose="020B0600000101010101" pitchFamily="50" charset="-127"/>
              </a:defRPr>
            </a:lvl2pPr>
            <a:lvl3pPr marL="1143000" indent="-228600" defTabSz="-13873163">
              <a:defRPr kumimoji="1" sz="2400">
                <a:solidFill>
                  <a:schemeClr val="tx1"/>
                </a:solidFill>
                <a:latin typeface="맑은 고딕" panose="020B0503020000020004" pitchFamily="50" charset="-127"/>
                <a:ea typeface="굴림" panose="020B0600000101010101" pitchFamily="50" charset="-127"/>
              </a:defRPr>
            </a:lvl3pPr>
            <a:lvl4pPr marL="1600200" indent="-228600" defTabSz="-13873163">
              <a:defRPr kumimoji="1" sz="2400">
                <a:solidFill>
                  <a:schemeClr val="tx1"/>
                </a:solidFill>
                <a:latin typeface="맑은 고딕" panose="020B0503020000020004" pitchFamily="50" charset="-127"/>
                <a:ea typeface="굴림" panose="020B0600000101010101" pitchFamily="50" charset="-127"/>
              </a:defRPr>
            </a:lvl4pPr>
            <a:lvl5pPr marL="2057400" indent="-228600" defTabSz="-13873163">
              <a:defRPr kumimoji="1" sz="2400">
                <a:solidFill>
                  <a:schemeClr val="tx1"/>
                </a:solidFill>
                <a:latin typeface="맑은 고딕" panose="020B0503020000020004" pitchFamily="50" charset="-127"/>
                <a:ea typeface="굴림" panose="020B0600000101010101" pitchFamily="50" charset="-127"/>
              </a:defRPr>
            </a:lvl5pPr>
            <a:lvl6pPr marL="2514600" indent="-228600" defTabSz="-13873163" eaLnBrk="0" fontAlgn="base" hangingPunct="0">
              <a:spcBef>
                <a:spcPct val="0"/>
              </a:spcBef>
              <a:spcAft>
                <a:spcPct val="0"/>
              </a:spcAft>
              <a:defRPr kumimoji="1" sz="2400">
                <a:solidFill>
                  <a:schemeClr val="tx1"/>
                </a:solidFill>
                <a:latin typeface="맑은 고딕" panose="020B0503020000020004" pitchFamily="50" charset="-127"/>
                <a:ea typeface="굴림" panose="020B0600000101010101" pitchFamily="50" charset="-127"/>
              </a:defRPr>
            </a:lvl6pPr>
            <a:lvl7pPr marL="2971800" indent="-228600" defTabSz="-13873163" eaLnBrk="0" fontAlgn="base" hangingPunct="0">
              <a:spcBef>
                <a:spcPct val="0"/>
              </a:spcBef>
              <a:spcAft>
                <a:spcPct val="0"/>
              </a:spcAft>
              <a:defRPr kumimoji="1" sz="2400">
                <a:solidFill>
                  <a:schemeClr val="tx1"/>
                </a:solidFill>
                <a:latin typeface="맑은 고딕" panose="020B0503020000020004" pitchFamily="50" charset="-127"/>
                <a:ea typeface="굴림" panose="020B0600000101010101" pitchFamily="50" charset="-127"/>
              </a:defRPr>
            </a:lvl7pPr>
            <a:lvl8pPr marL="3429000" indent="-228600" defTabSz="-13873163" eaLnBrk="0" fontAlgn="base" hangingPunct="0">
              <a:spcBef>
                <a:spcPct val="0"/>
              </a:spcBef>
              <a:spcAft>
                <a:spcPct val="0"/>
              </a:spcAft>
              <a:defRPr kumimoji="1" sz="2400">
                <a:solidFill>
                  <a:schemeClr val="tx1"/>
                </a:solidFill>
                <a:latin typeface="맑은 고딕" panose="020B0503020000020004" pitchFamily="50" charset="-127"/>
                <a:ea typeface="굴림" panose="020B0600000101010101" pitchFamily="50" charset="-127"/>
              </a:defRPr>
            </a:lvl8pPr>
            <a:lvl9pPr marL="3886200" indent="-228600" defTabSz="-13873163" eaLnBrk="0" fontAlgn="base" hangingPunct="0">
              <a:spcBef>
                <a:spcPct val="0"/>
              </a:spcBef>
              <a:spcAft>
                <a:spcPct val="0"/>
              </a:spcAft>
              <a:defRPr kumimoji="1" sz="2400">
                <a:solidFill>
                  <a:schemeClr val="tx1"/>
                </a:solidFill>
                <a:latin typeface="맑은 고딕" panose="020B0503020000020004" pitchFamily="50" charset="-127"/>
                <a:ea typeface="굴림" panose="020B0600000101010101" pitchFamily="50" charset="-127"/>
              </a:defRPr>
            </a:lvl9pPr>
          </a:lstStyle>
          <a:p>
            <a:pPr algn="r" eaLnBrk="1" latinLnBrk="1" hangingPunct="1">
              <a:defRPr/>
            </a:pPr>
            <a:r>
              <a:rPr kumimoji="0" lang="en-US" altLang="ko-KR" sz="623" dirty="0">
                <a:solidFill>
                  <a:srgbClr val="595959"/>
                </a:solidFill>
                <a:latin typeface="Arial" panose="020B0604020202020204" pitchFamily="34" charset="0"/>
                <a:ea typeface="맑은 고딕" panose="020B0503020000020004" pitchFamily="50" charset="-127"/>
              </a:rPr>
              <a:t>Copyright © 2021 DataEngineersLab Co., Ltd.  All Rights Reserved. </a:t>
            </a:r>
          </a:p>
        </p:txBody>
      </p:sp>
      <p:pic>
        <p:nvPicPr>
          <p:cNvPr id="18"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25" y="6578980"/>
            <a:ext cx="51435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제목 3"/>
          <p:cNvSpPr>
            <a:spLocks noGrp="1"/>
          </p:cNvSpPr>
          <p:nvPr>
            <p:ph type="title"/>
          </p:nvPr>
        </p:nvSpPr>
        <p:spPr>
          <a:xfrm>
            <a:off x="2294" y="116632"/>
            <a:ext cx="4950705" cy="285732"/>
          </a:xfrm>
          <a:prstGeom prst="rect">
            <a:avLst/>
          </a:prstGeom>
        </p:spPr>
        <p:txBody>
          <a:bodyPr anchor="ctr"/>
          <a:lstStyle>
            <a:lvl1pPr>
              <a:defRPr sz="1200" baseline="0">
                <a:solidFill>
                  <a:schemeClr val="tx1">
                    <a:lumMod val="65000"/>
                    <a:lumOff val="35000"/>
                  </a:schemeClr>
                </a:solidFill>
                <a:latin typeface="맑은 고딕" panose="020B0503020000020004" pitchFamily="50" charset="-127"/>
                <a:ea typeface="맑은 고딕" panose="020B0503020000020004" pitchFamily="50" charset="-127"/>
              </a:defRPr>
            </a:lvl1pPr>
          </a:lstStyle>
          <a:p>
            <a:r>
              <a:rPr lang="ko-KR" altLang="en-US" dirty="0"/>
              <a:t>마스터 제목 스타일 편집</a:t>
            </a:r>
          </a:p>
        </p:txBody>
      </p:sp>
    </p:spTree>
    <p:extLst>
      <p:ext uri="{BB962C8B-B14F-4D97-AF65-F5344CB8AC3E}">
        <p14:creationId xmlns:p14="http://schemas.microsoft.com/office/powerpoint/2010/main" val="20604253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슬라이드 번호 개체 틀 5"/>
          <p:cNvSpPr>
            <a:spLocks noGrp="1"/>
          </p:cNvSpPr>
          <p:nvPr>
            <p:ph type="sldNum" sz="quarter" idx="4"/>
          </p:nvPr>
        </p:nvSpPr>
        <p:spPr>
          <a:xfrm>
            <a:off x="3798447" y="6623093"/>
            <a:ext cx="2311400" cy="202223"/>
          </a:xfrm>
          <a:prstGeom prst="rect">
            <a:avLst/>
          </a:prstGeom>
        </p:spPr>
        <p:txBody>
          <a:bodyPr vert="horz" wrap="square" lIns="91440" tIns="45720" rIns="91440" bIns="45720" numCol="1" anchor="t" anchorCtr="0" compatLnSpc="1">
            <a:prstTxWarp prst="textNoShape">
              <a:avLst/>
            </a:prstTxWarp>
          </a:bodyPr>
          <a:lstStyle>
            <a:lvl1pPr algn="ctr" eaLnBrk="1" latinLnBrk="1" hangingPunct="1">
              <a:defRPr kumimoji="0" sz="800">
                <a:latin typeface="+mn-ea"/>
                <a:ea typeface="+mn-ea"/>
              </a:defRPr>
            </a:lvl1pPr>
          </a:lstStyle>
          <a:p>
            <a:pPr>
              <a:defRPr/>
            </a:pPr>
            <a:fld id="{64ADD923-5262-42BA-8C2A-C248D5B92DE5}" type="slidenum">
              <a:rPr lang="ko-KR" altLang="en-US" smtClean="0"/>
              <a:pPr>
                <a:defRPr/>
              </a:pPr>
              <a:t>‹#›</a:t>
            </a:fld>
            <a:endParaRPr lang="ko-KR" altLang="en-US"/>
          </a:p>
        </p:txBody>
      </p:sp>
      <p:sp>
        <p:nvSpPr>
          <p:cNvPr id="8" name="TextBox 7"/>
          <p:cNvSpPr txBox="1">
            <a:spLocks noChangeArrowheads="1"/>
          </p:cNvSpPr>
          <p:nvPr userDrawn="1"/>
        </p:nvSpPr>
        <p:spPr bwMode="auto">
          <a:xfrm>
            <a:off x="488504" y="6703228"/>
            <a:ext cx="889987" cy="152671"/>
          </a:xfrm>
          <a:prstGeom prst="rect">
            <a:avLst/>
          </a:prstGeom>
          <a:noFill/>
          <a:ln>
            <a:noFill/>
          </a:ln>
        </p:spPr>
        <p:txBody>
          <a:bodyPr wrap="none" bIns="0" anchor="b">
            <a:spAutoFit/>
          </a:bodyPr>
          <a:lstStyle>
            <a:lvl1pPr>
              <a:defRPr kumimoji="1" sz="2400">
                <a:solidFill>
                  <a:schemeClr val="tx1"/>
                </a:solidFill>
                <a:latin typeface="맑은 고딕" panose="020B0503020000020004" pitchFamily="50" charset="-127"/>
                <a:ea typeface="굴림" panose="020B0600000101010101" pitchFamily="50" charset="-127"/>
              </a:defRPr>
            </a:lvl1pPr>
            <a:lvl2pPr marL="742950" indent="-285750">
              <a:defRPr kumimoji="1" sz="2400">
                <a:solidFill>
                  <a:schemeClr val="tx1"/>
                </a:solidFill>
                <a:latin typeface="맑은 고딕" panose="020B0503020000020004" pitchFamily="50" charset="-127"/>
                <a:ea typeface="굴림" panose="020B0600000101010101" pitchFamily="50" charset="-127"/>
              </a:defRPr>
            </a:lvl2pPr>
            <a:lvl3pPr marL="1143000" indent="-228600">
              <a:defRPr kumimoji="1" sz="2400">
                <a:solidFill>
                  <a:schemeClr val="tx1"/>
                </a:solidFill>
                <a:latin typeface="맑은 고딕" panose="020B0503020000020004" pitchFamily="50" charset="-127"/>
                <a:ea typeface="굴림" panose="020B0600000101010101" pitchFamily="50" charset="-127"/>
              </a:defRPr>
            </a:lvl3pPr>
            <a:lvl4pPr marL="1600200" indent="-228600">
              <a:defRPr kumimoji="1" sz="2400">
                <a:solidFill>
                  <a:schemeClr val="tx1"/>
                </a:solidFill>
                <a:latin typeface="맑은 고딕" panose="020B0503020000020004" pitchFamily="50" charset="-127"/>
                <a:ea typeface="굴림" panose="020B0600000101010101" pitchFamily="50" charset="-127"/>
              </a:defRPr>
            </a:lvl4pPr>
            <a:lvl5pPr marL="2057400" indent="-228600">
              <a:defRPr kumimoji="1" sz="2400">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sz="2400">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sz="2400">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sz="2400">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sz="2400">
                <a:solidFill>
                  <a:schemeClr val="tx1"/>
                </a:solidFill>
                <a:latin typeface="맑은 고딕" panose="020B0503020000020004" pitchFamily="50" charset="-127"/>
                <a:ea typeface="굴림" panose="020B0600000101010101" pitchFamily="50" charset="-127"/>
              </a:defRPr>
            </a:lvl9pPr>
          </a:lstStyle>
          <a:p>
            <a:pPr eaLnBrk="1" latinLnBrk="1" hangingPunct="1">
              <a:defRPr/>
            </a:pPr>
            <a:r>
              <a:rPr kumimoji="0" lang="en-US" altLang="ko-KR" sz="692" dirty="0" err="1">
                <a:solidFill>
                  <a:srgbClr val="595959"/>
                </a:solidFill>
                <a:latin typeface="Trebuchet MS" panose="020B0603020202020204" pitchFamily="34" charset="0"/>
                <a:ea typeface="맑은 고딕" panose="020B0503020000020004" pitchFamily="50" charset="-127"/>
              </a:rPr>
              <a:t>DataEngineersLab</a:t>
            </a:r>
            <a:endParaRPr kumimoji="0" lang="ko-KR" altLang="en-US" sz="692" dirty="0">
              <a:solidFill>
                <a:srgbClr val="595959"/>
              </a:solidFill>
              <a:ea typeface="맑은 고딕" panose="020B0503020000020004" pitchFamily="50" charset="-127"/>
            </a:endParaRPr>
          </a:p>
        </p:txBody>
      </p:sp>
      <p:cxnSp>
        <p:nvCxnSpPr>
          <p:cNvPr id="9" name="직선 연결선 8"/>
          <p:cNvCxnSpPr/>
          <p:nvPr userDrawn="1"/>
        </p:nvCxnSpPr>
        <p:spPr>
          <a:xfrm>
            <a:off x="2294" y="6544651"/>
            <a:ext cx="9903706" cy="0"/>
          </a:xfrm>
          <a:prstGeom prst="line">
            <a:avLst/>
          </a:prstGeom>
          <a:ln w="3175" cap="rnd" cmpd="sng">
            <a:solidFill>
              <a:schemeClr val="tx1">
                <a:lumMod val="50000"/>
                <a:lumOff val="50000"/>
                <a:alpha val="70000"/>
              </a:schemeClr>
            </a:solidFill>
            <a:prstDash val="solid"/>
          </a:ln>
        </p:spPr>
        <p:style>
          <a:lnRef idx="1">
            <a:schemeClr val="accent1"/>
          </a:lnRef>
          <a:fillRef idx="0">
            <a:schemeClr val="accent1"/>
          </a:fillRef>
          <a:effectRef idx="0">
            <a:schemeClr val="accent1"/>
          </a:effectRef>
          <a:fontRef idx="minor">
            <a:schemeClr val="tx1"/>
          </a:fontRef>
        </p:style>
      </p:cxnSp>
      <p:sp>
        <p:nvSpPr>
          <p:cNvPr id="10" name="Shape 1"/>
          <p:cNvSpPr>
            <a:spLocks/>
          </p:cNvSpPr>
          <p:nvPr userDrawn="1"/>
        </p:nvSpPr>
        <p:spPr bwMode="auto">
          <a:xfrm>
            <a:off x="7275851" y="6640392"/>
            <a:ext cx="2624437" cy="188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3873163">
              <a:defRPr kumimoji="1" sz="2400">
                <a:solidFill>
                  <a:schemeClr val="tx1"/>
                </a:solidFill>
                <a:latin typeface="맑은 고딕" panose="020B0503020000020004" pitchFamily="50" charset="-127"/>
                <a:ea typeface="굴림" panose="020B0600000101010101" pitchFamily="50" charset="-127"/>
              </a:defRPr>
            </a:lvl1pPr>
            <a:lvl2pPr marL="742950" indent="-285750" defTabSz="-13873163">
              <a:defRPr kumimoji="1" sz="2400">
                <a:solidFill>
                  <a:schemeClr val="tx1"/>
                </a:solidFill>
                <a:latin typeface="맑은 고딕" panose="020B0503020000020004" pitchFamily="50" charset="-127"/>
                <a:ea typeface="굴림" panose="020B0600000101010101" pitchFamily="50" charset="-127"/>
              </a:defRPr>
            </a:lvl2pPr>
            <a:lvl3pPr marL="1143000" indent="-228600" defTabSz="-13873163">
              <a:defRPr kumimoji="1" sz="2400">
                <a:solidFill>
                  <a:schemeClr val="tx1"/>
                </a:solidFill>
                <a:latin typeface="맑은 고딕" panose="020B0503020000020004" pitchFamily="50" charset="-127"/>
                <a:ea typeface="굴림" panose="020B0600000101010101" pitchFamily="50" charset="-127"/>
              </a:defRPr>
            </a:lvl3pPr>
            <a:lvl4pPr marL="1600200" indent="-228600" defTabSz="-13873163">
              <a:defRPr kumimoji="1" sz="2400">
                <a:solidFill>
                  <a:schemeClr val="tx1"/>
                </a:solidFill>
                <a:latin typeface="맑은 고딕" panose="020B0503020000020004" pitchFamily="50" charset="-127"/>
                <a:ea typeface="굴림" panose="020B0600000101010101" pitchFamily="50" charset="-127"/>
              </a:defRPr>
            </a:lvl4pPr>
            <a:lvl5pPr marL="2057400" indent="-228600" defTabSz="-13873163">
              <a:defRPr kumimoji="1" sz="2400">
                <a:solidFill>
                  <a:schemeClr val="tx1"/>
                </a:solidFill>
                <a:latin typeface="맑은 고딕" panose="020B0503020000020004" pitchFamily="50" charset="-127"/>
                <a:ea typeface="굴림" panose="020B0600000101010101" pitchFamily="50" charset="-127"/>
              </a:defRPr>
            </a:lvl5pPr>
            <a:lvl6pPr marL="2514600" indent="-228600" defTabSz="-13873163" eaLnBrk="0" fontAlgn="base" hangingPunct="0">
              <a:spcBef>
                <a:spcPct val="0"/>
              </a:spcBef>
              <a:spcAft>
                <a:spcPct val="0"/>
              </a:spcAft>
              <a:defRPr kumimoji="1" sz="2400">
                <a:solidFill>
                  <a:schemeClr val="tx1"/>
                </a:solidFill>
                <a:latin typeface="맑은 고딕" panose="020B0503020000020004" pitchFamily="50" charset="-127"/>
                <a:ea typeface="굴림" panose="020B0600000101010101" pitchFamily="50" charset="-127"/>
              </a:defRPr>
            </a:lvl6pPr>
            <a:lvl7pPr marL="2971800" indent="-228600" defTabSz="-13873163" eaLnBrk="0" fontAlgn="base" hangingPunct="0">
              <a:spcBef>
                <a:spcPct val="0"/>
              </a:spcBef>
              <a:spcAft>
                <a:spcPct val="0"/>
              </a:spcAft>
              <a:defRPr kumimoji="1" sz="2400">
                <a:solidFill>
                  <a:schemeClr val="tx1"/>
                </a:solidFill>
                <a:latin typeface="맑은 고딕" panose="020B0503020000020004" pitchFamily="50" charset="-127"/>
                <a:ea typeface="굴림" panose="020B0600000101010101" pitchFamily="50" charset="-127"/>
              </a:defRPr>
            </a:lvl7pPr>
            <a:lvl8pPr marL="3429000" indent="-228600" defTabSz="-13873163" eaLnBrk="0" fontAlgn="base" hangingPunct="0">
              <a:spcBef>
                <a:spcPct val="0"/>
              </a:spcBef>
              <a:spcAft>
                <a:spcPct val="0"/>
              </a:spcAft>
              <a:defRPr kumimoji="1" sz="2400">
                <a:solidFill>
                  <a:schemeClr val="tx1"/>
                </a:solidFill>
                <a:latin typeface="맑은 고딕" panose="020B0503020000020004" pitchFamily="50" charset="-127"/>
                <a:ea typeface="굴림" panose="020B0600000101010101" pitchFamily="50" charset="-127"/>
              </a:defRPr>
            </a:lvl8pPr>
            <a:lvl9pPr marL="3886200" indent="-228600" defTabSz="-13873163" eaLnBrk="0" fontAlgn="base" hangingPunct="0">
              <a:spcBef>
                <a:spcPct val="0"/>
              </a:spcBef>
              <a:spcAft>
                <a:spcPct val="0"/>
              </a:spcAft>
              <a:defRPr kumimoji="1" sz="2400">
                <a:solidFill>
                  <a:schemeClr val="tx1"/>
                </a:solidFill>
                <a:latin typeface="맑은 고딕" panose="020B0503020000020004" pitchFamily="50" charset="-127"/>
                <a:ea typeface="굴림" panose="020B0600000101010101" pitchFamily="50" charset="-127"/>
              </a:defRPr>
            </a:lvl9pPr>
          </a:lstStyle>
          <a:p>
            <a:pPr algn="r" eaLnBrk="1" latinLnBrk="1" hangingPunct="1">
              <a:defRPr/>
            </a:pPr>
            <a:r>
              <a:rPr kumimoji="0" lang="en-US" altLang="ko-KR" sz="623" dirty="0">
                <a:solidFill>
                  <a:srgbClr val="595959"/>
                </a:solidFill>
                <a:latin typeface="Arial" panose="020B0604020202020204" pitchFamily="34" charset="0"/>
                <a:ea typeface="맑은 고딕" panose="020B0503020000020004" pitchFamily="50" charset="-127"/>
              </a:rPr>
              <a:t>Copyright © 2021 DataEngineersLab Co., Ltd.  All Rights Reserved. </a:t>
            </a:r>
          </a:p>
        </p:txBody>
      </p:sp>
      <p:pic>
        <p:nvPicPr>
          <p:cNvPr id="11" name="Picture 6"/>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625" y="6578980"/>
            <a:ext cx="51435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5068702"/>
      </p:ext>
    </p:extLst>
  </p:cSld>
  <p:clrMap bg1="lt1" tx1="dk1" bg2="lt2" tx2="dk2" accent1="accent1" accent2="accent2" accent3="accent3" accent4="accent4" accent5="accent5" accent6="accent6" hlink="hlink" folHlink="folHlink"/>
  <p:sldLayoutIdLst>
    <p:sldLayoutId id="2147483686" r:id="rId1"/>
    <p:sldLayoutId id="2147483680" r:id="rId2"/>
  </p:sldLayoutIdLst>
  <p:hf hdr="0" ftr="0" dt="0"/>
  <p:txStyles>
    <p:titleStyle>
      <a:lvl1pPr algn="l" defTabSz="990570" rtl="0" eaLnBrk="1" latinLnBrk="1" hangingPunct="1">
        <a:lnSpc>
          <a:spcPct val="90000"/>
        </a:lnSpc>
        <a:spcBef>
          <a:spcPct val="0"/>
        </a:spcBef>
        <a:buNone/>
        <a:defRPr sz="4767" kern="1200">
          <a:solidFill>
            <a:schemeClr val="tx1"/>
          </a:solidFill>
          <a:latin typeface="+mj-lt"/>
          <a:ea typeface="+mj-ea"/>
          <a:cs typeface="+mj-cs"/>
        </a:defRPr>
      </a:lvl1pPr>
    </p:titleStyle>
    <p:bodyStyle>
      <a:lvl1pPr marL="247642" indent="-247642" algn="l" defTabSz="990570" rtl="0" eaLnBrk="1" latinLnBrk="1" hangingPunct="1">
        <a:lnSpc>
          <a:spcPct val="90000"/>
        </a:lnSpc>
        <a:spcBef>
          <a:spcPts val="1083"/>
        </a:spcBef>
        <a:buFont typeface="Arial" panose="020B0604020202020204" pitchFamily="34" charset="0"/>
        <a:buChar char="•"/>
        <a:defRPr sz="3033" kern="1200">
          <a:solidFill>
            <a:schemeClr val="tx1"/>
          </a:solidFill>
          <a:latin typeface="+mn-lt"/>
          <a:ea typeface="+mn-ea"/>
          <a:cs typeface="+mn-cs"/>
        </a:defRPr>
      </a:lvl1pPr>
      <a:lvl2pPr marL="742927" indent="-247642" algn="l" defTabSz="990570" rtl="0" eaLnBrk="1" latinLnBrk="1" hangingPunct="1">
        <a:lnSpc>
          <a:spcPct val="90000"/>
        </a:lnSpc>
        <a:spcBef>
          <a:spcPts val="542"/>
        </a:spcBef>
        <a:buFont typeface="Arial" panose="020B0604020202020204" pitchFamily="34" charset="0"/>
        <a:buChar char="•"/>
        <a:defRPr sz="2600" kern="1200">
          <a:solidFill>
            <a:schemeClr val="tx1"/>
          </a:solidFill>
          <a:latin typeface="+mn-lt"/>
          <a:ea typeface="+mn-ea"/>
          <a:cs typeface="+mn-cs"/>
        </a:defRPr>
      </a:lvl2pPr>
      <a:lvl3pPr marL="1238212" indent="-247642" algn="l" defTabSz="990570" rtl="0" eaLnBrk="1" latinLnBrk="1" hangingPunct="1">
        <a:lnSpc>
          <a:spcPct val="90000"/>
        </a:lnSpc>
        <a:spcBef>
          <a:spcPts val="542"/>
        </a:spcBef>
        <a:buFont typeface="Arial" panose="020B0604020202020204" pitchFamily="34" charset="0"/>
        <a:buChar char="•"/>
        <a:defRPr sz="2167" kern="1200">
          <a:solidFill>
            <a:schemeClr val="tx1"/>
          </a:solidFill>
          <a:latin typeface="+mn-lt"/>
          <a:ea typeface="+mn-ea"/>
          <a:cs typeface="+mn-cs"/>
        </a:defRPr>
      </a:lvl3pPr>
      <a:lvl4pPr marL="1733497" indent="-247642" algn="l" defTabSz="990570" rtl="0" eaLnBrk="1" latinLnBrk="1"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4pPr>
      <a:lvl5pPr marL="2228781" indent="-247642" algn="l" defTabSz="990570" rtl="0" eaLnBrk="1" latinLnBrk="1"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5pPr>
      <a:lvl6pPr marL="2724066" indent="-247642" algn="l" defTabSz="990570" rtl="0" eaLnBrk="1" latinLnBrk="1"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6pPr>
      <a:lvl7pPr marL="3219351" indent="-247642" algn="l" defTabSz="990570" rtl="0" eaLnBrk="1" latinLnBrk="1"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7pPr>
      <a:lvl8pPr marL="3714636" indent="-247642" algn="l" defTabSz="990570" rtl="0" eaLnBrk="1" latinLnBrk="1"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8pPr>
      <a:lvl9pPr marL="4209920" indent="-247642" algn="l" defTabSz="990570" rtl="0" eaLnBrk="1" latinLnBrk="1"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9pPr>
    </p:bodyStyle>
    <p:otherStyle>
      <a:defPPr>
        <a:defRPr lang="en-US"/>
      </a:defPPr>
      <a:lvl1pPr marL="0" algn="l" defTabSz="990570" rtl="0" eaLnBrk="1" latinLnBrk="1" hangingPunct="1">
        <a:defRPr sz="1950" kern="1200">
          <a:solidFill>
            <a:schemeClr val="tx1"/>
          </a:solidFill>
          <a:latin typeface="+mn-lt"/>
          <a:ea typeface="+mn-ea"/>
          <a:cs typeface="+mn-cs"/>
        </a:defRPr>
      </a:lvl1pPr>
      <a:lvl2pPr marL="495285" algn="l" defTabSz="990570" rtl="0" eaLnBrk="1" latinLnBrk="1" hangingPunct="1">
        <a:defRPr sz="1950" kern="1200">
          <a:solidFill>
            <a:schemeClr val="tx1"/>
          </a:solidFill>
          <a:latin typeface="+mn-lt"/>
          <a:ea typeface="+mn-ea"/>
          <a:cs typeface="+mn-cs"/>
        </a:defRPr>
      </a:lvl2pPr>
      <a:lvl3pPr marL="990570" algn="l" defTabSz="990570" rtl="0" eaLnBrk="1" latinLnBrk="1" hangingPunct="1">
        <a:defRPr sz="1950" kern="1200">
          <a:solidFill>
            <a:schemeClr val="tx1"/>
          </a:solidFill>
          <a:latin typeface="+mn-lt"/>
          <a:ea typeface="+mn-ea"/>
          <a:cs typeface="+mn-cs"/>
        </a:defRPr>
      </a:lvl3pPr>
      <a:lvl4pPr marL="1485854" algn="l" defTabSz="990570" rtl="0" eaLnBrk="1" latinLnBrk="1" hangingPunct="1">
        <a:defRPr sz="1950" kern="1200">
          <a:solidFill>
            <a:schemeClr val="tx1"/>
          </a:solidFill>
          <a:latin typeface="+mn-lt"/>
          <a:ea typeface="+mn-ea"/>
          <a:cs typeface="+mn-cs"/>
        </a:defRPr>
      </a:lvl4pPr>
      <a:lvl5pPr marL="1981139" algn="l" defTabSz="990570" rtl="0" eaLnBrk="1" latinLnBrk="1" hangingPunct="1">
        <a:defRPr sz="1950" kern="1200">
          <a:solidFill>
            <a:schemeClr val="tx1"/>
          </a:solidFill>
          <a:latin typeface="+mn-lt"/>
          <a:ea typeface="+mn-ea"/>
          <a:cs typeface="+mn-cs"/>
        </a:defRPr>
      </a:lvl5pPr>
      <a:lvl6pPr marL="2476424" algn="l" defTabSz="990570" rtl="0" eaLnBrk="1" latinLnBrk="1" hangingPunct="1">
        <a:defRPr sz="1950" kern="1200">
          <a:solidFill>
            <a:schemeClr val="tx1"/>
          </a:solidFill>
          <a:latin typeface="+mn-lt"/>
          <a:ea typeface="+mn-ea"/>
          <a:cs typeface="+mn-cs"/>
        </a:defRPr>
      </a:lvl6pPr>
      <a:lvl7pPr marL="2971709" algn="l" defTabSz="990570" rtl="0" eaLnBrk="1" latinLnBrk="1" hangingPunct="1">
        <a:defRPr sz="1950" kern="1200">
          <a:solidFill>
            <a:schemeClr val="tx1"/>
          </a:solidFill>
          <a:latin typeface="+mn-lt"/>
          <a:ea typeface="+mn-ea"/>
          <a:cs typeface="+mn-cs"/>
        </a:defRPr>
      </a:lvl7pPr>
      <a:lvl8pPr marL="3466993" algn="l" defTabSz="990570" rtl="0" eaLnBrk="1" latinLnBrk="1" hangingPunct="1">
        <a:defRPr sz="1950" kern="1200">
          <a:solidFill>
            <a:schemeClr val="tx1"/>
          </a:solidFill>
          <a:latin typeface="+mn-lt"/>
          <a:ea typeface="+mn-ea"/>
          <a:cs typeface="+mn-cs"/>
        </a:defRPr>
      </a:lvl8pPr>
      <a:lvl9pPr marL="3962278" algn="l" defTabSz="990570" rtl="0" eaLnBrk="1" latinLnBrk="1" hangingPunct="1">
        <a:defRPr sz="19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12factor.net/ko/"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3710EDE7-7130-4E04-B3F3-E2311CAD95EF}"/>
              </a:ext>
            </a:extLst>
          </p:cNvPr>
          <p:cNvSpPr>
            <a:spLocks noGrp="1"/>
          </p:cNvSpPr>
          <p:nvPr>
            <p:ph type="title"/>
          </p:nvPr>
        </p:nvSpPr>
        <p:spPr/>
        <p:txBody>
          <a:bodyPr/>
          <a:lstStyle/>
          <a:p>
            <a:endParaRPr lang="ko-KR" altLang="en-US"/>
          </a:p>
        </p:txBody>
      </p:sp>
      <p:sp>
        <p:nvSpPr>
          <p:cNvPr id="5" name="TextBox 4">
            <a:extLst>
              <a:ext uri="{FF2B5EF4-FFF2-40B4-BE49-F238E27FC236}">
                <a16:creationId xmlns:a16="http://schemas.microsoft.com/office/drawing/2014/main" id="{EACBD802-ADFD-43CA-A62A-2A719B27DCBD}"/>
              </a:ext>
            </a:extLst>
          </p:cNvPr>
          <p:cNvSpPr txBox="1"/>
          <p:nvPr/>
        </p:nvSpPr>
        <p:spPr>
          <a:xfrm>
            <a:off x="2306704" y="3136612"/>
            <a:ext cx="5292589" cy="584775"/>
          </a:xfrm>
          <a:prstGeom prst="rect">
            <a:avLst/>
          </a:prstGeom>
          <a:noFill/>
        </p:spPr>
        <p:txBody>
          <a:bodyPr wrap="square" rtlCol="0">
            <a:spAutoFit/>
          </a:bodyPr>
          <a:lstStyle/>
          <a:p>
            <a:r>
              <a:rPr lang="en-US" altLang="ko-KR" sz="3200" b="1" dirty="0"/>
              <a:t>MSA, Docker and Kubernetes</a:t>
            </a:r>
            <a:endParaRPr lang="ko-KR" altLang="en-US" sz="3200" b="1" dirty="0"/>
          </a:p>
        </p:txBody>
      </p:sp>
      <p:sp>
        <p:nvSpPr>
          <p:cNvPr id="6" name="TextBox 5">
            <a:extLst>
              <a:ext uri="{FF2B5EF4-FFF2-40B4-BE49-F238E27FC236}">
                <a16:creationId xmlns:a16="http://schemas.microsoft.com/office/drawing/2014/main" id="{581CABA3-C0DE-47F2-9A3A-60E4C00A4D0E}"/>
              </a:ext>
            </a:extLst>
          </p:cNvPr>
          <p:cNvSpPr txBox="1"/>
          <p:nvPr/>
        </p:nvSpPr>
        <p:spPr>
          <a:xfrm>
            <a:off x="7599293" y="5661248"/>
            <a:ext cx="2178243" cy="646331"/>
          </a:xfrm>
          <a:prstGeom prst="rect">
            <a:avLst/>
          </a:prstGeom>
          <a:noFill/>
        </p:spPr>
        <p:txBody>
          <a:bodyPr wrap="square" rtlCol="0">
            <a:spAutoFit/>
          </a:bodyPr>
          <a:lstStyle/>
          <a:p>
            <a:r>
              <a:rPr lang="ko-KR" altLang="en-US" dirty="0"/>
              <a:t>작성자 </a:t>
            </a:r>
            <a:r>
              <a:rPr lang="en-US" altLang="ko-KR" dirty="0"/>
              <a:t>: </a:t>
            </a:r>
            <a:r>
              <a:rPr lang="ko-KR" altLang="en-US" dirty="0" err="1"/>
              <a:t>이찬주</a:t>
            </a:r>
            <a:endParaRPr lang="en-US" altLang="ko-KR" dirty="0"/>
          </a:p>
          <a:p>
            <a:r>
              <a:rPr lang="ko-KR" altLang="en-US" dirty="0"/>
              <a:t>작성일 </a:t>
            </a:r>
            <a:r>
              <a:rPr lang="en-US" altLang="ko-KR" dirty="0"/>
              <a:t>: 2021.08.31</a:t>
            </a:r>
            <a:endParaRPr lang="ko-KR" altLang="en-US" dirty="0"/>
          </a:p>
        </p:txBody>
      </p:sp>
      <p:sp>
        <p:nvSpPr>
          <p:cNvPr id="7" name="슬라이드 번호 개체 틀 6">
            <a:extLst>
              <a:ext uri="{FF2B5EF4-FFF2-40B4-BE49-F238E27FC236}">
                <a16:creationId xmlns:a16="http://schemas.microsoft.com/office/drawing/2014/main" id="{A95BF692-300B-4DF1-BE2C-DBAF3BA013B1}"/>
              </a:ext>
            </a:extLst>
          </p:cNvPr>
          <p:cNvSpPr>
            <a:spLocks noGrp="1"/>
          </p:cNvSpPr>
          <p:nvPr>
            <p:ph type="sldNum" sz="quarter" idx="4"/>
          </p:nvPr>
        </p:nvSpPr>
        <p:spPr/>
        <p:txBody>
          <a:bodyPr/>
          <a:lstStyle/>
          <a:p>
            <a:pPr>
              <a:defRPr/>
            </a:pPr>
            <a:fld id="{64ADD923-5262-42BA-8C2A-C248D5B92DE5}" type="slidenum">
              <a:rPr lang="ko-KR" altLang="en-US" smtClean="0"/>
              <a:pPr>
                <a:defRPr/>
              </a:pPr>
              <a:t>1</a:t>
            </a:fld>
            <a:endParaRPr lang="ko-KR" altLang="en-US"/>
          </a:p>
        </p:txBody>
      </p:sp>
    </p:spTree>
    <p:extLst>
      <p:ext uri="{BB962C8B-B14F-4D97-AF65-F5344CB8AC3E}">
        <p14:creationId xmlns:p14="http://schemas.microsoft.com/office/powerpoint/2010/main" val="2452381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3">
            <a:extLst>
              <a:ext uri="{FF2B5EF4-FFF2-40B4-BE49-F238E27FC236}">
                <a16:creationId xmlns:a16="http://schemas.microsoft.com/office/drawing/2014/main" id="{A72ACE6C-599C-4535-ACB7-357CC406721C}"/>
              </a:ext>
            </a:extLst>
          </p:cNvPr>
          <p:cNvSpPr>
            <a:spLocks noGrp="1"/>
          </p:cNvSpPr>
          <p:nvPr>
            <p:ph type="title"/>
          </p:nvPr>
        </p:nvSpPr>
        <p:spPr>
          <a:xfrm>
            <a:off x="2294" y="116632"/>
            <a:ext cx="4950705" cy="285732"/>
          </a:xfrm>
        </p:spPr>
        <p:txBody>
          <a:bodyPr/>
          <a:lstStyle/>
          <a:p>
            <a:r>
              <a:rPr lang="en-US" altLang="ko-KR" sz="1600" b="1" dirty="0"/>
              <a:t>Docker / Kubernetes</a:t>
            </a:r>
            <a:endParaRPr lang="ko-KR" altLang="en-US" b="1" dirty="0"/>
          </a:p>
        </p:txBody>
      </p:sp>
      <p:sp>
        <p:nvSpPr>
          <p:cNvPr id="7" name="TextBox 6">
            <a:extLst>
              <a:ext uri="{FF2B5EF4-FFF2-40B4-BE49-F238E27FC236}">
                <a16:creationId xmlns:a16="http://schemas.microsoft.com/office/drawing/2014/main" id="{EED07B8E-DA52-4C00-896E-436281D93A8D}"/>
              </a:ext>
            </a:extLst>
          </p:cNvPr>
          <p:cNvSpPr txBox="1"/>
          <p:nvPr/>
        </p:nvSpPr>
        <p:spPr>
          <a:xfrm>
            <a:off x="488504" y="1010345"/>
            <a:ext cx="9865096" cy="646331"/>
          </a:xfrm>
          <a:prstGeom prst="rect">
            <a:avLst/>
          </a:prstGeom>
          <a:noFill/>
        </p:spPr>
        <p:txBody>
          <a:bodyPr wrap="square" rtlCol="0">
            <a:spAutoFit/>
          </a:bodyPr>
          <a:lstStyle/>
          <a:p>
            <a:r>
              <a:rPr lang="en-US" altLang="ko-KR" dirty="0"/>
              <a:t>[Kubernetes</a:t>
            </a:r>
            <a:r>
              <a:rPr lang="ko-KR" altLang="en-US" dirty="0"/>
              <a:t>란 무엇인가</a:t>
            </a:r>
            <a:r>
              <a:rPr lang="en-US" altLang="ko-KR" dirty="0"/>
              <a:t>?]</a:t>
            </a:r>
          </a:p>
          <a:p>
            <a:r>
              <a:rPr lang="ko-KR" altLang="en-US" dirty="0" err="1"/>
              <a:t>쿠버네티스는</a:t>
            </a:r>
            <a:r>
              <a:rPr lang="ko-KR" altLang="en-US" dirty="0"/>
              <a:t> 컨테이너</a:t>
            </a:r>
            <a:r>
              <a:rPr lang="en-US" altLang="ko-KR" dirty="0"/>
              <a:t>(</a:t>
            </a:r>
            <a:r>
              <a:rPr lang="ko-KR" altLang="en-US" dirty="0"/>
              <a:t>≒</a:t>
            </a:r>
            <a:r>
              <a:rPr lang="en-US" altLang="ko-KR" dirty="0"/>
              <a:t>Docker)</a:t>
            </a:r>
            <a:r>
              <a:rPr lang="ko-KR" altLang="en-US" dirty="0"/>
              <a:t>를 효율적이고 편리하게 사용하는 오케스트레이션 시스템</a:t>
            </a:r>
            <a:endParaRPr lang="en-US" altLang="ko-KR" dirty="0"/>
          </a:p>
        </p:txBody>
      </p:sp>
      <p:graphicFrame>
        <p:nvGraphicFramePr>
          <p:cNvPr id="8" name="표 8">
            <a:extLst>
              <a:ext uri="{FF2B5EF4-FFF2-40B4-BE49-F238E27FC236}">
                <a16:creationId xmlns:a16="http://schemas.microsoft.com/office/drawing/2014/main" id="{3FB276C9-930E-47D3-88CE-AD581655C0A6}"/>
              </a:ext>
            </a:extLst>
          </p:cNvPr>
          <p:cNvGraphicFramePr>
            <a:graphicFrameLocks noGrp="1"/>
          </p:cNvGraphicFramePr>
          <p:nvPr>
            <p:extLst>
              <p:ext uri="{D42A27DB-BD31-4B8C-83A1-F6EECF244321}">
                <p14:modId xmlns:p14="http://schemas.microsoft.com/office/powerpoint/2010/main" val="1135688262"/>
              </p:ext>
            </p:extLst>
          </p:nvPr>
        </p:nvGraphicFramePr>
        <p:xfrm>
          <a:off x="1650999" y="2132856"/>
          <a:ext cx="6604000" cy="3863340"/>
        </p:xfrm>
        <a:graphic>
          <a:graphicData uri="http://schemas.openxmlformats.org/drawingml/2006/table">
            <a:tbl>
              <a:tblPr firstRow="1" bandRow="1">
                <a:tableStyleId>{073A0DAA-6AF3-43AB-8588-CEC1D06C72B9}</a:tableStyleId>
              </a:tblPr>
              <a:tblGrid>
                <a:gridCol w="2592288">
                  <a:extLst>
                    <a:ext uri="{9D8B030D-6E8A-4147-A177-3AD203B41FA5}">
                      <a16:colId xmlns:a16="http://schemas.microsoft.com/office/drawing/2014/main" val="390415589"/>
                    </a:ext>
                  </a:extLst>
                </a:gridCol>
                <a:gridCol w="4011712">
                  <a:extLst>
                    <a:ext uri="{9D8B030D-6E8A-4147-A177-3AD203B41FA5}">
                      <a16:colId xmlns:a16="http://schemas.microsoft.com/office/drawing/2014/main" val="513296695"/>
                    </a:ext>
                  </a:extLst>
                </a:gridCol>
              </a:tblGrid>
              <a:tr h="298832">
                <a:tc>
                  <a:txBody>
                    <a:bodyPr/>
                    <a:lstStyle/>
                    <a:p>
                      <a:pPr algn="ctr" latinLnBrk="1"/>
                      <a:r>
                        <a:rPr lang="ko-KR" altLang="en-US" b="1" dirty="0"/>
                        <a:t>기능</a:t>
                      </a:r>
                    </a:p>
                  </a:txBody>
                  <a:tcPr/>
                </a:tc>
                <a:tc>
                  <a:txBody>
                    <a:bodyPr/>
                    <a:lstStyle/>
                    <a:p>
                      <a:pPr algn="ctr" latinLnBrk="1"/>
                      <a:r>
                        <a:rPr lang="ko-KR" altLang="en-US" b="1" dirty="0"/>
                        <a:t>설명</a:t>
                      </a:r>
                    </a:p>
                  </a:txBody>
                  <a:tcPr/>
                </a:tc>
                <a:extLst>
                  <a:ext uri="{0D108BD9-81ED-4DB2-BD59-A6C34878D82A}">
                    <a16:rowId xmlns:a16="http://schemas.microsoft.com/office/drawing/2014/main" val="1300135592"/>
                  </a:ext>
                </a:extLst>
              </a:tr>
              <a:tr h="370840">
                <a:tc>
                  <a:txBody>
                    <a:bodyPr/>
                    <a:lstStyle/>
                    <a:p>
                      <a:pPr algn="ctr" latinLnBrk="1"/>
                      <a:r>
                        <a:rPr lang="en-US" altLang="ko-KR" sz="1800" dirty="0">
                          <a:latin typeface="+mn-ea"/>
                          <a:ea typeface="+mn-ea"/>
                        </a:rPr>
                        <a:t>Service Discovery &amp; Load balancing</a:t>
                      </a:r>
                      <a:endParaRPr lang="ko-KR" altLang="en-US" sz="1800" dirty="0">
                        <a:latin typeface="+mn-ea"/>
                        <a:ea typeface="+mn-ea"/>
                      </a:endParaRPr>
                    </a:p>
                  </a:txBody>
                  <a:tcPr/>
                </a:tc>
                <a:tc>
                  <a:txBody>
                    <a:bodyPr/>
                    <a:lstStyle/>
                    <a:p>
                      <a:pPr algn="ctr" latinLnBrk="1"/>
                      <a:r>
                        <a:rPr lang="ko-KR" altLang="en-US" sz="1800" dirty="0">
                          <a:latin typeface="+mn-ea"/>
                          <a:ea typeface="+mn-ea"/>
                        </a:rPr>
                        <a:t>컨테이너마다 할당된 </a:t>
                      </a:r>
                      <a:r>
                        <a:rPr lang="en-US" altLang="ko-KR" sz="1800" dirty="0">
                          <a:latin typeface="+mn-ea"/>
                          <a:ea typeface="+mn-ea"/>
                        </a:rPr>
                        <a:t>IP</a:t>
                      </a:r>
                      <a:r>
                        <a:rPr lang="ko-KR" altLang="en-US" sz="1800" dirty="0">
                          <a:latin typeface="+mn-ea"/>
                          <a:ea typeface="+mn-ea"/>
                        </a:rPr>
                        <a:t>를 </a:t>
                      </a:r>
                      <a:r>
                        <a:rPr lang="en-US" altLang="ko-KR" sz="1800" dirty="0">
                          <a:latin typeface="+mn-ea"/>
                          <a:ea typeface="+mn-ea"/>
                        </a:rPr>
                        <a:t>label</a:t>
                      </a:r>
                      <a:r>
                        <a:rPr lang="ko-KR" altLang="en-US" sz="1800" dirty="0">
                          <a:latin typeface="+mn-ea"/>
                          <a:ea typeface="+mn-ea"/>
                        </a:rPr>
                        <a:t>에 따라 찾아서 연결 </a:t>
                      </a:r>
                      <a:r>
                        <a:rPr lang="en-US" altLang="ko-KR" sz="1800" dirty="0">
                          <a:latin typeface="+mn-ea"/>
                          <a:ea typeface="+mn-ea"/>
                        </a:rPr>
                        <a:t>&amp; </a:t>
                      </a:r>
                      <a:r>
                        <a:rPr lang="ko-KR" altLang="en-US" sz="1800" dirty="0">
                          <a:latin typeface="+mn-ea"/>
                          <a:ea typeface="+mn-ea"/>
                        </a:rPr>
                        <a:t>트래픽 과부하시 </a:t>
                      </a:r>
                      <a:r>
                        <a:rPr lang="ko-KR" altLang="en-US" sz="1800" dirty="0" err="1">
                          <a:latin typeface="+mn-ea"/>
                          <a:ea typeface="+mn-ea"/>
                        </a:rPr>
                        <a:t>로드밸런싱</a:t>
                      </a:r>
                      <a:endParaRPr lang="ko-KR" altLang="en-US" sz="1800" dirty="0">
                        <a:latin typeface="+mn-ea"/>
                        <a:ea typeface="+mn-ea"/>
                      </a:endParaRPr>
                    </a:p>
                  </a:txBody>
                  <a:tcPr/>
                </a:tc>
                <a:extLst>
                  <a:ext uri="{0D108BD9-81ED-4DB2-BD59-A6C34878D82A}">
                    <a16:rowId xmlns:a16="http://schemas.microsoft.com/office/drawing/2014/main" val="3634830053"/>
                  </a:ext>
                </a:extLst>
              </a:tr>
              <a:tr h="370840">
                <a:tc>
                  <a:txBody>
                    <a:bodyPr/>
                    <a:lstStyle/>
                    <a:p>
                      <a:pPr algn="ctr" latinLnBrk="1"/>
                      <a:r>
                        <a:rPr lang="en-US" altLang="ko-KR" sz="1800" dirty="0">
                          <a:latin typeface="+mn-ea"/>
                          <a:ea typeface="+mn-ea"/>
                        </a:rPr>
                        <a:t>Self-healing</a:t>
                      </a:r>
                      <a:endParaRPr lang="ko-KR" altLang="en-US" sz="1800" dirty="0">
                        <a:latin typeface="+mn-ea"/>
                        <a:ea typeface="+mn-ea"/>
                      </a:endParaRPr>
                    </a:p>
                  </a:txBody>
                  <a:tcPr/>
                </a:tc>
                <a:tc>
                  <a:txBody>
                    <a:bodyPr/>
                    <a:lstStyle/>
                    <a:p>
                      <a:pPr algn="ctr" latinLnBrk="1"/>
                      <a:r>
                        <a:rPr lang="ko-KR" altLang="en-US" sz="1800" dirty="0">
                          <a:latin typeface="+mn-ea"/>
                          <a:ea typeface="+mn-ea"/>
                        </a:rPr>
                        <a:t>실패한 컨테이너를 재실행하거나</a:t>
                      </a:r>
                      <a:r>
                        <a:rPr lang="en-US" altLang="ko-KR" sz="1800" dirty="0">
                          <a:latin typeface="+mn-ea"/>
                          <a:ea typeface="+mn-ea"/>
                        </a:rPr>
                        <a:t>, </a:t>
                      </a:r>
                      <a:r>
                        <a:rPr lang="ko-KR" altLang="en-US" sz="1800" dirty="0">
                          <a:latin typeface="+mn-ea"/>
                          <a:ea typeface="+mn-ea"/>
                        </a:rPr>
                        <a:t>교체하는 행위가 스스로 </a:t>
                      </a:r>
                      <a:r>
                        <a:rPr lang="ko-KR" altLang="en-US" sz="1800" dirty="0" err="1">
                          <a:latin typeface="+mn-ea"/>
                          <a:ea typeface="+mn-ea"/>
                        </a:rPr>
                        <a:t>일어남</a:t>
                      </a:r>
                      <a:endParaRPr lang="ko-KR" altLang="en-US" sz="1800" dirty="0">
                        <a:latin typeface="+mn-ea"/>
                        <a:ea typeface="+mn-ea"/>
                      </a:endParaRPr>
                    </a:p>
                  </a:txBody>
                  <a:tcPr/>
                </a:tc>
                <a:extLst>
                  <a:ext uri="{0D108BD9-81ED-4DB2-BD59-A6C34878D82A}">
                    <a16:rowId xmlns:a16="http://schemas.microsoft.com/office/drawing/2014/main" val="1007030552"/>
                  </a:ext>
                </a:extLst>
              </a:tr>
              <a:tr h="370840">
                <a:tc>
                  <a:txBody>
                    <a:bodyPr/>
                    <a:lstStyle/>
                    <a:p>
                      <a:pPr algn="ctr" latinLnBrk="1"/>
                      <a:r>
                        <a:rPr lang="en-US" altLang="ko-KR" sz="1800" dirty="0">
                          <a:latin typeface="+mn-ea"/>
                          <a:ea typeface="+mn-ea"/>
                        </a:rPr>
                        <a:t>Deployment Strategy</a:t>
                      </a:r>
                      <a:endParaRPr lang="ko-KR" altLang="en-US" sz="1800" dirty="0">
                        <a:latin typeface="+mn-ea"/>
                        <a:ea typeface="+mn-ea"/>
                      </a:endParaRPr>
                    </a:p>
                  </a:txBody>
                  <a:tcPr/>
                </a:tc>
                <a:tc>
                  <a:txBody>
                    <a:bodyPr/>
                    <a:lstStyle/>
                    <a:p>
                      <a:pPr algn="ctr" latinLnBrk="1"/>
                      <a:r>
                        <a:rPr lang="ko-KR" altLang="en-US" sz="1800" dirty="0">
                          <a:latin typeface="+mn-ea"/>
                          <a:ea typeface="+mn-ea"/>
                        </a:rPr>
                        <a:t>컨테이너를 기반으로 </a:t>
                      </a:r>
                      <a:r>
                        <a:rPr lang="en-US" altLang="ko-KR" sz="1800" dirty="0">
                          <a:latin typeface="+mn-ea"/>
                          <a:ea typeface="+mn-ea"/>
                        </a:rPr>
                        <a:t>Blue/green </a:t>
                      </a:r>
                      <a:r>
                        <a:rPr lang="ko-KR" altLang="en-US" sz="1800" dirty="0">
                          <a:latin typeface="+mn-ea"/>
                          <a:ea typeface="+mn-ea"/>
                        </a:rPr>
                        <a:t>배포 등 </a:t>
                      </a:r>
                      <a:r>
                        <a:rPr lang="en-US" altLang="ko-KR" sz="1800" dirty="0">
                          <a:latin typeface="+mn-ea"/>
                          <a:ea typeface="+mn-ea"/>
                        </a:rPr>
                        <a:t>Desired state </a:t>
                      </a:r>
                      <a:r>
                        <a:rPr lang="ko-KR" altLang="en-US" sz="1800" dirty="0">
                          <a:latin typeface="+mn-ea"/>
                          <a:ea typeface="+mn-ea"/>
                        </a:rPr>
                        <a:t>를 바탕으로 </a:t>
                      </a:r>
                      <a:r>
                        <a:rPr lang="ko-KR" altLang="en-US" sz="1800" dirty="0" err="1">
                          <a:latin typeface="+mn-ea"/>
                          <a:ea typeface="+mn-ea"/>
                        </a:rPr>
                        <a:t>롤아웃</a:t>
                      </a:r>
                      <a:endParaRPr lang="ko-KR" altLang="en-US" sz="1800" dirty="0">
                        <a:latin typeface="+mn-ea"/>
                        <a:ea typeface="+mn-ea"/>
                      </a:endParaRPr>
                    </a:p>
                  </a:txBody>
                  <a:tcPr/>
                </a:tc>
                <a:extLst>
                  <a:ext uri="{0D108BD9-81ED-4DB2-BD59-A6C34878D82A}">
                    <a16:rowId xmlns:a16="http://schemas.microsoft.com/office/drawing/2014/main" val="3428893351"/>
                  </a:ext>
                </a:extLst>
              </a:tr>
              <a:tr h="194310">
                <a:tc>
                  <a:txBody>
                    <a:bodyPr/>
                    <a:lstStyle/>
                    <a:p>
                      <a:pPr algn="ctr" latinLnBrk="1"/>
                      <a:r>
                        <a:rPr lang="en-US" altLang="ko-KR" sz="1800" dirty="0">
                          <a:latin typeface="+mn-ea"/>
                          <a:ea typeface="+mn-ea"/>
                        </a:rPr>
                        <a:t>Storage Orchestration</a:t>
                      </a:r>
                      <a:endParaRPr lang="ko-KR" altLang="en-US" sz="1800" dirty="0">
                        <a:latin typeface="+mn-ea"/>
                        <a:ea typeface="+mn-ea"/>
                      </a:endParaRPr>
                    </a:p>
                  </a:txBody>
                  <a:tcPr/>
                </a:tc>
                <a:tc>
                  <a:txBody>
                    <a:bodyPr/>
                    <a:lstStyle/>
                    <a:p>
                      <a:pPr algn="ctr" latinLnBrk="1"/>
                      <a:r>
                        <a:rPr lang="ko-KR" altLang="en-US" sz="1800" dirty="0">
                          <a:latin typeface="+mn-ea"/>
                          <a:ea typeface="+mn-ea"/>
                        </a:rPr>
                        <a:t>디스크를 </a:t>
                      </a:r>
                      <a:r>
                        <a:rPr lang="ko-KR" altLang="en-US" sz="1800" dirty="0" err="1">
                          <a:latin typeface="+mn-ea"/>
                          <a:ea typeface="+mn-ea"/>
                        </a:rPr>
                        <a:t>추상화하여</a:t>
                      </a:r>
                      <a:r>
                        <a:rPr lang="ko-KR" altLang="en-US" sz="1800" dirty="0">
                          <a:latin typeface="+mn-ea"/>
                          <a:ea typeface="+mn-ea"/>
                        </a:rPr>
                        <a:t> </a:t>
                      </a:r>
                    </a:p>
                  </a:txBody>
                  <a:tcPr/>
                </a:tc>
                <a:extLst>
                  <a:ext uri="{0D108BD9-81ED-4DB2-BD59-A6C34878D82A}">
                    <a16:rowId xmlns:a16="http://schemas.microsoft.com/office/drawing/2014/main" val="714498728"/>
                  </a:ext>
                </a:extLst>
              </a:tr>
              <a:tr h="194310">
                <a:tc>
                  <a:txBody>
                    <a:bodyPr/>
                    <a:lstStyle/>
                    <a:p>
                      <a:pPr algn="ctr" latinLnBrk="1"/>
                      <a:r>
                        <a:rPr lang="en-US" altLang="ko-KR" sz="1800" dirty="0">
                          <a:latin typeface="+mn-ea"/>
                          <a:ea typeface="+mn-ea"/>
                        </a:rPr>
                        <a:t>Resource bin packing</a:t>
                      </a:r>
                      <a:endParaRPr lang="ko-KR" altLang="en-US" sz="1800" dirty="0">
                        <a:latin typeface="+mn-ea"/>
                        <a:ea typeface="+mn-ea"/>
                      </a:endParaRPr>
                    </a:p>
                  </a:txBody>
                  <a:tcPr/>
                </a:tc>
                <a:tc>
                  <a:txBody>
                    <a:bodyPr/>
                    <a:lstStyle/>
                    <a:p>
                      <a:pPr algn="ctr" latinLnBrk="1"/>
                      <a:r>
                        <a:rPr lang="ko-KR" altLang="en-US" sz="1800" dirty="0">
                          <a:latin typeface="+mn-ea"/>
                          <a:ea typeface="+mn-ea"/>
                        </a:rPr>
                        <a:t>컨테이너가 </a:t>
                      </a:r>
                      <a:r>
                        <a:rPr lang="ko-KR" altLang="en-US" sz="1800" dirty="0" err="1">
                          <a:latin typeface="+mn-ea"/>
                          <a:ea typeface="+mn-ea"/>
                        </a:rPr>
                        <a:t>필요로하는</a:t>
                      </a:r>
                      <a:r>
                        <a:rPr lang="ko-KR" altLang="en-US" sz="1800" dirty="0">
                          <a:latin typeface="+mn-ea"/>
                          <a:ea typeface="+mn-ea"/>
                        </a:rPr>
                        <a:t> </a:t>
                      </a:r>
                      <a:r>
                        <a:rPr lang="en-US" altLang="ko-KR" sz="1800" dirty="0">
                          <a:latin typeface="+mn-ea"/>
                          <a:ea typeface="+mn-ea"/>
                        </a:rPr>
                        <a:t>CPU</a:t>
                      </a:r>
                      <a:r>
                        <a:rPr lang="ko-KR" altLang="en-US" sz="1800" dirty="0">
                          <a:latin typeface="+mn-ea"/>
                          <a:ea typeface="+mn-ea"/>
                        </a:rPr>
                        <a:t>와 메모리에 따라 적절한 </a:t>
                      </a:r>
                      <a:r>
                        <a:rPr lang="en-US" altLang="ko-KR" sz="1800" dirty="0">
                          <a:latin typeface="+mn-ea"/>
                          <a:ea typeface="+mn-ea"/>
                        </a:rPr>
                        <a:t>Node</a:t>
                      </a:r>
                      <a:r>
                        <a:rPr lang="ko-KR" altLang="en-US" sz="1800" dirty="0">
                          <a:latin typeface="+mn-ea"/>
                          <a:ea typeface="+mn-ea"/>
                        </a:rPr>
                        <a:t>에 분배</a:t>
                      </a:r>
                    </a:p>
                  </a:txBody>
                  <a:tcPr/>
                </a:tc>
                <a:extLst>
                  <a:ext uri="{0D108BD9-81ED-4DB2-BD59-A6C34878D82A}">
                    <a16:rowId xmlns:a16="http://schemas.microsoft.com/office/drawing/2014/main" val="635654957"/>
                  </a:ext>
                </a:extLst>
              </a:tr>
            </a:tbl>
          </a:graphicData>
        </a:graphic>
      </p:graphicFrame>
      <p:sp>
        <p:nvSpPr>
          <p:cNvPr id="5" name="TextBox 4">
            <a:extLst>
              <a:ext uri="{FF2B5EF4-FFF2-40B4-BE49-F238E27FC236}">
                <a16:creationId xmlns:a16="http://schemas.microsoft.com/office/drawing/2014/main" id="{485C52C9-3D87-49EE-9A42-DD690D957CA4}"/>
              </a:ext>
            </a:extLst>
          </p:cNvPr>
          <p:cNvSpPr txBox="1"/>
          <p:nvPr/>
        </p:nvSpPr>
        <p:spPr>
          <a:xfrm>
            <a:off x="3776417" y="548680"/>
            <a:ext cx="2353163" cy="461665"/>
          </a:xfrm>
          <a:prstGeom prst="rect">
            <a:avLst/>
          </a:prstGeom>
          <a:noFill/>
        </p:spPr>
        <p:txBody>
          <a:bodyPr wrap="square" rtlCol="0">
            <a:spAutoFit/>
          </a:bodyPr>
          <a:lstStyle/>
          <a:p>
            <a:r>
              <a:rPr lang="en-US" altLang="ko-KR" sz="2400" dirty="0"/>
              <a:t>3.1. Kubernetes</a:t>
            </a:r>
            <a:endParaRPr lang="ko-KR" altLang="en-US" sz="2400" dirty="0"/>
          </a:p>
        </p:txBody>
      </p:sp>
      <p:sp>
        <p:nvSpPr>
          <p:cNvPr id="2" name="슬라이드 번호 개체 틀 1">
            <a:extLst>
              <a:ext uri="{FF2B5EF4-FFF2-40B4-BE49-F238E27FC236}">
                <a16:creationId xmlns:a16="http://schemas.microsoft.com/office/drawing/2014/main" id="{60817EF5-FA3F-46B2-9917-9F5901FB63CF}"/>
              </a:ext>
            </a:extLst>
          </p:cNvPr>
          <p:cNvSpPr>
            <a:spLocks noGrp="1"/>
          </p:cNvSpPr>
          <p:nvPr>
            <p:ph type="sldNum" sz="quarter" idx="4"/>
          </p:nvPr>
        </p:nvSpPr>
        <p:spPr/>
        <p:txBody>
          <a:bodyPr/>
          <a:lstStyle/>
          <a:p>
            <a:pPr>
              <a:defRPr/>
            </a:pPr>
            <a:fld id="{64ADD923-5262-42BA-8C2A-C248D5B92DE5}" type="slidenum">
              <a:rPr lang="ko-KR" altLang="en-US" smtClean="0"/>
              <a:pPr>
                <a:defRPr/>
              </a:pPr>
              <a:t>10</a:t>
            </a:fld>
            <a:endParaRPr lang="ko-KR" altLang="en-US"/>
          </a:p>
        </p:txBody>
      </p:sp>
    </p:spTree>
    <p:extLst>
      <p:ext uri="{BB962C8B-B14F-4D97-AF65-F5344CB8AC3E}">
        <p14:creationId xmlns:p14="http://schemas.microsoft.com/office/powerpoint/2010/main" val="1083043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3">
            <a:extLst>
              <a:ext uri="{FF2B5EF4-FFF2-40B4-BE49-F238E27FC236}">
                <a16:creationId xmlns:a16="http://schemas.microsoft.com/office/drawing/2014/main" id="{A72ACE6C-599C-4535-ACB7-357CC406721C}"/>
              </a:ext>
            </a:extLst>
          </p:cNvPr>
          <p:cNvSpPr>
            <a:spLocks noGrp="1"/>
          </p:cNvSpPr>
          <p:nvPr>
            <p:ph type="title"/>
          </p:nvPr>
        </p:nvSpPr>
        <p:spPr>
          <a:xfrm>
            <a:off x="2294" y="116632"/>
            <a:ext cx="4950705" cy="285732"/>
          </a:xfrm>
        </p:spPr>
        <p:txBody>
          <a:bodyPr/>
          <a:lstStyle/>
          <a:p>
            <a:r>
              <a:rPr lang="en-US" altLang="ko-KR" sz="1600" b="1" dirty="0"/>
              <a:t>Docker / Kubernetes</a:t>
            </a:r>
            <a:endParaRPr lang="ko-KR" altLang="en-US" b="1" dirty="0"/>
          </a:p>
        </p:txBody>
      </p:sp>
      <p:sp>
        <p:nvSpPr>
          <p:cNvPr id="5" name="TextBox 4">
            <a:extLst>
              <a:ext uri="{FF2B5EF4-FFF2-40B4-BE49-F238E27FC236}">
                <a16:creationId xmlns:a16="http://schemas.microsoft.com/office/drawing/2014/main" id="{485C52C9-3D87-49EE-9A42-DD690D957CA4}"/>
              </a:ext>
            </a:extLst>
          </p:cNvPr>
          <p:cNvSpPr txBox="1"/>
          <p:nvPr/>
        </p:nvSpPr>
        <p:spPr>
          <a:xfrm>
            <a:off x="3104567" y="541279"/>
            <a:ext cx="3696863" cy="461665"/>
          </a:xfrm>
          <a:prstGeom prst="rect">
            <a:avLst/>
          </a:prstGeom>
          <a:noFill/>
        </p:spPr>
        <p:txBody>
          <a:bodyPr wrap="square" rtlCol="0">
            <a:spAutoFit/>
          </a:bodyPr>
          <a:lstStyle/>
          <a:p>
            <a:r>
              <a:rPr lang="en-US" altLang="ko-KR" sz="2400" dirty="0"/>
              <a:t>3.2. Kubernetes </a:t>
            </a:r>
            <a:r>
              <a:rPr lang="ko-KR" altLang="en-US" sz="2400" dirty="0"/>
              <a:t>핵심개념</a:t>
            </a:r>
          </a:p>
        </p:txBody>
      </p:sp>
      <p:sp>
        <p:nvSpPr>
          <p:cNvPr id="2" name="슬라이드 번호 개체 틀 1">
            <a:extLst>
              <a:ext uri="{FF2B5EF4-FFF2-40B4-BE49-F238E27FC236}">
                <a16:creationId xmlns:a16="http://schemas.microsoft.com/office/drawing/2014/main" id="{60817EF5-FA3F-46B2-9917-9F5901FB63CF}"/>
              </a:ext>
            </a:extLst>
          </p:cNvPr>
          <p:cNvSpPr>
            <a:spLocks noGrp="1"/>
          </p:cNvSpPr>
          <p:nvPr>
            <p:ph type="sldNum" sz="quarter" idx="4"/>
          </p:nvPr>
        </p:nvSpPr>
        <p:spPr/>
        <p:txBody>
          <a:bodyPr/>
          <a:lstStyle/>
          <a:p>
            <a:pPr>
              <a:defRPr/>
            </a:pPr>
            <a:fld id="{64ADD923-5262-42BA-8C2A-C248D5B92DE5}" type="slidenum">
              <a:rPr lang="ko-KR" altLang="en-US" smtClean="0"/>
              <a:pPr>
                <a:defRPr/>
              </a:pPr>
              <a:t>11</a:t>
            </a:fld>
            <a:endParaRPr lang="ko-KR" altLang="en-US"/>
          </a:p>
        </p:txBody>
      </p:sp>
      <p:pic>
        <p:nvPicPr>
          <p:cNvPr id="1026" name="Picture 2">
            <a:extLst>
              <a:ext uri="{FF2B5EF4-FFF2-40B4-BE49-F238E27FC236}">
                <a16:creationId xmlns:a16="http://schemas.microsoft.com/office/drawing/2014/main" id="{2A3F43A1-3253-4505-8FA4-9C46C3E6C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624" y="1785689"/>
            <a:ext cx="6480720" cy="351620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5928155-4A72-44C1-AD63-AD5D5E4B17B5}"/>
              </a:ext>
            </a:extLst>
          </p:cNvPr>
          <p:cNvSpPr txBox="1"/>
          <p:nvPr/>
        </p:nvSpPr>
        <p:spPr>
          <a:xfrm>
            <a:off x="2504728" y="1299128"/>
            <a:ext cx="6048672" cy="276999"/>
          </a:xfrm>
          <a:prstGeom prst="rect">
            <a:avLst/>
          </a:prstGeom>
          <a:noFill/>
        </p:spPr>
        <p:txBody>
          <a:bodyPr wrap="square" rtlCol="0">
            <a:spAutoFit/>
          </a:bodyPr>
          <a:lstStyle/>
          <a:p>
            <a:r>
              <a:rPr lang="en-US" altLang="ko-KR" sz="1200" dirty="0"/>
              <a:t>Master</a:t>
            </a:r>
            <a:r>
              <a:rPr lang="ko-KR" altLang="en-US" sz="1200" dirty="0"/>
              <a:t> </a:t>
            </a:r>
            <a:r>
              <a:rPr lang="en-US" altLang="ko-KR" sz="1200" dirty="0"/>
              <a:t>: </a:t>
            </a:r>
            <a:r>
              <a:rPr lang="ko-KR" altLang="en-US" sz="1200" dirty="0" err="1"/>
              <a:t>쿠버네티스</a:t>
            </a:r>
            <a:r>
              <a:rPr lang="ko-KR" altLang="en-US" sz="1200" dirty="0"/>
              <a:t> 클러스터 전체를 컨트롤 하는 시스템</a:t>
            </a:r>
            <a:r>
              <a:rPr lang="en-US" altLang="ko-KR" sz="1200" dirty="0"/>
              <a:t>. </a:t>
            </a:r>
            <a:endParaRPr lang="ko-KR" altLang="en-US" sz="1200" dirty="0"/>
          </a:p>
        </p:txBody>
      </p:sp>
      <p:sp>
        <p:nvSpPr>
          <p:cNvPr id="4" name="TextBox 3">
            <a:extLst>
              <a:ext uri="{FF2B5EF4-FFF2-40B4-BE49-F238E27FC236}">
                <a16:creationId xmlns:a16="http://schemas.microsoft.com/office/drawing/2014/main" id="{F3329717-E70B-44F4-8433-0132BFA70E7D}"/>
              </a:ext>
            </a:extLst>
          </p:cNvPr>
          <p:cNvSpPr txBox="1"/>
          <p:nvPr/>
        </p:nvSpPr>
        <p:spPr>
          <a:xfrm>
            <a:off x="8166595" y="3031582"/>
            <a:ext cx="1538933" cy="1015663"/>
          </a:xfrm>
          <a:prstGeom prst="rect">
            <a:avLst/>
          </a:prstGeom>
          <a:noFill/>
        </p:spPr>
        <p:txBody>
          <a:bodyPr wrap="square" rtlCol="0">
            <a:spAutoFit/>
          </a:bodyPr>
          <a:lstStyle/>
          <a:p>
            <a:r>
              <a:rPr lang="en-US" altLang="ko-KR" sz="1200" dirty="0"/>
              <a:t>Node</a:t>
            </a:r>
            <a:r>
              <a:rPr lang="ko-KR" altLang="en-US" sz="1200" dirty="0"/>
              <a:t> </a:t>
            </a:r>
            <a:r>
              <a:rPr lang="en-US" altLang="ko-KR" sz="1200" dirty="0"/>
              <a:t>: </a:t>
            </a:r>
            <a:r>
              <a:rPr lang="ko-KR" altLang="en-US" sz="1200" dirty="0"/>
              <a:t>마스터에 의해 명령을 받고 실제 워크로드를 생성하여 서비스하는 컴포넌트</a:t>
            </a:r>
            <a:r>
              <a:rPr lang="en-US" altLang="ko-KR" sz="1200" dirty="0"/>
              <a:t>.</a:t>
            </a:r>
            <a:endParaRPr lang="ko-KR" altLang="en-US" sz="1200" dirty="0"/>
          </a:p>
        </p:txBody>
      </p:sp>
      <p:sp>
        <p:nvSpPr>
          <p:cNvPr id="9" name="TextBox 8">
            <a:extLst>
              <a:ext uri="{FF2B5EF4-FFF2-40B4-BE49-F238E27FC236}">
                <a16:creationId xmlns:a16="http://schemas.microsoft.com/office/drawing/2014/main" id="{6BE674AF-6B85-4B69-B68E-ED827CADCE0B}"/>
              </a:ext>
            </a:extLst>
          </p:cNvPr>
          <p:cNvSpPr txBox="1"/>
          <p:nvPr/>
        </p:nvSpPr>
        <p:spPr>
          <a:xfrm>
            <a:off x="108157" y="1100069"/>
            <a:ext cx="2088232" cy="646331"/>
          </a:xfrm>
          <a:prstGeom prst="rect">
            <a:avLst/>
          </a:prstGeom>
          <a:noFill/>
        </p:spPr>
        <p:txBody>
          <a:bodyPr wrap="square" rtlCol="0">
            <a:spAutoFit/>
          </a:bodyPr>
          <a:lstStyle/>
          <a:p>
            <a:r>
              <a:rPr lang="en-US" altLang="ko-KR" sz="1200" dirty="0"/>
              <a:t>API Server(</a:t>
            </a:r>
            <a:r>
              <a:rPr lang="en-US" altLang="ko-KR" sz="1200" dirty="0" err="1"/>
              <a:t>Kube-apiserver</a:t>
            </a:r>
            <a:r>
              <a:rPr lang="en-US" altLang="ko-KR" sz="1200" dirty="0"/>
              <a:t>) : </a:t>
            </a:r>
            <a:r>
              <a:rPr lang="ko-KR" altLang="en-US" sz="1200" dirty="0"/>
              <a:t>모든 명령 및 통신이 이루어지는 서버</a:t>
            </a:r>
            <a:r>
              <a:rPr lang="en-US" altLang="ko-KR" sz="1200" dirty="0"/>
              <a:t>(REST API)</a:t>
            </a:r>
            <a:endParaRPr lang="ko-KR" altLang="en-US" sz="1200" dirty="0"/>
          </a:p>
        </p:txBody>
      </p:sp>
      <p:sp>
        <p:nvSpPr>
          <p:cNvPr id="10" name="TextBox 9">
            <a:extLst>
              <a:ext uri="{FF2B5EF4-FFF2-40B4-BE49-F238E27FC236}">
                <a16:creationId xmlns:a16="http://schemas.microsoft.com/office/drawing/2014/main" id="{6BE37BE0-90AC-415E-ADFF-C143BC824499}"/>
              </a:ext>
            </a:extLst>
          </p:cNvPr>
          <p:cNvSpPr txBox="1"/>
          <p:nvPr/>
        </p:nvSpPr>
        <p:spPr>
          <a:xfrm>
            <a:off x="6537176" y="1668875"/>
            <a:ext cx="3024336" cy="461665"/>
          </a:xfrm>
          <a:prstGeom prst="rect">
            <a:avLst/>
          </a:prstGeom>
          <a:noFill/>
        </p:spPr>
        <p:txBody>
          <a:bodyPr wrap="square" rtlCol="0">
            <a:spAutoFit/>
          </a:bodyPr>
          <a:lstStyle/>
          <a:p>
            <a:r>
              <a:rPr lang="en-US" altLang="ko-KR" sz="1200" dirty="0"/>
              <a:t>ETCD : </a:t>
            </a:r>
            <a:r>
              <a:rPr lang="ko-KR" altLang="en-US" sz="1200" dirty="0" err="1"/>
              <a:t>쿠버네티스</a:t>
            </a:r>
            <a:r>
              <a:rPr lang="ko-KR" altLang="en-US" sz="1200" dirty="0"/>
              <a:t> 클러스터의 각종 설정 정보나 상태가 저장된 서버</a:t>
            </a:r>
          </a:p>
        </p:txBody>
      </p:sp>
      <p:sp>
        <p:nvSpPr>
          <p:cNvPr id="11" name="TextBox 10">
            <a:extLst>
              <a:ext uri="{FF2B5EF4-FFF2-40B4-BE49-F238E27FC236}">
                <a16:creationId xmlns:a16="http://schemas.microsoft.com/office/drawing/2014/main" id="{86299726-1B1B-41B5-A0D5-E0FDDEBEC8D3}"/>
              </a:ext>
            </a:extLst>
          </p:cNvPr>
          <p:cNvSpPr txBox="1"/>
          <p:nvPr/>
        </p:nvSpPr>
        <p:spPr>
          <a:xfrm>
            <a:off x="141797" y="5558872"/>
            <a:ext cx="3888432" cy="646331"/>
          </a:xfrm>
          <a:prstGeom prst="rect">
            <a:avLst/>
          </a:prstGeom>
          <a:noFill/>
        </p:spPr>
        <p:txBody>
          <a:bodyPr wrap="square" rtlCol="0">
            <a:spAutoFit/>
          </a:bodyPr>
          <a:lstStyle/>
          <a:p>
            <a:r>
              <a:rPr lang="en-US" altLang="ko-KR" sz="1200" dirty="0" err="1"/>
              <a:t>Kubelet</a:t>
            </a:r>
            <a:r>
              <a:rPr lang="en-US" altLang="ko-KR" sz="1200" dirty="0"/>
              <a:t> : </a:t>
            </a:r>
            <a:r>
              <a:rPr lang="ko-KR" altLang="en-US" sz="1200" dirty="0"/>
              <a:t>노드에 배포되는 에이전트</a:t>
            </a:r>
            <a:r>
              <a:rPr lang="en-US" altLang="ko-KR" sz="1200" dirty="0"/>
              <a:t>. </a:t>
            </a:r>
            <a:r>
              <a:rPr lang="ko-KR" altLang="en-US" sz="1200" dirty="0"/>
              <a:t>마스터 노드의 </a:t>
            </a:r>
            <a:r>
              <a:rPr lang="en-US" altLang="ko-KR" sz="1200" dirty="0"/>
              <a:t>API</a:t>
            </a:r>
            <a:r>
              <a:rPr lang="ko-KR" altLang="en-US" sz="1200" dirty="0"/>
              <a:t>서버와 통신하여</a:t>
            </a:r>
            <a:r>
              <a:rPr lang="en-US" altLang="ko-KR" sz="1200" dirty="0"/>
              <a:t>, </a:t>
            </a:r>
            <a:r>
              <a:rPr lang="ko-KR" altLang="en-US" sz="1200" dirty="0"/>
              <a:t>명령을 받아서 수행하거나 상태 정보를 전달</a:t>
            </a:r>
          </a:p>
        </p:txBody>
      </p:sp>
      <p:sp>
        <p:nvSpPr>
          <p:cNvPr id="12" name="TextBox 11">
            <a:extLst>
              <a:ext uri="{FF2B5EF4-FFF2-40B4-BE49-F238E27FC236}">
                <a16:creationId xmlns:a16="http://schemas.microsoft.com/office/drawing/2014/main" id="{76587EFD-E3D0-47BD-BD68-74361A953DE8}"/>
              </a:ext>
            </a:extLst>
          </p:cNvPr>
          <p:cNvSpPr txBox="1"/>
          <p:nvPr/>
        </p:nvSpPr>
        <p:spPr>
          <a:xfrm>
            <a:off x="4844988" y="5552156"/>
            <a:ext cx="4536504" cy="646331"/>
          </a:xfrm>
          <a:prstGeom prst="rect">
            <a:avLst/>
          </a:prstGeom>
          <a:noFill/>
        </p:spPr>
        <p:txBody>
          <a:bodyPr wrap="square" rtlCol="0">
            <a:spAutoFit/>
          </a:bodyPr>
          <a:lstStyle/>
          <a:p>
            <a:r>
              <a:rPr lang="en-US" altLang="ko-KR" sz="1200" dirty="0"/>
              <a:t>Pod : </a:t>
            </a:r>
            <a:r>
              <a:rPr lang="ko-KR" altLang="en-US" sz="1200" dirty="0" err="1"/>
              <a:t>쿠버네티스의</a:t>
            </a:r>
            <a:r>
              <a:rPr lang="ko-KR" altLang="en-US" sz="1200" dirty="0"/>
              <a:t> 가장 기본적인 배포 단위</a:t>
            </a:r>
            <a:r>
              <a:rPr lang="en-US" altLang="ko-KR" sz="1200" dirty="0"/>
              <a:t>. </a:t>
            </a:r>
            <a:r>
              <a:rPr lang="ko-KR" altLang="en-US" sz="1200" dirty="0"/>
              <a:t>하나 이상의 컨테이너를 포함할 수 있으며</a:t>
            </a:r>
            <a:r>
              <a:rPr lang="en-US" altLang="ko-KR" sz="1200" dirty="0"/>
              <a:t>, Pod </a:t>
            </a:r>
            <a:r>
              <a:rPr lang="ko-KR" altLang="en-US" sz="1200" dirty="0"/>
              <a:t>내부의 컨테이너는 </a:t>
            </a:r>
            <a:r>
              <a:rPr lang="en-US" altLang="ko-KR" sz="1200" dirty="0"/>
              <a:t>IP</a:t>
            </a:r>
            <a:r>
              <a:rPr lang="ko-KR" altLang="en-US" sz="1200" dirty="0"/>
              <a:t>와 디스크 볼륨을 공유할 수 있음</a:t>
            </a:r>
            <a:r>
              <a:rPr lang="en-US" altLang="ko-KR" sz="1200" dirty="0"/>
              <a:t>.</a:t>
            </a:r>
            <a:endParaRPr lang="ko-KR" altLang="en-US" sz="1200" dirty="0"/>
          </a:p>
        </p:txBody>
      </p:sp>
      <p:cxnSp>
        <p:nvCxnSpPr>
          <p:cNvPr id="14" name="직선 화살표 연결선 13">
            <a:extLst>
              <a:ext uri="{FF2B5EF4-FFF2-40B4-BE49-F238E27FC236}">
                <a16:creationId xmlns:a16="http://schemas.microsoft.com/office/drawing/2014/main" id="{9D8C4970-AA20-4164-8D69-32B6933259B7}"/>
              </a:ext>
            </a:extLst>
          </p:cNvPr>
          <p:cNvCxnSpPr>
            <a:cxnSpLocks/>
          </p:cNvCxnSpPr>
          <p:nvPr/>
        </p:nvCxnSpPr>
        <p:spPr>
          <a:xfrm>
            <a:off x="2900772" y="1546859"/>
            <a:ext cx="324036" cy="23856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B81386BB-4466-42AE-B41B-A0DCD7A1813C}"/>
              </a:ext>
            </a:extLst>
          </p:cNvPr>
          <p:cNvCxnSpPr>
            <a:cxnSpLocks/>
          </p:cNvCxnSpPr>
          <p:nvPr/>
        </p:nvCxnSpPr>
        <p:spPr>
          <a:xfrm>
            <a:off x="1568624" y="1556105"/>
            <a:ext cx="1332148" cy="76803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EE587FCD-D633-4C30-9BCC-CE57385267DD}"/>
              </a:ext>
            </a:extLst>
          </p:cNvPr>
          <p:cNvCxnSpPr>
            <a:cxnSpLocks/>
            <a:stCxn id="10" idx="1"/>
          </p:cNvCxnSpPr>
          <p:nvPr/>
        </p:nvCxnSpPr>
        <p:spPr>
          <a:xfrm flipH="1">
            <a:off x="5241032" y="1899708"/>
            <a:ext cx="1296144" cy="11318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직선 화살표 연결선 24">
            <a:extLst>
              <a:ext uri="{FF2B5EF4-FFF2-40B4-BE49-F238E27FC236}">
                <a16:creationId xmlns:a16="http://schemas.microsoft.com/office/drawing/2014/main" id="{BA8CDDBA-8CBF-4B84-A008-F660E326B25B}"/>
              </a:ext>
            </a:extLst>
          </p:cNvPr>
          <p:cNvCxnSpPr>
            <a:cxnSpLocks/>
          </p:cNvCxnSpPr>
          <p:nvPr/>
        </p:nvCxnSpPr>
        <p:spPr>
          <a:xfrm flipH="1">
            <a:off x="7689305" y="3212976"/>
            <a:ext cx="477290" cy="32643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2BB39A3A-1E6C-4A00-9846-04049F3CB17B}"/>
              </a:ext>
            </a:extLst>
          </p:cNvPr>
          <p:cNvCxnSpPr>
            <a:cxnSpLocks/>
            <a:stCxn id="12" idx="0"/>
          </p:cNvCxnSpPr>
          <p:nvPr/>
        </p:nvCxnSpPr>
        <p:spPr>
          <a:xfrm flipH="1" flipV="1">
            <a:off x="7050208" y="4727461"/>
            <a:ext cx="63032" cy="82469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1EA76138-DA51-469A-A455-5C3D037C520A}"/>
              </a:ext>
            </a:extLst>
          </p:cNvPr>
          <p:cNvCxnSpPr>
            <a:cxnSpLocks/>
          </p:cNvCxnSpPr>
          <p:nvPr/>
        </p:nvCxnSpPr>
        <p:spPr>
          <a:xfrm flipV="1">
            <a:off x="704528" y="3933056"/>
            <a:ext cx="1381486" cy="16258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312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94A69499-D147-4EE4-9484-862A70B1A0EE}"/>
              </a:ext>
            </a:extLst>
          </p:cNvPr>
          <p:cNvSpPr>
            <a:spLocks noGrp="1"/>
          </p:cNvSpPr>
          <p:nvPr>
            <p:ph type="title"/>
          </p:nvPr>
        </p:nvSpPr>
        <p:spPr/>
        <p:txBody>
          <a:bodyPr/>
          <a:lstStyle/>
          <a:p>
            <a:r>
              <a:rPr lang="en-US" altLang="ko-KR" sz="1600" b="1" dirty="0"/>
              <a:t>MSA &amp; </a:t>
            </a:r>
            <a:r>
              <a:rPr lang="en-US" altLang="ko-KR" sz="1600" b="1" dirty="0" err="1"/>
              <a:t>Dokcer</a:t>
            </a:r>
            <a:r>
              <a:rPr lang="en-US" altLang="ko-KR" sz="1600" b="1" dirty="0"/>
              <a:t> &amp; Kubernetes</a:t>
            </a:r>
            <a:endParaRPr lang="ko-KR" altLang="en-US" b="1" dirty="0"/>
          </a:p>
        </p:txBody>
      </p:sp>
      <p:sp>
        <p:nvSpPr>
          <p:cNvPr id="5" name="TextBox 4">
            <a:extLst>
              <a:ext uri="{FF2B5EF4-FFF2-40B4-BE49-F238E27FC236}">
                <a16:creationId xmlns:a16="http://schemas.microsoft.com/office/drawing/2014/main" id="{D1CF9752-9024-4313-B29C-03EE7AA59327}"/>
              </a:ext>
            </a:extLst>
          </p:cNvPr>
          <p:cNvSpPr txBox="1"/>
          <p:nvPr/>
        </p:nvSpPr>
        <p:spPr>
          <a:xfrm>
            <a:off x="2672519" y="620688"/>
            <a:ext cx="4560959" cy="461665"/>
          </a:xfrm>
          <a:prstGeom prst="rect">
            <a:avLst/>
          </a:prstGeom>
          <a:noFill/>
        </p:spPr>
        <p:txBody>
          <a:bodyPr wrap="square" rtlCol="0">
            <a:spAutoFit/>
          </a:bodyPr>
          <a:lstStyle/>
          <a:p>
            <a:r>
              <a:rPr lang="en-US" altLang="ko-KR" sz="2400" dirty="0"/>
              <a:t>4. MSA with Docker &amp; Kubernetes</a:t>
            </a:r>
            <a:endParaRPr lang="ko-KR" altLang="en-US" sz="2400" dirty="0"/>
          </a:p>
        </p:txBody>
      </p:sp>
      <p:grpSp>
        <p:nvGrpSpPr>
          <p:cNvPr id="7" name="그룹 6">
            <a:extLst>
              <a:ext uri="{FF2B5EF4-FFF2-40B4-BE49-F238E27FC236}">
                <a16:creationId xmlns:a16="http://schemas.microsoft.com/office/drawing/2014/main" id="{56B2B2CD-5E71-4427-ABC1-7EFAFFD5DA7C}"/>
              </a:ext>
            </a:extLst>
          </p:cNvPr>
          <p:cNvGrpSpPr/>
          <p:nvPr/>
        </p:nvGrpSpPr>
        <p:grpSpPr>
          <a:xfrm>
            <a:off x="629290" y="1196752"/>
            <a:ext cx="2739008" cy="2939495"/>
            <a:chOff x="521804" y="1312643"/>
            <a:chExt cx="2739008" cy="2939495"/>
          </a:xfrm>
        </p:grpSpPr>
        <p:sp>
          <p:nvSpPr>
            <p:cNvPr id="3" name="TextBox 2">
              <a:extLst>
                <a:ext uri="{FF2B5EF4-FFF2-40B4-BE49-F238E27FC236}">
                  <a16:creationId xmlns:a16="http://schemas.microsoft.com/office/drawing/2014/main" id="{C7B7C1E4-499B-458E-B658-D5C29BBCF306}"/>
                </a:ext>
              </a:extLst>
            </p:cNvPr>
            <p:cNvSpPr txBox="1"/>
            <p:nvPr/>
          </p:nvSpPr>
          <p:spPr>
            <a:xfrm>
              <a:off x="1564264" y="3882806"/>
              <a:ext cx="648072" cy="369332"/>
            </a:xfrm>
            <a:prstGeom prst="rect">
              <a:avLst/>
            </a:prstGeom>
            <a:noFill/>
          </p:spPr>
          <p:txBody>
            <a:bodyPr wrap="square" rtlCol="0">
              <a:spAutoFit/>
            </a:bodyPr>
            <a:lstStyle/>
            <a:p>
              <a:r>
                <a:rPr lang="en-US" altLang="ko-KR" b="1" dirty="0"/>
                <a:t>MSA</a:t>
              </a:r>
              <a:endParaRPr lang="ko-KR" altLang="en-US" b="1" dirty="0"/>
            </a:p>
          </p:txBody>
        </p:sp>
        <p:pic>
          <p:nvPicPr>
            <p:cNvPr id="2052" name="Picture 4" descr="MSA 개념 정립하기] MSA 아키텍처 패턴 (Client, 운영자, 개발자 측면의 흐름)">
              <a:extLst>
                <a:ext uri="{FF2B5EF4-FFF2-40B4-BE49-F238E27FC236}">
                  <a16:creationId xmlns:a16="http://schemas.microsoft.com/office/drawing/2014/main" id="{9C6E76FF-B6CA-40D6-A1B7-3F514209314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804" y="1312643"/>
              <a:ext cx="2739008" cy="2524539"/>
            </a:xfrm>
            <a:prstGeom prst="rect">
              <a:avLst/>
            </a:prstGeom>
            <a:noFill/>
            <a:extLst>
              <a:ext uri="{909E8E84-426E-40DD-AFC4-6F175D3DCCD1}">
                <a14:hiddenFill xmlns:a14="http://schemas.microsoft.com/office/drawing/2010/main">
                  <a:solidFill>
                    <a:srgbClr val="FFFFFF"/>
                  </a:solidFill>
                </a14:hiddenFill>
              </a:ext>
            </a:extLst>
          </p:spPr>
        </p:pic>
      </p:grpSp>
      <p:pic>
        <p:nvPicPr>
          <p:cNvPr id="2054" name="Picture 6" descr="Docker #1">
            <a:extLst>
              <a:ext uri="{FF2B5EF4-FFF2-40B4-BE49-F238E27FC236}">
                <a16:creationId xmlns:a16="http://schemas.microsoft.com/office/drawing/2014/main" id="{6A85A7A1-F0A6-485E-840A-628F4BB012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1152" y="1844824"/>
            <a:ext cx="2955558" cy="252453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Kubernetes: Intro">
            <a:extLst>
              <a:ext uri="{FF2B5EF4-FFF2-40B4-BE49-F238E27FC236}">
                <a16:creationId xmlns:a16="http://schemas.microsoft.com/office/drawing/2014/main" id="{FEA1972F-32D1-42C1-8250-46AD07663B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7070" y="4136247"/>
            <a:ext cx="2955558" cy="2533335"/>
          </a:xfrm>
          <a:prstGeom prst="rect">
            <a:avLst/>
          </a:prstGeom>
          <a:noFill/>
          <a:extLst>
            <a:ext uri="{909E8E84-426E-40DD-AFC4-6F175D3DCCD1}">
              <a14:hiddenFill xmlns:a14="http://schemas.microsoft.com/office/drawing/2010/main">
                <a:solidFill>
                  <a:srgbClr val="FFFFFF"/>
                </a:solidFill>
              </a14:hiddenFill>
            </a:ext>
          </a:extLst>
        </p:spPr>
      </p:pic>
      <p:cxnSp>
        <p:nvCxnSpPr>
          <p:cNvPr id="9" name="직선 화살표 연결선 8">
            <a:extLst>
              <a:ext uri="{FF2B5EF4-FFF2-40B4-BE49-F238E27FC236}">
                <a16:creationId xmlns:a16="http://schemas.microsoft.com/office/drawing/2014/main" id="{45CDF10B-F0A6-4556-B1E7-39F99D27CFAE}"/>
              </a:ext>
            </a:extLst>
          </p:cNvPr>
          <p:cNvCxnSpPr>
            <a:cxnSpLocks/>
            <a:stCxn id="2054" idx="1"/>
            <a:endCxn id="2052" idx="3"/>
          </p:cNvCxnSpPr>
          <p:nvPr/>
        </p:nvCxnSpPr>
        <p:spPr>
          <a:xfrm flipH="1" flipV="1">
            <a:off x="3368298" y="2459022"/>
            <a:ext cx="2952854" cy="64807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3CB53325-9140-4BED-9891-5F498F884F38}"/>
              </a:ext>
            </a:extLst>
          </p:cNvPr>
          <p:cNvCxnSpPr>
            <a:cxnSpLocks/>
            <a:stCxn id="2056" idx="3"/>
            <a:endCxn id="2054" idx="2"/>
          </p:cNvCxnSpPr>
          <p:nvPr/>
        </p:nvCxnSpPr>
        <p:spPr>
          <a:xfrm flipV="1">
            <a:off x="5062628" y="4369363"/>
            <a:ext cx="2736303" cy="103355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E14ACB-9CC2-477F-AFED-6CA1BF1E9441}"/>
              </a:ext>
            </a:extLst>
          </p:cNvPr>
          <p:cNvSpPr txBox="1"/>
          <p:nvPr/>
        </p:nvSpPr>
        <p:spPr>
          <a:xfrm>
            <a:off x="3584849" y="2984954"/>
            <a:ext cx="2362618" cy="307777"/>
          </a:xfrm>
          <a:prstGeom prst="rect">
            <a:avLst/>
          </a:prstGeom>
          <a:noFill/>
        </p:spPr>
        <p:txBody>
          <a:bodyPr wrap="square" rtlCol="0">
            <a:spAutoFit/>
          </a:bodyPr>
          <a:lstStyle/>
          <a:p>
            <a:r>
              <a:rPr lang="ko-KR" altLang="en-US" sz="1400" dirty="0"/>
              <a:t>서버관리의 어려움을 해결</a:t>
            </a:r>
          </a:p>
        </p:txBody>
      </p:sp>
      <p:sp>
        <p:nvSpPr>
          <p:cNvPr id="22" name="TextBox 21">
            <a:extLst>
              <a:ext uri="{FF2B5EF4-FFF2-40B4-BE49-F238E27FC236}">
                <a16:creationId xmlns:a16="http://schemas.microsoft.com/office/drawing/2014/main" id="{84A1DA4E-1550-4659-A70A-14B4B9C72319}"/>
              </a:ext>
            </a:extLst>
          </p:cNvPr>
          <p:cNvSpPr txBox="1"/>
          <p:nvPr/>
        </p:nvSpPr>
        <p:spPr>
          <a:xfrm>
            <a:off x="5745088" y="5158635"/>
            <a:ext cx="2736302" cy="307777"/>
          </a:xfrm>
          <a:prstGeom prst="rect">
            <a:avLst/>
          </a:prstGeom>
          <a:noFill/>
        </p:spPr>
        <p:txBody>
          <a:bodyPr wrap="square" rtlCol="0">
            <a:spAutoFit/>
          </a:bodyPr>
          <a:lstStyle/>
          <a:p>
            <a:r>
              <a:rPr lang="ko-KR" altLang="en-US" sz="1400" dirty="0"/>
              <a:t>컨테이너 관리의 어려움을 해결</a:t>
            </a:r>
          </a:p>
        </p:txBody>
      </p:sp>
      <p:sp>
        <p:nvSpPr>
          <p:cNvPr id="17" name="슬라이드 번호 개체 틀 16">
            <a:extLst>
              <a:ext uri="{FF2B5EF4-FFF2-40B4-BE49-F238E27FC236}">
                <a16:creationId xmlns:a16="http://schemas.microsoft.com/office/drawing/2014/main" id="{A0830E3C-599A-46CA-A896-1688BA56B1AF}"/>
              </a:ext>
            </a:extLst>
          </p:cNvPr>
          <p:cNvSpPr>
            <a:spLocks noGrp="1"/>
          </p:cNvSpPr>
          <p:nvPr>
            <p:ph type="sldNum" sz="quarter" idx="4"/>
          </p:nvPr>
        </p:nvSpPr>
        <p:spPr/>
        <p:txBody>
          <a:bodyPr/>
          <a:lstStyle/>
          <a:p>
            <a:pPr>
              <a:defRPr/>
            </a:pPr>
            <a:fld id="{64ADD923-5262-42BA-8C2A-C248D5B92DE5}" type="slidenum">
              <a:rPr lang="ko-KR" altLang="en-US" smtClean="0"/>
              <a:pPr>
                <a:defRPr/>
              </a:pPr>
              <a:t>12</a:t>
            </a:fld>
            <a:endParaRPr lang="ko-KR" altLang="en-US"/>
          </a:p>
        </p:txBody>
      </p:sp>
    </p:spTree>
    <p:extLst>
      <p:ext uri="{BB962C8B-B14F-4D97-AF65-F5344CB8AC3E}">
        <p14:creationId xmlns:p14="http://schemas.microsoft.com/office/powerpoint/2010/main" val="3840161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94A69499-D147-4EE4-9484-862A70B1A0EE}"/>
              </a:ext>
            </a:extLst>
          </p:cNvPr>
          <p:cNvSpPr>
            <a:spLocks noGrp="1"/>
          </p:cNvSpPr>
          <p:nvPr>
            <p:ph type="title"/>
          </p:nvPr>
        </p:nvSpPr>
        <p:spPr/>
        <p:txBody>
          <a:bodyPr/>
          <a:lstStyle/>
          <a:p>
            <a:r>
              <a:rPr lang="en-US" altLang="ko-KR" sz="1600" b="1" dirty="0"/>
              <a:t>MSA</a:t>
            </a:r>
            <a:endParaRPr lang="ko-KR" altLang="en-US" b="1" dirty="0"/>
          </a:p>
        </p:txBody>
      </p:sp>
      <p:pic>
        <p:nvPicPr>
          <p:cNvPr id="29" name="Picture 2">
            <a:extLst>
              <a:ext uri="{FF2B5EF4-FFF2-40B4-BE49-F238E27FC236}">
                <a16:creationId xmlns:a16="http://schemas.microsoft.com/office/drawing/2014/main" id="{53E1ACFB-EA00-4760-A2CB-D9023DFD9B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4450" y="3130179"/>
            <a:ext cx="6941075" cy="328713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613DE4E0-6133-4CF3-B2D2-34E802FB3410}"/>
              </a:ext>
            </a:extLst>
          </p:cNvPr>
          <p:cNvSpPr txBox="1"/>
          <p:nvPr/>
        </p:nvSpPr>
        <p:spPr>
          <a:xfrm>
            <a:off x="344488" y="1115789"/>
            <a:ext cx="9001000" cy="1881164"/>
          </a:xfrm>
          <a:prstGeom prst="rect">
            <a:avLst/>
          </a:prstGeom>
          <a:noFill/>
        </p:spPr>
        <p:txBody>
          <a:bodyPr wrap="square">
            <a:spAutoFit/>
          </a:bodyPr>
          <a:lstStyle/>
          <a:p>
            <a:r>
              <a:rPr lang="en-US" altLang="ko-KR" sz="1400" b="0" i="0" dirty="0">
                <a:solidFill>
                  <a:srgbClr val="303633"/>
                </a:solidFill>
                <a:effectLst/>
                <a:latin typeface="+mn-ea"/>
              </a:rPr>
              <a:t>the microservice architectural style is an approach to developing a single application as a suite of small services, each running in its own process and communicating with lightweight mechanisms, often an HTTP resource API. These services are built around business capabilities and independently deployable by fully automated deployment machinery.</a:t>
            </a:r>
          </a:p>
          <a:p>
            <a:endParaRPr lang="en-US" altLang="ko-KR" sz="1400" dirty="0">
              <a:solidFill>
                <a:srgbClr val="303633"/>
              </a:solidFill>
              <a:latin typeface="+mn-ea"/>
            </a:endParaRPr>
          </a:p>
          <a:p>
            <a:r>
              <a:rPr lang="en-US" altLang="ko-KR" sz="1400" dirty="0">
                <a:latin typeface="+mn-ea"/>
              </a:rPr>
              <a:t>MSA</a:t>
            </a:r>
            <a:r>
              <a:rPr lang="ko-KR" altLang="en-US" sz="1400" dirty="0">
                <a:latin typeface="+mn-ea"/>
              </a:rPr>
              <a:t>는 단일 애플리케이션을 작은 규모의 서비스군으로 개발하려는 접근법</a:t>
            </a:r>
            <a:r>
              <a:rPr lang="en-US" altLang="ko-KR" sz="1400" dirty="0">
                <a:latin typeface="+mn-ea"/>
              </a:rPr>
              <a:t>. </a:t>
            </a:r>
            <a:r>
              <a:rPr lang="ko-KR" altLang="en-US" sz="1400" dirty="0">
                <a:latin typeface="+mn-ea"/>
              </a:rPr>
              <a:t>각각의 프로세스에서 실행되고</a:t>
            </a:r>
            <a:r>
              <a:rPr lang="en-US" altLang="ko-KR" sz="1400" dirty="0">
                <a:latin typeface="+mn-ea"/>
              </a:rPr>
              <a:t>, HTTP</a:t>
            </a:r>
            <a:r>
              <a:rPr lang="ko-KR" altLang="en-US" sz="1400" dirty="0">
                <a:latin typeface="+mn-ea"/>
              </a:rPr>
              <a:t> </a:t>
            </a:r>
            <a:r>
              <a:rPr lang="en-US" altLang="ko-KR" sz="1400" dirty="0">
                <a:latin typeface="+mn-ea"/>
              </a:rPr>
              <a:t>API</a:t>
            </a:r>
            <a:r>
              <a:rPr lang="ko-KR" altLang="en-US" sz="1400" dirty="0">
                <a:latin typeface="+mn-ea"/>
              </a:rPr>
              <a:t> 와 같은 가벼운 메커니즘으로 통신함</a:t>
            </a:r>
            <a:r>
              <a:rPr lang="en-US" altLang="ko-KR" sz="1400" dirty="0">
                <a:latin typeface="+mn-ea"/>
              </a:rPr>
              <a:t>.</a:t>
            </a:r>
            <a:r>
              <a:rPr lang="ko-KR" altLang="en-US" sz="1400" dirty="0">
                <a:latin typeface="+mn-ea"/>
              </a:rPr>
              <a:t> 이 서비스들은 비즈니스 기능을 기반으로 구축되고</a:t>
            </a:r>
            <a:r>
              <a:rPr lang="en-US" altLang="ko-KR" sz="1400" dirty="0">
                <a:latin typeface="+mn-ea"/>
              </a:rPr>
              <a:t>, </a:t>
            </a:r>
            <a:r>
              <a:rPr lang="ko-KR" altLang="en-US" sz="1400" dirty="0">
                <a:latin typeface="+mn-ea"/>
              </a:rPr>
              <a:t>자동화된 배포 시스템을 통해 독립적으로 배포 가능</a:t>
            </a:r>
            <a:r>
              <a:rPr lang="en-US" altLang="ko-KR" sz="1400" dirty="0">
                <a:latin typeface="+mn-ea"/>
              </a:rPr>
              <a:t>.</a:t>
            </a:r>
            <a:endParaRPr lang="ko-KR" altLang="en-US" sz="1400" dirty="0">
              <a:latin typeface="+mn-ea"/>
            </a:endParaRPr>
          </a:p>
        </p:txBody>
      </p:sp>
      <p:sp>
        <p:nvSpPr>
          <p:cNvPr id="32" name="TextBox 31">
            <a:extLst>
              <a:ext uri="{FF2B5EF4-FFF2-40B4-BE49-F238E27FC236}">
                <a16:creationId xmlns:a16="http://schemas.microsoft.com/office/drawing/2014/main" id="{BD930256-8005-47BF-A3B8-F526100D98B0}"/>
              </a:ext>
            </a:extLst>
          </p:cNvPr>
          <p:cNvSpPr txBox="1"/>
          <p:nvPr/>
        </p:nvSpPr>
        <p:spPr>
          <a:xfrm>
            <a:off x="4088902" y="539042"/>
            <a:ext cx="1728192" cy="461665"/>
          </a:xfrm>
          <a:prstGeom prst="rect">
            <a:avLst/>
          </a:prstGeom>
          <a:noFill/>
        </p:spPr>
        <p:txBody>
          <a:bodyPr wrap="square" rtlCol="0">
            <a:spAutoFit/>
          </a:bodyPr>
          <a:lstStyle/>
          <a:p>
            <a:r>
              <a:rPr lang="en-US" altLang="ko-KR" sz="2400" dirty="0"/>
              <a:t>1.1. MSA</a:t>
            </a:r>
            <a:r>
              <a:rPr lang="ko-KR" altLang="en-US" sz="2400" dirty="0"/>
              <a:t>란 </a:t>
            </a:r>
            <a:r>
              <a:rPr lang="en-US" altLang="ko-KR" sz="2400" dirty="0"/>
              <a:t>?</a:t>
            </a:r>
            <a:endParaRPr lang="ko-KR" altLang="en-US" sz="2400" dirty="0"/>
          </a:p>
        </p:txBody>
      </p:sp>
      <p:sp>
        <p:nvSpPr>
          <p:cNvPr id="2" name="슬라이드 번호 개체 틀 1">
            <a:extLst>
              <a:ext uri="{FF2B5EF4-FFF2-40B4-BE49-F238E27FC236}">
                <a16:creationId xmlns:a16="http://schemas.microsoft.com/office/drawing/2014/main" id="{DBD10CE5-0996-47CA-8B47-9771A1435F55}"/>
              </a:ext>
            </a:extLst>
          </p:cNvPr>
          <p:cNvSpPr>
            <a:spLocks noGrp="1"/>
          </p:cNvSpPr>
          <p:nvPr>
            <p:ph type="sldNum" sz="quarter" idx="4"/>
          </p:nvPr>
        </p:nvSpPr>
        <p:spPr/>
        <p:txBody>
          <a:bodyPr/>
          <a:lstStyle/>
          <a:p>
            <a:pPr>
              <a:defRPr/>
            </a:pPr>
            <a:fld id="{64ADD923-5262-42BA-8C2A-C248D5B92DE5}" type="slidenum">
              <a:rPr lang="ko-KR" altLang="en-US" smtClean="0"/>
              <a:pPr>
                <a:defRPr/>
              </a:pPr>
              <a:t>2</a:t>
            </a:fld>
            <a:endParaRPr lang="ko-KR" altLang="en-US"/>
          </a:p>
        </p:txBody>
      </p:sp>
    </p:spTree>
    <p:extLst>
      <p:ext uri="{BB962C8B-B14F-4D97-AF65-F5344CB8AC3E}">
        <p14:creationId xmlns:p14="http://schemas.microsoft.com/office/powerpoint/2010/main" val="3335575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94A69499-D147-4EE4-9484-862A70B1A0EE}"/>
              </a:ext>
            </a:extLst>
          </p:cNvPr>
          <p:cNvSpPr>
            <a:spLocks noGrp="1"/>
          </p:cNvSpPr>
          <p:nvPr>
            <p:ph type="title"/>
          </p:nvPr>
        </p:nvSpPr>
        <p:spPr/>
        <p:txBody>
          <a:bodyPr/>
          <a:lstStyle/>
          <a:p>
            <a:r>
              <a:rPr lang="en-US" altLang="ko-KR" sz="1600" b="1" dirty="0"/>
              <a:t>MSA</a:t>
            </a:r>
            <a:endParaRPr lang="ko-KR" altLang="en-US" b="1" dirty="0"/>
          </a:p>
        </p:txBody>
      </p:sp>
      <p:sp>
        <p:nvSpPr>
          <p:cNvPr id="7" name="TextBox 6">
            <a:extLst>
              <a:ext uri="{FF2B5EF4-FFF2-40B4-BE49-F238E27FC236}">
                <a16:creationId xmlns:a16="http://schemas.microsoft.com/office/drawing/2014/main" id="{69B2A766-2E04-47B9-BA0F-9E375227A8FA}"/>
              </a:ext>
            </a:extLst>
          </p:cNvPr>
          <p:cNvSpPr txBox="1"/>
          <p:nvPr/>
        </p:nvSpPr>
        <p:spPr>
          <a:xfrm>
            <a:off x="651158" y="1484784"/>
            <a:ext cx="8603679" cy="3693319"/>
          </a:xfrm>
          <a:prstGeom prst="rect">
            <a:avLst/>
          </a:prstGeom>
          <a:noFill/>
        </p:spPr>
        <p:txBody>
          <a:bodyPr wrap="square" rtlCol="0">
            <a:spAutoFit/>
          </a:bodyPr>
          <a:lstStyle/>
          <a:p>
            <a:r>
              <a:rPr lang="ko-KR" altLang="en-US" sz="1600" dirty="0">
                <a:latin typeface="+mn-ea"/>
              </a:rPr>
              <a:t>기존 방식</a:t>
            </a:r>
            <a:r>
              <a:rPr lang="en-US" altLang="ko-KR" sz="1600" dirty="0">
                <a:latin typeface="+mn-ea"/>
              </a:rPr>
              <a:t>(=</a:t>
            </a:r>
            <a:r>
              <a:rPr lang="ko-KR" altLang="en-US" sz="1600" dirty="0" err="1">
                <a:latin typeface="+mn-ea"/>
              </a:rPr>
              <a:t>모놀리틱</a:t>
            </a:r>
            <a:r>
              <a:rPr lang="en-US" altLang="ko-KR" sz="1600" dirty="0">
                <a:latin typeface="+mn-ea"/>
              </a:rPr>
              <a:t>)</a:t>
            </a:r>
            <a:r>
              <a:rPr lang="ko-KR" altLang="en-US" sz="1600" dirty="0">
                <a:latin typeface="+mn-ea"/>
              </a:rPr>
              <a:t>은 하나의 프로젝트에서 도메인과 관련된 </a:t>
            </a:r>
            <a:r>
              <a:rPr lang="ko-KR" altLang="en-US" sz="1600" b="1" dirty="0">
                <a:latin typeface="+mn-ea"/>
              </a:rPr>
              <a:t>모든 서비스를 제공</a:t>
            </a:r>
            <a:r>
              <a:rPr lang="ko-KR" altLang="en-US" sz="1600" dirty="0">
                <a:latin typeface="+mn-ea"/>
              </a:rPr>
              <a:t>함</a:t>
            </a:r>
            <a:endParaRPr lang="en-US" altLang="ko-KR" sz="1600" dirty="0">
              <a:latin typeface="+mn-ea"/>
            </a:endParaRPr>
          </a:p>
          <a:p>
            <a:endParaRPr lang="en-US" altLang="ko-KR" sz="1600" dirty="0">
              <a:latin typeface="+mn-ea"/>
            </a:endParaRPr>
          </a:p>
          <a:p>
            <a:pPr marL="342900" indent="-342900">
              <a:buAutoNum type="arabicPeriod"/>
            </a:pPr>
            <a:r>
              <a:rPr lang="ko-KR" altLang="en-US" sz="1400" dirty="0">
                <a:latin typeface="+mn-ea"/>
              </a:rPr>
              <a:t>간단한 </a:t>
            </a:r>
            <a:r>
              <a:rPr lang="ko-KR" altLang="en-US" sz="1400" dirty="0" err="1">
                <a:latin typeface="+mn-ea"/>
              </a:rPr>
              <a:t>아키텍쳐</a:t>
            </a:r>
            <a:endParaRPr lang="en-US" altLang="ko-KR" sz="1400" dirty="0">
              <a:latin typeface="+mn-ea"/>
            </a:endParaRPr>
          </a:p>
          <a:p>
            <a:pPr marL="342900" indent="-342900">
              <a:buAutoNum type="arabicPeriod"/>
            </a:pPr>
            <a:r>
              <a:rPr lang="ko-KR" altLang="en-US" sz="1400" dirty="0">
                <a:latin typeface="+mn-ea"/>
              </a:rPr>
              <a:t>유지보수에 용이함</a:t>
            </a:r>
            <a:endParaRPr lang="en-US" altLang="ko-KR" sz="1400" dirty="0">
              <a:latin typeface="+mn-ea"/>
            </a:endParaRPr>
          </a:p>
          <a:p>
            <a:pPr marL="342900" indent="-342900">
              <a:buAutoNum type="arabicPeriod"/>
            </a:pPr>
            <a:r>
              <a:rPr lang="ko-KR" altLang="en-US" sz="1400" dirty="0">
                <a:latin typeface="+mn-ea"/>
              </a:rPr>
              <a:t>서비스간 통신시 </a:t>
            </a:r>
            <a:r>
              <a:rPr lang="en-US" altLang="ko-KR" sz="1400" b="1" dirty="0">
                <a:latin typeface="+mn-ea"/>
              </a:rPr>
              <a:t>100% </a:t>
            </a:r>
            <a:r>
              <a:rPr lang="ko-KR" altLang="en-US" sz="1400" b="1" dirty="0">
                <a:latin typeface="+mn-ea"/>
              </a:rPr>
              <a:t>신뢰 </a:t>
            </a:r>
            <a:r>
              <a:rPr lang="en-US" altLang="ko-KR" sz="1400" b="1" dirty="0">
                <a:latin typeface="+mn-ea"/>
              </a:rPr>
              <a:t>(</a:t>
            </a:r>
            <a:r>
              <a:rPr lang="ko-KR" altLang="en-US" sz="1400" b="1" dirty="0">
                <a:latin typeface="+mn-ea"/>
              </a:rPr>
              <a:t>함수 혹은 메소드 호출</a:t>
            </a:r>
            <a:r>
              <a:rPr lang="en-US" altLang="ko-KR" sz="1400" b="1" dirty="0">
                <a:latin typeface="+mn-ea"/>
              </a:rPr>
              <a:t>)</a:t>
            </a:r>
          </a:p>
          <a:p>
            <a:pPr marL="285750" indent="-285750">
              <a:buFont typeface="Wingdings" panose="05000000000000000000" pitchFamily="2" charset="2"/>
              <a:buChar char="à"/>
            </a:pPr>
            <a:r>
              <a:rPr lang="ko-KR" altLang="en-US" sz="1400" dirty="0">
                <a:latin typeface="+mn-ea"/>
                <a:sym typeface="Wingdings" panose="05000000000000000000" pitchFamily="2" charset="2"/>
              </a:rPr>
              <a:t>소규모 프로젝트에는 </a:t>
            </a:r>
            <a:r>
              <a:rPr lang="ko-KR" altLang="en-US" sz="1400" b="1" dirty="0">
                <a:latin typeface="+mn-ea"/>
                <a:sym typeface="Wingdings" panose="05000000000000000000" pitchFamily="2" charset="2"/>
              </a:rPr>
              <a:t>합리적</a:t>
            </a:r>
            <a:endParaRPr lang="en-US" altLang="ko-KR" sz="1400" b="1" dirty="0">
              <a:latin typeface="+mn-ea"/>
              <a:sym typeface="Wingdings" panose="05000000000000000000" pitchFamily="2" charset="2"/>
            </a:endParaRPr>
          </a:p>
          <a:p>
            <a:endParaRPr lang="en-US" altLang="ko-KR" sz="1400" dirty="0">
              <a:latin typeface="+mn-ea"/>
            </a:endParaRPr>
          </a:p>
          <a:p>
            <a:endParaRPr lang="en-US" altLang="ko-KR" sz="1600" dirty="0">
              <a:latin typeface="+mn-ea"/>
            </a:endParaRPr>
          </a:p>
          <a:p>
            <a:r>
              <a:rPr lang="ko-KR" altLang="en-US" sz="1600" dirty="0">
                <a:latin typeface="+mn-ea"/>
              </a:rPr>
              <a:t>그러나 프로젝트 규모가 커질수록</a:t>
            </a:r>
            <a:r>
              <a:rPr lang="en-US" altLang="ko-KR" sz="1600" dirty="0">
                <a:latin typeface="+mn-ea"/>
              </a:rPr>
              <a:t>, </a:t>
            </a:r>
            <a:r>
              <a:rPr lang="ko-KR" altLang="en-US" sz="1600" dirty="0">
                <a:latin typeface="+mn-ea"/>
              </a:rPr>
              <a:t>다음과 같은 </a:t>
            </a:r>
            <a:r>
              <a:rPr lang="ko-KR" altLang="en-US" sz="1600" b="1" dirty="0">
                <a:latin typeface="+mn-ea"/>
              </a:rPr>
              <a:t>문제점들이 발생</a:t>
            </a:r>
            <a:endParaRPr lang="en-US" altLang="ko-KR" sz="1600" b="1" dirty="0">
              <a:latin typeface="+mn-ea"/>
            </a:endParaRPr>
          </a:p>
          <a:p>
            <a:endParaRPr lang="en-US" altLang="ko-KR" sz="1600" dirty="0">
              <a:latin typeface="+mn-ea"/>
            </a:endParaRPr>
          </a:p>
          <a:p>
            <a:pPr marL="342900" indent="-342900">
              <a:buAutoNum type="arabicPeriod"/>
            </a:pPr>
            <a:r>
              <a:rPr lang="ko-KR" altLang="en-US" sz="1400" b="1" dirty="0">
                <a:latin typeface="+mn-ea"/>
              </a:rPr>
              <a:t>전체적인 시스템 구조 파악</a:t>
            </a:r>
            <a:r>
              <a:rPr lang="ko-KR" altLang="en-US" sz="1400" dirty="0">
                <a:latin typeface="+mn-ea"/>
              </a:rPr>
              <a:t>에 어려움</a:t>
            </a:r>
            <a:endParaRPr lang="en-US" altLang="ko-KR" sz="1400" dirty="0">
              <a:latin typeface="+mn-ea"/>
            </a:endParaRPr>
          </a:p>
          <a:p>
            <a:pPr marL="342900" indent="-342900">
              <a:buAutoNum type="arabicPeriod"/>
            </a:pPr>
            <a:r>
              <a:rPr lang="ko-KR" altLang="en-US" sz="1400" dirty="0">
                <a:latin typeface="+mn-ea"/>
              </a:rPr>
              <a:t>프로젝트 규모가 커질수록 빌드</a:t>
            </a:r>
            <a:r>
              <a:rPr lang="en-US" altLang="ko-KR" sz="1400" dirty="0">
                <a:latin typeface="+mn-ea"/>
              </a:rPr>
              <a:t>, </a:t>
            </a:r>
            <a:r>
              <a:rPr lang="ko-KR" altLang="en-US" sz="1400" dirty="0">
                <a:latin typeface="+mn-ea"/>
              </a:rPr>
              <a:t>테스트</a:t>
            </a:r>
            <a:r>
              <a:rPr lang="en-US" altLang="ko-KR" sz="1400" dirty="0">
                <a:latin typeface="+mn-ea"/>
              </a:rPr>
              <a:t>, </a:t>
            </a:r>
            <a:r>
              <a:rPr lang="ko-KR" altLang="en-US" sz="1400" dirty="0">
                <a:latin typeface="+mn-ea"/>
              </a:rPr>
              <a:t>배포의 </a:t>
            </a:r>
            <a:r>
              <a:rPr lang="ko-KR" altLang="en-US" sz="1400" b="1" dirty="0">
                <a:latin typeface="+mn-ea"/>
              </a:rPr>
              <a:t>시간이 기하급수적으로 증가</a:t>
            </a:r>
            <a:endParaRPr lang="en-US" altLang="ko-KR" sz="1400" b="1" dirty="0">
              <a:latin typeface="+mn-ea"/>
            </a:endParaRPr>
          </a:p>
          <a:p>
            <a:pPr marL="342900" indent="-342900">
              <a:buAutoNum type="arabicPeriod"/>
            </a:pPr>
            <a:r>
              <a:rPr lang="ko-KR" altLang="en-US" sz="1400" b="1" dirty="0">
                <a:latin typeface="+mn-ea"/>
              </a:rPr>
              <a:t>부분적인 장애</a:t>
            </a:r>
            <a:r>
              <a:rPr lang="ko-KR" altLang="en-US" sz="1400" dirty="0">
                <a:latin typeface="+mn-ea"/>
              </a:rPr>
              <a:t>가 전체 서비스의 장애를 유발</a:t>
            </a:r>
            <a:endParaRPr lang="en-US" altLang="ko-KR" sz="1400" dirty="0">
              <a:latin typeface="+mn-ea"/>
            </a:endParaRPr>
          </a:p>
          <a:p>
            <a:pPr marL="342900" indent="-342900">
              <a:buAutoNum type="arabicPeriod"/>
            </a:pPr>
            <a:r>
              <a:rPr lang="ko-KR" altLang="en-US" sz="1400" dirty="0">
                <a:latin typeface="+mn-ea"/>
              </a:rPr>
              <a:t>프로젝트 구성원들이 </a:t>
            </a:r>
            <a:r>
              <a:rPr lang="ko-KR" altLang="en-US" sz="1400" b="1" dirty="0">
                <a:latin typeface="+mn-ea"/>
              </a:rPr>
              <a:t>모두 같은 언어와 기술 스택을 사용</a:t>
            </a:r>
            <a:r>
              <a:rPr lang="ko-KR" altLang="en-US" sz="1400" dirty="0">
                <a:latin typeface="+mn-ea"/>
              </a:rPr>
              <a:t>해야 함</a:t>
            </a:r>
            <a:endParaRPr lang="en-US" altLang="ko-KR" sz="1400" dirty="0">
              <a:latin typeface="+mn-ea"/>
            </a:endParaRPr>
          </a:p>
          <a:p>
            <a:pPr marL="342900" indent="-342900">
              <a:buAutoNum type="arabicPeriod"/>
            </a:pPr>
            <a:r>
              <a:rPr lang="ko-KR" altLang="en-US" sz="1400" dirty="0">
                <a:latin typeface="+mn-ea"/>
              </a:rPr>
              <a:t>수평적 확장 어려움</a:t>
            </a:r>
            <a:r>
              <a:rPr lang="en-US" altLang="ko-KR" sz="1400" dirty="0">
                <a:latin typeface="+mn-ea"/>
              </a:rPr>
              <a:t>(replica)</a:t>
            </a:r>
          </a:p>
          <a:p>
            <a:pPr marL="342900" indent="-342900">
              <a:buAutoNum type="arabicPeriod"/>
            </a:pPr>
            <a:endParaRPr lang="ko-KR" altLang="en-US" sz="1400" dirty="0">
              <a:latin typeface="+mn-ea"/>
            </a:endParaRPr>
          </a:p>
        </p:txBody>
      </p:sp>
      <p:sp>
        <p:nvSpPr>
          <p:cNvPr id="9" name="TextBox 8">
            <a:extLst>
              <a:ext uri="{FF2B5EF4-FFF2-40B4-BE49-F238E27FC236}">
                <a16:creationId xmlns:a16="http://schemas.microsoft.com/office/drawing/2014/main" id="{DFC39C32-E085-410B-890A-4CE1CF5EDA39}"/>
              </a:ext>
            </a:extLst>
          </p:cNvPr>
          <p:cNvSpPr txBox="1"/>
          <p:nvPr/>
        </p:nvSpPr>
        <p:spPr>
          <a:xfrm>
            <a:off x="3227822" y="661491"/>
            <a:ext cx="3597386" cy="461665"/>
          </a:xfrm>
          <a:prstGeom prst="rect">
            <a:avLst/>
          </a:prstGeom>
          <a:noFill/>
        </p:spPr>
        <p:txBody>
          <a:bodyPr wrap="square" rtlCol="0">
            <a:spAutoFit/>
          </a:bodyPr>
          <a:lstStyle/>
          <a:p>
            <a:r>
              <a:rPr lang="en-US" altLang="ko-KR" sz="2400" dirty="0"/>
              <a:t>1.2. MSA</a:t>
            </a:r>
            <a:r>
              <a:rPr lang="ko-KR" altLang="en-US" sz="2400" dirty="0"/>
              <a:t>를 채택하는 이유</a:t>
            </a:r>
          </a:p>
        </p:txBody>
      </p:sp>
      <p:sp>
        <p:nvSpPr>
          <p:cNvPr id="2" name="슬라이드 번호 개체 틀 1">
            <a:extLst>
              <a:ext uri="{FF2B5EF4-FFF2-40B4-BE49-F238E27FC236}">
                <a16:creationId xmlns:a16="http://schemas.microsoft.com/office/drawing/2014/main" id="{2EAB7CFB-A643-4BA1-B298-6577B4182395}"/>
              </a:ext>
            </a:extLst>
          </p:cNvPr>
          <p:cNvSpPr>
            <a:spLocks noGrp="1"/>
          </p:cNvSpPr>
          <p:nvPr>
            <p:ph type="sldNum" sz="quarter" idx="4"/>
          </p:nvPr>
        </p:nvSpPr>
        <p:spPr/>
        <p:txBody>
          <a:bodyPr/>
          <a:lstStyle/>
          <a:p>
            <a:pPr>
              <a:defRPr/>
            </a:pPr>
            <a:fld id="{64ADD923-5262-42BA-8C2A-C248D5B92DE5}" type="slidenum">
              <a:rPr lang="ko-KR" altLang="en-US" smtClean="0"/>
              <a:pPr>
                <a:defRPr/>
              </a:pPr>
              <a:t>3</a:t>
            </a:fld>
            <a:endParaRPr lang="ko-KR" altLang="en-US"/>
          </a:p>
        </p:txBody>
      </p:sp>
    </p:spTree>
    <p:extLst>
      <p:ext uri="{BB962C8B-B14F-4D97-AF65-F5344CB8AC3E}">
        <p14:creationId xmlns:p14="http://schemas.microsoft.com/office/powerpoint/2010/main" val="3796653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94A69499-D147-4EE4-9484-862A70B1A0EE}"/>
              </a:ext>
            </a:extLst>
          </p:cNvPr>
          <p:cNvSpPr>
            <a:spLocks noGrp="1"/>
          </p:cNvSpPr>
          <p:nvPr>
            <p:ph type="title"/>
          </p:nvPr>
        </p:nvSpPr>
        <p:spPr/>
        <p:txBody>
          <a:bodyPr/>
          <a:lstStyle/>
          <a:p>
            <a:r>
              <a:rPr lang="en-US" altLang="ko-KR" sz="1600" b="1" dirty="0"/>
              <a:t>MSA</a:t>
            </a:r>
            <a:endParaRPr lang="ko-KR" altLang="en-US" b="1" dirty="0"/>
          </a:p>
        </p:txBody>
      </p:sp>
      <p:graphicFrame>
        <p:nvGraphicFramePr>
          <p:cNvPr id="7" name="표 7">
            <a:extLst>
              <a:ext uri="{FF2B5EF4-FFF2-40B4-BE49-F238E27FC236}">
                <a16:creationId xmlns:a16="http://schemas.microsoft.com/office/drawing/2014/main" id="{D683CBAA-0666-4622-9452-718BEA1F5003}"/>
              </a:ext>
            </a:extLst>
          </p:cNvPr>
          <p:cNvGraphicFramePr>
            <a:graphicFrameLocks noGrp="1"/>
          </p:cNvGraphicFramePr>
          <p:nvPr>
            <p:extLst>
              <p:ext uri="{D42A27DB-BD31-4B8C-83A1-F6EECF244321}">
                <p14:modId xmlns:p14="http://schemas.microsoft.com/office/powerpoint/2010/main" val="2769331003"/>
              </p:ext>
            </p:extLst>
          </p:nvPr>
        </p:nvGraphicFramePr>
        <p:xfrm>
          <a:off x="1650999" y="1700808"/>
          <a:ext cx="6604000" cy="3832860"/>
        </p:xfrm>
        <a:graphic>
          <a:graphicData uri="http://schemas.openxmlformats.org/drawingml/2006/table">
            <a:tbl>
              <a:tblPr firstRow="1" bandRow="1">
                <a:tableStyleId>{073A0DAA-6AF3-43AB-8588-CEC1D06C72B9}</a:tableStyleId>
              </a:tblPr>
              <a:tblGrid>
                <a:gridCol w="3302000">
                  <a:extLst>
                    <a:ext uri="{9D8B030D-6E8A-4147-A177-3AD203B41FA5}">
                      <a16:colId xmlns:a16="http://schemas.microsoft.com/office/drawing/2014/main" val="612413607"/>
                    </a:ext>
                  </a:extLst>
                </a:gridCol>
                <a:gridCol w="3302000">
                  <a:extLst>
                    <a:ext uri="{9D8B030D-6E8A-4147-A177-3AD203B41FA5}">
                      <a16:colId xmlns:a16="http://schemas.microsoft.com/office/drawing/2014/main" val="1703694488"/>
                    </a:ext>
                  </a:extLst>
                </a:gridCol>
              </a:tblGrid>
              <a:tr h="370840">
                <a:tc>
                  <a:txBody>
                    <a:bodyPr/>
                    <a:lstStyle/>
                    <a:p>
                      <a:pPr algn="ctr" latinLnBrk="1"/>
                      <a:r>
                        <a:rPr lang="en-US" altLang="ko-KR" dirty="0"/>
                        <a:t>Monolithic Architecture</a:t>
                      </a:r>
                      <a:endParaRPr lang="ko-KR" altLang="en-US" dirty="0"/>
                    </a:p>
                  </a:txBody>
                  <a:tcPr/>
                </a:tc>
                <a:tc>
                  <a:txBody>
                    <a:bodyPr/>
                    <a:lstStyle/>
                    <a:p>
                      <a:pPr algn="ctr" latinLnBrk="1"/>
                      <a:r>
                        <a:rPr lang="en-US" altLang="ko-KR" dirty="0"/>
                        <a:t>Microservice Architecture</a:t>
                      </a:r>
                      <a:endParaRPr lang="ko-KR" altLang="en-US" dirty="0"/>
                    </a:p>
                  </a:txBody>
                  <a:tcPr/>
                </a:tc>
                <a:extLst>
                  <a:ext uri="{0D108BD9-81ED-4DB2-BD59-A6C34878D82A}">
                    <a16:rowId xmlns:a16="http://schemas.microsoft.com/office/drawing/2014/main" val="4125881099"/>
                  </a:ext>
                </a:extLst>
              </a:tr>
              <a:tr h="370840">
                <a:tc>
                  <a:txBody>
                    <a:bodyPr/>
                    <a:lstStyle/>
                    <a:p>
                      <a:pPr marL="0" marR="0" lvl="0" indent="0" algn="ctr" defTabSz="990570" rtl="0" eaLnBrk="1" fontAlgn="auto" latinLnBrk="1" hangingPunct="1">
                        <a:lnSpc>
                          <a:spcPct val="100000"/>
                        </a:lnSpc>
                        <a:spcBef>
                          <a:spcPts val="0"/>
                        </a:spcBef>
                        <a:spcAft>
                          <a:spcPts val="0"/>
                        </a:spcAft>
                        <a:buClrTx/>
                        <a:buSzTx/>
                        <a:buFontTx/>
                        <a:buNone/>
                        <a:tabLst/>
                        <a:defRPr/>
                      </a:pPr>
                      <a:r>
                        <a:rPr lang="ko-KR" altLang="en-US" sz="1400" dirty="0"/>
                        <a:t>전체적인 시스템 구조 파악에 어려움</a:t>
                      </a:r>
                      <a:endParaRPr lang="en-US" altLang="ko-KR" sz="1400" dirty="0"/>
                    </a:p>
                    <a:p>
                      <a:pPr algn="ctr" latinLnBrk="1"/>
                      <a:endParaRPr lang="ko-KR" altLang="en-US" sz="1400" dirty="0"/>
                    </a:p>
                  </a:txBody>
                  <a:tcPr/>
                </a:tc>
                <a:tc>
                  <a:txBody>
                    <a:bodyPr/>
                    <a:lstStyle/>
                    <a:p>
                      <a:pPr marL="0" marR="0" lvl="0" indent="0" algn="ctr" defTabSz="990570" rtl="0" eaLnBrk="1" fontAlgn="auto" latinLnBrk="1" hangingPunct="1">
                        <a:lnSpc>
                          <a:spcPct val="100000"/>
                        </a:lnSpc>
                        <a:spcBef>
                          <a:spcPts val="0"/>
                        </a:spcBef>
                        <a:spcAft>
                          <a:spcPts val="0"/>
                        </a:spcAft>
                        <a:buClrTx/>
                        <a:buSzTx/>
                        <a:buFontTx/>
                        <a:buNone/>
                        <a:tabLst/>
                        <a:defRPr/>
                      </a:pPr>
                      <a:r>
                        <a:rPr lang="ko-KR" altLang="en-US" sz="1400" dirty="0"/>
                        <a:t>서비스를 리소스로 바라보기 때문에</a:t>
                      </a:r>
                      <a:r>
                        <a:rPr lang="en-US" altLang="ko-KR" sz="1400" dirty="0"/>
                        <a:t>, </a:t>
                      </a:r>
                      <a:r>
                        <a:rPr lang="ko-KR" altLang="en-US" sz="1400" dirty="0"/>
                        <a:t>전체 시스템 구조를 이해할 필요가 없음</a:t>
                      </a:r>
                      <a:endParaRPr lang="en-US" altLang="ko-KR" sz="1400" dirty="0"/>
                    </a:p>
                    <a:p>
                      <a:pPr algn="ctr" latinLnBrk="1"/>
                      <a:endParaRPr lang="ko-KR" altLang="en-US" sz="1400" dirty="0"/>
                    </a:p>
                  </a:txBody>
                  <a:tcPr/>
                </a:tc>
                <a:extLst>
                  <a:ext uri="{0D108BD9-81ED-4DB2-BD59-A6C34878D82A}">
                    <a16:rowId xmlns:a16="http://schemas.microsoft.com/office/drawing/2014/main" val="2650902428"/>
                  </a:ext>
                </a:extLst>
              </a:tr>
              <a:tr h="370840">
                <a:tc>
                  <a:txBody>
                    <a:bodyPr/>
                    <a:lstStyle/>
                    <a:p>
                      <a:pPr marL="0" marR="0" lvl="0" indent="0" algn="ctr" defTabSz="990570" rtl="0" eaLnBrk="1" fontAlgn="auto" latinLnBrk="1" hangingPunct="1">
                        <a:lnSpc>
                          <a:spcPct val="100000"/>
                        </a:lnSpc>
                        <a:spcBef>
                          <a:spcPts val="0"/>
                        </a:spcBef>
                        <a:spcAft>
                          <a:spcPts val="0"/>
                        </a:spcAft>
                        <a:buClrTx/>
                        <a:buSzTx/>
                        <a:buFontTx/>
                        <a:buNone/>
                        <a:tabLst/>
                        <a:defRPr/>
                      </a:pPr>
                      <a:r>
                        <a:rPr lang="ko-KR" altLang="en-US" sz="1400" dirty="0"/>
                        <a:t>빌드</a:t>
                      </a:r>
                      <a:r>
                        <a:rPr lang="en-US" altLang="ko-KR" sz="1400" dirty="0"/>
                        <a:t>, </a:t>
                      </a:r>
                      <a:r>
                        <a:rPr lang="ko-KR" altLang="en-US" sz="1400" dirty="0"/>
                        <a:t>테스트</a:t>
                      </a:r>
                      <a:r>
                        <a:rPr lang="en-US" altLang="ko-KR" sz="1400" dirty="0"/>
                        <a:t>, </a:t>
                      </a:r>
                      <a:r>
                        <a:rPr lang="ko-KR" altLang="en-US" sz="1400" dirty="0"/>
                        <a:t>배포의 시간이 기하급수적으로 증가</a:t>
                      </a:r>
                      <a:endParaRPr lang="en-US" altLang="ko-KR" sz="1400" dirty="0"/>
                    </a:p>
                    <a:p>
                      <a:pPr algn="ctr" latinLnBrk="1"/>
                      <a:endParaRPr lang="ko-KR" altLang="en-US" sz="1400" dirty="0"/>
                    </a:p>
                  </a:txBody>
                  <a:tcPr/>
                </a:tc>
                <a:tc>
                  <a:txBody>
                    <a:bodyPr/>
                    <a:lstStyle/>
                    <a:p>
                      <a:pPr marL="0" marR="0" lvl="0" indent="0" algn="ctr" defTabSz="990570" rtl="0" eaLnBrk="1" fontAlgn="auto" latinLnBrk="1" hangingPunct="1">
                        <a:lnSpc>
                          <a:spcPct val="100000"/>
                        </a:lnSpc>
                        <a:spcBef>
                          <a:spcPts val="0"/>
                        </a:spcBef>
                        <a:spcAft>
                          <a:spcPts val="0"/>
                        </a:spcAft>
                        <a:buClrTx/>
                        <a:buSzTx/>
                        <a:buFontTx/>
                        <a:buNone/>
                        <a:tabLst/>
                        <a:defRPr/>
                      </a:pPr>
                      <a:r>
                        <a:rPr lang="ko-KR" altLang="en-US" sz="1400" dirty="0"/>
                        <a:t>소규모 프로젝트</a:t>
                      </a:r>
                      <a:r>
                        <a:rPr lang="en-US" altLang="ko-KR" sz="1400" dirty="0"/>
                        <a:t>(</a:t>
                      </a:r>
                      <a:r>
                        <a:rPr lang="ko-KR" altLang="en-US" sz="1400" dirty="0"/>
                        <a:t>모듈</a:t>
                      </a:r>
                      <a:r>
                        <a:rPr lang="en-US" altLang="ko-KR" sz="1400" dirty="0"/>
                        <a:t>)</a:t>
                      </a:r>
                      <a:r>
                        <a:rPr lang="ko-KR" altLang="en-US" sz="1400" dirty="0"/>
                        <a:t>로 분할했기 때문에 생산성 증대</a:t>
                      </a:r>
                      <a:endParaRPr lang="en-US" altLang="ko-KR" sz="1400" dirty="0"/>
                    </a:p>
                    <a:p>
                      <a:pPr algn="ctr" latinLnBrk="1"/>
                      <a:endParaRPr lang="ko-KR" altLang="en-US" sz="1400" dirty="0"/>
                    </a:p>
                  </a:txBody>
                  <a:tcPr/>
                </a:tc>
                <a:extLst>
                  <a:ext uri="{0D108BD9-81ED-4DB2-BD59-A6C34878D82A}">
                    <a16:rowId xmlns:a16="http://schemas.microsoft.com/office/drawing/2014/main" val="3171067596"/>
                  </a:ext>
                </a:extLst>
              </a:tr>
              <a:tr h="370840">
                <a:tc>
                  <a:txBody>
                    <a:bodyPr/>
                    <a:lstStyle/>
                    <a:p>
                      <a:pPr marL="0" marR="0" lvl="0" indent="0" algn="ctr" defTabSz="990570" rtl="0" eaLnBrk="1" fontAlgn="auto" latinLnBrk="1" hangingPunct="1">
                        <a:lnSpc>
                          <a:spcPct val="100000"/>
                        </a:lnSpc>
                        <a:spcBef>
                          <a:spcPts val="0"/>
                        </a:spcBef>
                        <a:spcAft>
                          <a:spcPts val="0"/>
                        </a:spcAft>
                        <a:buClrTx/>
                        <a:buSzTx/>
                        <a:buFontTx/>
                        <a:buNone/>
                        <a:tabLst/>
                        <a:defRPr/>
                      </a:pPr>
                      <a:r>
                        <a:rPr lang="ko-KR" altLang="en-US" sz="1400" dirty="0"/>
                        <a:t>부분적인 장애가 전체 서비스의 장애를 유발</a:t>
                      </a:r>
                      <a:endParaRPr lang="en-US" altLang="ko-KR" sz="1400" dirty="0"/>
                    </a:p>
                    <a:p>
                      <a:pPr algn="ctr" latinLnBrk="1"/>
                      <a:endParaRPr lang="ko-KR" altLang="en-US" sz="1400" dirty="0"/>
                    </a:p>
                  </a:txBody>
                  <a:tcPr/>
                </a:tc>
                <a:tc>
                  <a:txBody>
                    <a:bodyPr/>
                    <a:lstStyle/>
                    <a:p>
                      <a:pPr marL="0" marR="0" lvl="0" indent="0" algn="ctr" defTabSz="990570" rtl="0" eaLnBrk="1" fontAlgn="auto" latinLnBrk="1" hangingPunct="1">
                        <a:lnSpc>
                          <a:spcPct val="100000"/>
                        </a:lnSpc>
                        <a:spcBef>
                          <a:spcPts val="0"/>
                        </a:spcBef>
                        <a:spcAft>
                          <a:spcPts val="0"/>
                        </a:spcAft>
                        <a:buClrTx/>
                        <a:buSzTx/>
                        <a:buFontTx/>
                        <a:buNone/>
                        <a:tabLst/>
                        <a:defRPr/>
                      </a:pPr>
                      <a:r>
                        <a:rPr lang="ko-KR" altLang="en-US" sz="1400" dirty="0"/>
                        <a:t>부분적 장애에 대한 격리가 용이</a:t>
                      </a:r>
                      <a:endParaRPr lang="en-US" altLang="ko-KR" sz="1400" dirty="0"/>
                    </a:p>
                    <a:p>
                      <a:pPr algn="ctr" latinLnBrk="1"/>
                      <a:endParaRPr lang="ko-KR" altLang="en-US" sz="1400" dirty="0"/>
                    </a:p>
                  </a:txBody>
                  <a:tcPr/>
                </a:tc>
                <a:extLst>
                  <a:ext uri="{0D108BD9-81ED-4DB2-BD59-A6C34878D82A}">
                    <a16:rowId xmlns:a16="http://schemas.microsoft.com/office/drawing/2014/main" val="3961033351"/>
                  </a:ext>
                </a:extLst>
              </a:tr>
              <a:tr h="370840">
                <a:tc>
                  <a:txBody>
                    <a:bodyPr/>
                    <a:lstStyle/>
                    <a:p>
                      <a:pPr marL="0" marR="0" lvl="0" indent="0" algn="ctr" defTabSz="990570" rtl="0" eaLnBrk="1" fontAlgn="auto" latinLnBrk="1" hangingPunct="1">
                        <a:lnSpc>
                          <a:spcPct val="100000"/>
                        </a:lnSpc>
                        <a:spcBef>
                          <a:spcPts val="0"/>
                        </a:spcBef>
                        <a:spcAft>
                          <a:spcPts val="0"/>
                        </a:spcAft>
                        <a:buClrTx/>
                        <a:buSzTx/>
                        <a:buFontTx/>
                        <a:buNone/>
                        <a:tabLst/>
                        <a:defRPr/>
                      </a:pPr>
                      <a:r>
                        <a:rPr lang="ko-KR" altLang="en-US" sz="1400" dirty="0"/>
                        <a:t>프로젝트 구성원들이 모두 같은 언어와 기술 스택을 사용해야 함</a:t>
                      </a:r>
                      <a:endParaRPr lang="en-US" altLang="ko-KR" sz="1400" dirty="0"/>
                    </a:p>
                    <a:p>
                      <a:pPr algn="ctr" latinLnBrk="1"/>
                      <a:endParaRPr lang="ko-KR" altLang="en-US" sz="1400" dirty="0"/>
                    </a:p>
                  </a:txBody>
                  <a:tcPr/>
                </a:tc>
                <a:tc>
                  <a:txBody>
                    <a:bodyPr/>
                    <a:lstStyle/>
                    <a:p>
                      <a:pPr algn="ctr" latinLnBrk="1"/>
                      <a:r>
                        <a:rPr lang="ko-KR" altLang="en-US" sz="1400" dirty="0"/>
                        <a:t>서로 다른 기술 지식</a:t>
                      </a:r>
                      <a:r>
                        <a:rPr lang="en-US" altLang="ko-KR" sz="1400" dirty="0"/>
                        <a:t>(</a:t>
                      </a:r>
                      <a:r>
                        <a:rPr lang="ko-KR" altLang="en-US" sz="1400" dirty="0"/>
                        <a:t>언어</a:t>
                      </a:r>
                      <a:r>
                        <a:rPr lang="en-US" altLang="ko-KR" sz="1400" dirty="0"/>
                        <a:t>)</a:t>
                      </a:r>
                      <a:r>
                        <a:rPr lang="ko-KR" altLang="en-US" sz="1400" dirty="0"/>
                        <a:t> 활용 가능</a:t>
                      </a:r>
                    </a:p>
                  </a:txBody>
                  <a:tcPr/>
                </a:tc>
                <a:extLst>
                  <a:ext uri="{0D108BD9-81ED-4DB2-BD59-A6C34878D82A}">
                    <a16:rowId xmlns:a16="http://schemas.microsoft.com/office/drawing/2014/main" val="880594794"/>
                  </a:ext>
                </a:extLst>
              </a:tr>
              <a:tr h="370840">
                <a:tc>
                  <a:txBody>
                    <a:bodyPr/>
                    <a:lstStyle/>
                    <a:p>
                      <a:pPr marL="0" marR="0" lvl="0" indent="0" algn="ctr" defTabSz="990570" rtl="0" eaLnBrk="1" fontAlgn="auto" latinLnBrk="1" hangingPunct="1">
                        <a:lnSpc>
                          <a:spcPct val="100000"/>
                        </a:lnSpc>
                        <a:spcBef>
                          <a:spcPts val="0"/>
                        </a:spcBef>
                        <a:spcAft>
                          <a:spcPts val="0"/>
                        </a:spcAft>
                        <a:buClrTx/>
                        <a:buSzTx/>
                        <a:buFontTx/>
                        <a:buNone/>
                        <a:tabLst/>
                        <a:defRPr/>
                      </a:pPr>
                      <a:r>
                        <a:rPr lang="ko-KR" altLang="en-US" sz="1400" dirty="0"/>
                        <a:t>수평적 확장 어려움</a:t>
                      </a:r>
                      <a:r>
                        <a:rPr lang="en-US" altLang="ko-KR" sz="1400" dirty="0"/>
                        <a:t>(replica)</a:t>
                      </a:r>
                    </a:p>
                    <a:p>
                      <a:pPr algn="ctr" latinLnBrk="1"/>
                      <a:endParaRPr lang="ko-KR" altLang="en-US" sz="1400" dirty="0"/>
                    </a:p>
                  </a:txBody>
                  <a:tcPr/>
                </a:tc>
                <a:tc>
                  <a:txBody>
                    <a:bodyPr/>
                    <a:lstStyle/>
                    <a:p>
                      <a:pPr algn="ctr" latinLnBrk="1"/>
                      <a:r>
                        <a:rPr lang="ko-KR" altLang="en-US" sz="1400" dirty="0"/>
                        <a:t>수평적 확장이 편리</a:t>
                      </a:r>
                    </a:p>
                  </a:txBody>
                  <a:tcPr/>
                </a:tc>
                <a:extLst>
                  <a:ext uri="{0D108BD9-81ED-4DB2-BD59-A6C34878D82A}">
                    <a16:rowId xmlns:a16="http://schemas.microsoft.com/office/drawing/2014/main" val="2536881517"/>
                  </a:ext>
                </a:extLst>
              </a:tr>
            </a:tbl>
          </a:graphicData>
        </a:graphic>
      </p:graphicFrame>
      <p:sp>
        <p:nvSpPr>
          <p:cNvPr id="8" name="TextBox 7">
            <a:extLst>
              <a:ext uri="{FF2B5EF4-FFF2-40B4-BE49-F238E27FC236}">
                <a16:creationId xmlns:a16="http://schemas.microsoft.com/office/drawing/2014/main" id="{97B807D9-7D90-4605-A0DD-D590FD697982}"/>
              </a:ext>
            </a:extLst>
          </p:cNvPr>
          <p:cNvSpPr txBox="1"/>
          <p:nvPr/>
        </p:nvSpPr>
        <p:spPr>
          <a:xfrm>
            <a:off x="1402674" y="5805264"/>
            <a:ext cx="7776864" cy="369332"/>
          </a:xfrm>
          <a:prstGeom prst="rect">
            <a:avLst/>
          </a:prstGeom>
          <a:noFill/>
        </p:spPr>
        <p:txBody>
          <a:bodyPr wrap="square" rtlCol="0">
            <a:spAutoFit/>
          </a:bodyPr>
          <a:lstStyle/>
          <a:p>
            <a:r>
              <a:rPr lang="en-US" altLang="ko-KR" dirty="0"/>
              <a:t>Microservice Architecture</a:t>
            </a:r>
            <a:r>
              <a:rPr lang="ko-KR" altLang="en-US" dirty="0"/>
              <a:t> 는 </a:t>
            </a:r>
            <a:r>
              <a:rPr lang="en-US" altLang="ko-KR" dirty="0"/>
              <a:t>Monolithic </a:t>
            </a:r>
            <a:r>
              <a:rPr lang="ko-KR" altLang="en-US" dirty="0"/>
              <a:t>아키텍처의 단점을 극복할 수 있음</a:t>
            </a:r>
            <a:r>
              <a:rPr lang="en-US" altLang="ko-KR" dirty="0"/>
              <a:t>.</a:t>
            </a:r>
            <a:endParaRPr lang="ko-KR" altLang="en-US" dirty="0"/>
          </a:p>
        </p:txBody>
      </p:sp>
      <p:sp>
        <p:nvSpPr>
          <p:cNvPr id="6" name="TextBox 5">
            <a:extLst>
              <a:ext uri="{FF2B5EF4-FFF2-40B4-BE49-F238E27FC236}">
                <a16:creationId xmlns:a16="http://schemas.microsoft.com/office/drawing/2014/main" id="{4F2C2783-B5B2-4DD6-B169-823C2858CB7B}"/>
              </a:ext>
            </a:extLst>
          </p:cNvPr>
          <p:cNvSpPr txBox="1"/>
          <p:nvPr/>
        </p:nvSpPr>
        <p:spPr>
          <a:xfrm>
            <a:off x="3227822" y="661491"/>
            <a:ext cx="3741402" cy="461665"/>
          </a:xfrm>
          <a:prstGeom prst="rect">
            <a:avLst/>
          </a:prstGeom>
          <a:noFill/>
        </p:spPr>
        <p:txBody>
          <a:bodyPr wrap="square" rtlCol="0">
            <a:spAutoFit/>
          </a:bodyPr>
          <a:lstStyle/>
          <a:p>
            <a:r>
              <a:rPr lang="en-US" altLang="ko-KR" sz="2400" dirty="0"/>
              <a:t>1.2. MSA</a:t>
            </a:r>
            <a:r>
              <a:rPr lang="ko-KR" altLang="en-US" sz="2400" dirty="0"/>
              <a:t>를 채택하는 이유</a:t>
            </a:r>
          </a:p>
        </p:txBody>
      </p:sp>
      <p:sp>
        <p:nvSpPr>
          <p:cNvPr id="2" name="슬라이드 번호 개체 틀 1">
            <a:extLst>
              <a:ext uri="{FF2B5EF4-FFF2-40B4-BE49-F238E27FC236}">
                <a16:creationId xmlns:a16="http://schemas.microsoft.com/office/drawing/2014/main" id="{C441FF96-DAA2-4A75-8F35-40C7D1013551}"/>
              </a:ext>
            </a:extLst>
          </p:cNvPr>
          <p:cNvSpPr>
            <a:spLocks noGrp="1"/>
          </p:cNvSpPr>
          <p:nvPr>
            <p:ph type="sldNum" sz="quarter" idx="4"/>
          </p:nvPr>
        </p:nvSpPr>
        <p:spPr/>
        <p:txBody>
          <a:bodyPr/>
          <a:lstStyle/>
          <a:p>
            <a:pPr>
              <a:defRPr/>
            </a:pPr>
            <a:fld id="{64ADD923-5262-42BA-8C2A-C248D5B92DE5}" type="slidenum">
              <a:rPr lang="ko-KR" altLang="en-US" smtClean="0"/>
              <a:pPr>
                <a:defRPr/>
              </a:pPr>
              <a:t>4</a:t>
            </a:fld>
            <a:endParaRPr lang="ko-KR" altLang="en-US"/>
          </a:p>
        </p:txBody>
      </p:sp>
    </p:spTree>
    <p:extLst>
      <p:ext uri="{BB962C8B-B14F-4D97-AF65-F5344CB8AC3E}">
        <p14:creationId xmlns:p14="http://schemas.microsoft.com/office/powerpoint/2010/main" val="316391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94A69499-D147-4EE4-9484-862A70B1A0EE}"/>
              </a:ext>
            </a:extLst>
          </p:cNvPr>
          <p:cNvSpPr>
            <a:spLocks noGrp="1"/>
          </p:cNvSpPr>
          <p:nvPr>
            <p:ph type="title"/>
          </p:nvPr>
        </p:nvSpPr>
        <p:spPr/>
        <p:txBody>
          <a:bodyPr/>
          <a:lstStyle/>
          <a:p>
            <a:r>
              <a:rPr lang="en-US" altLang="ko-KR" sz="1600" b="1" dirty="0"/>
              <a:t>MSA</a:t>
            </a:r>
            <a:endParaRPr lang="ko-KR" altLang="en-US" b="1" dirty="0"/>
          </a:p>
        </p:txBody>
      </p:sp>
      <p:pic>
        <p:nvPicPr>
          <p:cNvPr id="3" name="Picture 2">
            <a:extLst>
              <a:ext uri="{FF2B5EF4-FFF2-40B4-BE49-F238E27FC236}">
                <a16:creationId xmlns:a16="http://schemas.microsoft.com/office/drawing/2014/main" id="{06974AC6-2B5D-4A01-9641-9D2E2D7EFC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3024" y="2152362"/>
            <a:ext cx="7219950" cy="4229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EA87327-0C01-4A80-9F00-72825DECD12F}"/>
              </a:ext>
            </a:extLst>
          </p:cNvPr>
          <p:cNvSpPr txBox="1"/>
          <p:nvPr/>
        </p:nvSpPr>
        <p:spPr>
          <a:xfrm>
            <a:off x="416496" y="644257"/>
            <a:ext cx="8649022" cy="1508105"/>
          </a:xfrm>
          <a:prstGeom prst="rect">
            <a:avLst/>
          </a:prstGeom>
          <a:noFill/>
        </p:spPr>
        <p:txBody>
          <a:bodyPr wrap="square" rtlCol="0">
            <a:spAutoFit/>
          </a:bodyPr>
          <a:lstStyle/>
          <a:p>
            <a:endParaRPr lang="en-US" altLang="ko-KR" dirty="0"/>
          </a:p>
          <a:p>
            <a:endParaRPr lang="en-US" altLang="ko-KR" dirty="0"/>
          </a:p>
          <a:p>
            <a:pPr marL="342900" indent="-342900">
              <a:buAutoNum type="arabicPeriod"/>
            </a:pPr>
            <a:r>
              <a:rPr lang="ko-KR" altLang="en-US" sz="1400" dirty="0"/>
              <a:t>서비스 </a:t>
            </a:r>
            <a:r>
              <a:rPr lang="ko-KR" altLang="en-US" sz="1400" dirty="0" err="1"/>
              <a:t>호출시</a:t>
            </a:r>
            <a:r>
              <a:rPr lang="ko-KR" altLang="en-US" sz="1400" dirty="0"/>
              <a:t> 네트워크를 통한 </a:t>
            </a:r>
            <a:r>
              <a:rPr lang="en-US" altLang="ko-KR" sz="1400" dirty="0"/>
              <a:t>API </a:t>
            </a:r>
            <a:r>
              <a:rPr lang="ko-KR" altLang="en-US" sz="1400" dirty="0"/>
              <a:t>를 사용하기 때문에</a:t>
            </a:r>
            <a:r>
              <a:rPr lang="en-US" altLang="ko-KR" sz="1400" dirty="0"/>
              <a:t>, </a:t>
            </a:r>
            <a:r>
              <a:rPr lang="ko-KR" altLang="en-US" sz="1400" dirty="0"/>
              <a:t>상대적으로 비용과 </a:t>
            </a:r>
            <a:r>
              <a:rPr lang="ko-KR" altLang="en-US" sz="1400" dirty="0" err="1"/>
              <a:t>레이턴시</a:t>
            </a:r>
            <a:r>
              <a:rPr lang="ko-KR" altLang="en-US" sz="1400" dirty="0"/>
              <a:t> 증가</a:t>
            </a:r>
            <a:endParaRPr lang="en-US" altLang="ko-KR" sz="1400" dirty="0"/>
          </a:p>
          <a:p>
            <a:pPr marL="342900" indent="-342900">
              <a:buAutoNum type="arabicPeriod"/>
            </a:pPr>
            <a:r>
              <a:rPr lang="ko-KR" altLang="en-US" sz="1400" dirty="0" err="1"/>
              <a:t>서비스간의</a:t>
            </a:r>
            <a:r>
              <a:rPr lang="ko-KR" altLang="en-US" sz="1400" dirty="0"/>
              <a:t> 통신 신뢰도가 상대적으로 부족 </a:t>
            </a:r>
            <a:r>
              <a:rPr lang="en-US" altLang="ko-KR" sz="1400" dirty="0"/>
              <a:t>(</a:t>
            </a:r>
            <a:r>
              <a:rPr lang="ko-KR" altLang="en-US" sz="1400" dirty="0"/>
              <a:t>네트워크 요청 기반</a:t>
            </a:r>
            <a:r>
              <a:rPr lang="en-US" altLang="ko-KR" sz="1400" dirty="0"/>
              <a:t>)</a:t>
            </a:r>
          </a:p>
          <a:p>
            <a:pPr marL="342900" indent="-342900">
              <a:buAutoNum type="arabicPeriod"/>
            </a:pPr>
            <a:r>
              <a:rPr lang="ko-KR" altLang="en-US" sz="1400" dirty="0"/>
              <a:t>여러 서비스를 활용하는 서비스의 경우</a:t>
            </a:r>
            <a:r>
              <a:rPr lang="en-US" altLang="ko-KR" sz="1400" dirty="0"/>
              <a:t>, </a:t>
            </a:r>
            <a:r>
              <a:rPr lang="ko-KR" altLang="en-US" sz="1400" dirty="0"/>
              <a:t>트랜잭션의 복잡도가 증가하고</a:t>
            </a:r>
            <a:r>
              <a:rPr lang="en-US" altLang="ko-KR" sz="1400" dirty="0"/>
              <a:t>, </a:t>
            </a:r>
            <a:r>
              <a:rPr lang="ko-KR" altLang="en-US" sz="1400" dirty="0"/>
              <a:t>데이터의 정합성 유지 어려움</a:t>
            </a:r>
            <a:endParaRPr lang="en-US" altLang="ko-KR" sz="1400" dirty="0"/>
          </a:p>
          <a:p>
            <a:pPr marL="342900" indent="-342900">
              <a:buAutoNum type="arabicPeriod"/>
            </a:pPr>
            <a:r>
              <a:rPr lang="ko-KR" altLang="en-US" sz="1400" dirty="0"/>
              <a:t>서비스 분리에서 발생하는 </a:t>
            </a:r>
            <a:r>
              <a:rPr lang="ko-KR" altLang="en-US" sz="1400" b="1" dirty="0"/>
              <a:t>설계의 어려움</a:t>
            </a:r>
          </a:p>
        </p:txBody>
      </p:sp>
      <p:sp>
        <p:nvSpPr>
          <p:cNvPr id="2" name="타원 1">
            <a:extLst>
              <a:ext uri="{FF2B5EF4-FFF2-40B4-BE49-F238E27FC236}">
                <a16:creationId xmlns:a16="http://schemas.microsoft.com/office/drawing/2014/main" id="{1DA9C2E6-006F-4276-A52E-8F39730661ED}"/>
              </a:ext>
            </a:extLst>
          </p:cNvPr>
          <p:cNvSpPr/>
          <p:nvPr/>
        </p:nvSpPr>
        <p:spPr>
          <a:xfrm>
            <a:off x="6393160" y="4005064"/>
            <a:ext cx="2376264" cy="230425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 name="연결선: 꺾임 6">
            <a:extLst>
              <a:ext uri="{FF2B5EF4-FFF2-40B4-BE49-F238E27FC236}">
                <a16:creationId xmlns:a16="http://schemas.microsoft.com/office/drawing/2014/main" id="{ECC44E5C-08BD-440D-AC59-497C9A4999DA}"/>
              </a:ext>
            </a:extLst>
          </p:cNvPr>
          <p:cNvCxnSpPr>
            <a:cxnSpLocks/>
          </p:cNvCxnSpPr>
          <p:nvPr/>
        </p:nvCxnSpPr>
        <p:spPr>
          <a:xfrm rot="5400000">
            <a:off x="7143327" y="2811015"/>
            <a:ext cx="2388101" cy="576063"/>
          </a:xfrm>
          <a:prstGeom prst="bentConnector3">
            <a:avLst>
              <a:gd name="adj1" fmla="val 5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8F1B329-AADA-4805-8419-5BB8AEC57A68}"/>
              </a:ext>
            </a:extLst>
          </p:cNvPr>
          <p:cNvSpPr txBox="1"/>
          <p:nvPr/>
        </p:nvSpPr>
        <p:spPr>
          <a:xfrm>
            <a:off x="3847076" y="541093"/>
            <a:ext cx="2330060" cy="461665"/>
          </a:xfrm>
          <a:prstGeom prst="rect">
            <a:avLst/>
          </a:prstGeom>
          <a:noFill/>
        </p:spPr>
        <p:txBody>
          <a:bodyPr wrap="square" rtlCol="0">
            <a:spAutoFit/>
          </a:bodyPr>
          <a:lstStyle/>
          <a:p>
            <a:r>
              <a:rPr lang="en-US" altLang="ko-KR" sz="2400" dirty="0"/>
              <a:t>1.2. MSA</a:t>
            </a:r>
            <a:r>
              <a:rPr lang="ko-KR" altLang="en-US" sz="2400" dirty="0"/>
              <a:t>의 단점</a:t>
            </a:r>
          </a:p>
        </p:txBody>
      </p:sp>
      <p:sp>
        <p:nvSpPr>
          <p:cNvPr id="9" name="TextBox 8">
            <a:extLst>
              <a:ext uri="{FF2B5EF4-FFF2-40B4-BE49-F238E27FC236}">
                <a16:creationId xmlns:a16="http://schemas.microsoft.com/office/drawing/2014/main" id="{467F32D5-1B94-4874-99FD-1F0A83B592C5}"/>
              </a:ext>
            </a:extLst>
          </p:cNvPr>
          <p:cNvSpPr txBox="1"/>
          <p:nvPr/>
        </p:nvSpPr>
        <p:spPr>
          <a:xfrm>
            <a:off x="6537173" y="6289243"/>
            <a:ext cx="5904658" cy="276999"/>
          </a:xfrm>
          <a:prstGeom prst="rect">
            <a:avLst/>
          </a:prstGeom>
          <a:noFill/>
        </p:spPr>
        <p:txBody>
          <a:bodyPr wrap="square" rtlCol="0">
            <a:spAutoFit/>
          </a:bodyPr>
          <a:lstStyle/>
          <a:p>
            <a:r>
              <a:rPr lang="en-US" altLang="ko-KR" sz="1200" i="1" dirty="0"/>
              <a:t>Reference</a:t>
            </a:r>
            <a:r>
              <a:rPr lang="ko-KR" altLang="en-US" sz="1200" i="1" dirty="0"/>
              <a:t> </a:t>
            </a:r>
            <a:r>
              <a:rPr lang="en-US" altLang="ko-KR" sz="1200" i="1" dirty="0"/>
              <a:t>: </a:t>
            </a:r>
            <a:r>
              <a:rPr lang="en-US" altLang="ko-KR" sz="1200" i="1" dirty="0">
                <a:hlinkClick r:id="rId4"/>
              </a:rPr>
              <a:t>https://12factor.net/ko/</a:t>
            </a:r>
            <a:r>
              <a:rPr lang="en-US" altLang="ko-KR" sz="1200" i="1" dirty="0"/>
              <a:t> (Twelve Factor)</a:t>
            </a:r>
            <a:endParaRPr lang="ko-KR" altLang="en-US" sz="1200" i="1" dirty="0"/>
          </a:p>
        </p:txBody>
      </p:sp>
      <p:sp>
        <p:nvSpPr>
          <p:cNvPr id="11" name="슬라이드 번호 개체 틀 10">
            <a:extLst>
              <a:ext uri="{FF2B5EF4-FFF2-40B4-BE49-F238E27FC236}">
                <a16:creationId xmlns:a16="http://schemas.microsoft.com/office/drawing/2014/main" id="{8B8D0883-84C7-491C-94A6-BD0020A1551A}"/>
              </a:ext>
            </a:extLst>
          </p:cNvPr>
          <p:cNvSpPr>
            <a:spLocks noGrp="1"/>
          </p:cNvSpPr>
          <p:nvPr>
            <p:ph type="sldNum" sz="quarter" idx="4"/>
          </p:nvPr>
        </p:nvSpPr>
        <p:spPr/>
        <p:txBody>
          <a:bodyPr/>
          <a:lstStyle/>
          <a:p>
            <a:pPr>
              <a:defRPr/>
            </a:pPr>
            <a:fld id="{64ADD923-5262-42BA-8C2A-C248D5B92DE5}" type="slidenum">
              <a:rPr lang="ko-KR" altLang="en-US" smtClean="0"/>
              <a:pPr>
                <a:defRPr/>
              </a:pPr>
              <a:t>5</a:t>
            </a:fld>
            <a:endParaRPr lang="ko-KR" altLang="en-US"/>
          </a:p>
        </p:txBody>
      </p:sp>
    </p:spTree>
    <p:extLst>
      <p:ext uri="{BB962C8B-B14F-4D97-AF65-F5344CB8AC3E}">
        <p14:creationId xmlns:p14="http://schemas.microsoft.com/office/powerpoint/2010/main" val="301611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94A69499-D147-4EE4-9484-862A70B1A0EE}"/>
              </a:ext>
            </a:extLst>
          </p:cNvPr>
          <p:cNvSpPr>
            <a:spLocks noGrp="1"/>
          </p:cNvSpPr>
          <p:nvPr>
            <p:ph type="title"/>
          </p:nvPr>
        </p:nvSpPr>
        <p:spPr/>
        <p:txBody>
          <a:bodyPr/>
          <a:lstStyle/>
          <a:p>
            <a:r>
              <a:rPr lang="en-US" altLang="ko-KR" sz="1600" b="1" dirty="0"/>
              <a:t>Docker / Kubernetes</a:t>
            </a:r>
            <a:endParaRPr lang="ko-KR" altLang="en-US" b="1" dirty="0"/>
          </a:p>
        </p:txBody>
      </p:sp>
      <p:pic>
        <p:nvPicPr>
          <p:cNvPr id="3" name="그림 2" descr="테이블이(가) 표시된 사진&#10;&#10;자동 생성된 설명">
            <a:extLst>
              <a:ext uri="{FF2B5EF4-FFF2-40B4-BE49-F238E27FC236}">
                <a16:creationId xmlns:a16="http://schemas.microsoft.com/office/drawing/2014/main" id="{7E74B83C-B291-4060-868C-BF580E4B25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496" y="1250097"/>
            <a:ext cx="8793586" cy="3240360"/>
          </a:xfrm>
          <a:prstGeom prst="rect">
            <a:avLst/>
          </a:prstGeom>
        </p:spPr>
      </p:pic>
      <p:sp>
        <p:nvSpPr>
          <p:cNvPr id="5" name="TextBox 4">
            <a:extLst>
              <a:ext uri="{FF2B5EF4-FFF2-40B4-BE49-F238E27FC236}">
                <a16:creationId xmlns:a16="http://schemas.microsoft.com/office/drawing/2014/main" id="{85913AE9-DCC3-4782-B818-FD6F6C4F04B7}"/>
              </a:ext>
            </a:extLst>
          </p:cNvPr>
          <p:cNvSpPr txBox="1"/>
          <p:nvPr/>
        </p:nvSpPr>
        <p:spPr>
          <a:xfrm>
            <a:off x="1339698" y="4529808"/>
            <a:ext cx="7344816" cy="1661993"/>
          </a:xfrm>
          <a:prstGeom prst="rect">
            <a:avLst/>
          </a:prstGeom>
          <a:noFill/>
        </p:spPr>
        <p:txBody>
          <a:bodyPr wrap="square" rtlCol="0">
            <a:spAutoFit/>
          </a:bodyPr>
          <a:lstStyle/>
          <a:p>
            <a:endParaRPr lang="en-US" altLang="ko-KR" sz="1400" dirty="0"/>
          </a:p>
          <a:p>
            <a:r>
              <a:rPr lang="en-US" altLang="ko-KR" sz="1400" dirty="0">
                <a:latin typeface="+mj-ea"/>
                <a:ea typeface="+mj-ea"/>
              </a:rPr>
              <a:t>Docker? </a:t>
            </a:r>
            <a:r>
              <a:rPr lang="ko-KR" altLang="en-US" sz="1400" dirty="0">
                <a:latin typeface="+mj-ea"/>
                <a:ea typeface="+mj-ea"/>
              </a:rPr>
              <a:t>컨테이너 기반의 오픈소스 가상화 플랫폼</a:t>
            </a:r>
            <a:endParaRPr lang="en-US" altLang="ko-KR" sz="1400" dirty="0">
              <a:latin typeface="+mj-ea"/>
              <a:ea typeface="+mj-ea"/>
            </a:endParaRPr>
          </a:p>
          <a:p>
            <a:r>
              <a:rPr lang="en-US" altLang="ko-KR" sz="1400" dirty="0">
                <a:latin typeface="+mj-ea"/>
                <a:ea typeface="+mj-ea"/>
              </a:rPr>
              <a:t>[</a:t>
            </a:r>
            <a:r>
              <a:rPr lang="ko-KR" altLang="en-US" sz="1400" dirty="0">
                <a:latin typeface="+mj-ea"/>
                <a:ea typeface="+mj-ea"/>
              </a:rPr>
              <a:t>컨테이너</a:t>
            </a:r>
            <a:r>
              <a:rPr lang="en-US" altLang="ko-KR" sz="1400" dirty="0">
                <a:latin typeface="+mj-ea"/>
                <a:ea typeface="+mj-ea"/>
              </a:rPr>
              <a:t>]</a:t>
            </a:r>
            <a:r>
              <a:rPr lang="ko-KR" altLang="en-US" sz="1400" dirty="0">
                <a:latin typeface="+mj-ea"/>
                <a:ea typeface="+mj-ea"/>
              </a:rPr>
              <a:t>격리된 공간에서 </a:t>
            </a:r>
            <a:r>
              <a:rPr lang="ko-KR" altLang="en-US" sz="1400" b="1" dirty="0">
                <a:latin typeface="+mj-ea"/>
                <a:ea typeface="+mj-ea"/>
              </a:rPr>
              <a:t>프로세스</a:t>
            </a:r>
            <a:r>
              <a:rPr lang="ko-KR" altLang="en-US" sz="1400" dirty="0">
                <a:latin typeface="+mj-ea"/>
                <a:ea typeface="+mj-ea"/>
              </a:rPr>
              <a:t>가 동작하는 기술</a:t>
            </a:r>
            <a:endParaRPr lang="en-US" altLang="ko-KR" sz="1400" dirty="0">
              <a:latin typeface="+mj-ea"/>
              <a:ea typeface="+mj-ea"/>
            </a:endParaRPr>
          </a:p>
          <a:p>
            <a:endParaRPr lang="en-US" altLang="ko-KR" sz="1400" dirty="0">
              <a:latin typeface="+mj-ea"/>
              <a:ea typeface="+mj-ea"/>
            </a:endParaRPr>
          </a:p>
          <a:p>
            <a:r>
              <a:rPr lang="ko-KR" altLang="en-US" sz="1400" dirty="0">
                <a:latin typeface="+mj-ea"/>
                <a:ea typeface="+mj-ea"/>
              </a:rPr>
              <a:t>기존 </a:t>
            </a:r>
            <a:r>
              <a:rPr lang="en-US" altLang="ko-KR" sz="1400" dirty="0">
                <a:latin typeface="+mj-ea"/>
                <a:ea typeface="+mj-ea"/>
              </a:rPr>
              <a:t>VM</a:t>
            </a:r>
            <a:r>
              <a:rPr lang="ko-KR" altLang="en-US" sz="1400" dirty="0">
                <a:latin typeface="+mj-ea"/>
                <a:ea typeface="+mj-ea"/>
              </a:rPr>
              <a:t>은 </a:t>
            </a:r>
            <a:r>
              <a:rPr lang="en-US" altLang="ko-KR" sz="1400" dirty="0">
                <a:latin typeface="+mj-ea"/>
                <a:ea typeface="+mj-ea"/>
              </a:rPr>
              <a:t>OS</a:t>
            </a:r>
            <a:r>
              <a:rPr lang="ko-KR" altLang="en-US" sz="1400" dirty="0">
                <a:latin typeface="+mj-ea"/>
                <a:ea typeface="+mj-ea"/>
              </a:rPr>
              <a:t>를 </a:t>
            </a:r>
            <a:r>
              <a:rPr lang="ko-KR" altLang="en-US" sz="1400" dirty="0" err="1">
                <a:latin typeface="+mj-ea"/>
                <a:ea typeface="+mj-ea"/>
              </a:rPr>
              <a:t>가상화한</a:t>
            </a:r>
            <a:r>
              <a:rPr lang="ko-KR" altLang="en-US" sz="1400" dirty="0">
                <a:latin typeface="+mj-ea"/>
                <a:ea typeface="+mj-ea"/>
              </a:rPr>
              <a:t> 것이기 때문에 무거움</a:t>
            </a:r>
            <a:r>
              <a:rPr lang="en-US" altLang="ko-KR" sz="1400" dirty="0">
                <a:latin typeface="+mj-ea"/>
                <a:ea typeface="+mj-ea"/>
              </a:rPr>
              <a:t>.</a:t>
            </a:r>
          </a:p>
          <a:p>
            <a:r>
              <a:rPr lang="ko-KR" altLang="en-US" sz="1400" dirty="0">
                <a:latin typeface="+mj-ea"/>
                <a:ea typeface="+mj-ea"/>
              </a:rPr>
              <a:t>반면 컨테이너는 단순히 프로세스를 격리시키는 것이기 때문에 성능 손실이 거의 없음</a:t>
            </a:r>
            <a:endParaRPr lang="en-US" altLang="ko-KR" dirty="0"/>
          </a:p>
          <a:p>
            <a:endParaRPr lang="ko-KR" altLang="en-US" dirty="0"/>
          </a:p>
        </p:txBody>
      </p:sp>
      <p:sp>
        <p:nvSpPr>
          <p:cNvPr id="7" name="TextBox 6">
            <a:extLst>
              <a:ext uri="{FF2B5EF4-FFF2-40B4-BE49-F238E27FC236}">
                <a16:creationId xmlns:a16="http://schemas.microsoft.com/office/drawing/2014/main" id="{6FFB0804-A2B7-4967-B4B8-A044DA4E2971}"/>
              </a:ext>
            </a:extLst>
          </p:cNvPr>
          <p:cNvSpPr txBox="1"/>
          <p:nvPr/>
        </p:nvSpPr>
        <p:spPr>
          <a:xfrm>
            <a:off x="3847076" y="541093"/>
            <a:ext cx="2330060" cy="461665"/>
          </a:xfrm>
          <a:prstGeom prst="rect">
            <a:avLst/>
          </a:prstGeom>
          <a:noFill/>
        </p:spPr>
        <p:txBody>
          <a:bodyPr wrap="square" rtlCol="0">
            <a:spAutoFit/>
          </a:bodyPr>
          <a:lstStyle/>
          <a:p>
            <a:r>
              <a:rPr lang="en-US" altLang="ko-KR" sz="2400" dirty="0"/>
              <a:t>2.1. Docker </a:t>
            </a:r>
            <a:r>
              <a:rPr lang="ko-KR" altLang="en-US" sz="2400" dirty="0"/>
              <a:t>란</a:t>
            </a:r>
            <a:r>
              <a:rPr lang="en-US" altLang="ko-KR" sz="2400" dirty="0"/>
              <a:t>?</a:t>
            </a:r>
            <a:endParaRPr lang="ko-KR" altLang="en-US" sz="2400" dirty="0"/>
          </a:p>
        </p:txBody>
      </p:sp>
      <p:sp>
        <p:nvSpPr>
          <p:cNvPr id="2" name="슬라이드 번호 개체 틀 1">
            <a:extLst>
              <a:ext uri="{FF2B5EF4-FFF2-40B4-BE49-F238E27FC236}">
                <a16:creationId xmlns:a16="http://schemas.microsoft.com/office/drawing/2014/main" id="{88010874-6DFB-4F74-A87B-97C8F376B896}"/>
              </a:ext>
            </a:extLst>
          </p:cNvPr>
          <p:cNvSpPr>
            <a:spLocks noGrp="1"/>
          </p:cNvSpPr>
          <p:nvPr>
            <p:ph type="sldNum" sz="quarter" idx="4"/>
          </p:nvPr>
        </p:nvSpPr>
        <p:spPr/>
        <p:txBody>
          <a:bodyPr/>
          <a:lstStyle/>
          <a:p>
            <a:pPr>
              <a:defRPr/>
            </a:pPr>
            <a:fld id="{64ADD923-5262-42BA-8C2A-C248D5B92DE5}" type="slidenum">
              <a:rPr lang="ko-KR" altLang="en-US" smtClean="0"/>
              <a:pPr>
                <a:defRPr/>
              </a:pPr>
              <a:t>6</a:t>
            </a:fld>
            <a:endParaRPr lang="ko-KR" altLang="en-US"/>
          </a:p>
        </p:txBody>
      </p:sp>
    </p:spTree>
    <p:extLst>
      <p:ext uri="{BB962C8B-B14F-4D97-AF65-F5344CB8AC3E}">
        <p14:creationId xmlns:p14="http://schemas.microsoft.com/office/powerpoint/2010/main" val="1639818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1B6AA9-0EF6-4062-8674-B79A1985F1F0}"/>
              </a:ext>
            </a:extLst>
          </p:cNvPr>
          <p:cNvSpPr txBox="1"/>
          <p:nvPr/>
        </p:nvSpPr>
        <p:spPr>
          <a:xfrm>
            <a:off x="184920" y="1397152"/>
            <a:ext cx="9721080" cy="2400657"/>
          </a:xfrm>
          <a:prstGeom prst="rect">
            <a:avLst/>
          </a:prstGeom>
          <a:noFill/>
        </p:spPr>
        <p:txBody>
          <a:bodyPr wrap="square" rtlCol="0">
            <a:spAutoFit/>
          </a:bodyPr>
          <a:lstStyle/>
          <a:p>
            <a:r>
              <a:rPr lang="en-US" altLang="ko-KR" b="1" dirty="0"/>
              <a:t>[Docker</a:t>
            </a:r>
            <a:r>
              <a:rPr lang="ko-KR" altLang="en-US" b="1" dirty="0"/>
              <a:t> 장점</a:t>
            </a:r>
            <a:r>
              <a:rPr lang="en-US" altLang="ko-KR" b="1" dirty="0"/>
              <a:t>]</a:t>
            </a:r>
          </a:p>
          <a:p>
            <a:endParaRPr lang="en-US" altLang="ko-KR" dirty="0"/>
          </a:p>
          <a:p>
            <a:r>
              <a:rPr lang="en-US" altLang="ko-KR" sz="1600" dirty="0"/>
              <a:t>(</a:t>
            </a:r>
            <a:r>
              <a:rPr lang="ko-KR" altLang="en-US" sz="1600" dirty="0"/>
              <a:t>기존</a:t>
            </a:r>
            <a:r>
              <a:rPr lang="en-US" altLang="ko-KR" sz="1600" dirty="0"/>
              <a:t>) </a:t>
            </a:r>
            <a:r>
              <a:rPr lang="ko-KR" altLang="en-US" sz="1600" dirty="0"/>
              <a:t>여러 대의 서버는 설치 시기나 운영 환경에 따라 </a:t>
            </a:r>
            <a:r>
              <a:rPr lang="en-US" altLang="ko-KR" sz="1600" dirty="0"/>
              <a:t>OS, </a:t>
            </a:r>
            <a:r>
              <a:rPr lang="ko-KR" altLang="en-US" sz="1600" dirty="0"/>
              <a:t>컴파일러</a:t>
            </a:r>
            <a:r>
              <a:rPr lang="en-US" altLang="ko-KR" sz="1600" dirty="0"/>
              <a:t>, </a:t>
            </a:r>
            <a:r>
              <a:rPr lang="ko-KR" altLang="en-US" sz="1600" dirty="0"/>
              <a:t>라이브러리 등이 완벽하게 일치하기가 어려움</a:t>
            </a:r>
            <a:r>
              <a:rPr lang="en-US" altLang="ko-KR" sz="1600" dirty="0"/>
              <a:t>.</a:t>
            </a:r>
            <a:r>
              <a:rPr lang="ko-KR" altLang="en-US" sz="1600" dirty="0"/>
              <a:t> </a:t>
            </a:r>
            <a:endParaRPr lang="en-US" altLang="ko-KR" sz="1600" dirty="0"/>
          </a:p>
          <a:p>
            <a:r>
              <a:rPr lang="en-US" altLang="ko-KR" sz="1600" dirty="0">
                <a:sym typeface="Wingdings" panose="05000000000000000000" pitchFamily="2" charset="2"/>
              </a:rPr>
              <a:t> </a:t>
            </a:r>
            <a:r>
              <a:rPr lang="ko-KR" altLang="en-US" sz="1600" b="1" dirty="0">
                <a:sym typeface="Wingdings" panose="05000000000000000000" pitchFamily="2" charset="2"/>
              </a:rPr>
              <a:t>서로 다른 서버 세팅 필요</a:t>
            </a:r>
            <a:r>
              <a:rPr lang="en-US" altLang="ko-KR" sz="1600" b="1" dirty="0">
                <a:sym typeface="Wingdings" panose="05000000000000000000" pitchFamily="2" charset="2"/>
              </a:rPr>
              <a:t>.( = </a:t>
            </a:r>
            <a:r>
              <a:rPr lang="ko-KR" altLang="en-US" sz="1600" b="1" dirty="0">
                <a:sym typeface="Wingdings" panose="05000000000000000000" pitchFamily="2" charset="2"/>
              </a:rPr>
              <a:t>관리의 어려움</a:t>
            </a:r>
            <a:r>
              <a:rPr lang="en-US" altLang="ko-KR" sz="1600" b="1" dirty="0">
                <a:sym typeface="Wingdings" panose="05000000000000000000" pitchFamily="2" charset="2"/>
              </a:rPr>
              <a:t>, </a:t>
            </a:r>
            <a:r>
              <a:rPr lang="ko-KR" altLang="en-US" sz="1600" b="1" dirty="0">
                <a:sym typeface="Wingdings" panose="05000000000000000000" pitchFamily="2" charset="2"/>
              </a:rPr>
              <a:t>시간적 소모</a:t>
            </a:r>
            <a:r>
              <a:rPr lang="en-US" altLang="ko-KR" sz="1600" b="1" dirty="0">
                <a:sym typeface="Wingdings" panose="05000000000000000000" pitchFamily="2" charset="2"/>
              </a:rPr>
              <a:t>)</a:t>
            </a:r>
          </a:p>
          <a:p>
            <a:pPr marL="342900" indent="-342900">
              <a:buAutoNum type="arabicPeriod"/>
            </a:pPr>
            <a:endParaRPr lang="en-US" altLang="ko-KR" sz="1600" dirty="0">
              <a:sym typeface="Wingdings" panose="05000000000000000000" pitchFamily="2" charset="2"/>
            </a:endParaRPr>
          </a:p>
          <a:p>
            <a:r>
              <a:rPr lang="en-US" altLang="ko-KR" sz="1600" dirty="0">
                <a:sym typeface="Wingdings" panose="05000000000000000000" pitchFamily="2" charset="2"/>
              </a:rPr>
              <a:t>(Docker)</a:t>
            </a:r>
            <a:r>
              <a:rPr lang="ko-KR" altLang="en-US" sz="1600" dirty="0">
                <a:sym typeface="Wingdings" panose="05000000000000000000" pitchFamily="2" charset="2"/>
              </a:rPr>
              <a:t> </a:t>
            </a:r>
            <a:r>
              <a:rPr lang="en-US" altLang="ko-KR" sz="1600" dirty="0" err="1">
                <a:sym typeface="Wingdings" panose="05000000000000000000" pitchFamily="2" charset="2"/>
              </a:rPr>
              <a:t>dockerfile</a:t>
            </a:r>
            <a:r>
              <a:rPr lang="ko-KR" altLang="en-US" sz="1600" dirty="0">
                <a:sym typeface="Wingdings" panose="05000000000000000000" pitchFamily="2" charset="2"/>
              </a:rPr>
              <a:t>을 통해 서버 운영의 기록을 남길 수 있고</a:t>
            </a:r>
            <a:r>
              <a:rPr lang="en-US" altLang="ko-KR" sz="1600" dirty="0">
                <a:sym typeface="Wingdings" panose="05000000000000000000" pitchFamily="2" charset="2"/>
              </a:rPr>
              <a:t>, </a:t>
            </a:r>
            <a:r>
              <a:rPr lang="en-US" altLang="ko-KR" sz="1600" b="1" dirty="0">
                <a:sym typeface="Wingdings" panose="05000000000000000000" pitchFamily="2" charset="2"/>
              </a:rPr>
              <a:t>image</a:t>
            </a:r>
            <a:r>
              <a:rPr lang="ko-KR" altLang="en-US" sz="1600" dirty="0">
                <a:sym typeface="Wingdings" panose="05000000000000000000" pitchFamily="2" charset="2"/>
              </a:rPr>
              <a:t> 라는 개념</a:t>
            </a:r>
            <a:r>
              <a:rPr lang="en-US" altLang="ko-KR" sz="1600" dirty="0">
                <a:sym typeface="Wingdings" panose="05000000000000000000" pitchFamily="2" charset="2"/>
              </a:rPr>
              <a:t>(</a:t>
            </a:r>
            <a:r>
              <a:rPr lang="ko-KR" altLang="en-US" sz="1600" dirty="0">
                <a:sym typeface="Wingdings" panose="05000000000000000000" pitchFamily="2" charset="2"/>
              </a:rPr>
              <a:t>컨테이너 실행에 필요한 모든 파일과 </a:t>
            </a:r>
            <a:r>
              <a:rPr lang="ko-KR" altLang="en-US" sz="1600" dirty="0" err="1">
                <a:sym typeface="Wingdings" panose="05000000000000000000" pitchFamily="2" charset="2"/>
              </a:rPr>
              <a:t>설정값</a:t>
            </a:r>
            <a:r>
              <a:rPr lang="ko-KR" altLang="en-US" sz="1600" dirty="0">
                <a:sym typeface="Wingdings" panose="05000000000000000000" pitchFamily="2" charset="2"/>
              </a:rPr>
              <a:t> 등을 포함하고 있는 것</a:t>
            </a:r>
            <a:r>
              <a:rPr lang="en-US" altLang="ko-KR" sz="1600" dirty="0">
                <a:sym typeface="Wingdings" panose="05000000000000000000" pitchFamily="2" charset="2"/>
              </a:rPr>
              <a:t>)</a:t>
            </a:r>
            <a:r>
              <a:rPr lang="ko-KR" altLang="en-US" sz="1600" dirty="0">
                <a:sym typeface="Wingdings" panose="05000000000000000000" pitchFamily="2" charset="2"/>
              </a:rPr>
              <a:t>을 통해 </a:t>
            </a:r>
            <a:r>
              <a:rPr lang="ko-KR" altLang="en-US" sz="1600" b="1" dirty="0">
                <a:sym typeface="Wingdings" panose="05000000000000000000" pitchFamily="2" charset="2"/>
              </a:rPr>
              <a:t>스냅샷</a:t>
            </a:r>
            <a:r>
              <a:rPr lang="ko-KR" altLang="en-US" sz="1600" dirty="0">
                <a:sym typeface="Wingdings" panose="05000000000000000000" pitchFamily="2" charset="2"/>
              </a:rPr>
              <a:t>을 찍어 어느 환경에서나 동일한 상태를 만들 수 있음</a:t>
            </a:r>
            <a:r>
              <a:rPr lang="en-US" altLang="ko-KR" sz="1600" dirty="0">
                <a:sym typeface="Wingdings" panose="05000000000000000000" pitchFamily="2" charset="2"/>
              </a:rPr>
              <a:t>.</a:t>
            </a:r>
          </a:p>
          <a:p>
            <a:r>
              <a:rPr lang="en-US" altLang="ko-KR" sz="1600" dirty="0">
                <a:sym typeface="Wingdings" panose="05000000000000000000" pitchFamily="2" charset="2"/>
              </a:rPr>
              <a:t> </a:t>
            </a:r>
            <a:r>
              <a:rPr lang="ko-KR" altLang="en-US" sz="1600" b="1" dirty="0"/>
              <a:t>서버 관리 편의성 극대화</a:t>
            </a:r>
            <a:endParaRPr lang="en-US" altLang="ko-KR" sz="1600" b="1" dirty="0">
              <a:sym typeface="Wingdings" panose="05000000000000000000" pitchFamily="2" charset="2"/>
            </a:endParaRPr>
          </a:p>
        </p:txBody>
      </p:sp>
      <p:sp>
        <p:nvSpPr>
          <p:cNvPr id="5" name="TextBox 4">
            <a:extLst>
              <a:ext uri="{FF2B5EF4-FFF2-40B4-BE49-F238E27FC236}">
                <a16:creationId xmlns:a16="http://schemas.microsoft.com/office/drawing/2014/main" id="{45E6C3C9-E13B-4988-BD9D-9A9FD23195A8}"/>
              </a:ext>
            </a:extLst>
          </p:cNvPr>
          <p:cNvSpPr txBox="1"/>
          <p:nvPr/>
        </p:nvSpPr>
        <p:spPr>
          <a:xfrm>
            <a:off x="184920" y="4398203"/>
            <a:ext cx="9304584" cy="1384995"/>
          </a:xfrm>
          <a:prstGeom prst="rect">
            <a:avLst/>
          </a:prstGeom>
          <a:noFill/>
        </p:spPr>
        <p:txBody>
          <a:bodyPr wrap="square" rtlCol="0">
            <a:spAutoFit/>
          </a:bodyPr>
          <a:lstStyle/>
          <a:p>
            <a:r>
              <a:rPr lang="en-US" altLang="ko-KR" b="1" dirty="0"/>
              <a:t>[Docker </a:t>
            </a:r>
            <a:r>
              <a:rPr lang="ko-KR" altLang="en-US" b="1" dirty="0"/>
              <a:t>단점</a:t>
            </a:r>
            <a:r>
              <a:rPr lang="en-US" altLang="ko-KR" b="1" dirty="0"/>
              <a:t>]</a:t>
            </a:r>
          </a:p>
          <a:p>
            <a:endParaRPr lang="en-US" altLang="ko-KR" b="1" dirty="0"/>
          </a:p>
          <a:p>
            <a:r>
              <a:rPr lang="en-US" altLang="ko-KR" sz="1600" dirty="0"/>
              <a:t>1. Linux</a:t>
            </a:r>
            <a:r>
              <a:rPr lang="ko-KR" altLang="en-US" sz="1600" dirty="0"/>
              <a:t> 친화적 </a:t>
            </a:r>
            <a:r>
              <a:rPr lang="en-US" altLang="ko-KR" sz="1600" dirty="0"/>
              <a:t>: Windows</a:t>
            </a:r>
            <a:r>
              <a:rPr lang="ko-KR" altLang="en-US" sz="1600" dirty="0"/>
              <a:t>기반 서버일 경우 사용 불가능</a:t>
            </a:r>
            <a:endParaRPr lang="en-US" altLang="ko-KR" sz="1600" dirty="0"/>
          </a:p>
          <a:p>
            <a:r>
              <a:rPr lang="en-US" altLang="ko-KR" sz="1600" dirty="0"/>
              <a:t>2. </a:t>
            </a:r>
            <a:r>
              <a:rPr lang="ko-KR" altLang="en-US" sz="1600" dirty="0"/>
              <a:t>많은 컨테이너</a:t>
            </a:r>
            <a:r>
              <a:rPr lang="en-US" altLang="ko-KR" sz="1600" dirty="0"/>
              <a:t>(e.g.</a:t>
            </a:r>
            <a:r>
              <a:rPr lang="ko-KR" altLang="en-US" sz="1600" dirty="0"/>
              <a:t> 컨테이너가 수 </a:t>
            </a:r>
            <a:r>
              <a:rPr lang="ko-KR" altLang="en-US" sz="1600" dirty="0" err="1"/>
              <a:t>백개</a:t>
            </a:r>
            <a:r>
              <a:rPr lang="en-US" altLang="ko-KR" sz="1600" dirty="0"/>
              <a:t>)</a:t>
            </a:r>
            <a:r>
              <a:rPr lang="ko-KR" altLang="en-US" sz="1600" dirty="0"/>
              <a:t>를 관리하기 어려움 </a:t>
            </a:r>
            <a:r>
              <a:rPr lang="en-US" altLang="ko-KR" sz="1600" dirty="0">
                <a:sym typeface="Wingdings" panose="05000000000000000000" pitchFamily="2" charset="2"/>
              </a:rPr>
              <a:t> </a:t>
            </a:r>
            <a:r>
              <a:rPr lang="ko-KR" altLang="en-US" sz="1600" b="1" dirty="0" err="1">
                <a:solidFill>
                  <a:srgbClr val="FF0000"/>
                </a:solidFill>
                <a:sym typeface="Wingdings" panose="05000000000000000000" pitchFamily="2" charset="2"/>
              </a:rPr>
              <a:t>쿠버네티스</a:t>
            </a:r>
            <a:r>
              <a:rPr lang="ko-KR" altLang="en-US" sz="1600" b="1" dirty="0">
                <a:solidFill>
                  <a:srgbClr val="FF0000"/>
                </a:solidFill>
                <a:sym typeface="Wingdings" panose="05000000000000000000" pitchFamily="2" charset="2"/>
              </a:rPr>
              <a:t> 활용</a:t>
            </a:r>
            <a:endParaRPr lang="en-US" altLang="ko-KR" sz="1600" b="1" dirty="0">
              <a:solidFill>
                <a:srgbClr val="FF0000"/>
              </a:solidFill>
              <a:sym typeface="Wingdings" panose="05000000000000000000" pitchFamily="2" charset="2"/>
            </a:endParaRPr>
          </a:p>
          <a:p>
            <a:r>
              <a:rPr lang="en-US" altLang="ko-KR" sz="1600" dirty="0">
                <a:sym typeface="Wingdings" panose="05000000000000000000" pitchFamily="2" charset="2"/>
              </a:rPr>
              <a:t>3. (</a:t>
            </a:r>
            <a:r>
              <a:rPr lang="ko-KR" altLang="en-US" sz="1600" dirty="0">
                <a:sym typeface="Wingdings" panose="05000000000000000000" pitchFamily="2" charset="2"/>
              </a:rPr>
              <a:t>보안</a:t>
            </a:r>
            <a:r>
              <a:rPr lang="en-US" altLang="ko-KR" sz="1600" dirty="0">
                <a:sym typeface="Wingdings" panose="05000000000000000000" pitchFamily="2" charset="2"/>
              </a:rPr>
              <a:t>) </a:t>
            </a:r>
            <a:r>
              <a:rPr lang="ko-KR" altLang="en-US" sz="1600" dirty="0">
                <a:sym typeface="Wingdings" panose="05000000000000000000" pitchFamily="2" charset="2"/>
              </a:rPr>
              <a:t>커널을 공유하기 때문에 보안 측면에서는 </a:t>
            </a:r>
            <a:r>
              <a:rPr lang="en-US" altLang="ko-KR" sz="1600" dirty="0">
                <a:sym typeface="Wingdings" panose="05000000000000000000" pitchFamily="2" charset="2"/>
              </a:rPr>
              <a:t>VM</a:t>
            </a:r>
            <a:r>
              <a:rPr lang="ko-KR" altLang="en-US" sz="1600" dirty="0">
                <a:sym typeface="Wingdings" panose="05000000000000000000" pitchFamily="2" charset="2"/>
              </a:rPr>
              <a:t>이 우위 </a:t>
            </a:r>
            <a:r>
              <a:rPr lang="en-US" altLang="ko-KR" sz="1600" dirty="0">
                <a:sym typeface="Wingdings" panose="05000000000000000000" pitchFamily="2" charset="2"/>
              </a:rPr>
              <a:t> [</a:t>
            </a:r>
            <a:r>
              <a:rPr lang="ko-KR" altLang="en-US" sz="1600" dirty="0" err="1">
                <a:sym typeface="Wingdings" panose="05000000000000000000" pitchFamily="2" charset="2"/>
              </a:rPr>
              <a:t>베어메탈</a:t>
            </a:r>
            <a:r>
              <a:rPr lang="ko-KR" altLang="en-US" sz="1600" dirty="0">
                <a:sym typeface="Wingdings" panose="05000000000000000000" pitchFamily="2" charset="2"/>
              </a:rPr>
              <a:t> </a:t>
            </a:r>
            <a:r>
              <a:rPr lang="en-US" altLang="ko-KR" sz="1600" dirty="0">
                <a:sym typeface="Wingdings" panose="05000000000000000000" pitchFamily="2" charset="2"/>
              </a:rPr>
              <a:t> VM  </a:t>
            </a:r>
            <a:r>
              <a:rPr lang="ko-KR" altLang="en-US" sz="1600" dirty="0">
                <a:sym typeface="Wingdings" panose="05000000000000000000" pitchFamily="2" charset="2"/>
              </a:rPr>
              <a:t>컨테이너</a:t>
            </a:r>
            <a:r>
              <a:rPr lang="en-US" altLang="ko-KR" sz="1600" dirty="0">
                <a:sym typeface="Wingdings" panose="05000000000000000000" pitchFamily="2" charset="2"/>
              </a:rPr>
              <a:t>] </a:t>
            </a:r>
            <a:r>
              <a:rPr lang="ko-KR" altLang="en-US" sz="1600" dirty="0">
                <a:sym typeface="Wingdings" panose="05000000000000000000" pitchFamily="2" charset="2"/>
              </a:rPr>
              <a:t>구성</a:t>
            </a:r>
            <a:endParaRPr lang="ko-KR" altLang="en-US" sz="1600" dirty="0"/>
          </a:p>
        </p:txBody>
      </p:sp>
      <p:sp>
        <p:nvSpPr>
          <p:cNvPr id="8" name="제목 3">
            <a:extLst>
              <a:ext uri="{FF2B5EF4-FFF2-40B4-BE49-F238E27FC236}">
                <a16:creationId xmlns:a16="http://schemas.microsoft.com/office/drawing/2014/main" id="{F3CDB82F-7F37-4F85-AF47-ED8DFBCE0E11}"/>
              </a:ext>
            </a:extLst>
          </p:cNvPr>
          <p:cNvSpPr>
            <a:spLocks noGrp="1"/>
          </p:cNvSpPr>
          <p:nvPr>
            <p:ph type="title"/>
          </p:nvPr>
        </p:nvSpPr>
        <p:spPr>
          <a:xfrm>
            <a:off x="2294" y="116632"/>
            <a:ext cx="4950705" cy="285732"/>
          </a:xfrm>
        </p:spPr>
        <p:txBody>
          <a:bodyPr/>
          <a:lstStyle/>
          <a:p>
            <a:r>
              <a:rPr lang="en-US" altLang="ko-KR" sz="1600" b="1" dirty="0"/>
              <a:t>Docker / Kubernetes</a:t>
            </a:r>
            <a:endParaRPr lang="ko-KR" altLang="en-US" b="1" dirty="0"/>
          </a:p>
        </p:txBody>
      </p:sp>
      <p:sp>
        <p:nvSpPr>
          <p:cNvPr id="6" name="TextBox 5">
            <a:extLst>
              <a:ext uri="{FF2B5EF4-FFF2-40B4-BE49-F238E27FC236}">
                <a16:creationId xmlns:a16="http://schemas.microsoft.com/office/drawing/2014/main" id="{490DF833-3A72-481A-BDFF-24FB8359B97D}"/>
              </a:ext>
            </a:extLst>
          </p:cNvPr>
          <p:cNvSpPr txBox="1"/>
          <p:nvPr/>
        </p:nvSpPr>
        <p:spPr>
          <a:xfrm>
            <a:off x="3847076" y="541093"/>
            <a:ext cx="2330060" cy="461665"/>
          </a:xfrm>
          <a:prstGeom prst="rect">
            <a:avLst/>
          </a:prstGeom>
          <a:noFill/>
        </p:spPr>
        <p:txBody>
          <a:bodyPr wrap="square" rtlCol="0">
            <a:spAutoFit/>
          </a:bodyPr>
          <a:lstStyle/>
          <a:p>
            <a:r>
              <a:rPr lang="en-US" altLang="ko-KR" sz="2400" dirty="0"/>
              <a:t>2.1. Docker </a:t>
            </a:r>
            <a:r>
              <a:rPr lang="ko-KR" altLang="en-US" sz="2400" dirty="0"/>
              <a:t>란</a:t>
            </a:r>
            <a:r>
              <a:rPr lang="en-US" altLang="ko-KR" sz="2400" dirty="0"/>
              <a:t>?</a:t>
            </a:r>
            <a:endParaRPr lang="ko-KR" altLang="en-US" sz="2400" dirty="0"/>
          </a:p>
        </p:txBody>
      </p:sp>
      <p:sp>
        <p:nvSpPr>
          <p:cNvPr id="2" name="슬라이드 번호 개체 틀 1">
            <a:extLst>
              <a:ext uri="{FF2B5EF4-FFF2-40B4-BE49-F238E27FC236}">
                <a16:creationId xmlns:a16="http://schemas.microsoft.com/office/drawing/2014/main" id="{37C1B2E0-5936-4B76-B7A8-D4BC9B9E4C3D}"/>
              </a:ext>
            </a:extLst>
          </p:cNvPr>
          <p:cNvSpPr>
            <a:spLocks noGrp="1"/>
          </p:cNvSpPr>
          <p:nvPr>
            <p:ph type="sldNum" sz="quarter" idx="4"/>
          </p:nvPr>
        </p:nvSpPr>
        <p:spPr/>
        <p:txBody>
          <a:bodyPr/>
          <a:lstStyle/>
          <a:p>
            <a:pPr>
              <a:defRPr/>
            </a:pPr>
            <a:fld id="{64ADD923-5262-42BA-8C2A-C248D5B92DE5}" type="slidenum">
              <a:rPr lang="ko-KR" altLang="en-US" smtClean="0"/>
              <a:pPr>
                <a:defRPr/>
              </a:pPr>
              <a:t>7</a:t>
            </a:fld>
            <a:endParaRPr lang="ko-KR" altLang="en-US"/>
          </a:p>
        </p:txBody>
      </p:sp>
    </p:spTree>
    <p:extLst>
      <p:ext uri="{BB962C8B-B14F-4D97-AF65-F5344CB8AC3E}">
        <p14:creationId xmlns:p14="http://schemas.microsoft.com/office/powerpoint/2010/main" val="2542934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3">
            <a:extLst>
              <a:ext uri="{FF2B5EF4-FFF2-40B4-BE49-F238E27FC236}">
                <a16:creationId xmlns:a16="http://schemas.microsoft.com/office/drawing/2014/main" id="{F3CDB82F-7F37-4F85-AF47-ED8DFBCE0E11}"/>
              </a:ext>
            </a:extLst>
          </p:cNvPr>
          <p:cNvSpPr>
            <a:spLocks noGrp="1"/>
          </p:cNvSpPr>
          <p:nvPr>
            <p:ph type="title"/>
          </p:nvPr>
        </p:nvSpPr>
        <p:spPr>
          <a:xfrm>
            <a:off x="2294" y="116632"/>
            <a:ext cx="4950705" cy="285732"/>
          </a:xfrm>
        </p:spPr>
        <p:txBody>
          <a:bodyPr/>
          <a:lstStyle/>
          <a:p>
            <a:r>
              <a:rPr lang="en-US" altLang="ko-KR" sz="1600" b="1" dirty="0"/>
              <a:t>Docker / Kubernetes</a:t>
            </a:r>
            <a:endParaRPr lang="ko-KR" altLang="en-US" b="1" dirty="0"/>
          </a:p>
        </p:txBody>
      </p:sp>
      <p:pic>
        <p:nvPicPr>
          <p:cNvPr id="6" name="Picture 2">
            <a:extLst>
              <a:ext uri="{FF2B5EF4-FFF2-40B4-BE49-F238E27FC236}">
                <a16:creationId xmlns:a16="http://schemas.microsoft.com/office/drawing/2014/main" id="{85BEC3EC-3F76-4DB4-A76C-4C41A967ED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49" y="1156661"/>
            <a:ext cx="8267700" cy="4829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85B7AA4-EE8C-4A4A-8E27-966BD579227D}"/>
              </a:ext>
            </a:extLst>
          </p:cNvPr>
          <p:cNvSpPr txBox="1"/>
          <p:nvPr/>
        </p:nvSpPr>
        <p:spPr>
          <a:xfrm>
            <a:off x="3247909" y="548680"/>
            <a:ext cx="3410180" cy="461665"/>
          </a:xfrm>
          <a:prstGeom prst="rect">
            <a:avLst/>
          </a:prstGeom>
          <a:noFill/>
        </p:spPr>
        <p:txBody>
          <a:bodyPr wrap="square" rtlCol="0">
            <a:spAutoFit/>
          </a:bodyPr>
          <a:lstStyle/>
          <a:p>
            <a:r>
              <a:rPr lang="en-US" altLang="ko-KR" sz="2400" dirty="0"/>
              <a:t>2.2. Docker </a:t>
            </a:r>
            <a:r>
              <a:rPr lang="ko-KR" altLang="en-US" sz="2400" dirty="0"/>
              <a:t>핵심 개념</a:t>
            </a:r>
          </a:p>
        </p:txBody>
      </p:sp>
      <p:sp>
        <p:nvSpPr>
          <p:cNvPr id="3" name="TextBox 2">
            <a:extLst>
              <a:ext uri="{FF2B5EF4-FFF2-40B4-BE49-F238E27FC236}">
                <a16:creationId xmlns:a16="http://schemas.microsoft.com/office/drawing/2014/main" id="{4DC8877F-FAC2-421E-9C85-3E8E7F1587FF}"/>
              </a:ext>
            </a:extLst>
          </p:cNvPr>
          <p:cNvSpPr txBox="1"/>
          <p:nvPr/>
        </p:nvSpPr>
        <p:spPr>
          <a:xfrm>
            <a:off x="3908883" y="5939988"/>
            <a:ext cx="2088232" cy="369332"/>
          </a:xfrm>
          <a:prstGeom prst="rect">
            <a:avLst/>
          </a:prstGeom>
          <a:noFill/>
        </p:spPr>
        <p:txBody>
          <a:bodyPr wrap="square" rtlCol="0">
            <a:spAutoFit/>
          </a:bodyPr>
          <a:lstStyle/>
          <a:p>
            <a:r>
              <a:rPr lang="en-US" altLang="ko-KR" dirty="0"/>
              <a:t>Docker</a:t>
            </a:r>
            <a:r>
              <a:rPr lang="ko-KR" altLang="en-US" dirty="0"/>
              <a:t> </a:t>
            </a:r>
            <a:r>
              <a:rPr lang="en-US" altLang="ko-KR" dirty="0"/>
              <a:t>Architecture</a:t>
            </a:r>
            <a:endParaRPr lang="ko-KR" altLang="en-US" dirty="0"/>
          </a:p>
        </p:txBody>
      </p:sp>
      <p:sp>
        <p:nvSpPr>
          <p:cNvPr id="4" name="슬라이드 번호 개체 틀 3">
            <a:extLst>
              <a:ext uri="{FF2B5EF4-FFF2-40B4-BE49-F238E27FC236}">
                <a16:creationId xmlns:a16="http://schemas.microsoft.com/office/drawing/2014/main" id="{C4514F95-2293-4886-9758-EFA860CF34AD}"/>
              </a:ext>
            </a:extLst>
          </p:cNvPr>
          <p:cNvSpPr>
            <a:spLocks noGrp="1"/>
          </p:cNvSpPr>
          <p:nvPr>
            <p:ph type="sldNum" sz="quarter" idx="4"/>
          </p:nvPr>
        </p:nvSpPr>
        <p:spPr/>
        <p:txBody>
          <a:bodyPr/>
          <a:lstStyle/>
          <a:p>
            <a:pPr>
              <a:defRPr/>
            </a:pPr>
            <a:fld id="{64ADD923-5262-42BA-8C2A-C248D5B92DE5}" type="slidenum">
              <a:rPr lang="ko-KR" altLang="en-US" smtClean="0"/>
              <a:pPr>
                <a:defRPr/>
              </a:pPr>
              <a:t>8</a:t>
            </a:fld>
            <a:endParaRPr lang="ko-KR" altLang="en-US"/>
          </a:p>
        </p:txBody>
      </p:sp>
    </p:spTree>
    <p:extLst>
      <p:ext uri="{BB962C8B-B14F-4D97-AF65-F5344CB8AC3E}">
        <p14:creationId xmlns:p14="http://schemas.microsoft.com/office/powerpoint/2010/main" val="732085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94A69499-D147-4EE4-9484-862A70B1A0EE}"/>
              </a:ext>
            </a:extLst>
          </p:cNvPr>
          <p:cNvSpPr>
            <a:spLocks noGrp="1"/>
          </p:cNvSpPr>
          <p:nvPr>
            <p:ph type="title"/>
          </p:nvPr>
        </p:nvSpPr>
        <p:spPr/>
        <p:txBody>
          <a:bodyPr/>
          <a:lstStyle/>
          <a:p>
            <a:r>
              <a:rPr lang="en-US" altLang="ko-KR" sz="1600" b="1" dirty="0"/>
              <a:t>Docker / Kubernetes</a:t>
            </a:r>
            <a:endParaRPr lang="ko-KR" altLang="en-US" b="1" dirty="0"/>
          </a:p>
        </p:txBody>
      </p:sp>
      <p:grpSp>
        <p:nvGrpSpPr>
          <p:cNvPr id="47" name="그룹 46">
            <a:extLst>
              <a:ext uri="{FF2B5EF4-FFF2-40B4-BE49-F238E27FC236}">
                <a16:creationId xmlns:a16="http://schemas.microsoft.com/office/drawing/2014/main" id="{FA3C0C74-31BA-4DA3-9B2A-739B63B57534}"/>
              </a:ext>
            </a:extLst>
          </p:cNvPr>
          <p:cNvGrpSpPr/>
          <p:nvPr/>
        </p:nvGrpSpPr>
        <p:grpSpPr>
          <a:xfrm>
            <a:off x="757769" y="1274848"/>
            <a:ext cx="4069980" cy="3407115"/>
            <a:chOff x="3872877" y="356306"/>
            <a:chExt cx="6100278" cy="6296330"/>
          </a:xfrm>
        </p:grpSpPr>
        <p:pic>
          <p:nvPicPr>
            <p:cNvPr id="1026" name="Picture 2" descr="Layers of a container based on the Ubuntu image">
              <a:extLst>
                <a:ext uri="{FF2B5EF4-FFF2-40B4-BE49-F238E27FC236}">
                  <a16:creationId xmlns:a16="http://schemas.microsoft.com/office/drawing/2014/main" id="{579BCE81-ED6B-43AE-9951-BC3E39AF1C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4888" y="2677234"/>
              <a:ext cx="5721528" cy="39754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C5E486CD-3441-44E5-869A-35869489E619}"/>
                </a:ext>
              </a:extLst>
            </p:cNvPr>
            <p:cNvSpPr>
              <a:spLocks noChangeArrowheads="1"/>
            </p:cNvSpPr>
            <p:nvPr/>
          </p:nvSpPr>
          <p:spPr bwMode="auto">
            <a:xfrm>
              <a:off x="3944887" y="356306"/>
              <a:ext cx="6028268" cy="2308219"/>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dirty="0">
                  <a:ln>
                    <a:noFill/>
                  </a:ln>
                  <a:solidFill>
                    <a:srgbClr val="228B22"/>
                  </a:solidFill>
                  <a:effectLst/>
                  <a:latin typeface="Arial Unicode MS"/>
                  <a:ea typeface="Menlo"/>
                </a:rPr>
                <a:t># </a:t>
              </a:r>
              <a:r>
                <a:rPr kumimoji="0" lang="ko-KR" altLang="ko-KR" sz="1100" b="0" i="0" u="none" strike="noStrike" cap="none" normalizeH="0" baseline="0" dirty="0" err="1">
                  <a:ln>
                    <a:noFill/>
                  </a:ln>
                  <a:solidFill>
                    <a:srgbClr val="228B22"/>
                  </a:solidFill>
                  <a:effectLst/>
                  <a:latin typeface="Arial Unicode MS"/>
                  <a:ea typeface="Menlo"/>
                </a:rPr>
                <a:t>syntax</a:t>
              </a:r>
              <a:r>
                <a:rPr kumimoji="0" lang="ko-KR" altLang="ko-KR" sz="1100" b="0" i="0" u="none" strike="noStrike" cap="none" normalizeH="0" baseline="0" dirty="0">
                  <a:ln>
                    <a:noFill/>
                  </a:ln>
                  <a:solidFill>
                    <a:srgbClr val="228B22"/>
                  </a:solidFill>
                  <a:effectLst/>
                  <a:latin typeface="Arial Unicode MS"/>
                  <a:ea typeface="Menlo"/>
                </a:rPr>
                <a:t>=</a:t>
              </a:r>
              <a:r>
                <a:rPr kumimoji="0" lang="ko-KR" altLang="ko-KR" sz="1100" b="0" i="0" u="none" strike="noStrike" cap="none" normalizeH="0" baseline="0" dirty="0" err="1">
                  <a:ln>
                    <a:noFill/>
                  </a:ln>
                  <a:solidFill>
                    <a:srgbClr val="228B22"/>
                  </a:solidFill>
                  <a:effectLst/>
                  <a:latin typeface="Arial Unicode MS"/>
                  <a:ea typeface="Menlo"/>
                </a:rPr>
                <a:t>docker</a:t>
              </a:r>
              <a:r>
                <a:rPr kumimoji="0" lang="ko-KR" altLang="ko-KR" sz="1100" b="0" i="0" u="none" strike="noStrike" cap="none" normalizeH="0" baseline="0" dirty="0">
                  <a:ln>
                    <a:noFill/>
                  </a:ln>
                  <a:solidFill>
                    <a:srgbClr val="228B22"/>
                  </a:solidFill>
                  <a:effectLst/>
                  <a:latin typeface="Arial Unicode MS"/>
                  <a:ea typeface="Menlo"/>
                </a:rPr>
                <a:t>/dockerfile:1</a:t>
              </a:r>
              <a:r>
                <a:rPr kumimoji="0" lang="ko-KR" altLang="ko-KR" sz="1100" b="0" i="0" u="none" strike="noStrike" cap="none" normalizeH="0" baseline="0" dirty="0">
                  <a:ln>
                    <a:noFill/>
                  </a:ln>
                  <a:solidFill>
                    <a:srgbClr val="0C5176"/>
                  </a:solidFill>
                  <a:effectLst/>
                  <a:latin typeface="Arial Unicode MS"/>
                  <a:ea typeface="Menlo"/>
                </a:rPr>
                <a:t> </a:t>
              </a:r>
              <a:endParaRPr kumimoji="0" lang="en-US" altLang="ko-KR" sz="1100" b="0" i="0" u="none" strike="noStrike" cap="none" normalizeH="0" baseline="0" dirty="0">
                <a:ln>
                  <a:noFill/>
                </a:ln>
                <a:solidFill>
                  <a:srgbClr val="0C5176"/>
                </a:solidFill>
                <a:effectLst/>
                <a:latin typeface="Arial Unicode MS"/>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1" i="0" strike="noStrike" cap="none" normalizeH="0" baseline="0" dirty="0">
                  <a:ln>
                    <a:noFill/>
                  </a:ln>
                  <a:solidFill>
                    <a:srgbClr val="8B008B"/>
                  </a:solidFill>
                  <a:effectLst/>
                  <a:latin typeface="Arial Unicode MS"/>
                  <a:ea typeface="Menlo"/>
                </a:rPr>
                <a:t>FROM</a:t>
              </a:r>
              <a:r>
                <a:rPr kumimoji="0" lang="ko-KR" altLang="ko-KR" sz="1100" b="1" i="0" strike="noStrike" cap="none" normalizeH="0" baseline="0" dirty="0">
                  <a:ln>
                    <a:noFill/>
                  </a:ln>
                  <a:solidFill>
                    <a:srgbClr val="CD5555"/>
                  </a:solidFill>
                  <a:effectLst/>
                  <a:latin typeface="Arial Unicode MS"/>
                  <a:ea typeface="Menlo"/>
                </a:rPr>
                <a:t> ubuntu:18.04</a:t>
              </a:r>
              <a:r>
                <a:rPr kumimoji="0" lang="ko-KR" altLang="ko-KR" sz="1100" b="1" i="0" strike="noStrike" cap="none" normalizeH="0" baseline="0" dirty="0">
                  <a:ln>
                    <a:noFill/>
                  </a:ln>
                  <a:solidFill>
                    <a:srgbClr val="0C5176"/>
                  </a:solidFill>
                  <a:effectLst/>
                  <a:latin typeface="Arial Unicode MS"/>
                  <a:ea typeface="Menlo"/>
                </a:rPr>
                <a:t> </a:t>
              </a:r>
              <a:endParaRPr kumimoji="0" lang="en-US" altLang="ko-KR" sz="1100" b="1" i="0" strike="noStrike" cap="none" normalizeH="0" baseline="0" dirty="0">
                <a:ln>
                  <a:noFill/>
                </a:ln>
                <a:solidFill>
                  <a:srgbClr val="0C5176"/>
                </a:solidFill>
                <a:effectLst/>
                <a:latin typeface="Arial Unicode MS"/>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dirty="0">
                  <a:ln>
                    <a:noFill/>
                  </a:ln>
                  <a:solidFill>
                    <a:srgbClr val="8B008B"/>
                  </a:solidFill>
                  <a:effectLst/>
                  <a:latin typeface="Arial Unicode MS"/>
                  <a:ea typeface="Menlo"/>
                </a:rPr>
                <a:t>LABEL</a:t>
              </a:r>
              <a:r>
                <a:rPr kumimoji="0" lang="ko-KR" altLang="ko-KR" sz="1100" b="0" i="0" u="none" strike="noStrike" cap="none" normalizeH="0" baseline="0" dirty="0">
                  <a:ln>
                    <a:noFill/>
                  </a:ln>
                  <a:solidFill>
                    <a:srgbClr val="CD5555"/>
                  </a:solidFill>
                  <a:effectLst/>
                  <a:latin typeface="Arial Unicode MS"/>
                  <a:ea typeface="Menlo"/>
                </a:rPr>
                <a:t> </a:t>
              </a:r>
              <a:r>
                <a:rPr kumimoji="0" lang="ko-KR" altLang="ko-KR" sz="1100" b="0" i="0" u="none" strike="noStrike" cap="none" normalizeH="0" baseline="0" dirty="0" err="1">
                  <a:ln>
                    <a:noFill/>
                  </a:ln>
                  <a:solidFill>
                    <a:srgbClr val="CD5555"/>
                  </a:solidFill>
                  <a:effectLst/>
                  <a:latin typeface="Arial Unicode MS"/>
                  <a:ea typeface="Menlo"/>
                </a:rPr>
                <a:t>org.opencontainers.image.authors</a:t>
              </a:r>
              <a:r>
                <a:rPr kumimoji="0" lang="ko-KR" altLang="ko-KR" sz="1100" b="0" i="0" u="none" strike="noStrike" cap="none" normalizeH="0" baseline="0" dirty="0">
                  <a:ln>
                    <a:noFill/>
                  </a:ln>
                  <a:solidFill>
                    <a:srgbClr val="CD5555"/>
                  </a:solidFill>
                  <a:effectLst/>
                  <a:latin typeface="Arial Unicode MS"/>
                  <a:ea typeface="Menlo"/>
                </a:rPr>
                <a:t>="</a:t>
              </a:r>
              <a:r>
                <a:rPr kumimoji="0" lang="ko-KR" altLang="ko-KR" sz="1100" b="0" i="0" u="none" strike="noStrike" cap="none" normalizeH="0" baseline="0" dirty="0" err="1">
                  <a:ln>
                    <a:noFill/>
                  </a:ln>
                  <a:solidFill>
                    <a:srgbClr val="CD5555"/>
                  </a:solidFill>
                  <a:effectLst/>
                  <a:latin typeface="Arial Unicode MS"/>
                  <a:ea typeface="Menlo"/>
                </a:rPr>
                <a:t>org@example.com</a:t>
              </a:r>
              <a:r>
                <a:rPr kumimoji="0" lang="ko-KR" altLang="ko-KR" sz="1100" b="0" i="0" u="none" strike="noStrike" cap="none" normalizeH="0" baseline="0" dirty="0">
                  <a:ln>
                    <a:noFill/>
                  </a:ln>
                  <a:solidFill>
                    <a:srgbClr val="CD5555"/>
                  </a:solidFill>
                  <a:effectLst/>
                  <a:latin typeface="Arial Unicode MS"/>
                  <a:ea typeface="Menlo"/>
                </a:rPr>
                <a:t>"</a:t>
              </a:r>
              <a:r>
                <a:rPr kumimoji="0" lang="ko-KR" altLang="ko-KR" sz="1100" b="0" i="0" u="none" strike="noStrike" cap="none" normalizeH="0" baseline="0" dirty="0">
                  <a:ln>
                    <a:noFill/>
                  </a:ln>
                  <a:solidFill>
                    <a:srgbClr val="0C5176"/>
                  </a:solidFill>
                  <a:effectLst/>
                  <a:latin typeface="Arial Unicode MS"/>
                  <a:ea typeface="Menlo"/>
                </a:rPr>
                <a:t> </a:t>
              </a:r>
              <a:endParaRPr kumimoji="0" lang="en-US" altLang="ko-KR" sz="1100" b="0" i="0" u="none" strike="noStrike" cap="none" normalizeH="0" baseline="0" dirty="0">
                <a:ln>
                  <a:noFill/>
                </a:ln>
                <a:solidFill>
                  <a:srgbClr val="0C5176"/>
                </a:solidFill>
                <a:effectLst/>
                <a:latin typeface="Arial Unicode MS"/>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1" i="0" u="none" strike="noStrike" cap="none" normalizeH="0" baseline="0" dirty="0">
                  <a:ln>
                    <a:noFill/>
                  </a:ln>
                  <a:solidFill>
                    <a:srgbClr val="8B008B"/>
                  </a:solidFill>
                  <a:effectLst/>
                  <a:latin typeface="Arial Unicode MS"/>
                  <a:ea typeface="Menlo"/>
                </a:rPr>
                <a:t>COPY</a:t>
              </a:r>
              <a:r>
                <a:rPr kumimoji="0" lang="ko-KR" altLang="ko-KR" sz="1100" b="1" i="0" u="none" strike="noStrike" cap="none" normalizeH="0" baseline="0" dirty="0">
                  <a:ln>
                    <a:noFill/>
                  </a:ln>
                  <a:solidFill>
                    <a:srgbClr val="CD5555"/>
                  </a:solidFill>
                  <a:effectLst/>
                  <a:latin typeface="Arial Unicode MS"/>
                  <a:ea typeface="Menlo"/>
                </a:rPr>
                <a:t> . /</a:t>
              </a:r>
              <a:r>
                <a:rPr kumimoji="0" lang="ko-KR" altLang="ko-KR" sz="1100" b="1" i="0" u="none" strike="noStrike" cap="none" normalizeH="0" baseline="0" dirty="0" err="1">
                  <a:ln>
                    <a:noFill/>
                  </a:ln>
                  <a:solidFill>
                    <a:srgbClr val="CD5555"/>
                  </a:solidFill>
                  <a:effectLst/>
                  <a:latin typeface="Arial Unicode MS"/>
                  <a:ea typeface="Menlo"/>
                </a:rPr>
                <a:t>app</a:t>
              </a:r>
              <a:r>
                <a:rPr kumimoji="0" lang="ko-KR" altLang="ko-KR" sz="1100" b="1" i="0" u="none" strike="noStrike" cap="none" normalizeH="0" baseline="0" dirty="0">
                  <a:ln>
                    <a:noFill/>
                  </a:ln>
                  <a:solidFill>
                    <a:srgbClr val="0C5176"/>
                  </a:solidFill>
                  <a:effectLst/>
                  <a:latin typeface="Arial Unicode MS"/>
                  <a:ea typeface="Menlo"/>
                </a:rPr>
                <a:t> </a:t>
              </a:r>
              <a:endParaRPr kumimoji="0" lang="en-US" altLang="ko-KR" sz="1100" b="1" i="0" u="none" strike="noStrike" cap="none" normalizeH="0" baseline="0" dirty="0">
                <a:ln>
                  <a:noFill/>
                </a:ln>
                <a:solidFill>
                  <a:srgbClr val="0C5176"/>
                </a:solidFill>
                <a:effectLst/>
                <a:latin typeface="Arial Unicode MS"/>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1" i="0" u="none" strike="noStrike" cap="none" normalizeH="0" baseline="0" dirty="0">
                  <a:ln>
                    <a:noFill/>
                  </a:ln>
                  <a:solidFill>
                    <a:srgbClr val="8B008B"/>
                  </a:solidFill>
                  <a:effectLst/>
                  <a:latin typeface="Arial Unicode MS"/>
                  <a:ea typeface="Menlo"/>
                </a:rPr>
                <a:t>RUN </a:t>
              </a:r>
              <a:r>
                <a:rPr kumimoji="0" lang="ko-KR" altLang="ko-KR" sz="1100" b="1" i="0" u="none" strike="noStrike" cap="none" normalizeH="0" baseline="0" dirty="0" err="1">
                  <a:ln>
                    <a:noFill/>
                  </a:ln>
                  <a:solidFill>
                    <a:srgbClr val="0C5176"/>
                  </a:solidFill>
                  <a:effectLst/>
                  <a:latin typeface="Arial Unicode MS"/>
                  <a:ea typeface="Menlo"/>
                </a:rPr>
                <a:t>make</a:t>
              </a:r>
              <a:r>
                <a:rPr kumimoji="0" lang="ko-KR" altLang="ko-KR" sz="1100" b="1" i="0" u="none" strike="noStrike" cap="none" normalizeH="0" baseline="0" dirty="0">
                  <a:ln>
                    <a:noFill/>
                  </a:ln>
                  <a:solidFill>
                    <a:srgbClr val="0C5176"/>
                  </a:solidFill>
                  <a:effectLst/>
                  <a:latin typeface="Arial Unicode MS"/>
                  <a:ea typeface="Menlo"/>
                </a:rPr>
                <a:t> /</a:t>
              </a:r>
              <a:r>
                <a:rPr kumimoji="0" lang="ko-KR" altLang="ko-KR" sz="1100" b="1" i="0" u="none" strike="noStrike" cap="none" normalizeH="0" baseline="0" dirty="0" err="1">
                  <a:ln>
                    <a:noFill/>
                  </a:ln>
                  <a:solidFill>
                    <a:srgbClr val="0C5176"/>
                  </a:solidFill>
                  <a:effectLst/>
                  <a:latin typeface="Arial Unicode MS"/>
                  <a:ea typeface="Menlo"/>
                </a:rPr>
                <a:t>app</a:t>
              </a:r>
              <a:r>
                <a:rPr kumimoji="0" lang="ko-KR" altLang="ko-KR" sz="1100" b="1" i="0" u="none" strike="noStrike" cap="none" normalizeH="0" baseline="0" dirty="0">
                  <a:ln>
                    <a:noFill/>
                  </a:ln>
                  <a:solidFill>
                    <a:srgbClr val="0C5176"/>
                  </a:solidFill>
                  <a:effectLst/>
                  <a:latin typeface="Arial Unicode MS"/>
                  <a:ea typeface="Menlo"/>
                </a:rPr>
                <a:t> </a:t>
              </a:r>
              <a:endParaRPr kumimoji="0" lang="en-US" altLang="ko-KR" sz="1100" b="1" i="0" u="none" strike="noStrike" cap="none" normalizeH="0" baseline="0" dirty="0">
                <a:ln>
                  <a:noFill/>
                </a:ln>
                <a:solidFill>
                  <a:srgbClr val="0C5176"/>
                </a:solidFill>
                <a:effectLst/>
                <a:latin typeface="Arial Unicode MS"/>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1" i="0" u="none" strike="noStrike" cap="none" normalizeH="0" baseline="0" dirty="0">
                  <a:ln>
                    <a:noFill/>
                  </a:ln>
                  <a:solidFill>
                    <a:srgbClr val="8B008B"/>
                  </a:solidFill>
                  <a:effectLst/>
                  <a:latin typeface="Arial Unicode MS"/>
                  <a:ea typeface="Menlo"/>
                </a:rPr>
                <a:t>RUN </a:t>
              </a:r>
              <a:r>
                <a:rPr kumimoji="0" lang="ko-KR" altLang="ko-KR" sz="1100" b="1" i="0" u="none" strike="noStrike" cap="none" normalizeH="0" baseline="0" dirty="0" err="1">
                  <a:ln>
                    <a:noFill/>
                  </a:ln>
                  <a:solidFill>
                    <a:srgbClr val="0C5176"/>
                  </a:solidFill>
                  <a:effectLst/>
                  <a:latin typeface="Arial Unicode MS"/>
                  <a:ea typeface="Menlo"/>
                </a:rPr>
                <a:t>rm</a:t>
              </a:r>
              <a:r>
                <a:rPr kumimoji="0" lang="ko-KR" altLang="ko-KR" sz="1100" b="1" i="0" u="none" strike="noStrike" cap="none" normalizeH="0" baseline="0" dirty="0">
                  <a:ln>
                    <a:noFill/>
                  </a:ln>
                  <a:solidFill>
                    <a:srgbClr val="0C5176"/>
                  </a:solidFill>
                  <a:effectLst/>
                  <a:latin typeface="Arial Unicode MS"/>
                  <a:ea typeface="Menlo"/>
                </a:rPr>
                <a:t> </a:t>
              </a:r>
              <a:r>
                <a:rPr kumimoji="0" lang="ko-KR" altLang="ko-KR" sz="1100" b="1" i="0" u="none" strike="noStrike" cap="none" normalizeH="0" baseline="0" dirty="0">
                  <a:ln>
                    <a:noFill/>
                  </a:ln>
                  <a:solidFill>
                    <a:srgbClr val="8B008B"/>
                  </a:solidFill>
                  <a:effectLst/>
                  <a:latin typeface="Arial Unicode MS"/>
                  <a:ea typeface="Menlo"/>
                </a:rPr>
                <a:t>-</a:t>
              </a:r>
              <a:r>
                <a:rPr kumimoji="0" lang="ko-KR" altLang="ko-KR" sz="1100" b="1" i="0" u="none" strike="noStrike" cap="none" normalizeH="0" baseline="0" dirty="0" err="1">
                  <a:ln>
                    <a:noFill/>
                  </a:ln>
                  <a:solidFill>
                    <a:srgbClr val="8B008B"/>
                  </a:solidFill>
                  <a:effectLst/>
                  <a:latin typeface="Arial Unicode MS"/>
                  <a:ea typeface="Menlo"/>
                </a:rPr>
                <a:t>r</a:t>
              </a:r>
              <a:r>
                <a:rPr kumimoji="0" lang="ko-KR" altLang="ko-KR" sz="1100" b="1" i="0" u="none" strike="noStrike" cap="none" normalizeH="0" baseline="0" dirty="0">
                  <a:ln>
                    <a:noFill/>
                  </a:ln>
                  <a:solidFill>
                    <a:srgbClr val="0C5176"/>
                  </a:solidFill>
                  <a:effectLst/>
                  <a:latin typeface="Arial Unicode MS"/>
                  <a:ea typeface="Menlo"/>
                </a:rPr>
                <a:t> </a:t>
              </a:r>
              <a:r>
                <a:rPr kumimoji="0" lang="ko-KR" altLang="ko-KR" sz="1100" b="1" i="0" u="none" strike="noStrike" cap="none" normalizeH="0" baseline="0" dirty="0">
                  <a:ln>
                    <a:noFill/>
                  </a:ln>
                  <a:solidFill>
                    <a:srgbClr val="00688B"/>
                  </a:solidFill>
                  <a:effectLst/>
                  <a:latin typeface="Arial Unicode MS"/>
                  <a:ea typeface="Menlo"/>
                </a:rPr>
                <a:t>$HOME</a:t>
              </a:r>
              <a:r>
                <a:rPr kumimoji="0" lang="ko-KR" altLang="ko-KR" sz="1100" b="1" i="0" u="none" strike="noStrike" cap="none" normalizeH="0" baseline="0" dirty="0">
                  <a:ln>
                    <a:noFill/>
                  </a:ln>
                  <a:solidFill>
                    <a:srgbClr val="0C5176"/>
                  </a:solidFill>
                  <a:effectLst/>
                  <a:latin typeface="Arial Unicode MS"/>
                  <a:ea typeface="Menlo"/>
                </a:rPr>
                <a:t>/.</a:t>
              </a:r>
              <a:r>
                <a:rPr kumimoji="0" lang="ko-KR" altLang="ko-KR" sz="1100" b="1" i="0" u="none" strike="noStrike" cap="none" normalizeH="0" baseline="0" dirty="0" err="1">
                  <a:ln>
                    <a:noFill/>
                  </a:ln>
                  <a:solidFill>
                    <a:srgbClr val="0C5176"/>
                  </a:solidFill>
                  <a:effectLst/>
                  <a:latin typeface="Arial Unicode MS"/>
                  <a:ea typeface="Menlo"/>
                </a:rPr>
                <a:t>cache</a:t>
              </a:r>
              <a:r>
                <a:rPr kumimoji="0" lang="ko-KR" altLang="ko-KR" sz="1100" b="1" i="0" u="none" strike="noStrike" cap="none" normalizeH="0" baseline="0" dirty="0">
                  <a:ln>
                    <a:noFill/>
                  </a:ln>
                  <a:solidFill>
                    <a:srgbClr val="0C5176"/>
                  </a:solidFill>
                  <a:effectLst/>
                  <a:latin typeface="Arial Unicode MS"/>
                  <a:ea typeface="Menlo"/>
                </a:rPr>
                <a:t> </a:t>
              </a:r>
              <a:endParaRPr kumimoji="0" lang="en-US" altLang="ko-KR" sz="1100" b="1" i="0" u="none" strike="noStrike" cap="none" normalizeH="0" baseline="0" dirty="0">
                <a:ln>
                  <a:noFill/>
                </a:ln>
                <a:solidFill>
                  <a:srgbClr val="0C5176"/>
                </a:solidFill>
                <a:effectLst/>
                <a:latin typeface="Arial Unicode MS"/>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dirty="0">
                  <a:ln>
                    <a:noFill/>
                  </a:ln>
                  <a:solidFill>
                    <a:srgbClr val="8B008B"/>
                  </a:solidFill>
                  <a:effectLst/>
                  <a:latin typeface="Arial Unicode MS"/>
                  <a:ea typeface="Menlo"/>
                </a:rPr>
                <a:t>CMD</a:t>
              </a:r>
              <a:r>
                <a:rPr kumimoji="0" lang="ko-KR" altLang="ko-KR" sz="1100" b="0" i="0" u="none" strike="noStrike" cap="none" normalizeH="0" baseline="0" dirty="0">
                  <a:ln>
                    <a:noFill/>
                  </a:ln>
                  <a:solidFill>
                    <a:srgbClr val="CD5555"/>
                  </a:solidFill>
                  <a:effectLst/>
                  <a:latin typeface="Arial Unicode MS"/>
                  <a:ea typeface="Menlo"/>
                </a:rPr>
                <a:t> </a:t>
              </a:r>
              <a:r>
                <a:rPr kumimoji="0" lang="ko-KR" altLang="ko-KR" sz="1100" b="0" i="0" u="none" strike="noStrike" cap="none" normalizeH="0" baseline="0" dirty="0" err="1">
                  <a:ln>
                    <a:noFill/>
                  </a:ln>
                  <a:solidFill>
                    <a:srgbClr val="CD5555"/>
                  </a:solidFill>
                  <a:effectLst/>
                  <a:latin typeface="Arial Unicode MS"/>
                  <a:ea typeface="Menlo"/>
                </a:rPr>
                <a:t>python</a:t>
              </a:r>
              <a:r>
                <a:rPr kumimoji="0" lang="ko-KR" altLang="ko-KR" sz="1100" b="0" i="0" u="none" strike="noStrike" cap="none" normalizeH="0" baseline="0" dirty="0">
                  <a:ln>
                    <a:noFill/>
                  </a:ln>
                  <a:solidFill>
                    <a:srgbClr val="CD5555"/>
                  </a:solidFill>
                  <a:effectLst/>
                  <a:latin typeface="Arial Unicode MS"/>
                  <a:ea typeface="Menlo"/>
                </a:rPr>
                <a:t> /app/app.py</a:t>
              </a:r>
              <a:r>
                <a:rPr kumimoji="0" lang="ko-KR" altLang="ko-KR" sz="800" b="0" i="0" u="none" strike="noStrike" cap="none" normalizeH="0" baseline="0" dirty="0">
                  <a:ln>
                    <a:noFill/>
                  </a:ln>
                  <a:solidFill>
                    <a:schemeClr val="tx1"/>
                  </a:solidFill>
                  <a:effectLst/>
                </a:rPr>
                <a:t> </a:t>
              </a:r>
              <a:endParaRPr kumimoji="0" lang="ko-KR" altLang="ko-KR" sz="2400" b="0" i="0" u="none" strike="noStrike" cap="none" normalizeH="0" baseline="0" dirty="0">
                <a:ln>
                  <a:noFill/>
                </a:ln>
                <a:solidFill>
                  <a:schemeClr val="tx1"/>
                </a:solidFill>
                <a:effectLst/>
                <a:latin typeface="Arial" panose="020B0604020202020204" pitchFamily="34" charset="0"/>
              </a:endParaRPr>
            </a:p>
          </p:txBody>
        </p:sp>
        <p:cxnSp>
          <p:nvCxnSpPr>
            <p:cNvPr id="25" name="연결선: 꺾임 24">
              <a:extLst>
                <a:ext uri="{FF2B5EF4-FFF2-40B4-BE49-F238E27FC236}">
                  <a16:creationId xmlns:a16="http://schemas.microsoft.com/office/drawing/2014/main" id="{325E0F18-7983-43E3-9436-939BE0FCF2CC}"/>
                </a:ext>
              </a:extLst>
            </p:cNvPr>
            <p:cNvCxnSpPr>
              <a:cxnSpLocks/>
            </p:cNvCxnSpPr>
            <p:nvPr/>
          </p:nvCxnSpPr>
          <p:spPr>
            <a:xfrm rot="10800000" flipH="1" flipV="1">
              <a:off x="3932186" y="1094098"/>
              <a:ext cx="12701" cy="4320480"/>
            </a:xfrm>
            <a:prstGeom prst="bentConnector3">
              <a:avLst>
                <a:gd name="adj1" fmla="val -6863200"/>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30" name="연결선: 꺾임 29">
              <a:extLst>
                <a:ext uri="{FF2B5EF4-FFF2-40B4-BE49-F238E27FC236}">
                  <a16:creationId xmlns:a16="http://schemas.microsoft.com/office/drawing/2014/main" id="{0E53C232-9455-4524-81AF-7ABCEA964D80}"/>
                </a:ext>
              </a:extLst>
            </p:cNvPr>
            <p:cNvCxnSpPr>
              <a:cxnSpLocks/>
            </p:cNvCxnSpPr>
            <p:nvPr/>
          </p:nvCxnSpPr>
          <p:spPr>
            <a:xfrm rot="10800000" flipV="1">
              <a:off x="3872880" y="1460068"/>
              <a:ext cx="12700" cy="3366264"/>
            </a:xfrm>
            <a:prstGeom prst="bentConnector3">
              <a:avLst>
                <a:gd name="adj1" fmla="val 4885709"/>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34" name="연결선: 꺾임 33">
              <a:extLst>
                <a:ext uri="{FF2B5EF4-FFF2-40B4-BE49-F238E27FC236}">
                  <a16:creationId xmlns:a16="http://schemas.microsoft.com/office/drawing/2014/main" id="{3732694C-E16D-4F68-9491-32BB01297BB6}"/>
                </a:ext>
              </a:extLst>
            </p:cNvPr>
            <p:cNvCxnSpPr>
              <a:cxnSpLocks/>
            </p:cNvCxnSpPr>
            <p:nvPr/>
          </p:nvCxnSpPr>
          <p:spPr>
            <a:xfrm rot="10800000" flipH="1" flipV="1">
              <a:off x="3872879" y="1690672"/>
              <a:ext cx="15296" cy="2483520"/>
            </a:xfrm>
            <a:prstGeom prst="bentConnector3">
              <a:avLst>
                <a:gd name="adj1" fmla="val -2611284"/>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38" name="연결선: 꺾임 37">
              <a:extLst>
                <a:ext uri="{FF2B5EF4-FFF2-40B4-BE49-F238E27FC236}">
                  <a16:creationId xmlns:a16="http://schemas.microsoft.com/office/drawing/2014/main" id="{640F88C7-3235-438C-B54D-8DE1B9BBD5FA}"/>
                </a:ext>
              </a:extLst>
            </p:cNvPr>
            <p:cNvCxnSpPr>
              <a:cxnSpLocks/>
            </p:cNvCxnSpPr>
            <p:nvPr/>
          </p:nvCxnSpPr>
          <p:spPr>
            <a:xfrm rot="10800000" flipH="1" flipV="1">
              <a:off x="3872877" y="1817710"/>
              <a:ext cx="59307" cy="1687642"/>
            </a:xfrm>
            <a:prstGeom prst="bentConnector3">
              <a:avLst>
                <a:gd name="adj1" fmla="val -385452"/>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sp>
        <p:nvSpPr>
          <p:cNvPr id="46" name="TextBox 45">
            <a:extLst>
              <a:ext uri="{FF2B5EF4-FFF2-40B4-BE49-F238E27FC236}">
                <a16:creationId xmlns:a16="http://schemas.microsoft.com/office/drawing/2014/main" id="{03E3A3B4-0521-46A5-A73F-19195EBD56C7}"/>
              </a:ext>
            </a:extLst>
          </p:cNvPr>
          <p:cNvSpPr txBox="1"/>
          <p:nvPr/>
        </p:nvSpPr>
        <p:spPr>
          <a:xfrm>
            <a:off x="2477646" y="5172821"/>
            <a:ext cx="6336704" cy="646331"/>
          </a:xfrm>
          <a:prstGeom prst="rect">
            <a:avLst/>
          </a:prstGeom>
          <a:noFill/>
        </p:spPr>
        <p:txBody>
          <a:bodyPr wrap="square" rtlCol="0">
            <a:spAutoFit/>
          </a:bodyPr>
          <a:lstStyle/>
          <a:p>
            <a:r>
              <a:rPr lang="ko-KR" altLang="en-US" dirty="0"/>
              <a:t>레이어를 쌓아 이미지 구성</a:t>
            </a:r>
            <a:r>
              <a:rPr lang="en-US" altLang="ko-KR" dirty="0"/>
              <a:t>(for efficient disk usage)</a:t>
            </a:r>
            <a:r>
              <a:rPr lang="ko-KR" altLang="en-US" dirty="0">
                <a:sym typeface="Wingdings" panose="05000000000000000000" pitchFamily="2" charset="2"/>
              </a:rPr>
              <a:t> </a:t>
            </a:r>
            <a:endParaRPr lang="en-US" altLang="ko-KR" dirty="0">
              <a:sym typeface="Wingdings" panose="05000000000000000000" pitchFamily="2" charset="2"/>
            </a:endParaRPr>
          </a:p>
          <a:p>
            <a:r>
              <a:rPr lang="ko-KR" altLang="en-US" dirty="0"/>
              <a:t>이미지를 실행해 컨테이너 생성</a:t>
            </a:r>
          </a:p>
        </p:txBody>
      </p:sp>
      <p:sp>
        <p:nvSpPr>
          <p:cNvPr id="11" name="TextBox 10">
            <a:extLst>
              <a:ext uri="{FF2B5EF4-FFF2-40B4-BE49-F238E27FC236}">
                <a16:creationId xmlns:a16="http://schemas.microsoft.com/office/drawing/2014/main" id="{7D86A820-C2FC-4AD8-9C16-E0AC6AD8FC84}"/>
              </a:ext>
            </a:extLst>
          </p:cNvPr>
          <p:cNvSpPr txBox="1"/>
          <p:nvPr/>
        </p:nvSpPr>
        <p:spPr>
          <a:xfrm>
            <a:off x="3247909" y="548680"/>
            <a:ext cx="3410180" cy="461665"/>
          </a:xfrm>
          <a:prstGeom prst="rect">
            <a:avLst/>
          </a:prstGeom>
          <a:noFill/>
        </p:spPr>
        <p:txBody>
          <a:bodyPr wrap="square" rtlCol="0">
            <a:spAutoFit/>
          </a:bodyPr>
          <a:lstStyle/>
          <a:p>
            <a:r>
              <a:rPr lang="en-US" altLang="ko-KR" sz="2400" dirty="0"/>
              <a:t>2.2. Docker </a:t>
            </a:r>
            <a:r>
              <a:rPr lang="ko-KR" altLang="en-US" sz="2400" dirty="0"/>
              <a:t>핵심 개념</a:t>
            </a:r>
          </a:p>
        </p:txBody>
      </p:sp>
      <p:pic>
        <p:nvPicPr>
          <p:cNvPr id="3" name="Picture 2" descr="Docker Layer">
            <a:extLst>
              <a:ext uri="{FF2B5EF4-FFF2-40B4-BE49-F238E27FC236}">
                <a16:creationId xmlns:a16="http://schemas.microsoft.com/office/drawing/2014/main" id="{52EF8445-7E38-4DE9-9FFE-0D952DFC0F7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9969" y="2369174"/>
            <a:ext cx="4728311" cy="187238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직선 연결선 5">
            <a:extLst>
              <a:ext uri="{FF2B5EF4-FFF2-40B4-BE49-F238E27FC236}">
                <a16:creationId xmlns:a16="http://schemas.microsoft.com/office/drawing/2014/main" id="{2EBB40DB-8203-4476-9911-B1554E0A8F55}"/>
              </a:ext>
            </a:extLst>
          </p:cNvPr>
          <p:cNvCxnSpPr/>
          <p:nvPr/>
        </p:nvCxnSpPr>
        <p:spPr>
          <a:xfrm>
            <a:off x="5025008" y="1124744"/>
            <a:ext cx="0" cy="3856515"/>
          </a:xfrm>
          <a:prstGeom prst="line">
            <a:avLst/>
          </a:prstGeom>
          <a:ln w="19050">
            <a:prstDash val="sysDash"/>
          </a:ln>
        </p:spPr>
        <p:style>
          <a:lnRef idx="1">
            <a:schemeClr val="dk1"/>
          </a:lnRef>
          <a:fillRef idx="0">
            <a:schemeClr val="dk1"/>
          </a:fillRef>
          <a:effectRef idx="0">
            <a:schemeClr val="dk1"/>
          </a:effectRef>
          <a:fontRef idx="minor">
            <a:schemeClr val="tx1"/>
          </a:fontRef>
        </p:style>
      </p:cxnSp>
      <p:sp>
        <p:nvSpPr>
          <p:cNvPr id="8" name="슬라이드 번호 개체 틀 7">
            <a:extLst>
              <a:ext uri="{FF2B5EF4-FFF2-40B4-BE49-F238E27FC236}">
                <a16:creationId xmlns:a16="http://schemas.microsoft.com/office/drawing/2014/main" id="{931C7C19-D0F1-44A2-AF8E-470DE52CF612}"/>
              </a:ext>
            </a:extLst>
          </p:cNvPr>
          <p:cNvSpPr>
            <a:spLocks noGrp="1"/>
          </p:cNvSpPr>
          <p:nvPr>
            <p:ph type="sldNum" sz="quarter" idx="4"/>
          </p:nvPr>
        </p:nvSpPr>
        <p:spPr/>
        <p:txBody>
          <a:bodyPr/>
          <a:lstStyle/>
          <a:p>
            <a:pPr>
              <a:defRPr/>
            </a:pPr>
            <a:fld id="{64ADD923-5262-42BA-8C2A-C248D5B92DE5}" type="slidenum">
              <a:rPr lang="ko-KR" altLang="en-US" smtClean="0"/>
              <a:pPr>
                <a:defRPr/>
              </a:pPr>
              <a:t>9</a:t>
            </a:fld>
            <a:endParaRPr lang="ko-KR" altLang="en-US"/>
          </a:p>
        </p:txBody>
      </p:sp>
    </p:spTree>
    <p:extLst>
      <p:ext uri="{BB962C8B-B14F-4D97-AF65-F5344CB8AC3E}">
        <p14:creationId xmlns:p14="http://schemas.microsoft.com/office/powerpoint/2010/main" val="3778866805"/>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3030</TotalTime>
  <Words>846</Words>
  <Application>Microsoft Office PowerPoint</Application>
  <PresentationFormat>A4 용지(210x297mm)</PresentationFormat>
  <Paragraphs>138</Paragraphs>
  <Slides>12</Slides>
  <Notes>12</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12</vt:i4>
      </vt:variant>
    </vt:vector>
  </HeadingPairs>
  <TitlesOfParts>
    <vt:vector size="19" baseType="lpstr">
      <vt:lpstr>Arial Unicode MS</vt:lpstr>
      <vt:lpstr>맑은 고딕</vt:lpstr>
      <vt:lpstr>Arial</vt:lpstr>
      <vt:lpstr>Calibri</vt:lpstr>
      <vt:lpstr>Trebuchet MS</vt:lpstr>
      <vt:lpstr>Wingdings</vt:lpstr>
      <vt:lpstr>Office 테마</vt:lpstr>
      <vt:lpstr>PowerPoint 프레젠테이션</vt:lpstr>
      <vt:lpstr>MSA</vt:lpstr>
      <vt:lpstr>MSA</vt:lpstr>
      <vt:lpstr>MSA</vt:lpstr>
      <vt:lpstr>MSA</vt:lpstr>
      <vt:lpstr>Docker / Kubernetes</vt:lpstr>
      <vt:lpstr>Docker / Kubernetes</vt:lpstr>
      <vt:lpstr>Docker / Kubernetes</vt:lpstr>
      <vt:lpstr>Docker / Kubernetes</vt:lpstr>
      <vt:lpstr>Docker / Kubernetes</vt:lpstr>
      <vt:lpstr>Docker / Kubernetes</vt:lpstr>
      <vt:lpstr>MSA &amp; Dokcer &amp; Kubernetes</vt:lpstr>
    </vt:vector>
  </TitlesOfParts>
  <Company>DataEngineersLab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외대_데이터마이닝과 비즈니스인텔리전스</dc:title>
  <dc:creator>Kwang Ahn</dc:creator>
  <cp:lastModifiedBy>정진형</cp:lastModifiedBy>
  <cp:revision>131</cp:revision>
  <dcterms:created xsi:type="dcterms:W3CDTF">2015-09-02T15:14:55Z</dcterms:created>
  <dcterms:modified xsi:type="dcterms:W3CDTF">2021-08-31T07:55:35Z</dcterms:modified>
</cp:coreProperties>
</file>