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7" r:id="rId13"/>
    <p:sldId id="266" r:id="rId14"/>
    <p:sldId id="269" r:id="rId15"/>
    <p:sldId id="270" r:id="rId16"/>
    <p:sldId id="271" r:id="rId17"/>
    <p:sldId id="272" r:id="rId18"/>
    <p:sldId id="273" r:id="rId19"/>
    <p:sldId id="274"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21D36D-D27C-48A0-8AEF-2DFE3BD3CF1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7DE48AE-9CCD-464D-BB29-5AEE1D8C3E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D236B67-C740-43D9-8426-4CFD5C19491F}"/>
              </a:ext>
            </a:extLst>
          </p:cNvPr>
          <p:cNvSpPr>
            <a:spLocks noGrp="1"/>
          </p:cNvSpPr>
          <p:nvPr>
            <p:ph type="dt" sz="half" idx="10"/>
          </p:nvPr>
        </p:nvSpPr>
        <p:spPr/>
        <p:txBody>
          <a:bodyPr/>
          <a:lstStyle/>
          <a:p>
            <a:fld id="{BCC0B5D6-0139-4395-B454-6FEDF3CC4E56}" type="datetimeFigureOut">
              <a:rPr lang="ko-KR" altLang="en-US" smtClean="0"/>
              <a:t>2021-08-27</a:t>
            </a:fld>
            <a:endParaRPr lang="ko-KR" altLang="en-US"/>
          </a:p>
        </p:txBody>
      </p:sp>
      <p:sp>
        <p:nvSpPr>
          <p:cNvPr id="5" name="바닥글 개체 틀 4">
            <a:extLst>
              <a:ext uri="{FF2B5EF4-FFF2-40B4-BE49-F238E27FC236}">
                <a16:creationId xmlns:a16="http://schemas.microsoft.com/office/drawing/2014/main" id="{8C34FCFC-C7DD-4C08-905C-583F4B8E358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0DB86F4-83B0-4F87-841D-1ACEF4B56C76}"/>
              </a:ext>
            </a:extLst>
          </p:cNvPr>
          <p:cNvSpPr>
            <a:spLocks noGrp="1"/>
          </p:cNvSpPr>
          <p:nvPr>
            <p:ph type="sldNum" sz="quarter" idx="12"/>
          </p:nvPr>
        </p:nvSpPr>
        <p:spPr/>
        <p:txBody>
          <a:bodyPr/>
          <a:lstStyle/>
          <a:p>
            <a:fld id="{9A893AFD-B5FA-40A1-AF04-0A2B1D265AD5}" type="slidenum">
              <a:rPr lang="ko-KR" altLang="en-US" smtClean="0"/>
              <a:t>‹#›</a:t>
            </a:fld>
            <a:endParaRPr lang="ko-KR" altLang="en-US"/>
          </a:p>
        </p:txBody>
      </p:sp>
    </p:spTree>
    <p:extLst>
      <p:ext uri="{BB962C8B-B14F-4D97-AF65-F5344CB8AC3E}">
        <p14:creationId xmlns:p14="http://schemas.microsoft.com/office/powerpoint/2010/main" val="376884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072E92-F6CA-473D-AB45-C7D4A35CC6C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A9BDF25-2391-45DA-9EAF-C0CBA9E092DF}"/>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08C7E5A-AA19-403B-A800-6E420AFF9DBE}"/>
              </a:ext>
            </a:extLst>
          </p:cNvPr>
          <p:cNvSpPr>
            <a:spLocks noGrp="1"/>
          </p:cNvSpPr>
          <p:nvPr>
            <p:ph type="dt" sz="half" idx="10"/>
          </p:nvPr>
        </p:nvSpPr>
        <p:spPr/>
        <p:txBody>
          <a:bodyPr/>
          <a:lstStyle/>
          <a:p>
            <a:fld id="{BCC0B5D6-0139-4395-B454-6FEDF3CC4E56}" type="datetimeFigureOut">
              <a:rPr lang="ko-KR" altLang="en-US" smtClean="0"/>
              <a:t>2021-08-27</a:t>
            </a:fld>
            <a:endParaRPr lang="ko-KR" altLang="en-US"/>
          </a:p>
        </p:txBody>
      </p:sp>
      <p:sp>
        <p:nvSpPr>
          <p:cNvPr id="5" name="바닥글 개체 틀 4">
            <a:extLst>
              <a:ext uri="{FF2B5EF4-FFF2-40B4-BE49-F238E27FC236}">
                <a16:creationId xmlns:a16="http://schemas.microsoft.com/office/drawing/2014/main" id="{7BC91A7E-8F01-42C9-A50A-ACA6E79E394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4930914-7694-47AE-BA7A-551CE5A61320}"/>
              </a:ext>
            </a:extLst>
          </p:cNvPr>
          <p:cNvSpPr>
            <a:spLocks noGrp="1"/>
          </p:cNvSpPr>
          <p:nvPr>
            <p:ph type="sldNum" sz="quarter" idx="12"/>
          </p:nvPr>
        </p:nvSpPr>
        <p:spPr/>
        <p:txBody>
          <a:bodyPr/>
          <a:lstStyle/>
          <a:p>
            <a:fld id="{9A893AFD-B5FA-40A1-AF04-0A2B1D265AD5}" type="slidenum">
              <a:rPr lang="ko-KR" altLang="en-US" smtClean="0"/>
              <a:t>‹#›</a:t>
            </a:fld>
            <a:endParaRPr lang="ko-KR" altLang="en-US"/>
          </a:p>
        </p:txBody>
      </p:sp>
    </p:spTree>
    <p:extLst>
      <p:ext uri="{BB962C8B-B14F-4D97-AF65-F5344CB8AC3E}">
        <p14:creationId xmlns:p14="http://schemas.microsoft.com/office/powerpoint/2010/main" val="75963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A79225D-776C-4A06-AC92-7DD6AC5A090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AD4EE8D-EE7B-4895-A422-8C5811C7944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CC25D72-62D9-42CF-AC7D-5D5B2916D46D}"/>
              </a:ext>
            </a:extLst>
          </p:cNvPr>
          <p:cNvSpPr>
            <a:spLocks noGrp="1"/>
          </p:cNvSpPr>
          <p:nvPr>
            <p:ph type="dt" sz="half" idx="10"/>
          </p:nvPr>
        </p:nvSpPr>
        <p:spPr/>
        <p:txBody>
          <a:bodyPr/>
          <a:lstStyle/>
          <a:p>
            <a:fld id="{BCC0B5D6-0139-4395-B454-6FEDF3CC4E56}" type="datetimeFigureOut">
              <a:rPr lang="ko-KR" altLang="en-US" smtClean="0"/>
              <a:t>2021-08-27</a:t>
            </a:fld>
            <a:endParaRPr lang="ko-KR" altLang="en-US"/>
          </a:p>
        </p:txBody>
      </p:sp>
      <p:sp>
        <p:nvSpPr>
          <p:cNvPr id="5" name="바닥글 개체 틀 4">
            <a:extLst>
              <a:ext uri="{FF2B5EF4-FFF2-40B4-BE49-F238E27FC236}">
                <a16:creationId xmlns:a16="http://schemas.microsoft.com/office/drawing/2014/main" id="{2E52A00C-EC14-42A8-B65F-ACE5065A45B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DADE9B8-ABB1-4277-A6C2-9AC6A7A79CE3}"/>
              </a:ext>
            </a:extLst>
          </p:cNvPr>
          <p:cNvSpPr>
            <a:spLocks noGrp="1"/>
          </p:cNvSpPr>
          <p:nvPr>
            <p:ph type="sldNum" sz="quarter" idx="12"/>
          </p:nvPr>
        </p:nvSpPr>
        <p:spPr/>
        <p:txBody>
          <a:bodyPr/>
          <a:lstStyle/>
          <a:p>
            <a:fld id="{9A893AFD-B5FA-40A1-AF04-0A2B1D265AD5}" type="slidenum">
              <a:rPr lang="ko-KR" altLang="en-US" smtClean="0"/>
              <a:t>‹#›</a:t>
            </a:fld>
            <a:endParaRPr lang="ko-KR" altLang="en-US"/>
          </a:p>
        </p:txBody>
      </p:sp>
    </p:spTree>
    <p:extLst>
      <p:ext uri="{BB962C8B-B14F-4D97-AF65-F5344CB8AC3E}">
        <p14:creationId xmlns:p14="http://schemas.microsoft.com/office/powerpoint/2010/main" val="144661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1C941F-9ED0-4141-BD0F-5544F0F5D8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97358F7-CF3E-4BBE-988D-4304F3D0590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5A3FF36-7854-4CFF-975F-664BEFA1CC25}"/>
              </a:ext>
            </a:extLst>
          </p:cNvPr>
          <p:cNvSpPr>
            <a:spLocks noGrp="1"/>
          </p:cNvSpPr>
          <p:nvPr>
            <p:ph type="dt" sz="half" idx="10"/>
          </p:nvPr>
        </p:nvSpPr>
        <p:spPr/>
        <p:txBody>
          <a:bodyPr/>
          <a:lstStyle/>
          <a:p>
            <a:fld id="{BCC0B5D6-0139-4395-B454-6FEDF3CC4E56}" type="datetimeFigureOut">
              <a:rPr lang="ko-KR" altLang="en-US" smtClean="0"/>
              <a:t>2021-08-27</a:t>
            </a:fld>
            <a:endParaRPr lang="ko-KR" altLang="en-US"/>
          </a:p>
        </p:txBody>
      </p:sp>
      <p:sp>
        <p:nvSpPr>
          <p:cNvPr id="5" name="바닥글 개체 틀 4">
            <a:extLst>
              <a:ext uri="{FF2B5EF4-FFF2-40B4-BE49-F238E27FC236}">
                <a16:creationId xmlns:a16="http://schemas.microsoft.com/office/drawing/2014/main" id="{30E8D4E5-D474-4050-BEDC-5A8C212453E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1119F7-78E3-4D7E-AB20-D2D6AF2B8895}"/>
              </a:ext>
            </a:extLst>
          </p:cNvPr>
          <p:cNvSpPr>
            <a:spLocks noGrp="1"/>
          </p:cNvSpPr>
          <p:nvPr>
            <p:ph type="sldNum" sz="quarter" idx="12"/>
          </p:nvPr>
        </p:nvSpPr>
        <p:spPr/>
        <p:txBody>
          <a:bodyPr/>
          <a:lstStyle/>
          <a:p>
            <a:fld id="{9A893AFD-B5FA-40A1-AF04-0A2B1D265AD5}" type="slidenum">
              <a:rPr lang="ko-KR" altLang="en-US" smtClean="0"/>
              <a:t>‹#›</a:t>
            </a:fld>
            <a:endParaRPr lang="ko-KR" altLang="en-US"/>
          </a:p>
        </p:txBody>
      </p:sp>
    </p:spTree>
    <p:extLst>
      <p:ext uri="{BB962C8B-B14F-4D97-AF65-F5344CB8AC3E}">
        <p14:creationId xmlns:p14="http://schemas.microsoft.com/office/powerpoint/2010/main" val="342140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BBCB73-A05D-45AF-913A-0B4FDECFDEF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76F6B80-9758-4C90-B899-CBBFC12CC8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288B7DA-50D8-4F4D-A6E0-10689AD85E0C}"/>
              </a:ext>
            </a:extLst>
          </p:cNvPr>
          <p:cNvSpPr>
            <a:spLocks noGrp="1"/>
          </p:cNvSpPr>
          <p:nvPr>
            <p:ph type="dt" sz="half" idx="10"/>
          </p:nvPr>
        </p:nvSpPr>
        <p:spPr/>
        <p:txBody>
          <a:bodyPr/>
          <a:lstStyle/>
          <a:p>
            <a:fld id="{BCC0B5D6-0139-4395-B454-6FEDF3CC4E56}" type="datetimeFigureOut">
              <a:rPr lang="ko-KR" altLang="en-US" smtClean="0"/>
              <a:t>2021-08-27</a:t>
            </a:fld>
            <a:endParaRPr lang="ko-KR" altLang="en-US"/>
          </a:p>
        </p:txBody>
      </p:sp>
      <p:sp>
        <p:nvSpPr>
          <p:cNvPr id="5" name="바닥글 개체 틀 4">
            <a:extLst>
              <a:ext uri="{FF2B5EF4-FFF2-40B4-BE49-F238E27FC236}">
                <a16:creationId xmlns:a16="http://schemas.microsoft.com/office/drawing/2014/main" id="{12D82584-775B-49CF-B585-942969848CB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FB1BF45-EE70-4C2C-8C3F-327C9C9375BD}"/>
              </a:ext>
            </a:extLst>
          </p:cNvPr>
          <p:cNvSpPr>
            <a:spLocks noGrp="1"/>
          </p:cNvSpPr>
          <p:nvPr>
            <p:ph type="sldNum" sz="quarter" idx="12"/>
          </p:nvPr>
        </p:nvSpPr>
        <p:spPr/>
        <p:txBody>
          <a:bodyPr/>
          <a:lstStyle/>
          <a:p>
            <a:fld id="{9A893AFD-B5FA-40A1-AF04-0A2B1D265AD5}" type="slidenum">
              <a:rPr lang="ko-KR" altLang="en-US" smtClean="0"/>
              <a:t>‹#›</a:t>
            </a:fld>
            <a:endParaRPr lang="ko-KR" altLang="en-US"/>
          </a:p>
        </p:txBody>
      </p:sp>
    </p:spTree>
    <p:extLst>
      <p:ext uri="{BB962C8B-B14F-4D97-AF65-F5344CB8AC3E}">
        <p14:creationId xmlns:p14="http://schemas.microsoft.com/office/powerpoint/2010/main" val="416437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1441BF-8056-4E63-8048-17FFB72FF5C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5AB8E78-44C2-4313-A784-2DC819128D3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026DDF32-DEDC-4606-BB14-6AA5267485BA}"/>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1CB364B-7B38-49E1-BBB5-4C3871ED1993}"/>
              </a:ext>
            </a:extLst>
          </p:cNvPr>
          <p:cNvSpPr>
            <a:spLocks noGrp="1"/>
          </p:cNvSpPr>
          <p:nvPr>
            <p:ph type="dt" sz="half" idx="10"/>
          </p:nvPr>
        </p:nvSpPr>
        <p:spPr/>
        <p:txBody>
          <a:bodyPr/>
          <a:lstStyle/>
          <a:p>
            <a:fld id="{BCC0B5D6-0139-4395-B454-6FEDF3CC4E56}" type="datetimeFigureOut">
              <a:rPr lang="ko-KR" altLang="en-US" smtClean="0"/>
              <a:t>2021-08-27</a:t>
            </a:fld>
            <a:endParaRPr lang="ko-KR" altLang="en-US"/>
          </a:p>
        </p:txBody>
      </p:sp>
      <p:sp>
        <p:nvSpPr>
          <p:cNvPr id="6" name="바닥글 개체 틀 5">
            <a:extLst>
              <a:ext uri="{FF2B5EF4-FFF2-40B4-BE49-F238E27FC236}">
                <a16:creationId xmlns:a16="http://schemas.microsoft.com/office/drawing/2014/main" id="{0FD759B2-CBF7-4F6D-9D61-448D1A2579F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22461A0-076F-445F-B770-F215F3443203}"/>
              </a:ext>
            </a:extLst>
          </p:cNvPr>
          <p:cNvSpPr>
            <a:spLocks noGrp="1"/>
          </p:cNvSpPr>
          <p:nvPr>
            <p:ph type="sldNum" sz="quarter" idx="12"/>
          </p:nvPr>
        </p:nvSpPr>
        <p:spPr/>
        <p:txBody>
          <a:bodyPr/>
          <a:lstStyle/>
          <a:p>
            <a:fld id="{9A893AFD-B5FA-40A1-AF04-0A2B1D265AD5}" type="slidenum">
              <a:rPr lang="ko-KR" altLang="en-US" smtClean="0"/>
              <a:t>‹#›</a:t>
            </a:fld>
            <a:endParaRPr lang="ko-KR" altLang="en-US"/>
          </a:p>
        </p:txBody>
      </p:sp>
    </p:spTree>
    <p:extLst>
      <p:ext uri="{BB962C8B-B14F-4D97-AF65-F5344CB8AC3E}">
        <p14:creationId xmlns:p14="http://schemas.microsoft.com/office/powerpoint/2010/main" val="146305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BF5956-3E88-4272-AC21-DF71CDC7718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BFD2119-6FB5-4C64-8DB1-638D41E40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D250911-6568-44CC-94E9-63AF71D1F0E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C9F06B9-3B23-460D-AD0F-9AEC3963D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473426C-A244-4522-A29E-7BA3D00F4AF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3E51E39E-A861-49E1-A4A3-A6EA0CC36602}"/>
              </a:ext>
            </a:extLst>
          </p:cNvPr>
          <p:cNvSpPr>
            <a:spLocks noGrp="1"/>
          </p:cNvSpPr>
          <p:nvPr>
            <p:ph type="dt" sz="half" idx="10"/>
          </p:nvPr>
        </p:nvSpPr>
        <p:spPr/>
        <p:txBody>
          <a:bodyPr/>
          <a:lstStyle/>
          <a:p>
            <a:fld id="{BCC0B5D6-0139-4395-B454-6FEDF3CC4E56}" type="datetimeFigureOut">
              <a:rPr lang="ko-KR" altLang="en-US" smtClean="0"/>
              <a:t>2021-08-27</a:t>
            </a:fld>
            <a:endParaRPr lang="ko-KR" altLang="en-US"/>
          </a:p>
        </p:txBody>
      </p:sp>
      <p:sp>
        <p:nvSpPr>
          <p:cNvPr id="8" name="바닥글 개체 틀 7">
            <a:extLst>
              <a:ext uri="{FF2B5EF4-FFF2-40B4-BE49-F238E27FC236}">
                <a16:creationId xmlns:a16="http://schemas.microsoft.com/office/drawing/2014/main" id="{6212079C-03D7-4780-923C-467886FE626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BF90EB3-CEC6-44B8-9774-8B374699AFE7}"/>
              </a:ext>
            </a:extLst>
          </p:cNvPr>
          <p:cNvSpPr>
            <a:spLocks noGrp="1"/>
          </p:cNvSpPr>
          <p:nvPr>
            <p:ph type="sldNum" sz="quarter" idx="12"/>
          </p:nvPr>
        </p:nvSpPr>
        <p:spPr/>
        <p:txBody>
          <a:bodyPr/>
          <a:lstStyle/>
          <a:p>
            <a:fld id="{9A893AFD-B5FA-40A1-AF04-0A2B1D265AD5}" type="slidenum">
              <a:rPr lang="ko-KR" altLang="en-US" smtClean="0"/>
              <a:t>‹#›</a:t>
            </a:fld>
            <a:endParaRPr lang="ko-KR" altLang="en-US"/>
          </a:p>
        </p:txBody>
      </p:sp>
    </p:spTree>
    <p:extLst>
      <p:ext uri="{BB962C8B-B14F-4D97-AF65-F5344CB8AC3E}">
        <p14:creationId xmlns:p14="http://schemas.microsoft.com/office/powerpoint/2010/main" val="168562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9F55E8-27E6-4842-ABB9-D6FA7E271DE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077BB5C-5BE9-4084-A538-95270B755B34}"/>
              </a:ext>
            </a:extLst>
          </p:cNvPr>
          <p:cNvSpPr>
            <a:spLocks noGrp="1"/>
          </p:cNvSpPr>
          <p:nvPr>
            <p:ph type="dt" sz="half" idx="10"/>
          </p:nvPr>
        </p:nvSpPr>
        <p:spPr/>
        <p:txBody>
          <a:bodyPr/>
          <a:lstStyle/>
          <a:p>
            <a:fld id="{BCC0B5D6-0139-4395-B454-6FEDF3CC4E56}" type="datetimeFigureOut">
              <a:rPr lang="ko-KR" altLang="en-US" smtClean="0"/>
              <a:t>2021-08-27</a:t>
            </a:fld>
            <a:endParaRPr lang="ko-KR" altLang="en-US"/>
          </a:p>
        </p:txBody>
      </p:sp>
      <p:sp>
        <p:nvSpPr>
          <p:cNvPr id="4" name="바닥글 개체 틀 3">
            <a:extLst>
              <a:ext uri="{FF2B5EF4-FFF2-40B4-BE49-F238E27FC236}">
                <a16:creationId xmlns:a16="http://schemas.microsoft.com/office/drawing/2014/main" id="{9B8A8C92-6A58-40B4-A7F0-1282692B6A9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B852169-FC27-4FA1-BCFE-879924D13729}"/>
              </a:ext>
            </a:extLst>
          </p:cNvPr>
          <p:cNvSpPr>
            <a:spLocks noGrp="1"/>
          </p:cNvSpPr>
          <p:nvPr>
            <p:ph type="sldNum" sz="quarter" idx="12"/>
          </p:nvPr>
        </p:nvSpPr>
        <p:spPr/>
        <p:txBody>
          <a:bodyPr/>
          <a:lstStyle/>
          <a:p>
            <a:fld id="{9A893AFD-B5FA-40A1-AF04-0A2B1D265AD5}" type="slidenum">
              <a:rPr lang="ko-KR" altLang="en-US" smtClean="0"/>
              <a:t>‹#›</a:t>
            </a:fld>
            <a:endParaRPr lang="ko-KR" altLang="en-US"/>
          </a:p>
        </p:txBody>
      </p:sp>
    </p:spTree>
    <p:extLst>
      <p:ext uri="{BB962C8B-B14F-4D97-AF65-F5344CB8AC3E}">
        <p14:creationId xmlns:p14="http://schemas.microsoft.com/office/powerpoint/2010/main" val="234739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A0B785F-0038-424E-9CD0-28BE8C5BBB0B}"/>
              </a:ext>
            </a:extLst>
          </p:cNvPr>
          <p:cNvSpPr>
            <a:spLocks noGrp="1"/>
          </p:cNvSpPr>
          <p:nvPr>
            <p:ph type="dt" sz="half" idx="10"/>
          </p:nvPr>
        </p:nvSpPr>
        <p:spPr/>
        <p:txBody>
          <a:bodyPr/>
          <a:lstStyle/>
          <a:p>
            <a:fld id="{BCC0B5D6-0139-4395-B454-6FEDF3CC4E56}" type="datetimeFigureOut">
              <a:rPr lang="ko-KR" altLang="en-US" smtClean="0"/>
              <a:t>2021-08-27</a:t>
            </a:fld>
            <a:endParaRPr lang="ko-KR" altLang="en-US"/>
          </a:p>
        </p:txBody>
      </p:sp>
      <p:sp>
        <p:nvSpPr>
          <p:cNvPr id="3" name="바닥글 개체 틀 2">
            <a:extLst>
              <a:ext uri="{FF2B5EF4-FFF2-40B4-BE49-F238E27FC236}">
                <a16:creationId xmlns:a16="http://schemas.microsoft.com/office/drawing/2014/main" id="{52898868-48F4-4960-95EE-E79362DA1FD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99CE068-49A9-4288-A7A9-6B4CDA2A46D1}"/>
              </a:ext>
            </a:extLst>
          </p:cNvPr>
          <p:cNvSpPr>
            <a:spLocks noGrp="1"/>
          </p:cNvSpPr>
          <p:nvPr>
            <p:ph type="sldNum" sz="quarter" idx="12"/>
          </p:nvPr>
        </p:nvSpPr>
        <p:spPr/>
        <p:txBody>
          <a:bodyPr/>
          <a:lstStyle/>
          <a:p>
            <a:fld id="{9A893AFD-B5FA-40A1-AF04-0A2B1D265AD5}" type="slidenum">
              <a:rPr lang="ko-KR" altLang="en-US" smtClean="0"/>
              <a:t>‹#›</a:t>
            </a:fld>
            <a:endParaRPr lang="ko-KR" altLang="en-US"/>
          </a:p>
        </p:txBody>
      </p:sp>
    </p:spTree>
    <p:extLst>
      <p:ext uri="{BB962C8B-B14F-4D97-AF65-F5344CB8AC3E}">
        <p14:creationId xmlns:p14="http://schemas.microsoft.com/office/powerpoint/2010/main" val="737056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82539C-7B02-49A0-9958-08F5967AC2A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60BE20A-F307-45B1-B51A-139B4BAF6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A8272BC-AD41-4065-B748-84FA4A095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E1F965F-5441-4380-A1B5-252CF6CA1220}"/>
              </a:ext>
            </a:extLst>
          </p:cNvPr>
          <p:cNvSpPr>
            <a:spLocks noGrp="1"/>
          </p:cNvSpPr>
          <p:nvPr>
            <p:ph type="dt" sz="half" idx="10"/>
          </p:nvPr>
        </p:nvSpPr>
        <p:spPr/>
        <p:txBody>
          <a:bodyPr/>
          <a:lstStyle/>
          <a:p>
            <a:fld id="{BCC0B5D6-0139-4395-B454-6FEDF3CC4E56}" type="datetimeFigureOut">
              <a:rPr lang="ko-KR" altLang="en-US" smtClean="0"/>
              <a:t>2021-08-27</a:t>
            </a:fld>
            <a:endParaRPr lang="ko-KR" altLang="en-US"/>
          </a:p>
        </p:txBody>
      </p:sp>
      <p:sp>
        <p:nvSpPr>
          <p:cNvPr id="6" name="바닥글 개체 틀 5">
            <a:extLst>
              <a:ext uri="{FF2B5EF4-FFF2-40B4-BE49-F238E27FC236}">
                <a16:creationId xmlns:a16="http://schemas.microsoft.com/office/drawing/2014/main" id="{BFACAD0C-39EE-47C9-A61B-9C01DE4388E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A3AAD7-B743-43F6-86DA-6CB8545F3D04}"/>
              </a:ext>
            </a:extLst>
          </p:cNvPr>
          <p:cNvSpPr>
            <a:spLocks noGrp="1"/>
          </p:cNvSpPr>
          <p:nvPr>
            <p:ph type="sldNum" sz="quarter" idx="12"/>
          </p:nvPr>
        </p:nvSpPr>
        <p:spPr/>
        <p:txBody>
          <a:bodyPr/>
          <a:lstStyle/>
          <a:p>
            <a:fld id="{9A893AFD-B5FA-40A1-AF04-0A2B1D265AD5}" type="slidenum">
              <a:rPr lang="ko-KR" altLang="en-US" smtClean="0"/>
              <a:t>‹#›</a:t>
            </a:fld>
            <a:endParaRPr lang="ko-KR" altLang="en-US"/>
          </a:p>
        </p:txBody>
      </p:sp>
    </p:spTree>
    <p:extLst>
      <p:ext uri="{BB962C8B-B14F-4D97-AF65-F5344CB8AC3E}">
        <p14:creationId xmlns:p14="http://schemas.microsoft.com/office/powerpoint/2010/main" val="39125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9587E6-D829-4E87-B075-DC8E5AACD52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6F2EC99-B2F6-41FA-A4FD-B2948E881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98B493C-5FCE-4A79-9D35-8474D6480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475FD1A-FC96-46DA-9A98-23939E7D839D}"/>
              </a:ext>
            </a:extLst>
          </p:cNvPr>
          <p:cNvSpPr>
            <a:spLocks noGrp="1"/>
          </p:cNvSpPr>
          <p:nvPr>
            <p:ph type="dt" sz="half" idx="10"/>
          </p:nvPr>
        </p:nvSpPr>
        <p:spPr/>
        <p:txBody>
          <a:bodyPr/>
          <a:lstStyle/>
          <a:p>
            <a:fld id="{BCC0B5D6-0139-4395-B454-6FEDF3CC4E56}" type="datetimeFigureOut">
              <a:rPr lang="ko-KR" altLang="en-US" smtClean="0"/>
              <a:t>2021-08-27</a:t>
            </a:fld>
            <a:endParaRPr lang="ko-KR" altLang="en-US"/>
          </a:p>
        </p:txBody>
      </p:sp>
      <p:sp>
        <p:nvSpPr>
          <p:cNvPr id="6" name="바닥글 개체 틀 5">
            <a:extLst>
              <a:ext uri="{FF2B5EF4-FFF2-40B4-BE49-F238E27FC236}">
                <a16:creationId xmlns:a16="http://schemas.microsoft.com/office/drawing/2014/main" id="{4F8548BD-5DD6-4262-8705-D0E6C9B3A37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C084A7F-4576-4736-9FAC-BDE4ABA7A621}"/>
              </a:ext>
            </a:extLst>
          </p:cNvPr>
          <p:cNvSpPr>
            <a:spLocks noGrp="1"/>
          </p:cNvSpPr>
          <p:nvPr>
            <p:ph type="sldNum" sz="quarter" idx="12"/>
          </p:nvPr>
        </p:nvSpPr>
        <p:spPr/>
        <p:txBody>
          <a:bodyPr/>
          <a:lstStyle/>
          <a:p>
            <a:fld id="{9A893AFD-B5FA-40A1-AF04-0A2B1D265AD5}" type="slidenum">
              <a:rPr lang="ko-KR" altLang="en-US" smtClean="0"/>
              <a:t>‹#›</a:t>
            </a:fld>
            <a:endParaRPr lang="ko-KR" altLang="en-US"/>
          </a:p>
        </p:txBody>
      </p:sp>
    </p:spTree>
    <p:extLst>
      <p:ext uri="{BB962C8B-B14F-4D97-AF65-F5344CB8AC3E}">
        <p14:creationId xmlns:p14="http://schemas.microsoft.com/office/powerpoint/2010/main" val="259123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B22033C-5659-4551-81A5-0E420F82D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2C44590-3492-444E-9232-3EF46F6B2A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398C31D-507A-45A1-97DC-82D3F3DA32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0B5D6-0139-4395-B454-6FEDF3CC4E56}" type="datetimeFigureOut">
              <a:rPr lang="ko-KR" altLang="en-US" smtClean="0"/>
              <a:t>2021-08-27</a:t>
            </a:fld>
            <a:endParaRPr lang="ko-KR" altLang="en-US"/>
          </a:p>
        </p:txBody>
      </p:sp>
      <p:sp>
        <p:nvSpPr>
          <p:cNvPr id="5" name="바닥글 개체 틀 4">
            <a:extLst>
              <a:ext uri="{FF2B5EF4-FFF2-40B4-BE49-F238E27FC236}">
                <a16:creationId xmlns:a16="http://schemas.microsoft.com/office/drawing/2014/main" id="{9346D57B-11FE-43F2-AAE3-5985017AD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B2C146D-A454-4BDD-B3DD-09A30895B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893AFD-B5FA-40A1-AF04-0A2B1D265AD5}" type="slidenum">
              <a:rPr lang="ko-KR" altLang="en-US" smtClean="0"/>
              <a:t>‹#›</a:t>
            </a:fld>
            <a:endParaRPr lang="ko-KR" altLang="en-US"/>
          </a:p>
        </p:txBody>
      </p:sp>
    </p:spTree>
    <p:extLst>
      <p:ext uri="{BB962C8B-B14F-4D97-AF65-F5344CB8AC3E}">
        <p14:creationId xmlns:p14="http://schemas.microsoft.com/office/powerpoint/2010/main" val="695269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722B22-CA14-4B25-9111-D9CA8355E117}"/>
              </a:ext>
            </a:extLst>
          </p:cNvPr>
          <p:cNvSpPr>
            <a:spLocks noGrp="1"/>
          </p:cNvSpPr>
          <p:nvPr>
            <p:ph type="ctrTitle"/>
          </p:nvPr>
        </p:nvSpPr>
        <p:spPr/>
        <p:txBody>
          <a:bodyPr/>
          <a:lstStyle/>
          <a:p>
            <a:endParaRPr lang="ko-KR" altLang="en-US"/>
          </a:p>
        </p:txBody>
      </p:sp>
      <p:sp>
        <p:nvSpPr>
          <p:cNvPr id="3" name="부제목 2">
            <a:extLst>
              <a:ext uri="{FF2B5EF4-FFF2-40B4-BE49-F238E27FC236}">
                <a16:creationId xmlns:a16="http://schemas.microsoft.com/office/drawing/2014/main" id="{78BCC0A8-15B4-4149-952B-C8DA927040D2}"/>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97165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배포 혁명">
            <a:extLst>
              <a:ext uri="{FF2B5EF4-FFF2-40B4-BE49-F238E27FC236}">
                <a16:creationId xmlns:a16="http://schemas.microsoft.com/office/drawing/2014/main" id="{C3064D88-D96E-4C93-8E8F-0CC86A18BA1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6" name="AutoShape 10" descr="배포 혁명">
            <a:extLst>
              <a:ext uri="{FF2B5EF4-FFF2-40B4-BE49-F238E27FC236}">
                <a16:creationId xmlns:a16="http://schemas.microsoft.com/office/drawing/2014/main" id="{BD79C778-F431-4CAA-B850-6F98865D9012}"/>
              </a:ext>
            </a:extLst>
          </p:cNvPr>
          <p:cNvSpPr>
            <a:spLocks noChangeAspect="1" noChangeArrowheads="1"/>
          </p:cNvSpPr>
          <p:nvPr/>
        </p:nvSpPr>
        <p:spPr bwMode="auto">
          <a:xfrm>
            <a:off x="2780882" y="446999"/>
            <a:ext cx="6220877" cy="62208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1" name="그림 10" descr="테이블이(가) 표시된 사진&#10;&#10;자동 생성된 설명">
            <a:extLst>
              <a:ext uri="{FF2B5EF4-FFF2-40B4-BE49-F238E27FC236}">
                <a16:creationId xmlns:a16="http://schemas.microsoft.com/office/drawing/2014/main" id="{DD193C20-2B68-4074-9D4E-4E4D76F07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80" y="190124"/>
            <a:ext cx="12192000" cy="4492646"/>
          </a:xfrm>
          <a:prstGeom prst="rect">
            <a:avLst/>
          </a:prstGeom>
        </p:spPr>
      </p:pic>
      <p:sp>
        <p:nvSpPr>
          <p:cNvPr id="13" name="TextBox 12">
            <a:extLst>
              <a:ext uri="{FF2B5EF4-FFF2-40B4-BE49-F238E27FC236}">
                <a16:creationId xmlns:a16="http://schemas.microsoft.com/office/drawing/2014/main" id="{0F2B4B0F-CA6B-43FE-9A6D-3E42B5E7F48F}"/>
              </a:ext>
            </a:extLst>
          </p:cNvPr>
          <p:cNvSpPr txBox="1"/>
          <p:nvPr/>
        </p:nvSpPr>
        <p:spPr>
          <a:xfrm>
            <a:off x="3667760" y="4682770"/>
            <a:ext cx="3489127" cy="4247317"/>
          </a:xfrm>
          <a:prstGeom prst="rect">
            <a:avLst/>
          </a:prstGeom>
          <a:noFill/>
        </p:spPr>
        <p:txBody>
          <a:bodyPr wrap="square" rtlCol="0">
            <a:spAutoFit/>
          </a:bodyPr>
          <a:lstStyle/>
          <a:p>
            <a:r>
              <a:rPr lang="en-US" altLang="ko-KR" dirty="0"/>
              <a:t>Docker</a:t>
            </a:r>
          </a:p>
          <a:p>
            <a:endParaRPr lang="en-US" altLang="ko-KR" dirty="0"/>
          </a:p>
          <a:p>
            <a:r>
              <a:rPr lang="ko-KR" altLang="en-US" dirty="0"/>
              <a:t>컨테이너 기반의 오픈소스 가상화 플랫폼</a:t>
            </a:r>
            <a:endParaRPr lang="en-US" altLang="ko-KR" dirty="0"/>
          </a:p>
          <a:p>
            <a:r>
              <a:rPr lang="ko-KR" altLang="en-US" dirty="0"/>
              <a:t>컨테이너 </a:t>
            </a:r>
            <a:r>
              <a:rPr lang="en-US" altLang="ko-KR" dirty="0"/>
              <a:t>: </a:t>
            </a:r>
            <a:r>
              <a:rPr lang="ko-KR" altLang="en-US" dirty="0"/>
              <a:t>격리된 공간에서 프로세스가 동작하는 기술</a:t>
            </a:r>
            <a:endParaRPr lang="en-US" altLang="ko-KR" dirty="0"/>
          </a:p>
          <a:p>
            <a:endParaRPr lang="en-US" altLang="ko-KR" dirty="0"/>
          </a:p>
          <a:p>
            <a:r>
              <a:rPr lang="ko-KR" altLang="en-US" dirty="0"/>
              <a:t>기존 </a:t>
            </a:r>
            <a:r>
              <a:rPr lang="en-US" altLang="ko-KR" dirty="0"/>
              <a:t>VM</a:t>
            </a:r>
            <a:r>
              <a:rPr lang="ko-KR" altLang="en-US" dirty="0"/>
              <a:t>은 </a:t>
            </a:r>
            <a:r>
              <a:rPr lang="en-US" altLang="ko-KR" dirty="0"/>
              <a:t>OS</a:t>
            </a:r>
            <a:r>
              <a:rPr lang="ko-KR" altLang="en-US" dirty="0"/>
              <a:t>를 </a:t>
            </a:r>
            <a:r>
              <a:rPr lang="ko-KR" altLang="en-US" dirty="0" err="1"/>
              <a:t>가상화한</a:t>
            </a:r>
            <a:r>
              <a:rPr lang="ko-KR" altLang="en-US" dirty="0"/>
              <a:t> 것이기 때문에 무거움</a:t>
            </a:r>
            <a:endParaRPr lang="en-US" altLang="ko-KR" dirty="0"/>
          </a:p>
          <a:p>
            <a:r>
              <a:rPr lang="ko-KR" altLang="en-US" dirty="0"/>
              <a:t>반면 컨테이너는 단순히 프로세스를 격리시키는 것이기 때문에 성능 손실이 거의 없음</a:t>
            </a:r>
            <a:endParaRPr lang="en-US" altLang="ko-KR" dirty="0"/>
          </a:p>
          <a:p>
            <a:endParaRPr lang="en-US" altLang="ko-KR" dirty="0"/>
          </a:p>
          <a:p>
            <a:endParaRPr lang="en-US" altLang="ko-KR" dirty="0"/>
          </a:p>
          <a:p>
            <a:endParaRPr lang="ko-KR" altLang="en-US" dirty="0"/>
          </a:p>
        </p:txBody>
      </p:sp>
    </p:spTree>
    <p:extLst>
      <p:ext uri="{BB962C8B-B14F-4D97-AF65-F5344CB8AC3E}">
        <p14:creationId xmlns:p14="http://schemas.microsoft.com/office/powerpoint/2010/main" val="87431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C8E17C-1107-470B-85E8-79FB2CF07043}"/>
              </a:ext>
            </a:extLst>
          </p:cNvPr>
          <p:cNvSpPr txBox="1"/>
          <p:nvPr/>
        </p:nvSpPr>
        <p:spPr>
          <a:xfrm>
            <a:off x="762000" y="985520"/>
            <a:ext cx="5080000" cy="3416320"/>
          </a:xfrm>
          <a:prstGeom prst="rect">
            <a:avLst/>
          </a:prstGeom>
          <a:noFill/>
        </p:spPr>
        <p:txBody>
          <a:bodyPr wrap="square" rtlCol="0">
            <a:spAutoFit/>
          </a:bodyPr>
          <a:lstStyle/>
          <a:p>
            <a:r>
              <a:rPr lang="en-US" altLang="ko-KR" dirty="0"/>
              <a:t>Docker</a:t>
            </a:r>
            <a:r>
              <a:rPr lang="ko-KR" altLang="en-US" dirty="0"/>
              <a:t>의 장점</a:t>
            </a:r>
            <a:endParaRPr lang="en-US" altLang="ko-KR" dirty="0"/>
          </a:p>
          <a:p>
            <a:endParaRPr lang="en-US" altLang="ko-KR" dirty="0"/>
          </a:p>
          <a:p>
            <a:pPr marL="342900" indent="-342900">
              <a:buAutoNum type="arabicPeriod"/>
            </a:pPr>
            <a:r>
              <a:rPr lang="ko-KR" altLang="en-US" dirty="0"/>
              <a:t>서버 관리 편의성 극대화 </a:t>
            </a:r>
            <a:r>
              <a:rPr lang="en-US" altLang="ko-KR" dirty="0"/>
              <a:t>: </a:t>
            </a:r>
            <a:r>
              <a:rPr lang="ko-KR" altLang="en-US" dirty="0"/>
              <a:t>여러 대의 서버는 설치 시기나 운영 환경에 따라 </a:t>
            </a:r>
            <a:r>
              <a:rPr lang="en-US" altLang="ko-KR" dirty="0"/>
              <a:t>OS, </a:t>
            </a:r>
            <a:r>
              <a:rPr lang="ko-KR" altLang="en-US" dirty="0"/>
              <a:t>컴파일러</a:t>
            </a:r>
            <a:r>
              <a:rPr lang="en-US" altLang="ko-KR" dirty="0"/>
              <a:t>, </a:t>
            </a:r>
            <a:r>
              <a:rPr lang="ko-KR" altLang="en-US" dirty="0"/>
              <a:t>라이브러리 등이 완벽하게 일치하기가 어려움 </a:t>
            </a:r>
            <a:r>
              <a:rPr lang="en-US" altLang="ko-KR" dirty="0">
                <a:sym typeface="Wingdings" panose="05000000000000000000" pitchFamily="2" charset="2"/>
              </a:rPr>
              <a:t> </a:t>
            </a:r>
            <a:r>
              <a:rPr lang="ko-KR" altLang="en-US" dirty="0">
                <a:sym typeface="Wingdings" panose="05000000000000000000" pitchFamily="2" charset="2"/>
              </a:rPr>
              <a:t>서로 다른 서버 세팅 필요</a:t>
            </a:r>
            <a:r>
              <a:rPr lang="en-US" altLang="ko-KR" dirty="0">
                <a:sym typeface="Wingdings" panose="05000000000000000000" pitchFamily="2" charset="2"/>
              </a:rPr>
              <a:t>. Docker</a:t>
            </a:r>
            <a:r>
              <a:rPr lang="ko-KR" altLang="en-US" dirty="0">
                <a:sym typeface="Wingdings" panose="05000000000000000000" pitchFamily="2" charset="2"/>
              </a:rPr>
              <a:t>는 </a:t>
            </a:r>
            <a:r>
              <a:rPr lang="en-US" altLang="ko-KR" dirty="0" err="1">
                <a:sym typeface="Wingdings" panose="05000000000000000000" pitchFamily="2" charset="2"/>
              </a:rPr>
              <a:t>dockerfile</a:t>
            </a:r>
            <a:r>
              <a:rPr lang="ko-KR" altLang="en-US" dirty="0">
                <a:sym typeface="Wingdings" panose="05000000000000000000" pitchFamily="2" charset="2"/>
              </a:rPr>
              <a:t>을 통해 서버 운영의 기록을 남길 수 있고</a:t>
            </a:r>
            <a:r>
              <a:rPr lang="en-US" altLang="ko-KR" dirty="0">
                <a:sym typeface="Wingdings" panose="05000000000000000000" pitchFamily="2" charset="2"/>
              </a:rPr>
              <a:t>, image</a:t>
            </a:r>
            <a:r>
              <a:rPr lang="ko-KR" altLang="en-US" dirty="0">
                <a:sym typeface="Wingdings" panose="05000000000000000000" pitchFamily="2" charset="2"/>
              </a:rPr>
              <a:t> 라는 개념</a:t>
            </a:r>
            <a:r>
              <a:rPr lang="en-US" altLang="ko-KR" dirty="0">
                <a:sym typeface="Wingdings" panose="05000000000000000000" pitchFamily="2" charset="2"/>
              </a:rPr>
              <a:t>(</a:t>
            </a:r>
            <a:r>
              <a:rPr lang="ko-KR" altLang="en-US" dirty="0">
                <a:sym typeface="Wingdings" panose="05000000000000000000" pitchFamily="2" charset="2"/>
              </a:rPr>
              <a:t>컨테이너 실행에 필요한 모든 파일과 </a:t>
            </a:r>
            <a:r>
              <a:rPr lang="ko-KR" altLang="en-US" dirty="0" err="1">
                <a:sym typeface="Wingdings" panose="05000000000000000000" pitchFamily="2" charset="2"/>
              </a:rPr>
              <a:t>설정값</a:t>
            </a:r>
            <a:r>
              <a:rPr lang="ko-KR" altLang="en-US" dirty="0">
                <a:sym typeface="Wingdings" panose="05000000000000000000" pitchFamily="2" charset="2"/>
              </a:rPr>
              <a:t> 등을 포함하고 있는 것</a:t>
            </a:r>
            <a:r>
              <a:rPr lang="en-US" altLang="ko-KR" dirty="0">
                <a:sym typeface="Wingdings" panose="05000000000000000000" pitchFamily="2" charset="2"/>
              </a:rPr>
              <a:t>, </a:t>
            </a:r>
            <a:r>
              <a:rPr lang="ko-KR" altLang="en-US" dirty="0">
                <a:sym typeface="Wingdings" panose="05000000000000000000" pitchFamily="2" charset="2"/>
              </a:rPr>
              <a:t>객체지향의 클래스와 </a:t>
            </a:r>
            <a:r>
              <a:rPr lang="ko-KR" altLang="en-US" dirty="0" err="1">
                <a:sym typeface="Wingdings" panose="05000000000000000000" pitchFamily="2" charset="2"/>
              </a:rPr>
              <a:t>비슷</a:t>
            </a:r>
            <a:r>
              <a:rPr lang="en-US" altLang="ko-KR" dirty="0">
                <a:sym typeface="Wingdings" panose="05000000000000000000" pitchFamily="2" charset="2"/>
              </a:rPr>
              <a:t>)</a:t>
            </a:r>
            <a:r>
              <a:rPr lang="ko-KR" altLang="en-US" dirty="0">
                <a:sym typeface="Wingdings" panose="05000000000000000000" pitchFamily="2" charset="2"/>
              </a:rPr>
              <a:t>을 통해 스냅샷을 찍어 어느 환경에서나 동일한 상태를 만들 수 있음</a:t>
            </a:r>
            <a:r>
              <a:rPr lang="en-US" altLang="ko-KR" dirty="0">
                <a:sym typeface="Wingdings" panose="05000000000000000000" pitchFamily="2" charset="2"/>
              </a:rPr>
              <a:t>.</a:t>
            </a:r>
            <a:r>
              <a:rPr lang="ko-KR" altLang="en-US" dirty="0">
                <a:sym typeface="Wingdings" panose="05000000000000000000" pitchFamily="2" charset="2"/>
              </a:rPr>
              <a:t> </a:t>
            </a:r>
            <a:endParaRPr lang="en-US" altLang="ko-KR" dirty="0">
              <a:sym typeface="Wingdings" panose="05000000000000000000" pitchFamily="2" charset="2"/>
            </a:endParaRPr>
          </a:p>
        </p:txBody>
      </p:sp>
      <p:sp>
        <p:nvSpPr>
          <p:cNvPr id="3" name="TextBox 2">
            <a:extLst>
              <a:ext uri="{FF2B5EF4-FFF2-40B4-BE49-F238E27FC236}">
                <a16:creationId xmlns:a16="http://schemas.microsoft.com/office/drawing/2014/main" id="{3C741663-C002-4318-86F2-971A7495687C}"/>
              </a:ext>
            </a:extLst>
          </p:cNvPr>
          <p:cNvSpPr txBox="1"/>
          <p:nvPr/>
        </p:nvSpPr>
        <p:spPr>
          <a:xfrm>
            <a:off x="7843520" y="1402080"/>
            <a:ext cx="4084320" cy="2031325"/>
          </a:xfrm>
          <a:prstGeom prst="rect">
            <a:avLst/>
          </a:prstGeom>
          <a:noFill/>
        </p:spPr>
        <p:txBody>
          <a:bodyPr wrap="square" rtlCol="0">
            <a:spAutoFit/>
          </a:bodyPr>
          <a:lstStyle/>
          <a:p>
            <a:r>
              <a:rPr lang="en-US" altLang="ko-KR" dirty="0"/>
              <a:t>Docker </a:t>
            </a:r>
            <a:r>
              <a:rPr lang="ko-KR" altLang="en-US" dirty="0"/>
              <a:t>단점</a:t>
            </a:r>
            <a:r>
              <a:rPr lang="en-US" altLang="ko-KR" dirty="0"/>
              <a:t>(but minor)</a:t>
            </a:r>
          </a:p>
          <a:p>
            <a:r>
              <a:rPr lang="en-US" altLang="ko-KR" dirty="0"/>
              <a:t>1. Linux</a:t>
            </a:r>
            <a:r>
              <a:rPr lang="ko-KR" altLang="en-US" dirty="0"/>
              <a:t> 친화적 </a:t>
            </a:r>
            <a:r>
              <a:rPr lang="en-US" altLang="ko-KR" dirty="0"/>
              <a:t>: </a:t>
            </a:r>
            <a:r>
              <a:rPr lang="ko-KR" altLang="en-US" dirty="0"/>
              <a:t>태생적 한계로 </a:t>
            </a:r>
            <a:r>
              <a:rPr lang="en-US" altLang="ko-KR" dirty="0" err="1"/>
              <a:t>linux</a:t>
            </a:r>
            <a:r>
              <a:rPr lang="en-US" altLang="ko-KR" dirty="0"/>
              <a:t> </a:t>
            </a:r>
            <a:r>
              <a:rPr lang="ko-KR" altLang="en-US" dirty="0"/>
              <a:t>기반이 아닌 </a:t>
            </a:r>
            <a:r>
              <a:rPr lang="en-US" altLang="ko-KR" dirty="0"/>
              <a:t>OS</a:t>
            </a:r>
            <a:r>
              <a:rPr lang="ko-KR" altLang="en-US" dirty="0"/>
              <a:t>에서 사용할 경우 가상머신을 사용해 </a:t>
            </a:r>
            <a:r>
              <a:rPr lang="en-US" altLang="ko-KR" dirty="0"/>
              <a:t>Linux</a:t>
            </a:r>
            <a:r>
              <a:rPr lang="ko-KR" altLang="en-US" dirty="0"/>
              <a:t>를 사용함</a:t>
            </a:r>
            <a:r>
              <a:rPr lang="en-US" altLang="ko-KR" dirty="0"/>
              <a:t>(</a:t>
            </a:r>
            <a:r>
              <a:rPr lang="en-US" altLang="ko-KR" dirty="0">
                <a:sym typeface="Wingdings" panose="05000000000000000000" pitchFamily="2" charset="2"/>
              </a:rPr>
              <a:t> GUI </a:t>
            </a:r>
            <a:r>
              <a:rPr lang="ko-KR" altLang="en-US" dirty="0">
                <a:sym typeface="Wingdings" panose="05000000000000000000" pitchFamily="2" charset="2"/>
              </a:rPr>
              <a:t>사용 어려움</a:t>
            </a:r>
            <a:r>
              <a:rPr lang="en-US" altLang="ko-KR" dirty="0">
                <a:sym typeface="Wingdings" panose="05000000000000000000" pitchFamily="2" charset="2"/>
              </a:rPr>
              <a:t>)</a:t>
            </a:r>
            <a:endParaRPr lang="en-US" altLang="ko-KR" dirty="0"/>
          </a:p>
          <a:p>
            <a:r>
              <a:rPr lang="en-US" altLang="ko-KR" dirty="0"/>
              <a:t>2. </a:t>
            </a:r>
            <a:r>
              <a:rPr lang="ko-KR" altLang="en-US" dirty="0"/>
              <a:t>많은 컨테이너를 관리하기 어려움 </a:t>
            </a:r>
            <a:r>
              <a:rPr lang="en-US" altLang="ko-KR" dirty="0">
                <a:sym typeface="Wingdings" panose="05000000000000000000" pitchFamily="2" charset="2"/>
              </a:rPr>
              <a:t> </a:t>
            </a:r>
            <a:r>
              <a:rPr lang="ko-KR" altLang="en-US" dirty="0" err="1">
                <a:sym typeface="Wingdings" panose="05000000000000000000" pitchFamily="2" charset="2"/>
              </a:rPr>
              <a:t>쿠버네티스</a:t>
            </a:r>
            <a:r>
              <a:rPr lang="ko-KR" altLang="en-US" dirty="0">
                <a:sym typeface="Wingdings" panose="05000000000000000000" pitchFamily="2" charset="2"/>
              </a:rPr>
              <a:t> 활용</a:t>
            </a:r>
            <a:endParaRPr lang="ko-KR" altLang="en-US" dirty="0"/>
          </a:p>
        </p:txBody>
      </p:sp>
    </p:spTree>
    <p:extLst>
      <p:ext uri="{BB962C8B-B14F-4D97-AF65-F5344CB8AC3E}">
        <p14:creationId xmlns:p14="http://schemas.microsoft.com/office/powerpoint/2010/main" val="365661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ocket Cheat Sheet">
            <a:extLst>
              <a:ext uri="{FF2B5EF4-FFF2-40B4-BE49-F238E27FC236}">
                <a16:creationId xmlns:a16="http://schemas.microsoft.com/office/drawing/2014/main" id="{CA2F5836-B743-4AF7-A4D2-1D6F37589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463" y="0"/>
            <a:ext cx="103774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433CCF-34E2-4E32-A1C7-9ED3586B24CF}"/>
              </a:ext>
            </a:extLst>
          </p:cNvPr>
          <p:cNvSpPr txBox="1"/>
          <p:nvPr/>
        </p:nvSpPr>
        <p:spPr>
          <a:xfrm>
            <a:off x="1016000" y="508000"/>
            <a:ext cx="1341120" cy="369332"/>
          </a:xfrm>
          <a:prstGeom prst="rect">
            <a:avLst/>
          </a:prstGeom>
          <a:noFill/>
        </p:spPr>
        <p:txBody>
          <a:bodyPr wrap="square" rtlCol="0">
            <a:spAutoFit/>
          </a:bodyPr>
          <a:lstStyle/>
          <a:p>
            <a:r>
              <a:rPr lang="en-US" altLang="ko-KR" dirty="0" err="1"/>
              <a:t>kubernetes</a:t>
            </a:r>
            <a:endParaRPr lang="ko-KR" altLang="en-US" dirty="0"/>
          </a:p>
        </p:txBody>
      </p:sp>
    </p:spTree>
    <p:extLst>
      <p:ext uri="{BB962C8B-B14F-4D97-AF65-F5344CB8AC3E}">
        <p14:creationId xmlns:p14="http://schemas.microsoft.com/office/powerpoint/2010/main" val="321638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73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854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73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540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32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33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1C195B-56A7-4E85-A481-EC6EAEBADAB7}"/>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895D5288-7672-4C77-BC18-93CF2B6FC9DD}"/>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44589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8422CE4-DDE7-4F58-8FBA-7988856B1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596" y="3570865"/>
            <a:ext cx="6941075" cy="32871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CCE564-967C-48DD-B684-11963FB42F64}"/>
              </a:ext>
            </a:extLst>
          </p:cNvPr>
          <p:cNvSpPr txBox="1"/>
          <p:nvPr/>
        </p:nvSpPr>
        <p:spPr>
          <a:xfrm>
            <a:off x="1370202" y="1049155"/>
            <a:ext cx="6096000" cy="3416320"/>
          </a:xfrm>
          <a:prstGeom prst="rect">
            <a:avLst/>
          </a:prstGeom>
          <a:noFill/>
        </p:spPr>
        <p:txBody>
          <a:bodyPr wrap="square">
            <a:spAutoFit/>
          </a:bodyPr>
          <a:lstStyle/>
          <a:p>
            <a:r>
              <a:rPr lang="en-US" altLang="ko-KR" b="0" i="0" dirty="0">
                <a:solidFill>
                  <a:srgbClr val="303633"/>
                </a:solidFill>
                <a:effectLst/>
                <a:latin typeface="Lora"/>
              </a:rPr>
              <a:t>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a:t>
            </a:r>
          </a:p>
          <a:p>
            <a:endParaRPr lang="en-US" altLang="ko-KR" dirty="0">
              <a:solidFill>
                <a:srgbClr val="303633"/>
              </a:solidFill>
              <a:latin typeface="Lora"/>
            </a:endParaRPr>
          </a:p>
          <a:p>
            <a:r>
              <a:rPr lang="en-US" altLang="ko-KR" dirty="0"/>
              <a:t>MSA</a:t>
            </a:r>
            <a:r>
              <a:rPr lang="ko-KR" altLang="en-US" dirty="0"/>
              <a:t>는 단일 애플리케이션을 작은 규모의 서비스군으로 개발하려는 접근법</a:t>
            </a:r>
            <a:r>
              <a:rPr lang="en-US" altLang="ko-KR" dirty="0"/>
              <a:t>. </a:t>
            </a:r>
            <a:r>
              <a:rPr lang="ko-KR" altLang="en-US" dirty="0"/>
              <a:t>각각의 프로세스에서 실행되고</a:t>
            </a:r>
            <a:r>
              <a:rPr lang="en-US" altLang="ko-KR" dirty="0"/>
              <a:t>, HTTP</a:t>
            </a:r>
            <a:r>
              <a:rPr lang="ko-KR" altLang="en-US" dirty="0"/>
              <a:t> </a:t>
            </a:r>
            <a:r>
              <a:rPr lang="en-US" altLang="ko-KR" dirty="0"/>
              <a:t>API</a:t>
            </a:r>
            <a:r>
              <a:rPr lang="ko-KR" altLang="en-US" dirty="0"/>
              <a:t> 와 같은 가벼운 메커니즘으로 통신함</a:t>
            </a:r>
            <a:r>
              <a:rPr lang="en-US" altLang="ko-KR" dirty="0"/>
              <a:t>.</a:t>
            </a:r>
            <a:r>
              <a:rPr lang="ko-KR" altLang="en-US" dirty="0"/>
              <a:t> 이 서비스들은 비즈니스 기능을 기반으로 구축되고</a:t>
            </a:r>
            <a:r>
              <a:rPr lang="en-US" altLang="ko-KR" dirty="0"/>
              <a:t>, </a:t>
            </a:r>
            <a:r>
              <a:rPr lang="ko-KR" altLang="en-US" dirty="0"/>
              <a:t>자동화된 배포 시스템을 통해 독립적으로 배포 가능</a:t>
            </a:r>
            <a:r>
              <a:rPr lang="en-US" altLang="ko-KR" dirty="0"/>
              <a:t>.</a:t>
            </a:r>
            <a:endParaRPr lang="ko-KR" altLang="en-US" dirty="0"/>
          </a:p>
        </p:txBody>
      </p:sp>
      <p:sp>
        <p:nvSpPr>
          <p:cNvPr id="6" name="TextBox 5">
            <a:extLst>
              <a:ext uri="{FF2B5EF4-FFF2-40B4-BE49-F238E27FC236}">
                <a16:creationId xmlns:a16="http://schemas.microsoft.com/office/drawing/2014/main" id="{BCCBD344-D313-4F2E-B6CA-85C910BF8D32}"/>
              </a:ext>
            </a:extLst>
          </p:cNvPr>
          <p:cNvSpPr txBox="1"/>
          <p:nvPr/>
        </p:nvSpPr>
        <p:spPr>
          <a:xfrm>
            <a:off x="7808460" y="4937433"/>
            <a:ext cx="6094602" cy="276999"/>
          </a:xfrm>
          <a:prstGeom prst="rect">
            <a:avLst/>
          </a:prstGeom>
          <a:noFill/>
        </p:spPr>
        <p:txBody>
          <a:bodyPr wrap="square">
            <a:spAutoFit/>
          </a:bodyPr>
          <a:lstStyle/>
          <a:p>
            <a:r>
              <a:rPr lang="ko-KR" altLang="en-US" sz="1200" dirty="0"/>
              <a:t>이미지 출처 </a:t>
            </a:r>
            <a:r>
              <a:rPr lang="en-US" altLang="ko-KR" sz="1200" dirty="0"/>
              <a:t>: </a:t>
            </a:r>
            <a:r>
              <a:rPr lang="ko-KR" altLang="en-US" sz="1200" dirty="0"/>
              <a:t>https://kr.tmaxsoft.com/info/storyTView.do?seq=345</a:t>
            </a:r>
          </a:p>
        </p:txBody>
      </p:sp>
      <p:sp>
        <p:nvSpPr>
          <p:cNvPr id="5" name="TextBox 4">
            <a:extLst>
              <a:ext uri="{FF2B5EF4-FFF2-40B4-BE49-F238E27FC236}">
                <a16:creationId xmlns:a16="http://schemas.microsoft.com/office/drawing/2014/main" id="{9FF5CCB8-D323-4BC0-BFBB-93740C58D804}"/>
              </a:ext>
            </a:extLst>
          </p:cNvPr>
          <p:cNvSpPr txBox="1"/>
          <p:nvPr/>
        </p:nvSpPr>
        <p:spPr>
          <a:xfrm>
            <a:off x="885825" y="590550"/>
            <a:ext cx="2343150" cy="369332"/>
          </a:xfrm>
          <a:prstGeom prst="rect">
            <a:avLst/>
          </a:prstGeom>
          <a:noFill/>
        </p:spPr>
        <p:txBody>
          <a:bodyPr wrap="square" rtlCol="0">
            <a:spAutoFit/>
          </a:bodyPr>
          <a:lstStyle/>
          <a:p>
            <a:r>
              <a:rPr lang="en-US" altLang="ko-KR" dirty="0"/>
              <a:t>MSA</a:t>
            </a:r>
            <a:r>
              <a:rPr lang="ko-KR" altLang="en-US" dirty="0"/>
              <a:t>란 무엇인가 </a:t>
            </a:r>
            <a:r>
              <a:rPr lang="en-US" altLang="ko-KR" dirty="0"/>
              <a:t>?</a:t>
            </a:r>
            <a:endParaRPr lang="ko-KR" altLang="en-US" dirty="0"/>
          </a:p>
        </p:txBody>
      </p:sp>
    </p:spTree>
    <p:extLst>
      <p:ext uri="{BB962C8B-B14F-4D97-AF65-F5344CB8AC3E}">
        <p14:creationId xmlns:p14="http://schemas.microsoft.com/office/powerpoint/2010/main" val="381478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EC7F8E-EE39-429E-B006-027C7040C309}"/>
              </a:ext>
            </a:extLst>
          </p:cNvPr>
          <p:cNvSpPr txBox="1"/>
          <p:nvPr/>
        </p:nvSpPr>
        <p:spPr>
          <a:xfrm>
            <a:off x="1257299" y="1419225"/>
            <a:ext cx="2486025" cy="369332"/>
          </a:xfrm>
          <a:prstGeom prst="rect">
            <a:avLst/>
          </a:prstGeom>
          <a:noFill/>
        </p:spPr>
        <p:txBody>
          <a:bodyPr wrap="square" rtlCol="0">
            <a:spAutoFit/>
          </a:bodyPr>
          <a:lstStyle/>
          <a:p>
            <a:r>
              <a:rPr lang="ko-KR" altLang="en-US" dirty="0"/>
              <a:t>왜 </a:t>
            </a:r>
            <a:r>
              <a:rPr lang="en-US" altLang="ko-KR" dirty="0"/>
              <a:t>MSA</a:t>
            </a:r>
            <a:r>
              <a:rPr lang="ko-KR" altLang="en-US" dirty="0"/>
              <a:t>를 사용하는가</a:t>
            </a:r>
            <a:r>
              <a:rPr lang="en-US" altLang="ko-KR" dirty="0"/>
              <a:t>?</a:t>
            </a:r>
            <a:endParaRPr lang="ko-KR" altLang="en-US" dirty="0"/>
          </a:p>
        </p:txBody>
      </p:sp>
      <p:sp>
        <p:nvSpPr>
          <p:cNvPr id="3" name="TextBox 2">
            <a:extLst>
              <a:ext uri="{FF2B5EF4-FFF2-40B4-BE49-F238E27FC236}">
                <a16:creationId xmlns:a16="http://schemas.microsoft.com/office/drawing/2014/main" id="{A34F51A2-8BB8-4A78-9431-F0C8D4ACCAE4}"/>
              </a:ext>
            </a:extLst>
          </p:cNvPr>
          <p:cNvSpPr txBox="1"/>
          <p:nvPr/>
        </p:nvSpPr>
        <p:spPr>
          <a:xfrm>
            <a:off x="885825" y="2143125"/>
            <a:ext cx="7810500" cy="3970318"/>
          </a:xfrm>
          <a:prstGeom prst="rect">
            <a:avLst/>
          </a:prstGeom>
          <a:noFill/>
        </p:spPr>
        <p:txBody>
          <a:bodyPr wrap="square" rtlCol="0">
            <a:spAutoFit/>
          </a:bodyPr>
          <a:lstStyle/>
          <a:p>
            <a:r>
              <a:rPr lang="ko-KR" altLang="en-US" dirty="0"/>
              <a:t>기존 방식</a:t>
            </a:r>
            <a:r>
              <a:rPr lang="en-US" altLang="ko-KR" dirty="0"/>
              <a:t>(=</a:t>
            </a:r>
            <a:r>
              <a:rPr lang="ko-KR" altLang="en-US" dirty="0" err="1"/>
              <a:t>모놀리틱</a:t>
            </a:r>
            <a:r>
              <a:rPr lang="en-US" altLang="ko-KR" dirty="0"/>
              <a:t>)</a:t>
            </a:r>
            <a:r>
              <a:rPr lang="ko-KR" altLang="en-US" dirty="0"/>
              <a:t>은 하나의 프로젝트에서 도메인과 관련된 모든 서비스를 제공함</a:t>
            </a:r>
            <a:endParaRPr lang="en-US" altLang="ko-KR" dirty="0"/>
          </a:p>
          <a:p>
            <a:pPr marL="342900" indent="-342900">
              <a:buAutoNum type="arabicPeriod"/>
            </a:pPr>
            <a:r>
              <a:rPr lang="ko-KR" altLang="en-US" dirty="0"/>
              <a:t>간단한 </a:t>
            </a:r>
            <a:r>
              <a:rPr lang="ko-KR" altLang="en-US" dirty="0" err="1"/>
              <a:t>아키텍쳐</a:t>
            </a:r>
            <a:endParaRPr lang="en-US" altLang="ko-KR" dirty="0"/>
          </a:p>
          <a:p>
            <a:pPr marL="342900" indent="-342900">
              <a:buAutoNum type="arabicPeriod"/>
            </a:pPr>
            <a:r>
              <a:rPr lang="ko-KR" altLang="en-US" dirty="0"/>
              <a:t>유지보수에 용이함</a:t>
            </a:r>
            <a:endParaRPr lang="en-US" altLang="ko-KR" dirty="0"/>
          </a:p>
          <a:p>
            <a:pPr marL="342900" indent="-342900">
              <a:buAutoNum type="arabicPeriod"/>
            </a:pPr>
            <a:r>
              <a:rPr lang="ko-KR" altLang="en-US" dirty="0"/>
              <a:t>서비스간 통신시 </a:t>
            </a:r>
            <a:r>
              <a:rPr lang="en-US" altLang="ko-KR" dirty="0"/>
              <a:t>100% </a:t>
            </a:r>
            <a:r>
              <a:rPr lang="ko-KR" altLang="en-US" dirty="0"/>
              <a:t>신뢰</a:t>
            </a:r>
            <a:endParaRPr lang="en-US" altLang="ko-KR" dirty="0"/>
          </a:p>
          <a:p>
            <a:pPr marL="285750" indent="-285750">
              <a:buFont typeface="Wingdings" panose="05000000000000000000" pitchFamily="2" charset="2"/>
              <a:buChar char="à"/>
            </a:pPr>
            <a:r>
              <a:rPr lang="ko-KR" altLang="en-US" dirty="0">
                <a:sym typeface="Wingdings" panose="05000000000000000000" pitchFamily="2" charset="2"/>
              </a:rPr>
              <a:t>소규모 프로젝트에는 합리적</a:t>
            </a:r>
            <a:endParaRPr lang="en-US" altLang="ko-KR" dirty="0">
              <a:sym typeface="Wingdings" panose="05000000000000000000" pitchFamily="2" charset="2"/>
            </a:endParaRPr>
          </a:p>
          <a:p>
            <a:endParaRPr lang="en-US" altLang="ko-KR" dirty="0"/>
          </a:p>
          <a:p>
            <a:r>
              <a:rPr lang="ko-KR" altLang="en-US" dirty="0"/>
              <a:t>그러나 프로젝트 규모가 커질수록</a:t>
            </a:r>
            <a:r>
              <a:rPr lang="en-US" altLang="ko-KR" dirty="0"/>
              <a:t>, </a:t>
            </a:r>
            <a:r>
              <a:rPr lang="ko-KR" altLang="en-US" dirty="0"/>
              <a:t>다음과 같은 문제점들이 발생</a:t>
            </a:r>
            <a:endParaRPr lang="en-US" altLang="ko-KR" dirty="0"/>
          </a:p>
          <a:p>
            <a:pPr marL="342900" indent="-342900">
              <a:buAutoNum type="arabicPeriod"/>
            </a:pPr>
            <a:r>
              <a:rPr lang="ko-KR" altLang="en-US" dirty="0"/>
              <a:t>전체적인 시스템 구조 파악에 어려움</a:t>
            </a:r>
            <a:endParaRPr lang="en-US" altLang="ko-KR" dirty="0"/>
          </a:p>
          <a:p>
            <a:pPr marL="342900" indent="-342900">
              <a:buAutoNum type="arabicPeriod"/>
            </a:pPr>
            <a:r>
              <a:rPr lang="ko-KR" altLang="en-US" dirty="0"/>
              <a:t>빌드</a:t>
            </a:r>
            <a:r>
              <a:rPr lang="en-US" altLang="ko-KR" dirty="0"/>
              <a:t>, </a:t>
            </a:r>
            <a:r>
              <a:rPr lang="ko-KR" altLang="en-US" dirty="0"/>
              <a:t>테스트</a:t>
            </a:r>
            <a:r>
              <a:rPr lang="en-US" altLang="ko-KR" dirty="0"/>
              <a:t>, </a:t>
            </a:r>
            <a:r>
              <a:rPr lang="ko-KR" altLang="en-US" dirty="0"/>
              <a:t>배포의 시간이 기하급수적으로 증가</a:t>
            </a:r>
            <a:endParaRPr lang="en-US" altLang="ko-KR" dirty="0"/>
          </a:p>
          <a:p>
            <a:pPr marL="342900" indent="-342900">
              <a:buAutoNum type="arabicPeriod"/>
            </a:pPr>
            <a:r>
              <a:rPr lang="ko-KR" altLang="en-US" dirty="0"/>
              <a:t>부분적인 장애가 전체 서비스의 장애를 유발</a:t>
            </a:r>
            <a:endParaRPr lang="en-US" altLang="ko-KR" dirty="0"/>
          </a:p>
          <a:p>
            <a:pPr marL="342900" indent="-342900">
              <a:buAutoNum type="arabicPeriod"/>
            </a:pPr>
            <a:r>
              <a:rPr lang="ko-KR" altLang="en-US" dirty="0"/>
              <a:t>프로젝트 구성원들이 모두 같은 언어와 기술 스택을 사용해야 함</a:t>
            </a:r>
            <a:endParaRPr lang="en-US" altLang="ko-KR" dirty="0"/>
          </a:p>
          <a:p>
            <a:pPr marL="342900" indent="-342900">
              <a:buAutoNum type="arabicPeriod"/>
            </a:pPr>
            <a:r>
              <a:rPr lang="ko-KR" altLang="en-US" dirty="0"/>
              <a:t>수평적 확장 어려움</a:t>
            </a:r>
            <a:r>
              <a:rPr lang="en-US" altLang="ko-KR" dirty="0"/>
              <a:t>(replica)</a:t>
            </a:r>
          </a:p>
          <a:p>
            <a:pPr marL="342900" indent="-342900">
              <a:buAutoNum type="arabicPeriod"/>
            </a:pPr>
            <a:endParaRPr lang="ko-KR" altLang="en-US" dirty="0"/>
          </a:p>
        </p:txBody>
      </p:sp>
    </p:spTree>
    <p:extLst>
      <p:ext uri="{BB962C8B-B14F-4D97-AF65-F5344CB8AC3E}">
        <p14:creationId xmlns:p14="http://schemas.microsoft.com/office/powerpoint/2010/main" val="44811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906E44-08A1-44CE-87CD-1680F6DFDB6D}"/>
              </a:ext>
            </a:extLst>
          </p:cNvPr>
          <p:cNvSpPr txBox="1"/>
          <p:nvPr/>
        </p:nvSpPr>
        <p:spPr>
          <a:xfrm>
            <a:off x="952499" y="942975"/>
            <a:ext cx="2486025" cy="369332"/>
          </a:xfrm>
          <a:prstGeom prst="rect">
            <a:avLst/>
          </a:prstGeom>
          <a:noFill/>
        </p:spPr>
        <p:txBody>
          <a:bodyPr wrap="square" rtlCol="0">
            <a:spAutoFit/>
          </a:bodyPr>
          <a:lstStyle/>
          <a:p>
            <a:r>
              <a:rPr lang="ko-KR" altLang="en-US" dirty="0"/>
              <a:t>왜 </a:t>
            </a:r>
            <a:r>
              <a:rPr lang="en-US" altLang="ko-KR" dirty="0"/>
              <a:t>MSA</a:t>
            </a:r>
            <a:r>
              <a:rPr lang="ko-KR" altLang="en-US" dirty="0"/>
              <a:t>를 사용하는가</a:t>
            </a:r>
            <a:r>
              <a:rPr lang="en-US" altLang="ko-KR" dirty="0"/>
              <a:t>?</a:t>
            </a:r>
            <a:endParaRPr lang="ko-KR" altLang="en-US" dirty="0"/>
          </a:p>
        </p:txBody>
      </p:sp>
      <p:sp>
        <p:nvSpPr>
          <p:cNvPr id="4" name="TextBox 3">
            <a:extLst>
              <a:ext uri="{FF2B5EF4-FFF2-40B4-BE49-F238E27FC236}">
                <a16:creationId xmlns:a16="http://schemas.microsoft.com/office/drawing/2014/main" id="{906C0662-1218-4F43-80E8-E276797DEC56}"/>
              </a:ext>
            </a:extLst>
          </p:cNvPr>
          <p:cNvSpPr txBox="1"/>
          <p:nvPr/>
        </p:nvSpPr>
        <p:spPr>
          <a:xfrm>
            <a:off x="781050" y="1785461"/>
            <a:ext cx="5029200" cy="2308324"/>
          </a:xfrm>
          <a:prstGeom prst="rect">
            <a:avLst/>
          </a:prstGeom>
          <a:noFill/>
        </p:spPr>
        <p:txBody>
          <a:bodyPr wrap="square">
            <a:spAutoFit/>
          </a:bodyPr>
          <a:lstStyle/>
          <a:p>
            <a:pPr marL="342900" indent="-342900">
              <a:buAutoNum type="arabicPeriod"/>
            </a:pPr>
            <a:r>
              <a:rPr lang="ko-KR" altLang="en-US" dirty="0"/>
              <a:t>전체적인 시스템 구조 파악에 어려움</a:t>
            </a:r>
            <a:endParaRPr lang="en-US" altLang="ko-KR" dirty="0"/>
          </a:p>
          <a:p>
            <a:pPr marL="342900" indent="-342900">
              <a:buAutoNum type="arabicPeriod"/>
            </a:pPr>
            <a:r>
              <a:rPr lang="ko-KR" altLang="en-US" dirty="0"/>
              <a:t>빌드</a:t>
            </a:r>
            <a:r>
              <a:rPr lang="en-US" altLang="ko-KR" dirty="0"/>
              <a:t>, </a:t>
            </a:r>
            <a:r>
              <a:rPr lang="ko-KR" altLang="en-US" dirty="0"/>
              <a:t>테스트</a:t>
            </a:r>
            <a:r>
              <a:rPr lang="en-US" altLang="ko-KR" dirty="0"/>
              <a:t>, </a:t>
            </a:r>
            <a:r>
              <a:rPr lang="ko-KR" altLang="en-US" dirty="0"/>
              <a:t>배포의 시간이 기하급수적으로 증가</a:t>
            </a:r>
            <a:endParaRPr lang="en-US" altLang="ko-KR" dirty="0"/>
          </a:p>
          <a:p>
            <a:pPr marL="342900" indent="-342900">
              <a:buAutoNum type="arabicPeriod"/>
            </a:pPr>
            <a:r>
              <a:rPr lang="ko-KR" altLang="en-US" dirty="0"/>
              <a:t>부분적인 장애가 전체 서비스의 장애를 유발</a:t>
            </a:r>
            <a:endParaRPr lang="en-US" altLang="ko-KR" dirty="0"/>
          </a:p>
          <a:p>
            <a:pPr marL="342900" indent="-342900">
              <a:buAutoNum type="arabicPeriod"/>
            </a:pPr>
            <a:r>
              <a:rPr lang="ko-KR" altLang="en-US" dirty="0"/>
              <a:t>프로젝트 구성원들이 모두 같은 언어와 기술 스택을 사용해야 함</a:t>
            </a:r>
            <a:endParaRPr lang="en-US" altLang="ko-KR" dirty="0"/>
          </a:p>
          <a:p>
            <a:pPr marL="342900" indent="-342900">
              <a:buFontTx/>
              <a:buAutoNum type="arabicPeriod"/>
            </a:pPr>
            <a:r>
              <a:rPr lang="ko-KR" altLang="en-US" dirty="0"/>
              <a:t>수평적 확장 어려움</a:t>
            </a:r>
            <a:r>
              <a:rPr lang="en-US" altLang="ko-KR" dirty="0"/>
              <a:t>(replica)</a:t>
            </a:r>
          </a:p>
        </p:txBody>
      </p:sp>
      <p:sp>
        <p:nvSpPr>
          <p:cNvPr id="5" name="TextBox 4">
            <a:extLst>
              <a:ext uri="{FF2B5EF4-FFF2-40B4-BE49-F238E27FC236}">
                <a16:creationId xmlns:a16="http://schemas.microsoft.com/office/drawing/2014/main" id="{904E1700-4209-47DB-BD27-3A5A1B3FC188}"/>
              </a:ext>
            </a:extLst>
          </p:cNvPr>
          <p:cNvSpPr txBox="1"/>
          <p:nvPr/>
        </p:nvSpPr>
        <p:spPr>
          <a:xfrm>
            <a:off x="6400800" y="1785461"/>
            <a:ext cx="4905375" cy="2031325"/>
          </a:xfrm>
          <a:prstGeom prst="rect">
            <a:avLst/>
          </a:prstGeom>
          <a:noFill/>
        </p:spPr>
        <p:txBody>
          <a:bodyPr wrap="square" rtlCol="0">
            <a:spAutoFit/>
          </a:bodyPr>
          <a:lstStyle/>
          <a:p>
            <a:r>
              <a:rPr lang="en-US" altLang="ko-KR" dirty="0"/>
              <a:t>1. </a:t>
            </a:r>
            <a:r>
              <a:rPr lang="ko-KR" altLang="en-US" dirty="0"/>
              <a:t>서비스를 리소스로 바라보기 때문에</a:t>
            </a:r>
            <a:r>
              <a:rPr lang="en-US" altLang="ko-KR" dirty="0"/>
              <a:t>, </a:t>
            </a:r>
            <a:r>
              <a:rPr lang="ko-KR" altLang="en-US" dirty="0"/>
              <a:t>전체 시스템 구조를 이해할 필요가 없음</a:t>
            </a:r>
            <a:endParaRPr lang="en-US" altLang="ko-KR" dirty="0"/>
          </a:p>
          <a:p>
            <a:r>
              <a:rPr lang="en-US" altLang="ko-KR" dirty="0"/>
              <a:t>2. </a:t>
            </a:r>
            <a:r>
              <a:rPr lang="ko-KR" altLang="en-US" dirty="0"/>
              <a:t>소규모 프로젝트</a:t>
            </a:r>
            <a:r>
              <a:rPr lang="en-US" altLang="ko-KR" dirty="0"/>
              <a:t>(</a:t>
            </a:r>
            <a:r>
              <a:rPr lang="ko-KR" altLang="en-US" dirty="0"/>
              <a:t>모듈</a:t>
            </a:r>
            <a:r>
              <a:rPr lang="en-US" altLang="ko-KR" dirty="0"/>
              <a:t>)</a:t>
            </a:r>
            <a:r>
              <a:rPr lang="ko-KR" altLang="en-US" dirty="0"/>
              <a:t>로 분할했기 때문에 생산성 증대</a:t>
            </a:r>
            <a:endParaRPr lang="en-US" altLang="ko-KR" dirty="0"/>
          </a:p>
          <a:p>
            <a:r>
              <a:rPr lang="en-US" altLang="ko-KR" dirty="0"/>
              <a:t>3. </a:t>
            </a:r>
            <a:r>
              <a:rPr lang="ko-KR" altLang="en-US" dirty="0"/>
              <a:t>부분적 장애에 대한 격리가 용이</a:t>
            </a:r>
            <a:endParaRPr lang="en-US" altLang="ko-KR" dirty="0"/>
          </a:p>
          <a:p>
            <a:r>
              <a:rPr lang="en-US" altLang="ko-KR" dirty="0"/>
              <a:t>4. </a:t>
            </a:r>
            <a:r>
              <a:rPr lang="ko-KR" altLang="en-US" dirty="0"/>
              <a:t>서로 다른 기술 지식 활용 가능</a:t>
            </a:r>
            <a:endParaRPr lang="en-US" altLang="ko-KR" dirty="0"/>
          </a:p>
          <a:p>
            <a:r>
              <a:rPr lang="en-US" altLang="ko-KR" dirty="0"/>
              <a:t>5. </a:t>
            </a:r>
            <a:r>
              <a:rPr lang="ko-KR" altLang="en-US" dirty="0"/>
              <a:t>수평적 확장이 편리</a:t>
            </a:r>
            <a:endParaRPr lang="en-US" altLang="ko-KR" dirty="0"/>
          </a:p>
        </p:txBody>
      </p:sp>
    </p:spTree>
    <p:extLst>
      <p:ext uri="{BB962C8B-B14F-4D97-AF65-F5344CB8AC3E}">
        <p14:creationId xmlns:p14="http://schemas.microsoft.com/office/powerpoint/2010/main" val="184318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8EE9FBA-135F-4632-916F-869B73D31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525" y="2628900"/>
            <a:ext cx="7219950" cy="4229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8E81C1-24A3-44B7-AE2E-6C15E93CA0C4}"/>
              </a:ext>
            </a:extLst>
          </p:cNvPr>
          <p:cNvSpPr txBox="1"/>
          <p:nvPr/>
        </p:nvSpPr>
        <p:spPr>
          <a:xfrm>
            <a:off x="552450" y="504825"/>
            <a:ext cx="5543550" cy="2308324"/>
          </a:xfrm>
          <a:prstGeom prst="rect">
            <a:avLst/>
          </a:prstGeom>
          <a:noFill/>
        </p:spPr>
        <p:txBody>
          <a:bodyPr wrap="square" rtlCol="0">
            <a:spAutoFit/>
          </a:bodyPr>
          <a:lstStyle/>
          <a:p>
            <a:r>
              <a:rPr lang="ko-KR" altLang="en-US" dirty="0"/>
              <a:t>단점</a:t>
            </a:r>
            <a:endParaRPr lang="en-US" altLang="ko-KR" dirty="0"/>
          </a:p>
          <a:p>
            <a:pPr marL="342900" indent="-342900">
              <a:buAutoNum type="arabicPeriod"/>
            </a:pPr>
            <a:r>
              <a:rPr lang="ko-KR" altLang="en-US" dirty="0"/>
              <a:t>서비스 </a:t>
            </a:r>
            <a:r>
              <a:rPr lang="ko-KR" altLang="en-US" dirty="0" err="1"/>
              <a:t>호출시</a:t>
            </a:r>
            <a:r>
              <a:rPr lang="ko-KR" altLang="en-US" dirty="0"/>
              <a:t> 네트워크를 통한 </a:t>
            </a:r>
            <a:r>
              <a:rPr lang="en-US" altLang="ko-KR" dirty="0"/>
              <a:t>API </a:t>
            </a:r>
            <a:r>
              <a:rPr lang="ko-KR" altLang="en-US" dirty="0"/>
              <a:t>를 사용하기 때문에</a:t>
            </a:r>
            <a:r>
              <a:rPr lang="en-US" altLang="ko-KR" dirty="0"/>
              <a:t>, </a:t>
            </a:r>
            <a:r>
              <a:rPr lang="ko-KR" altLang="en-US" dirty="0"/>
              <a:t>상대적으로 비용과 </a:t>
            </a:r>
            <a:r>
              <a:rPr lang="ko-KR" altLang="en-US" dirty="0" err="1"/>
              <a:t>레이턴시</a:t>
            </a:r>
            <a:r>
              <a:rPr lang="ko-KR" altLang="en-US" dirty="0"/>
              <a:t> 증가</a:t>
            </a:r>
            <a:endParaRPr lang="en-US" altLang="ko-KR" dirty="0"/>
          </a:p>
          <a:p>
            <a:pPr marL="342900" indent="-342900">
              <a:buAutoNum type="arabicPeriod"/>
            </a:pPr>
            <a:r>
              <a:rPr lang="ko-KR" altLang="en-US" dirty="0" err="1"/>
              <a:t>서비스간의</a:t>
            </a:r>
            <a:r>
              <a:rPr lang="ko-KR" altLang="en-US" dirty="0"/>
              <a:t> 통신 신뢰도가 상대적으로 부족</a:t>
            </a:r>
            <a:endParaRPr lang="en-US" altLang="ko-KR" dirty="0"/>
          </a:p>
          <a:p>
            <a:pPr marL="342900" indent="-342900">
              <a:buAutoNum type="arabicPeriod"/>
            </a:pPr>
            <a:r>
              <a:rPr lang="ko-KR" altLang="en-US" dirty="0"/>
              <a:t>여러 서비스를 활용하는 서비스의 경우</a:t>
            </a:r>
            <a:r>
              <a:rPr lang="en-US" altLang="ko-KR" dirty="0"/>
              <a:t>, </a:t>
            </a:r>
            <a:r>
              <a:rPr lang="ko-KR" altLang="en-US" dirty="0"/>
              <a:t>트랜잭션의 복잡도가 증가하고</a:t>
            </a:r>
            <a:r>
              <a:rPr lang="en-US" altLang="ko-KR" dirty="0"/>
              <a:t>, </a:t>
            </a:r>
            <a:r>
              <a:rPr lang="ko-KR" altLang="en-US" dirty="0"/>
              <a:t>데이터의 정합성 유지 어려움</a:t>
            </a:r>
            <a:endParaRPr lang="en-US" altLang="ko-KR" dirty="0"/>
          </a:p>
          <a:p>
            <a:pPr marL="342900" indent="-342900">
              <a:buAutoNum type="arabicPeriod"/>
            </a:pPr>
            <a:r>
              <a:rPr lang="ko-KR" altLang="en-US" dirty="0"/>
              <a:t>서비스 분리에서 발생하는 설계의 어려움</a:t>
            </a:r>
          </a:p>
        </p:txBody>
      </p:sp>
    </p:spTree>
    <p:extLst>
      <p:ext uri="{BB962C8B-B14F-4D97-AF65-F5344CB8AC3E}">
        <p14:creationId xmlns:p14="http://schemas.microsoft.com/office/powerpoint/2010/main" val="366496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B63BD06-6234-43BC-AA2C-DD231480C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790575"/>
            <a:ext cx="5991225" cy="5553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91C81E-2D9E-4456-9AE2-D159EE937181}"/>
              </a:ext>
            </a:extLst>
          </p:cNvPr>
          <p:cNvSpPr txBox="1"/>
          <p:nvPr/>
        </p:nvSpPr>
        <p:spPr>
          <a:xfrm>
            <a:off x="923925" y="228600"/>
            <a:ext cx="3019425" cy="369332"/>
          </a:xfrm>
          <a:prstGeom prst="rect">
            <a:avLst/>
          </a:prstGeom>
          <a:noFill/>
        </p:spPr>
        <p:txBody>
          <a:bodyPr wrap="square" rtlCol="0">
            <a:spAutoFit/>
          </a:bodyPr>
          <a:lstStyle/>
          <a:p>
            <a:r>
              <a:rPr lang="en-US" altLang="ko-KR" dirty="0"/>
              <a:t>MSA </a:t>
            </a:r>
            <a:r>
              <a:rPr lang="ko-KR" altLang="en-US" dirty="0"/>
              <a:t>구성요소</a:t>
            </a:r>
          </a:p>
        </p:txBody>
      </p:sp>
    </p:spTree>
    <p:extLst>
      <p:ext uri="{BB962C8B-B14F-4D97-AF65-F5344CB8AC3E}">
        <p14:creationId xmlns:p14="http://schemas.microsoft.com/office/powerpoint/2010/main" val="379224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933D2B1-630D-4CB5-9A71-EACDB8EE3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100137"/>
            <a:ext cx="5025229" cy="4657725"/>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84372EF9-AC84-4D29-8C84-3178437D9D91}"/>
              </a:ext>
            </a:extLst>
          </p:cNvPr>
          <p:cNvSpPr/>
          <p:nvPr/>
        </p:nvSpPr>
        <p:spPr>
          <a:xfrm>
            <a:off x="1447800" y="1438273"/>
            <a:ext cx="895350" cy="26860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44B01CD5-70CF-4F38-BBBC-D040F487A52F}"/>
              </a:ext>
            </a:extLst>
          </p:cNvPr>
          <p:cNvSpPr txBox="1"/>
          <p:nvPr/>
        </p:nvSpPr>
        <p:spPr>
          <a:xfrm>
            <a:off x="6096000" y="657225"/>
            <a:ext cx="4762500" cy="5078313"/>
          </a:xfrm>
          <a:prstGeom prst="rect">
            <a:avLst/>
          </a:prstGeom>
          <a:noFill/>
        </p:spPr>
        <p:txBody>
          <a:bodyPr wrap="square" rtlCol="0">
            <a:spAutoFit/>
          </a:bodyPr>
          <a:lstStyle/>
          <a:p>
            <a:r>
              <a:rPr lang="en-US" altLang="ko-KR" dirty="0"/>
              <a:t>[API Gateway]</a:t>
            </a:r>
          </a:p>
          <a:p>
            <a:r>
              <a:rPr lang="ko-KR" altLang="en-US" dirty="0"/>
              <a:t>서버 앞단에서 모든 </a:t>
            </a:r>
            <a:r>
              <a:rPr lang="en-US" altLang="ko-KR" dirty="0"/>
              <a:t>API </a:t>
            </a:r>
            <a:r>
              <a:rPr lang="ko-KR" altLang="en-US" dirty="0"/>
              <a:t>서버들의 </a:t>
            </a:r>
            <a:r>
              <a:rPr lang="ko-KR" altLang="en-US" dirty="0" err="1"/>
              <a:t>엔드포인트를</a:t>
            </a:r>
            <a:r>
              <a:rPr lang="ko-KR" altLang="en-US" dirty="0"/>
              <a:t> 단일화 해주는 서버</a:t>
            </a:r>
            <a:endParaRPr lang="en-US" altLang="ko-KR" dirty="0"/>
          </a:p>
          <a:p>
            <a:endParaRPr lang="en-US" altLang="ko-KR" dirty="0"/>
          </a:p>
          <a:p>
            <a:r>
              <a:rPr lang="en-US" altLang="ko-KR" dirty="0"/>
              <a:t>* </a:t>
            </a:r>
            <a:r>
              <a:rPr lang="ko-KR" altLang="en-US" dirty="0"/>
              <a:t>기능</a:t>
            </a:r>
            <a:endParaRPr lang="en-US" altLang="ko-KR" dirty="0"/>
          </a:p>
          <a:p>
            <a:pPr marL="342900" indent="-342900">
              <a:buAutoNum type="arabicPeriod"/>
            </a:pPr>
            <a:r>
              <a:rPr lang="ko-KR" altLang="en-US" dirty="0"/>
              <a:t>인증 및 인가</a:t>
            </a:r>
            <a:r>
              <a:rPr lang="en-US" altLang="ko-KR" dirty="0"/>
              <a:t> : </a:t>
            </a:r>
            <a:r>
              <a:rPr lang="ko-KR" altLang="en-US" dirty="0"/>
              <a:t>각각의 서비스가 인증과 인가 과정을 거칠 필요가 없음</a:t>
            </a:r>
            <a:r>
              <a:rPr lang="en-US" altLang="ko-KR" dirty="0"/>
              <a:t>.</a:t>
            </a:r>
          </a:p>
          <a:p>
            <a:pPr marL="342900" indent="-342900">
              <a:buAutoNum type="arabicPeriod"/>
            </a:pPr>
            <a:r>
              <a:rPr lang="ko-KR" altLang="en-US" dirty="0">
                <a:solidFill>
                  <a:srgbClr val="FF0000"/>
                </a:solidFill>
              </a:rPr>
              <a:t>요청 절차의 단순화</a:t>
            </a:r>
            <a:endParaRPr lang="en-US" altLang="ko-KR" dirty="0">
              <a:solidFill>
                <a:srgbClr val="FF0000"/>
              </a:solidFill>
            </a:endParaRPr>
          </a:p>
          <a:p>
            <a:pPr marL="342900" indent="-342900">
              <a:buAutoNum type="arabicPeriod"/>
            </a:pPr>
            <a:r>
              <a:rPr lang="en-US" altLang="ko-KR" dirty="0"/>
              <a:t>API </a:t>
            </a:r>
            <a:r>
              <a:rPr lang="ko-KR" altLang="en-US" dirty="0"/>
              <a:t>라우팅 </a:t>
            </a:r>
            <a:r>
              <a:rPr lang="en-US" altLang="ko-KR" dirty="0"/>
              <a:t>: </a:t>
            </a:r>
            <a:r>
              <a:rPr lang="ko-KR" altLang="en-US" dirty="0"/>
              <a:t>클라이언트에 따라 적절한 </a:t>
            </a:r>
            <a:r>
              <a:rPr lang="en-US" altLang="ko-KR" dirty="0"/>
              <a:t>API </a:t>
            </a:r>
            <a:r>
              <a:rPr lang="ko-KR" altLang="en-US" dirty="0"/>
              <a:t>요청 가능</a:t>
            </a:r>
            <a:endParaRPr lang="en-US" altLang="ko-KR" dirty="0"/>
          </a:p>
          <a:p>
            <a:pPr marL="342900" indent="-342900">
              <a:buAutoNum type="arabicPeriod"/>
            </a:pPr>
            <a:r>
              <a:rPr lang="ko-KR" altLang="en-US" dirty="0"/>
              <a:t>공통로직 처리</a:t>
            </a:r>
            <a:r>
              <a:rPr lang="en-US" altLang="ko-KR" dirty="0"/>
              <a:t> : </a:t>
            </a:r>
            <a:r>
              <a:rPr lang="ko-KR" altLang="en-US" dirty="0"/>
              <a:t>인증</a:t>
            </a:r>
            <a:r>
              <a:rPr lang="en-US" altLang="ko-KR" dirty="0"/>
              <a:t>, </a:t>
            </a:r>
            <a:r>
              <a:rPr lang="ko-KR" altLang="en-US" dirty="0"/>
              <a:t>로깅 등을 한곳에서 처리할 수 있음</a:t>
            </a:r>
            <a:r>
              <a:rPr lang="en-US" altLang="ko-KR" dirty="0"/>
              <a:t>.</a:t>
            </a:r>
          </a:p>
          <a:p>
            <a:pPr marL="342900" indent="-342900">
              <a:buAutoNum type="arabicPeriod"/>
            </a:pPr>
            <a:endParaRPr lang="en-US" altLang="ko-KR" dirty="0"/>
          </a:p>
          <a:p>
            <a:pPr marL="285750" indent="-285750">
              <a:buFont typeface="Arial" panose="020B0604020202020204" pitchFamily="34" charset="0"/>
              <a:buChar char="•"/>
            </a:pPr>
            <a:r>
              <a:rPr lang="ko-KR" altLang="en-US" dirty="0"/>
              <a:t>주의점</a:t>
            </a:r>
            <a:endParaRPr lang="en-US" altLang="ko-KR" dirty="0"/>
          </a:p>
          <a:p>
            <a:r>
              <a:rPr lang="en-US" altLang="ko-KR" dirty="0"/>
              <a:t>1. API Gateway</a:t>
            </a:r>
            <a:r>
              <a:rPr lang="ko-KR" altLang="en-US" dirty="0"/>
              <a:t>에 병목현상이 발생할 경우를 대비해야 함 </a:t>
            </a:r>
            <a:r>
              <a:rPr lang="en-US" altLang="ko-KR" dirty="0">
                <a:sym typeface="Wingdings" panose="05000000000000000000" pitchFamily="2" charset="2"/>
              </a:rPr>
              <a:t></a:t>
            </a:r>
            <a:r>
              <a:rPr lang="en-US" altLang="ko-KR" dirty="0"/>
              <a:t> BFF(Backend</a:t>
            </a:r>
            <a:r>
              <a:rPr lang="ko-KR" altLang="en-US" dirty="0"/>
              <a:t> </a:t>
            </a:r>
            <a:r>
              <a:rPr lang="en-US" altLang="ko-KR" dirty="0"/>
              <a:t>for</a:t>
            </a:r>
            <a:r>
              <a:rPr lang="ko-KR" altLang="en-US" dirty="0"/>
              <a:t> </a:t>
            </a:r>
            <a:r>
              <a:rPr lang="en-US" altLang="ko-KR" dirty="0"/>
              <a:t>Frontend </a:t>
            </a:r>
            <a:r>
              <a:rPr lang="ko-KR" altLang="en-US" dirty="0"/>
              <a:t>적용</a:t>
            </a:r>
            <a:r>
              <a:rPr lang="en-US" altLang="ko-KR" dirty="0"/>
              <a:t>)</a:t>
            </a:r>
          </a:p>
          <a:p>
            <a:endParaRPr lang="ko-KR" altLang="en-US" dirty="0"/>
          </a:p>
        </p:txBody>
      </p:sp>
    </p:spTree>
    <p:extLst>
      <p:ext uri="{BB962C8B-B14F-4D97-AF65-F5344CB8AC3E}">
        <p14:creationId xmlns:p14="http://schemas.microsoft.com/office/powerpoint/2010/main" val="244641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59916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531</Words>
  <Application>Microsoft Office PowerPoint</Application>
  <PresentationFormat>와이드스크린</PresentationFormat>
  <Paragraphs>61</Paragraphs>
  <Slides>19</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19</vt:i4>
      </vt:variant>
    </vt:vector>
  </HeadingPairs>
  <TitlesOfParts>
    <vt:vector size="24" baseType="lpstr">
      <vt:lpstr>Lora</vt:lpstr>
      <vt:lpstr>맑은 고딕</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정진형</dc:creator>
  <cp:lastModifiedBy>정진형</cp:lastModifiedBy>
  <cp:revision>1</cp:revision>
  <dcterms:created xsi:type="dcterms:W3CDTF">2021-08-27T05:20:10Z</dcterms:created>
  <dcterms:modified xsi:type="dcterms:W3CDTF">2021-08-27T07:15:15Z</dcterms:modified>
</cp:coreProperties>
</file>