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3" r:id="rId5"/>
    <p:sldId id="262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ddharth" initials="S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271" autoAdjust="0"/>
  </p:normalViewPr>
  <p:slideViewPr>
    <p:cSldViewPr snapToGrid="0" snapToObjects="1">
      <p:cViewPr>
        <p:scale>
          <a:sx n="81" d="100"/>
          <a:sy n="81" d="100"/>
        </p:scale>
        <p:origin x="-104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0T19:19:38.784" idx="1">
    <p:pos x="3345" y="819"/>
    <p:text>- We should call this model "Users"
- What does CMU affiliation mean?
- How do we differentiate between an investor and a start-up owner?</p:text>
  </p:cm>
  <p:cm authorId="0" dt="2012-10-20T19:21:05.112" idx="3">
    <p:pos x="3459" y="3258"/>
    <p:text>- In this slide, are all the blue boxes the 'jsps' we will be having? In other words, are the the navigation menu of the website?
</p:text>
  </p:cm>
  <p:cm authorId="0" dt="2012-10-20T19:22:33.091" idx="4">
    <p:pos x="2040" y="2416"/>
    <p:text>I am not too sure why we need this controller. The Profiles controller can do ALL the job of sending an action to the appopriate business logic class.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0T19:26:41.586" idx="5">
    <p:pos x="5158" y="977"/>
    <p:text>We should just call this 'Document.' By generalizing it, we can use this model at aall places in our website. There are so many thiings that can have a document. </p:text>
  </p:cm>
  <p:cm authorId="0" dt="2012-10-20T19:27:33.592" idx="6">
    <p:pos x="1391" y="2595"/>
    <p:text>I am not too sure if Company Descrption needs to be a separate model. It can be a field in the 'Startup' model. </p:text>
  </p:cm>
  <p:cm authorId="0" dt="2012-10-20T19:32:19.656" idx="7">
    <p:pos x="5034" y="1493"/>
    <p:text>I think we are trying to link "Profile" model with "Startup" model.. right? In this case it will be a many-many relationship. 
I would suggest renaming this as "Users_Startups"
This model will have a foreign key from the Startup model and a foreign key from the "Profile" model. 
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0T19:35:23.615" idx="8">
    <p:pos x="10" y="10"/>
    <p:text>Should we focus on this module as of now?
Arent the other 2 modules (Starttup management and Investment management more important than this?)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C98-3B6D-5B4B-A614-A824345B535F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1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C98-3B6D-5B4B-A614-A824345B535F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3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C98-3B6D-5B4B-A614-A824345B535F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0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C98-3B6D-5B4B-A614-A824345B535F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1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C98-3B6D-5B4B-A614-A824345B535F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C98-3B6D-5B4B-A614-A824345B535F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9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C98-3B6D-5B4B-A614-A824345B535F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8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C98-3B6D-5B4B-A614-A824345B535F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C98-3B6D-5B4B-A614-A824345B535F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C98-3B6D-5B4B-A614-A824345B535F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5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C98-3B6D-5B4B-A614-A824345B535F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6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BC98-3B6D-5B4B-A614-A824345B535F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1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1646" y="1434353"/>
            <a:ext cx="2420471" cy="8964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</a:p>
          <a:p>
            <a:pPr algn="ctr"/>
            <a:r>
              <a:rPr lang="en-US" sz="1400" dirty="0" smtClean="0"/>
              <a:t>Current name (functionality)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51647" y="2935941"/>
            <a:ext cx="2420470" cy="8964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Controller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51647" y="4437529"/>
            <a:ext cx="2420470" cy="8964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93059" y="263571"/>
            <a:ext cx="1975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Notations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168587" y="1434353"/>
            <a:ext cx="3511177" cy="1299882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68587" y="3892175"/>
            <a:ext cx="20469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68587" y="3369235"/>
            <a:ext cx="20469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68587" y="4400176"/>
            <a:ext cx="204694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69529" y="3184569"/>
            <a:ext cx="128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 links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9529" y="3707509"/>
            <a:ext cx="137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links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69529" y="4215510"/>
            <a:ext cx="242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and future links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57200" y="786791"/>
            <a:ext cx="8328212" cy="19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2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263571"/>
            <a:ext cx="2955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General Schema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02234" y="2883647"/>
            <a:ext cx="2330825" cy="1001059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Authorization &amp; Registration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63998" y="1464235"/>
            <a:ext cx="4288120" cy="1001059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Investment Management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63998" y="2883647"/>
            <a:ext cx="2330825" cy="1001059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Approval Team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63998" y="4407647"/>
            <a:ext cx="2330825" cy="1001059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Startup management</a:t>
            </a:r>
            <a:endParaRPr lang="en-US" dirty="0"/>
          </a:p>
        </p:txBody>
      </p:sp>
      <p:cxnSp>
        <p:nvCxnSpPr>
          <p:cNvPr id="12" name="Elbow Connector 11"/>
          <p:cNvCxnSpPr>
            <a:stCxn id="8" idx="3"/>
            <a:endCxn id="9" idx="1"/>
          </p:cNvCxnSpPr>
          <p:nvPr/>
        </p:nvCxnSpPr>
        <p:spPr>
          <a:xfrm flipV="1">
            <a:off x="3033059" y="1964765"/>
            <a:ext cx="1030939" cy="141941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10" idx="1"/>
          </p:cNvCxnSpPr>
          <p:nvPr/>
        </p:nvCxnSpPr>
        <p:spPr>
          <a:xfrm>
            <a:off x="3033059" y="3384177"/>
            <a:ext cx="103093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1" idx="1"/>
          </p:cNvCxnSpPr>
          <p:nvPr/>
        </p:nvCxnSpPr>
        <p:spPr>
          <a:xfrm>
            <a:off x="3033059" y="3384177"/>
            <a:ext cx="1030939" cy="1524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99527" y="1957295"/>
            <a:ext cx="2958355" cy="418354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Payment system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57200" y="786791"/>
            <a:ext cx="8328212" cy="19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5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3059" y="263571"/>
            <a:ext cx="458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Authorization and registration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730081" y="1225175"/>
            <a:ext cx="2106706" cy="2136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Profile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id (key)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/>
              <a:t>u</a:t>
            </a:r>
            <a:r>
              <a:rPr lang="en-US" sz="1100" dirty="0" smtClean="0"/>
              <a:t>sername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err="1" smtClean="0"/>
              <a:t>passowrd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r>
              <a:rPr lang="en-US" sz="1100" dirty="0" err="1"/>
              <a:t>f</a:t>
            </a:r>
            <a:r>
              <a:rPr lang="en-US" sz="1100" dirty="0" err="1" smtClean="0"/>
              <a:t>irstname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r>
              <a:rPr lang="en-US" sz="1100" dirty="0" err="1"/>
              <a:t>l</a:t>
            </a:r>
            <a:r>
              <a:rPr lang="en-US" sz="1100" dirty="0" err="1" smtClean="0"/>
              <a:t>astname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r>
              <a:rPr lang="en-US" sz="1100" dirty="0"/>
              <a:t>e</a:t>
            </a:r>
            <a:r>
              <a:rPr lang="en-US" sz="1100" dirty="0" smtClean="0"/>
              <a:t>mail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err="1" smtClean="0"/>
              <a:t>cmuaffiliation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r>
              <a:rPr lang="en-US" sz="1100" dirty="0" err="1"/>
              <a:t>p</a:t>
            </a:r>
            <a:r>
              <a:rPr lang="en-US" sz="1100" dirty="0" err="1" smtClean="0"/>
              <a:t>icture_id</a:t>
            </a:r>
            <a:r>
              <a:rPr lang="en-US" sz="1100" dirty="0" smtClean="0"/>
              <a:t> (f key)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err="1" smtClean="0"/>
              <a:t>created_at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r>
              <a:rPr lang="en-US" sz="1100" dirty="0" err="1"/>
              <a:t>u</a:t>
            </a:r>
            <a:r>
              <a:rPr lang="en-US" sz="1100" dirty="0" err="1" smtClean="0"/>
              <a:t>pdated_at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5941375" y="3693646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Profiles (Login)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18" idx="0"/>
            <a:endCxn id="15" idx="3"/>
          </p:cNvCxnSpPr>
          <p:nvPr/>
        </p:nvCxnSpPr>
        <p:spPr>
          <a:xfrm rot="16200000" flipV="1">
            <a:off x="5715670" y="2414587"/>
            <a:ext cx="1400177" cy="1157941"/>
          </a:xfrm>
          <a:prstGeom prst="bentConnector2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623375" y="3693646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Home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54002" y="4448176"/>
            <a:ext cx="2106706" cy="55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Index (Home)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3152591" y="4645590"/>
            <a:ext cx="2106706" cy="55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Login</a:t>
            </a:r>
            <a:endParaRPr lang="en-US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730081" y="3835588"/>
            <a:ext cx="2211294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730081" y="4067176"/>
            <a:ext cx="2211294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9" idx="2"/>
            <a:endCxn id="47" idx="3"/>
          </p:cNvCxnSpPr>
          <p:nvPr/>
        </p:nvCxnSpPr>
        <p:spPr>
          <a:xfrm rot="5400000">
            <a:off x="2279659" y="4327517"/>
            <a:ext cx="478119" cy="316020"/>
          </a:xfrm>
          <a:prstGeom prst="bentConnector2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9" idx="2"/>
            <a:endCxn id="48" idx="1"/>
          </p:cNvCxnSpPr>
          <p:nvPr/>
        </p:nvCxnSpPr>
        <p:spPr>
          <a:xfrm rot="16200000" flipH="1">
            <a:off x="2576893" y="4346302"/>
            <a:ext cx="675533" cy="475863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152591" y="5329706"/>
            <a:ext cx="2106706" cy="55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Registration</a:t>
            </a:r>
            <a:endParaRPr lang="en-US" sz="1200" dirty="0"/>
          </a:p>
        </p:txBody>
      </p:sp>
      <p:cxnSp>
        <p:nvCxnSpPr>
          <p:cNvPr id="67" name="Elbow Connector 66"/>
          <p:cNvCxnSpPr>
            <a:stCxn id="39" idx="2"/>
            <a:endCxn id="64" idx="1"/>
          </p:cNvCxnSpPr>
          <p:nvPr/>
        </p:nvCxnSpPr>
        <p:spPr>
          <a:xfrm rot="16200000" flipH="1">
            <a:off x="2234835" y="4688360"/>
            <a:ext cx="1359649" cy="475863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8" idx="2"/>
            <a:endCxn id="48" idx="3"/>
          </p:cNvCxnSpPr>
          <p:nvPr/>
        </p:nvCxnSpPr>
        <p:spPr>
          <a:xfrm rot="5400000">
            <a:off x="5789247" y="3716519"/>
            <a:ext cx="675533" cy="1735431"/>
          </a:xfrm>
          <a:prstGeom prst="bent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8" idx="2"/>
            <a:endCxn id="64" idx="3"/>
          </p:cNvCxnSpPr>
          <p:nvPr/>
        </p:nvCxnSpPr>
        <p:spPr>
          <a:xfrm rot="5400000">
            <a:off x="5447189" y="4058577"/>
            <a:ext cx="1359649" cy="173543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152591" y="6061824"/>
            <a:ext cx="2106706" cy="55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Update profile</a:t>
            </a:r>
            <a:endParaRPr lang="en-US" sz="1200" dirty="0"/>
          </a:p>
        </p:txBody>
      </p:sp>
      <p:cxnSp>
        <p:nvCxnSpPr>
          <p:cNvPr id="83" name="Elbow Connector 82"/>
          <p:cNvCxnSpPr>
            <a:stCxn id="18" idx="2"/>
            <a:endCxn id="82" idx="3"/>
          </p:cNvCxnSpPr>
          <p:nvPr/>
        </p:nvCxnSpPr>
        <p:spPr>
          <a:xfrm rot="5400000">
            <a:off x="5081130" y="4424636"/>
            <a:ext cx="2091767" cy="173543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9" idx="2"/>
            <a:endCxn id="82" idx="1"/>
          </p:cNvCxnSpPr>
          <p:nvPr/>
        </p:nvCxnSpPr>
        <p:spPr>
          <a:xfrm rot="16200000" flipH="1">
            <a:off x="1868776" y="5054419"/>
            <a:ext cx="2091767" cy="475863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045886" y="1759322"/>
            <a:ext cx="2106706" cy="10682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Picture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id (key)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avatar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err="1" smtClean="0"/>
              <a:t>titlecreated_at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r>
              <a:rPr lang="en-US" sz="1100" dirty="0" err="1"/>
              <a:t>u</a:t>
            </a:r>
            <a:r>
              <a:rPr lang="en-US" sz="1100" dirty="0" err="1" smtClean="0"/>
              <a:t>pdated_at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endParaRPr lang="en-US" sz="1100" dirty="0"/>
          </a:p>
        </p:txBody>
      </p:sp>
      <p:cxnSp>
        <p:nvCxnSpPr>
          <p:cNvPr id="93" name="Straight Arrow Connector 92"/>
          <p:cNvCxnSpPr>
            <a:stCxn id="15" idx="1"/>
            <a:endCxn id="92" idx="3"/>
          </p:cNvCxnSpPr>
          <p:nvPr/>
        </p:nvCxnSpPr>
        <p:spPr>
          <a:xfrm flipH="1">
            <a:off x="3152592" y="2293469"/>
            <a:ext cx="577489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54002" y="5204765"/>
            <a:ext cx="2106706" cy="55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Contact</a:t>
            </a:r>
            <a:endParaRPr lang="en-US" sz="1200" dirty="0"/>
          </a:p>
        </p:txBody>
      </p:sp>
      <p:sp>
        <p:nvSpPr>
          <p:cNvPr id="99" name="Rectangle 98"/>
          <p:cNvSpPr/>
          <p:nvPr/>
        </p:nvSpPr>
        <p:spPr>
          <a:xfrm>
            <a:off x="254002" y="5947527"/>
            <a:ext cx="2106706" cy="55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About us</a:t>
            </a:r>
            <a:endParaRPr lang="en-US" sz="1200" dirty="0"/>
          </a:p>
        </p:txBody>
      </p:sp>
      <p:cxnSp>
        <p:nvCxnSpPr>
          <p:cNvPr id="100" name="Elbow Connector 99"/>
          <p:cNvCxnSpPr>
            <a:stCxn id="39" idx="2"/>
            <a:endCxn id="99" idx="3"/>
          </p:cNvCxnSpPr>
          <p:nvPr/>
        </p:nvCxnSpPr>
        <p:spPr>
          <a:xfrm rot="5400000">
            <a:off x="1529983" y="5077193"/>
            <a:ext cx="1977470" cy="316020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39" idx="2"/>
            <a:endCxn id="98" idx="3"/>
          </p:cNvCxnSpPr>
          <p:nvPr/>
        </p:nvCxnSpPr>
        <p:spPr>
          <a:xfrm rot="5400000">
            <a:off x="1901364" y="4705812"/>
            <a:ext cx="1234708" cy="316020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57200" y="786791"/>
            <a:ext cx="8328212" cy="19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Elbow Connector 130"/>
          <p:cNvCxnSpPr>
            <a:stCxn id="39" idx="0"/>
            <a:endCxn id="32" idx="2"/>
          </p:cNvCxnSpPr>
          <p:nvPr/>
        </p:nvCxnSpPr>
        <p:spPr>
          <a:xfrm rot="16200000" flipV="1">
            <a:off x="2488904" y="2462459"/>
            <a:ext cx="1599694" cy="2677846"/>
          </a:xfrm>
          <a:prstGeom prst="bentConnector3">
            <a:avLst>
              <a:gd name="adj1" fmla="val 85492"/>
            </a:avLst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457200" y="786791"/>
            <a:ext cx="8328212" cy="19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059" y="263571"/>
            <a:ext cx="7511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Startup management (I) – Models and Controllers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580671" y="1419408"/>
            <a:ext cx="2106706" cy="15821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Startup (now project)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smtClean="0"/>
              <a:t>id (key)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smtClean="0"/>
              <a:t>Name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smtClean="0"/>
              <a:t>Link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smtClean="0"/>
              <a:t>Pitch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smtClean="0"/>
              <a:t>Email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picture_id</a:t>
            </a:r>
            <a:r>
              <a:rPr lang="en-US" sz="800" dirty="0" smtClean="0"/>
              <a:t> (f key)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created_at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800" dirty="0" err="1"/>
              <a:t>u</a:t>
            </a:r>
            <a:r>
              <a:rPr lang="en-US" sz="800" dirty="0" err="1" smtClean="0"/>
              <a:t>pdated_at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endParaRPr lang="en-US" sz="800" dirty="0"/>
          </a:p>
        </p:txBody>
      </p:sp>
      <p:sp>
        <p:nvSpPr>
          <p:cNvPr id="18" name="Rectangle 17"/>
          <p:cNvSpPr/>
          <p:nvPr/>
        </p:nvSpPr>
        <p:spPr>
          <a:xfrm>
            <a:off x="888965" y="5504003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Companynews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39" idx="0"/>
            <a:endCxn id="15" idx="2"/>
          </p:cNvCxnSpPr>
          <p:nvPr/>
        </p:nvCxnSpPr>
        <p:spPr>
          <a:xfrm rot="5400000" flipH="1" flipV="1">
            <a:off x="3831002" y="3798207"/>
            <a:ext cx="1599694" cy="6350"/>
          </a:xfrm>
          <a:prstGeom prst="bentConnector3">
            <a:avLst>
              <a:gd name="adj1" fmla="val 50000"/>
            </a:avLst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74321" y="4601229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Projects</a:t>
            </a:r>
            <a:endParaRPr lang="en-US" sz="1200" b="1" dirty="0"/>
          </a:p>
        </p:txBody>
      </p:sp>
      <p:cxnSp>
        <p:nvCxnSpPr>
          <p:cNvPr id="50" name="Straight Arrow Connector 49"/>
          <p:cNvCxnSpPr>
            <a:stCxn id="59" idx="2"/>
            <a:endCxn id="87" idx="0"/>
          </p:cNvCxnSpPr>
          <p:nvPr/>
        </p:nvCxnSpPr>
        <p:spPr>
          <a:xfrm>
            <a:off x="7574365" y="3623932"/>
            <a:ext cx="0" cy="29065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92" idx="3"/>
          </p:cNvCxnSpPr>
          <p:nvPr/>
        </p:nvCxnSpPr>
        <p:spPr>
          <a:xfrm flipH="1">
            <a:off x="2211298" y="1631512"/>
            <a:ext cx="1369373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96475" y="2105062"/>
            <a:ext cx="2106706" cy="8964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Campaigns (does not exit now)</a:t>
            </a:r>
          </a:p>
          <a:p>
            <a:pPr marL="114300" indent="-114300">
              <a:buFont typeface="Arial"/>
              <a:buChar char="•"/>
            </a:pPr>
            <a:r>
              <a:rPr lang="en-US" sz="800" dirty="0" smtClean="0"/>
              <a:t>id (key)</a:t>
            </a:r>
          </a:p>
          <a:p>
            <a:pPr marL="114300" indent="-114300">
              <a:buFont typeface="Arial"/>
              <a:buChar char="•"/>
            </a:pPr>
            <a:r>
              <a:rPr lang="en-US" sz="800" dirty="0" err="1" smtClean="0"/>
              <a:t>project_id</a:t>
            </a:r>
            <a:r>
              <a:rPr lang="en-US" sz="800" dirty="0" smtClean="0"/>
              <a:t> (f key)</a:t>
            </a:r>
          </a:p>
          <a:p>
            <a:pPr marL="114300" indent="-114300">
              <a:buFont typeface="Arial"/>
              <a:buChar char="•"/>
            </a:pPr>
            <a:r>
              <a:rPr lang="en-US" sz="800" dirty="0" err="1" smtClean="0"/>
              <a:t>goal_sum</a:t>
            </a:r>
            <a:endParaRPr lang="en-US" sz="800" dirty="0" smtClean="0"/>
          </a:p>
          <a:p>
            <a:pPr marL="114300" indent="-114300">
              <a:buFont typeface="Arial"/>
              <a:buChar char="•"/>
            </a:pPr>
            <a:r>
              <a:rPr lang="en-US" sz="800" dirty="0" err="1" smtClean="0"/>
              <a:t>raised_sum</a:t>
            </a:r>
            <a:endParaRPr lang="en-US" sz="8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003181" y="2519698"/>
            <a:ext cx="577490" cy="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51512" y="2235666"/>
            <a:ext cx="10516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800" dirty="0" smtClean="0"/>
          </a:p>
          <a:p>
            <a:pPr marL="114300" indent="-114300">
              <a:buFont typeface="Arial"/>
              <a:buChar char="•"/>
            </a:pPr>
            <a:r>
              <a:rPr lang="en-US" sz="800" dirty="0" err="1" smtClean="0"/>
              <a:t>closing_date</a:t>
            </a:r>
            <a:endParaRPr lang="en-US" sz="800" dirty="0" smtClean="0"/>
          </a:p>
          <a:p>
            <a:pPr marL="114300" indent="-114300">
              <a:buFont typeface="Arial"/>
              <a:buChar char="•"/>
            </a:pPr>
            <a:r>
              <a:rPr lang="en-US" sz="800" dirty="0" smtClean="0"/>
              <a:t>status</a:t>
            </a:r>
          </a:p>
          <a:p>
            <a:pPr marL="114300" indent="-114300">
              <a:buFont typeface="Arial"/>
              <a:buChar char="•"/>
            </a:pPr>
            <a:r>
              <a:rPr lang="en-US" sz="800" dirty="0" err="1" smtClean="0"/>
              <a:t>created_at</a:t>
            </a:r>
            <a:endParaRPr lang="en-US" sz="800" dirty="0" smtClean="0"/>
          </a:p>
          <a:p>
            <a:pPr marL="114300" indent="-114300">
              <a:buFont typeface="Arial"/>
              <a:buChar char="•"/>
            </a:pPr>
            <a:r>
              <a:rPr lang="en-US" sz="800" dirty="0" err="1" smtClean="0"/>
              <a:t>updated_at</a:t>
            </a:r>
            <a:endParaRPr lang="en-US" sz="800" dirty="0"/>
          </a:p>
        </p:txBody>
      </p:sp>
      <p:sp>
        <p:nvSpPr>
          <p:cNvPr id="92" name="Rectangle 91"/>
          <p:cNvSpPr/>
          <p:nvPr/>
        </p:nvSpPr>
        <p:spPr>
          <a:xfrm>
            <a:off x="896476" y="1321642"/>
            <a:ext cx="1314822" cy="6197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Picture</a:t>
            </a:r>
          </a:p>
          <a:p>
            <a:pPr algn="ctr"/>
            <a:r>
              <a:rPr lang="en-US" sz="800" b="1" dirty="0" smtClean="0"/>
              <a:t>(see authorization module)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896476" y="4062156"/>
            <a:ext cx="1638353" cy="619739"/>
            <a:chOff x="1045886" y="1127409"/>
            <a:chExt cx="1314822" cy="619739"/>
          </a:xfrm>
        </p:grpSpPr>
        <p:sp>
          <p:nvSpPr>
            <p:cNvPr id="45" name="Rectangle 44"/>
            <p:cNvSpPr/>
            <p:nvPr/>
          </p:nvSpPr>
          <p:spPr>
            <a:xfrm>
              <a:off x="1045886" y="1127409"/>
              <a:ext cx="1314822" cy="6197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 smtClean="0"/>
                <a:t>Companydecription</a:t>
              </a:r>
              <a:endParaRPr lang="en-US" sz="800" b="1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smtClean="0"/>
                <a:t>id (key)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projecrt_id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smtClean="0"/>
                <a:t>Title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/>
                <a:t>c</a:t>
              </a:r>
              <a:r>
                <a:rPr lang="en-US" sz="800" dirty="0" smtClean="0"/>
                <a:t>ontent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675976" y="1162372"/>
              <a:ext cx="684732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</a:pPr>
              <a:endParaRPr lang="en-US" sz="800" dirty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isclosed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created_at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updated_at</a:t>
              </a:r>
              <a:endParaRPr lang="en-US" sz="8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88965" y="3350058"/>
            <a:ext cx="1638353" cy="619739"/>
            <a:chOff x="1045886" y="1127409"/>
            <a:chExt cx="1314822" cy="619739"/>
          </a:xfrm>
        </p:grpSpPr>
        <p:sp>
          <p:nvSpPr>
            <p:cNvPr id="52" name="Rectangle 51"/>
            <p:cNvSpPr/>
            <p:nvPr/>
          </p:nvSpPr>
          <p:spPr>
            <a:xfrm>
              <a:off x="1045886" y="1127409"/>
              <a:ext cx="1314822" cy="6197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 smtClean="0"/>
                <a:t>Companynews</a:t>
              </a:r>
              <a:endParaRPr lang="en-US" sz="800" b="1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smtClean="0"/>
                <a:t>id (key)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projecrt_id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smtClean="0"/>
                <a:t>Title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/>
                <a:t>c</a:t>
              </a:r>
              <a:r>
                <a:rPr lang="en-US" sz="800" dirty="0" smtClean="0"/>
                <a:t>ontent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75976" y="1162372"/>
              <a:ext cx="684732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</a:pPr>
              <a:endParaRPr lang="en-US" sz="800" dirty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newsdate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created_at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updated_at</a:t>
              </a:r>
              <a:endParaRPr lang="en-US" sz="8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65056" y="1419408"/>
            <a:ext cx="1818618" cy="619739"/>
            <a:chOff x="1045886" y="1127409"/>
            <a:chExt cx="1314822" cy="619739"/>
          </a:xfrm>
        </p:grpSpPr>
        <p:sp>
          <p:nvSpPr>
            <p:cNvPr id="55" name="Rectangle 54"/>
            <p:cNvSpPr/>
            <p:nvPr/>
          </p:nvSpPr>
          <p:spPr>
            <a:xfrm>
              <a:off x="1045886" y="1127409"/>
              <a:ext cx="1314822" cy="6197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 smtClean="0"/>
                <a:t>Companydocument</a:t>
              </a:r>
              <a:r>
                <a:rPr lang="en-US" sz="800" b="1" dirty="0" smtClean="0"/>
                <a:t> (do not exists)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 smtClean="0"/>
                <a:t>id (key)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projecrt_id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smtClean="0"/>
                <a:t>title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 smtClean="0"/>
                <a:t>document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75976" y="1162372"/>
              <a:ext cx="684732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</a:pPr>
              <a:endParaRPr lang="en-US" sz="800" dirty="0"/>
            </a:p>
            <a:p>
              <a:pPr marL="114300" indent="-114300">
                <a:buFont typeface="Arial"/>
                <a:buChar char="•"/>
              </a:pP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created_at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updated_at</a:t>
              </a:r>
              <a:endParaRPr lang="en-US" sz="8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665056" y="2209828"/>
            <a:ext cx="1818617" cy="1414104"/>
            <a:chOff x="1045886" y="1127409"/>
            <a:chExt cx="1314822" cy="619739"/>
          </a:xfrm>
        </p:grpSpPr>
        <p:sp>
          <p:nvSpPr>
            <p:cNvPr id="59" name="Rectangle 58"/>
            <p:cNvSpPr/>
            <p:nvPr/>
          </p:nvSpPr>
          <p:spPr>
            <a:xfrm>
              <a:off x="1045886" y="1127409"/>
              <a:ext cx="1314822" cy="6197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800" b="1" dirty="0" err="1" smtClean="0"/>
                <a:t>Companyteam</a:t>
              </a:r>
              <a:endParaRPr lang="en-US" sz="800" b="1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smtClean="0"/>
                <a:t>id (key)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projecrt_id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/>
                <a:t>f</a:t>
              </a:r>
              <a:r>
                <a:rPr lang="en-US" sz="800" dirty="0" err="1" smtClean="0"/>
                <a:t>irstname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/>
                <a:t>l</a:t>
              </a:r>
              <a:r>
                <a:rPr lang="en-US" sz="800" dirty="0" err="1" smtClean="0"/>
                <a:t>astname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/>
                <a:t>t</a:t>
              </a:r>
              <a:r>
                <a:rPr lang="en-US" sz="800" dirty="0" smtClean="0"/>
                <a:t>itle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/>
                <a:t>d</a:t>
              </a:r>
              <a:r>
                <a:rPr lang="en-US" sz="800" dirty="0" smtClean="0"/>
                <a:t>escription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linkedin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cmuaffiliation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/>
                <a:t>p</a:t>
              </a:r>
              <a:r>
                <a:rPr lang="en-US" sz="800" dirty="0" err="1" smtClean="0"/>
                <a:t>rofile_id</a:t>
              </a:r>
              <a:endParaRPr lang="en-US" sz="800" dirty="0" smtClean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675976" y="1162372"/>
              <a:ext cx="684732" cy="41814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indent="-285750">
                <a:buFont typeface="Arial"/>
                <a:buChar char="•"/>
              </a:pPr>
              <a:endParaRPr lang="en-US" sz="800" dirty="0"/>
            </a:p>
            <a:p>
              <a:pPr marL="114300" indent="-114300">
                <a:buFont typeface="Arial"/>
                <a:buChar char="•"/>
              </a:pPr>
              <a:r>
                <a:rPr lang="en-US" sz="800" dirty="0"/>
                <a:t>e</a:t>
              </a:r>
              <a:r>
                <a:rPr lang="en-US" sz="800" dirty="0" smtClean="0"/>
                <a:t>mail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/>
                <a:t>p</a:t>
              </a:r>
              <a:r>
                <a:rPr lang="en-US" sz="800" dirty="0" smtClean="0"/>
                <a:t>hone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/>
                <a:t>a</a:t>
              </a:r>
              <a:r>
                <a:rPr lang="en-US" sz="800" dirty="0" smtClean="0"/>
                <a:t>ddress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/>
                <a:t>p</a:t>
              </a:r>
              <a:r>
                <a:rPr lang="en-US" sz="800" dirty="0" err="1" smtClean="0"/>
                <a:t>icture_id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created_at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updated_at</a:t>
              </a:r>
              <a:endParaRPr lang="en-US" sz="800" dirty="0"/>
            </a:p>
          </p:txBody>
        </p:sp>
      </p:grpSp>
      <p:cxnSp>
        <p:nvCxnSpPr>
          <p:cNvPr id="62" name="Elbow Connector 61"/>
          <p:cNvCxnSpPr>
            <a:stCxn id="59" idx="1"/>
            <a:endCxn id="92" idx="0"/>
          </p:cNvCxnSpPr>
          <p:nvPr/>
        </p:nvCxnSpPr>
        <p:spPr>
          <a:xfrm rot="10800000">
            <a:off x="1553888" y="1321642"/>
            <a:ext cx="5111169" cy="1595238"/>
          </a:xfrm>
          <a:prstGeom prst="bentConnector4">
            <a:avLst>
              <a:gd name="adj1" fmla="val 13752"/>
              <a:gd name="adj2" fmla="val 114330"/>
            </a:avLst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2" idx="3"/>
            <a:endCxn id="15" idx="1"/>
          </p:cNvCxnSpPr>
          <p:nvPr/>
        </p:nvCxnSpPr>
        <p:spPr>
          <a:xfrm flipV="1">
            <a:off x="2527318" y="2210472"/>
            <a:ext cx="1053353" cy="1449456"/>
          </a:xfrm>
          <a:prstGeom prst="bentConnector3">
            <a:avLst>
              <a:gd name="adj1" fmla="val 50000"/>
            </a:avLst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5" idx="3"/>
            <a:endCxn id="15" idx="1"/>
          </p:cNvCxnSpPr>
          <p:nvPr/>
        </p:nvCxnSpPr>
        <p:spPr>
          <a:xfrm flipV="1">
            <a:off x="2534829" y="2210472"/>
            <a:ext cx="1045842" cy="2161554"/>
          </a:xfrm>
          <a:prstGeom prst="bentConnector3">
            <a:avLst>
              <a:gd name="adj1" fmla="val 65715"/>
            </a:avLst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15" idx="3"/>
          </p:cNvCxnSpPr>
          <p:nvPr/>
        </p:nvCxnSpPr>
        <p:spPr>
          <a:xfrm rot="10800000">
            <a:off x="5687378" y="2210473"/>
            <a:ext cx="977679" cy="523763"/>
          </a:xfrm>
          <a:prstGeom prst="bentConnector3">
            <a:avLst>
              <a:gd name="adj1" fmla="val 50000"/>
            </a:avLst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5" idx="1"/>
            <a:endCxn id="15" idx="3"/>
          </p:cNvCxnSpPr>
          <p:nvPr/>
        </p:nvCxnSpPr>
        <p:spPr>
          <a:xfrm rot="10800000" flipV="1">
            <a:off x="5687378" y="1729278"/>
            <a:ext cx="977679" cy="481194"/>
          </a:xfrm>
          <a:prstGeom prst="bentConnector3">
            <a:avLst>
              <a:gd name="adj1" fmla="val 50000"/>
            </a:avLst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665056" y="3914584"/>
            <a:ext cx="1818617" cy="6197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Profile </a:t>
            </a:r>
          </a:p>
          <a:p>
            <a:pPr algn="ctr"/>
            <a:r>
              <a:rPr lang="en-US" sz="800" b="1" dirty="0" smtClean="0"/>
              <a:t>(see authorization module) 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88963" y="4877640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Companydescriptions</a:t>
            </a:r>
            <a:endParaRPr lang="en-US" sz="1200" dirty="0"/>
          </a:p>
        </p:txBody>
      </p:sp>
      <p:sp>
        <p:nvSpPr>
          <p:cNvPr id="104" name="Rectangle 103"/>
          <p:cNvSpPr/>
          <p:nvPr/>
        </p:nvSpPr>
        <p:spPr>
          <a:xfrm>
            <a:off x="6255143" y="5227592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Companyteams</a:t>
            </a:r>
            <a:endParaRPr lang="en-US" sz="1200" dirty="0"/>
          </a:p>
        </p:txBody>
      </p:sp>
      <p:sp>
        <p:nvSpPr>
          <p:cNvPr id="105" name="Rectangle 104"/>
          <p:cNvSpPr/>
          <p:nvPr/>
        </p:nvSpPr>
        <p:spPr>
          <a:xfrm>
            <a:off x="6255143" y="6012005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Companydocuments</a:t>
            </a:r>
            <a:endParaRPr lang="en-US" sz="1200" dirty="0"/>
          </a:p>
        </p:txBody>
      </p:sp>
      <p:cxnSp>
        <p:nvCxnSpPr>
          <p:cNvPr id="106" name="Elbow Connector 105"/>
          <p:cNvCxnSpPr>
            <a:stCxn id="39" idx="2"/>
            <a:endCxn id="102" idx="3"/>
          </p:cNvCxnSpPr>
          <p:nvPr/>
        </p:nvCxnSpPr>
        <p:spPr>
          <a:xfrm rot="5400000">
            <a:off x="3811672" y="4338049"/>
            <a:ext cx="12700" cy="1632005"/>
          </a:xfrm>
          <a:prstGeom prst="bentConnector4">
            <a:avLst>
              <a:gd name="adj1" fmla="val 1964709"/>
              <a:gd name="adj2" fmla="val 82272"/>
            </a:avLst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39" idx="2"/>
            <a:endCxn id="18" idx="3"/>
          </p:cNvCxnSpPr>
          <p:nvPr/>
        </p:nvCxnSpPr>
        <p:spPr>
          <a:xfrm rot="5400000">
            <a:off x="3498492" y="4651231"/>
            <a:ext cx="626363" cy="1632003"/>
          </a:xfrm>
          <a:prstGeom prst="bentConnector2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39" idx="2"/>
            <a:endCxn id="104" idx="1"/>
          </p:cNvCxnSpPr>
          <p:nvPr/>
        </p:nvCxnSpPr>
        <p:spPr>
          <a:xfrm rot="16200000" flipH="1">
            <a:off x="5266432" y="4515292"/>
            <a:ext cx="349952" cy="1627469"/>
          </a:xfrm>
          <a:prstGeom prst="bentConnector2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39" idx="2"/>
            <a:endCxn id="105" idx="1"/>
          </p:cNvCxnSpPr>
          <p:nvPr/>
        </p:nvCxnSpPr>
        <p:spPr>
          <a:xfrm rot="16200000" flipH="1">
            <a:off x="4874226" y="4907498"/>
            <a:ext cx="1134365" cy="1627469"/>
          </a:xfrm>
          <a:prstGeom prst="bentConnector2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2" idx="1"/>
            <a:endCxn id="45" idx="1"/>
          </p:cNvCxnSpPr>
          <p:nvPr/>
        </p:nvCxnSpPr>
        <p:spPr>
          <a:xfrm rot="10800000" flipH="1">
            <a:off x="888962" y="4372027"/>
            <a:ext cx="7513" cy="782025"/>
          </a:xfrm>
          <a:prstGeom prst="bentConnector3">
            <a:avLst>
              <a:gd name="adj1" fmla="val -2644989"/>
            </a:avLst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8" idx="1"/>
            <a:endCxn id="52" idx="1"/>
          </p:cNvCxnSpPr>
          <p:nvPr/>
        </p:nvCxnSpPr>
        <p:spPr>
          <a:xfrm rot="10800000">
            <a:off x="888965" y="3659928"/>
            <a:ext cx="12700" cy="2120486"/>
          </a:xfrm>
          <a:prstGeom prst="bentConnector3">
            <a:avLst>
              <a:gd name="adj1" fmla="val 3094118"/>
            </a:avLst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04" idx="3"/>
            <a:endCxn id="59" idx="3"/>
          </p:cNvCxnSpPr>
          <p:nvPr/>
        </p:nvCxnSpPr>
        <p:spPr>
          <a:xfrm flipV="1">
            <a:off x="8361849" y="2916880"/>
            <a:ext cx="121824" cy="2587123"/>
          </a:xfrm>
          <a:prstGeom prst="bentConnector3">
            <a:avLst>
              <a:gd name="adj1" fmla="val 287648"/>
            </a:avLst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05" idx="3"/>
            <a:endCxn id="55" idx="3"/>
          </p:cNvCxnSpPr>
          <p:nvPr/>
        </p:nvCxnSpPr>
        <p:spPr>
          <a:xfrm flipV="1">
            <a:off x="8361849" y="1729278"/>
            <a:ext cx="121825" cy="4559138"/>
          </a:xfrm>
          <a:prstGeom prst="bentConnector3">
            <a:avLst>
              <a:gd name="adj1" fmla="val 410291"/>
            </a:avLst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7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/>
          <p:cNvSpPr/>
          <p:nvPr/>
        </p:nvSpPr>
        <p:spPr>
          <a:xfrm>
            <a:off x="3718132" y="3082550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(Create startup) </a:t>
            </a:r>
            <a:endParaRPr lang="en-US" sz="1200" dirty="0"/>
          </a:p>
        </p:txBody>
      </p:sp>
      <p:sp>
        <p:nvSpPr>
          <p:cNvPr id="188" name="Rectangle 187"/>
          <p:cNvSpPr/>
          <p:nvPr/>
        </p:nvSpPr>
        <p:spPr>
          <a:xfrm>
            <a:off x="3718132" y="2218111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(Create startup) </a:t>
            </a:r>
            <a:endParaRPr lang="en-US" sz="1200" dirty="0"/>
          </a:p>
        </p:txBody>
      </p:sp>
      <p:cxnSp>
        <p:nvCxnSpPr>
          <p:cNvPr id="170" name="Elbow Connector 169"/>
          <p:cNvCxnSpPr>
            <a:stCxn id="39" idx="2"/>
            <a:endCxn id="162" idx="1"/>
          </p:cNvCxnSpPr>
          <p:nvPr/>
        </p:nvCxnSpPr>
        <p:spPr>
          <a:xfrm rot="5400000">
            <a:off x="-683330" y="2792762"/>
            <a:ext cx="3562305" cy="1053353"/>
          </a:xfrm>
          <a:prstGeom prst="bentConnector4">
            <a:avLst>
              <a:gd name="adj1" fmla="val 10050"/>
              <a:gd name="adj2" fmla="val 121702"/>
            </a:avLst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39" idx="2"/>
            <a:endCxn id="156" idx="1"/>
          </p:cNvCxnSpPr>
          <p:nvPr/>
        </p:nvCxnSpPr>
        <p:spPr>
          <a:xfrm rot="5400000">
            <a:off x="187485" y="1921947"/>
            <a:ext cx="1820675" cy="1053353"/>
          </a:xfrm>
          <a:prstGeom prst="bentConnector4">
            <a:avLst>
              <a:gd name="adj1" fmla="val 19431"/>
              <a:gd name="adj2" fmla="val 121702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457200" y="786791"/>
            <a:ext cx="8328212" cy="19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059" y="263571"/>
            <a:ext cx="7295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Startup management (II) – Controllers and Views</a:t>
            </a:r>
            <a:endParaRPr lang="en-US" sz="2800" dirty="0"/>
          </a:p>
        </p:txBody>
      </p:sp>
      <p:sp>
        <p:nvSpPr>
          <p:cNvPr id="39" name="Rectangle 38"/>
          <p:cNvSpPr/>
          <p:nvPr/>
        </p:nvSpPr>
        <p:spPr>
          <a:xfrm>
            <a:off x="571145" y="985464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Projects</a:t>
            </a:r>
            <a:endParaRPr lang="en-US" sz="1200" b="1" dirty="0"/>
          </a:p>
        </p:txBody>
      </p:sp>
      <p:cxnSp>
        <p:nvCxnSpPr>
          <p:cNvPr id="106" name="Elbow Connector 105"/>
          <p:cNvCxnSpPr>
            <a:stCxn id="39" idx="2"/>
            <a:endCxn id="102" idx="1"/>
          </p:cNvCxnSpPr>
          <p:nvPr/>
        </p:nvCxnSpPr>
        <p:spPr>
          <a:xfrm rot="5400000">
            <a:off x="619703" y="1489727"/>
            <a:ext cx="956236" cy="1053354"/>
          </a:xfrm>
          <a:prstGeom prst="bentConnector4">
            <a:avLst>
              <a:gd name="adj1" fmla="val 35547"/>
              <a:gd name="adj2" fmla="val 121702"/>
            </a:avLst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39" idx="2"/>
            <a:endCxn id="158" idx="1"/>
          </p:cNvCxnSpPr>
          <p:nvPr/>
        </p:nvCxnSpPr>
        <p:spPr>
          <a:xfrm rot="5400000">
            <a:off x="-245042" y="2354474"/>
            <a:ext cx="2685728" cy="1053353"/>
          </a:xfrm>
          <a:prstGeom prst="bentConnector4">
            <a:avLst>
              <a:gd name="adj1" fmla="val 14257"/>
              <a:gd name="adj2" fmla="val 121702"/>
            </a:avLst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71144" y="2218111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(Create startup) </a:t>
            </a:r>
            <a:endParaRPr lang="en-US" sz="1200" dirty="0"/>
          </a:p>
        </p:txBody>
      </p:sp>
      <p:sp>
        <p:nvSpPr>
          <p:cNvPr id="155" name="Rectangle 154"/>
          <p:cNvSpPr/>
          <p:nvPr/>
        </p:nvSpPr>
        <p:spPr>
          <a:xfrm>
            <a:off x="705614" y="2345112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(Create startup)</a:t>
            </a:r>
          </a:p>
          <a:p>
            <a:pPr algn="ctr"/>
            <a:r>
              <a:rPr lang="en-US" sz="1200" b="1" dirty="0" smtClean="0"/>
              <a:t>Multiple views </a:t>
            </a:r>
            <a:endParaRPr lang="en-US" sz="1200" dirty="0"/>
          </a:p>
        </p:txBody>
      </p:sp>
      <p:sp>
        <p:nvSpPr>
          <p:cNvPr id="156" name="Rectangle 155"/>
          <p:cNvSpPr/>
          <p:nvPr/>
        </p:nvSpPr>
        <p:spPr>
          <a:xfrm>
            <a:off x="571145" y="3082550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(Create startup) </a:t>
            </a:r>
            <a:endParaRPr lang="en-US" sz="1200" dirty="0"/>
          </a:p>
        </p:txBody>
      </p:sp>
      <p:sp>
        <p:nvSpPr>
          <p:cNvPr id="157" name="Rectangle 156"/>
          <p:cNvSpPr/>
          <p:nvPr/>
        </p:nvSpPr>
        <p:spPr>
          <a:xfrm>
            <a:off x="705615" y="3209551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Edit (update info)</a:t>
            </a:r>
          </a:p>
          <a:p>
            <a:pPr algn="ctr"/>
            <a:r>
              <a:rPr lang="en-US" sz="1200" b="1" dirty="0" smtClean="0"/>
              <a:t>Multiple views </a:t>
            </a:r>
            <a:endParaRPr lang="en-US" sz="1200" dirty="0"/>
          </a:p>
        </p:txBody>
      </p:sp>
      <p:sp>
        <p:nvSpPr>
          <p:cNvPr id="158" name="Rectangle 157"/>
          <p:cNvSpPr/>
          <p:nvPr/>
        </p:nvSpPr>
        <p:spPr>
          <a:xfrm>
            <a:off x="571145" y="3947603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(Create startup) </a:t>
            </a:r>
            <a:endParaRPr lang="en-US" sz="1200" dirty="0"/>
          </a:p>
        </p:txBody>
      </p:sp>
      <p:sp>
        <p:nvSpPr>
          <p:cNvPr id="159" name="Rectangle 158"/>
          <p:cNvSpPr/>
          <p:nvPr/>
        </p:nvSpPr>
        <p:spPr>
          <a:xfrm>
            <a:off x="705615" y="4074604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Newcapital</a:t>
            </a:r>
            <a:r>
              <a:rPr lang="en-US" sz="1200" b="1" dirty="0" smtClean="0"/>
              <a:t> (start campaign)</a:t>
            </a:r>
          </a:p>
          <a:p>
            <a:pPr algn="ctr"/>
            <a:r>
              <a:rPr lang="en-US" sz="1200" b="1" dirty="0" smtClean="0"/>
              <a:t>Multiple views </a:t>
            </a:r>
            <a:endParaRPr lang="en-US" sz="1200" dirty="0"/>
          </a:p>
        </p:txBody>
      </p:sp>
      <p:sp>
        <p:nvSpPr>
          <p:cNvPr id="162" name="Rectangle 161"/>
          <p:cNvSpPr/>
          <p:nvPr/>
        </p:nvSpPr>
        <p:spPr>
          <a:xfrm>
            <a:off x="571145" y="4824180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(Create startup) </a:t>
            </a:r>
            <a:endParaRPr lang="en-US" sz="1200" dirty="0"/>
          </a:p>
        </p:txBody>
      </p:sp>
      <p:sp>
        <p:nvSpPr>
          <p:cNvPr id="163" name="Rectangle 162"/>
          <p:cNvSpPr/>
          <p:nvPr/>
        </p:nvSpPr>
        <p:spPr>
          <a:xfrm>
            <a:off x="705615" y="4951181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Editcapital</a:t>
            </a:r>
            <a:r>
              <a:rPr lang="en-US" sz="1200" b="1" dirty="0" smtClean="0"/>
              <a:t> (update campaign)</a:t>
            </a:r>
          </a:p>
          <a:p>
            <a:pPr algn="ctr"/>
            <a:r>
              <a:rPr lang="en-US" sz="1200" b="1" dirty="0" smtClean="0"/>
              <a:t>Multiple views </a:t>
            </a:r>
            <a:endParaRPr lang="en-US" sz="1200" dirty="0"/>
          </a:p>
        </p:txBody>
      </p:sp>
      <p:sp>
        <p:nvSpPr>
          <p:cNvPr id="177" name="Rectangle 176"/>
          <p:cNvSpPr/>
          <p:nvPr/>
        </p:nvSpPr>
        <p:spPr>
          <a:xfrm>
            <a:off x="3718132" y="985464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Companyteams</a:t>
            </a:r>
            <a:endParaRPr lang="en-US" sz="1200" dirty="0"/>
          </a:p>
        </p:txBody>
      </p:sp>
      <p:cxnSp>
        <p:nvCxnSpPr>
          <p:cNvPr id="178" name="Elbow Connector 177"/>
          <p:cNvCxnSpPr>
            <a:stCxn id="39" idx="3"/>
            <a:endCxn id="177" idx="1"/>
          </p:cNvCxnSpPr>
          <p:nvPr/>
        </p:nvCxnSpPr>
        <p:spPr>
          <a:xfrm>
            <a:off x="2677851" y="1261875"/>
            <a:ext cx="1040281" cy="12700"/>
          </a:xfrm>
          <a:prstGeom prst="bentConnector3">
            <a:avLst>
              <a:gd name="adj1" fmla="val 50000"/>
            </a:avLst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3852602" y="2327369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(add a member)</a:t>
            </a:r>
          </a:p>
          <a:p>
            <a:pPr algn="ctr"/>
            <a:r>
              <a:rPr lang="en-US" sz="1200" b="1" dirty="0" smtClean="0"/>
              <a:t>Multiple views </a:t>
            </a:r>
            <a:endParaRPr lang="en-US" sz="1200" dirty="0"/>
          </a:p>
        </p:txBody>
      </p:sp>
      <p:sp>
        <p:nvSpPr>
          <p:cNvPr id="186" name="Rectangle 185"/>
          <p:cNvSpPr/>
          <p:nvPr/>
        </p:nvSpPr>
        <p:spPr>
          <a:xfrm>
            <a:off x="3852603" y="3191808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Edit (edit a member)</a:t>
            </a:r>
          </a:p>
          <a:p>
            <a:pPr algn="ctr"/>
            <a:r>
              <a:rPr lang="en-US" sz="1200" b="1" dirty="0" smtClean="0"/>
              <a:t>Multiple views </a:t>
            </a:r>
            <a:endParaRPr lang="en-US" sz="1200" dirty="0"/>
          </a:p>
        </p:txBody>
      </p:sp>
      <p:cxnSp>
        <p:nvCxnSpPr>
          <p:cNvPr id="190" name="Elbow Connector 189"/>
          <p:cNvCxnSpPr>
            <a:stCxn id="177" idx="2"/>
            <a:endCxn id="188" idx="1"/>
          </p:cNvCxnSpPr>
          <p:nvPr/>
        </p:nvCxnSpPr>
        <p:spPr>
          <a:xfrm rot="5400000">
            <a:off x="3766691" y="1489728"/>
            <a:ext cx="956236" cy="1053353"/>
          </a:xfrm>
          <a:prstGeom prst="bentConnector4">
            <a:avLst>
              <a:gd name="adj1" fmla="val 35547"/>
              <a:gd name="adj2" fmla="val 121702"/>
            </a:avLst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177" idx="2"/>
            <a:endCxn id="189" idx="1"/>
          </p:cNvCxnSpPr>
          <p:nvPr/>
        </p:nvCxnSpPr>
        <p:spPr>
          <a:xfrm rot="5400000">
            <a:off x="3334472" y="1921947"/>
            <a:ext cx="1820675" cy="1053353"/>
          </a:xfrm>
          <a:prstGeom prst="bentConnector4">
            <a:avLst>
              <a:gd name="adj1" fmla="val 18610"/>
              <a:gd name="adj2" fmla="val 121702"/>
            </a:avLst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439647" y="1022817"/>
            <a:ext cx="2480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Similar for </a:t>
            </a:r>
            <a:r>
              <a:rPr lang="en-US" sz="1400" i="1" dirty="0" err="1" smtClean="0"/>
              <a:t>Companynews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Companydescriptions</a:t>
            </a:r>
            <a:r>
              <a:rPr lang="en-US" sz="1400" i="1" dirty="0" smtClean="0"/>
              <a:t> and </a:t>
            </a:r>
            <a:r>
              <a:rPr lang="en-US" sz="1400" i="1" dirty="0" err="1" smtClean="0"/>
              <a:t>Companydocuments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2265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Elbow Connector 130"/>
          <p:cNvCxnSpPr>
            <a:stCxn id="39" idx="0"/>
            <a:endCxn id="32" idx="2"/>
          </p:cNvCxnSpPr>
          <p:nvPr/>
        </p:nvCxnSpPr>
        <p:spPr>
          <a:xfrm rot="16200000" flipV="1">
            <a:off x="2669033" y="2155320"/>
            <a:ext cx="1378563" cy="253639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457200" y="786791"/>
            <a:ext cx="8328212" cy="19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059" y="263571"/>
            <a:ext cx="2339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Approval team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580671" y="1321642"/>
            <a:ext cx="2106706" cy="15952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Fund (for status of the approval team members)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smtClean="0"/>
              <a:t>id (key)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profile_id</a:t>
            </a:r>
            <a:r>
              <a:rPr lang="en-US" sz="800" dirty="0" smtClean="0"/>
              <a:t> (f</a:t>
            </a:r>
            <a:r>
              <a:rPr lang="en-US" sz="800" dirty="0"/>
              <a:t> </a:t>
            </a:r>
            <a:r>
              <a:rPr lang="en-US" sz="800" dirty="0" smtClean="0"/>
              <a:t>key)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smtClean="0"/>
              <a:t>Status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created_at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updated_at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endParaRPr lang="en-US" sz="800" dirty="0"/>
          </a:p>
        </p:txBody>
      </p:sp>
      <p:sp>
        <p:nvSpPr>
          <p:cNvPr id="18" name="Rectangle 17"/>
          <p:cNvSpPr/>
          <p:nvPr/>
        </p:nvSpPr>
        <p:spPr>
          <a:xfrm>
            <a:off x="888965" y="5504003"/>
            <a:ext cx="2106706" cy="55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Detailed view / update </a:t>
            </a:r>
            <a:r>
              <a:rPr lang="en-US" sz="1200" b="1" dirty="0" err="1" smtClean="0"/>
              <a:t>ststus</a:t>
            </a:r>
            <a:endParaRPr lang="en-US" sz="1200" b="1" dirty="0"/>
          </a:p>
        </p:txBody>
      </p:sp>
      <p:cxnSp>
        <p:nvCxnSpPr>
          <p:cNvPr id="20" name="Elbow Connector 19"/>
          <p:cNvCxnSpPr>
            <a:stCxn id="39" idx="0"/>
            <a:endCxn id="15" idx="2"/>
          </p:cNvCxnSpPr>
          <p:nvPr/>
        </p:nvCxnSpPr>
        <p:spPr>
          <a:xfrm rot="5400000" flipH="1" flipV="1">
            <a:off x="4032309" y="3511084"/>
            <a:ext cx="1195918" cy="7512"/>
          </a:xfrm>
          <a:prstGeom prst="bentConnector3">
            <a:avLst>
              <a:gd name="adj1" fmla="val 50000"/>
            </a:avLst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73159" y="4112799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Fund</a:t>
            </a:r>
            <a:endParaRPr lang="en-US" sz="1200" b="1" dirty="0"/>
          </a:p>
        </p:txBody>
      </p:sp>
      <p:sp>
        <p:nvSpPr>
          <p:cNvPr id="32" name="Rectangle 31"/>
          <p:cNvSpPr/>
          <p:nvPr/>
        </p:nvSpPr>
        <p:spPr>
          <a:xfrm>
            <a:off x="1177051" y="2105062"/>
            <a:ext cx="1826130" cy="6291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Campaigns</a:t>
            </a:r>
          </a:p>
          <a:p>
            <a:pPr algn="ctr"/>
            <a:r>
              <a:rPr lang="en-US" sz="800" b="1" dirty="0" smtClean="0"/>
              <a:t>(see startup module)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995669" y="2413132"/>
            <a:ext cx="577490" cy="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054857" y="2297142"/>
            <a:ext cx="2099194" cy="6197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/>
              <a:t>Stratup</a:t>
            </a:r>
            <a:endParaRPr lang="en-US" sz="800" b="1" dirty="0" smtClean="0"/>
          </a:p>
          <a:p>
            <a:pPr algn="ctr"/>
            <a:r>
              <a:rPr lang="en-US" sz="800" b="1" dirty="0" smtClean="0"/>
              <a:t>(see startup module)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77051" y="1321641"/>
            <a:ext cx="1818618" cy="6197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Profile</a:t>
            </a:r>
          </a:p>
          <a:p>
            <a:pPr algn="ctr"/>
            <a:r>
              <a:rPr lang="en-US" sz="800" b="1" dirty="0" smtClean="0"/>
              <a:t>(see authorization module)</a:t>
            </a:r>
            <a:endParaRPr lang="en-US" sz="800" dirty="0" smtClean="0"/>
          </a:p>
        </p:txBody>
      </p:sp>
      <p:sp>
        <p:nvSpPr>
          <p:cNvPr id="102" name="Rectangle 101"/>
          <p:cNvSpPr/>
          <p:nvPr/>
        </p:nvSpPr>
        <p:spPr>
          <a:xfrm>
            <a:off x="888963" y="4877640"/>
            <a:ext cx="2106706" cy="55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Summary view</a:t>
            </a:r>
            <a:endParaRPr lang="en-US" sz="1200" dirty="0"/>
          </a:p>
        </p:txBody>
      </p:sp>
      <p:cxnSp>
        <p:nvCxnSpPr>
          <p:cNvPr id="106" name="Elbow Connector 105"/>
          <p:cNvCxnSpPr>
            <a:stCxn id="39" idx="2"/>
            <a:endCxn id="102" idx="3"/>
          </p:cNvCxnSpPr>
          <p:nvPr/>
        </p:nvCxnSpPr>
        <p:spPr>
          <a:xfrm rot="5400000">
            <a:off x="3566876" y="4094415"/>
            <a:ext cx="488430" cy="1630843"/>
          </a:xfrm>
          <a:prstGeom prst="bentConnector2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39" idx="2"/>
            <a:endCxn id="18" idx="3"/>
          </p:cNvCxnSpPr>
          <p:nvPr/>
        </p:nvCxnSpPr>
        <p:spPr>
          <a:xfrm rot="5400000">
            <a:off x="3253696" y="4407597"/>
            <a:ext cx="1114793" cy="1630841"/>
          </a:xfrm>
          <a:prstGeom prst="bentConnector2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5" idx="3"/>
          </p:cNvCxnSpPr>
          <p:nvPr/>
        </p:nvCxnSpPr>
        <p:spPr>
          <a:xfrm flipH="1">
            <a:off x="2995669" y="1631511"/>
            <a:ext cx="585002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9" idx="0"/>
            <a:endCxn id="55" idx="1"/>
          </p:cNvCxnSpPr>
          <p:nvPr/>
        </p:nvCxnSpPr>
        <p:spPr>
          <a:xfrm rot="16200000" flipV="1">
            <a:off x="1661138" y="1147424"/>
            <a:ext cx="2481288" cy="3449461"/>
          </a:xfrm>
          <a:prstGeom prst="bentConnector4">
            <a:avLst>
              <a:gd name="adj1" fmla="val 17016"/>
              <a:gd name="adj2" fmla="val 106627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39" idx="0"/>
            <a:endCxn id="92" idx="2"/>
          </p:cNvCxnSpPr>
          <p:nvPr/>
        </p:nvCxnSpPr>
        <p:spPr>
          <a:xfrm rot="5400000" flipH="1" flipV="1">
            <a:off x="5267524" y="2275869"/>
            <a:ext cx="1195918" cy="2477942"/>
          </a:xfrm>
          <a:prstGeom prst="bentConnector3">
            <a:avLst>
              <a:gd name="adj1" fmla="val 35682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2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Elbow Connector 130"/>
          <p:cNvCxnSpPr>
            <a:stCxn id="39" idx="0"/>
            <a:endCxn id="32" idx="2"/>
          </p:cNvCxnSpPr>
          <p:nvPr/>
        </p:nvCxnSpPr>
        <p:spPr>
          <a:xfrm rot="16200000" flipV="1">
            <a:off x="2598889" y="2085176"/>
            <a:ext cx="1378563" cy="2676684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457200" y="786791"/>
            <a:ext cx="8328212" cy="19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059" y="263571"/>
            <a:ext cx="3862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Investment management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580671" y="990326"/>
            <a:ext cx="2106706" cy="192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Investment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smtClean="0"/>
              <a:t>id (key)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profile_id</a:t>
            </a:r>
            <a:r>
              <a:rPr lang="en-US" sz="800" dirty="0" smtClean="0"/>
              <a:t> (f</a:t>
            </a:r>
            <a:r>
              <a:rPr lang="en-US" sz="800" dirty="0"/>
              <a:t> </a:t>
            </a:r>
            <a:r>
              <a:rPr lang="en-US" sz="800" dirty="0" smtClean="0"/>
              <a:t>key)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startup_id</a:t>
            </a:r>
            <a:r>
              <a:rPr lang="en-US" sz="800" dirty="0" smtClean="0"/>
              <a:t> </a:t>
            </a:r>
            <a:r>
              <a:rPr lang="en-US" sz="800" dirty="0"/>
              <a:t>(f key)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campaign_id</a:t>
            </a:r>
            <a:r>
              <a:rPr lang="en-US" sz="800" dirty="0"/>
              <a:t> (f key)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Isinvestor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Invest_sum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Invest_date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Invest_status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Ismentor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Isfollower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created_at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updated_at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endParaRPr lang="en-US" sz="800" dirty="0"/>
          </a:p>
        </p:txBody>
      </p:sp>
      <p:sp>
        <p:nvSpPr>
          <p:cNvPr id="18" name="Rectangle 17"/>
          <p:cNvSpPr/>
          <p:nvPr/>
        </p:nvSpPr>
        <p:spPr>
          <a:xfrm>
            <a:off x="1949828" y="5048867"/>
            <a:ext cx="2106706" cy="55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Become mentor</a:t>
            </a:r>
            <a:endParaRPr lang="en-US" sz="1200" b="1" dirty="0"/>
          </a:p>
        </p:txBody>
      </p:sp>
      <p:cxnSp>
        <p:nvCxnSpPr>
          <p:cNvPr id="20" name="Elbow Connector 19"/>
          <p:cNvCxnSpPr>
            <a:stCxn id="39" idx="0"/>
            <a:endCxn id="15" idx="2"/>
          </p:cNvCxnSpPr>
          <p:nvPr/>
        </p:nvCxnSpPr>
        <p:spPr>
          <a:xfrm rot="5400000" flipH="1" flipV="1">
            <a:off x="4032310" y="3511085"/>
            <a:ext cx="1195917" cy="7512"/>
          </a:xfrm>
          <a:prstGeom prst="bentConnector3">
            <a:avLst>
              <a:gd name="adj1" fmla="val 50000"/>
            </a:avLst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73159" y="4112799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Investment</a:t>
            </a:r>
            <a:endParaRPr lang="en-US" sz="1200" b="1" dirty="0"/>
          </a:p>
        </p:txBody>
      </p:sp>
      <p:cxnSp>
        <p:nvCxnSpPr>
          <p:cNvPr id="93" name="Straight Arrow Connector 92"/>
          <p:cNvCxnSpPr>
            <a:endCxn id="92" idx="3"/>
          </p:cNvCxnSpPr>
          <p:nvPr/>
        </p:nvCxnSpPr>
        <p:spPr>
          <a:xfrm flipH="1">
            <a:off x="2995669" y="1631512"/>
            <a:ext cx="585004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96475" y="2105062"/>
            <a:ext cx="2106706" cy="6291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Campaigns</a:t>
            </a:r>
          </a:p>
          <a:p>
            <a:pPr algn="ctr"/>
            <a:r>
              <a:rPr lang="en-US" sz="800" b="1" dirty="0" smtClean="0"/>
              <a:t>(see startup module)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995669" y="2413132"/>
            <a:ext cx="577490" cy="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896475" y="1321642"/>
            <a:ext cx="2099194" cy="6197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/>
              <a:t>Stratup</a:t>
            </a:r>
            <a:endParaRPr lang="en-US" sz="800" b="1" dirty="0" smtClean="0"/>
          </a:p>
          <a:p>
            <a:pPr algn="ctr"/>
            <a:r>
              <a:rPr lang="en-US" sz="800" b="1" dirty="0" smtClean="0"/>
              <a:t>(see authorization module)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3231" y="1809392"/>
            <a:ext cx="1818618" cy="6197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Profile</a:t>
            </a:r>
          </a:p>
          <a:p>
            <a:pPr algn="ctr"/>
            <a:r>
              <a:rPr lang="en-US" sz="800" b="1" dirty="0" smtClean="0"/>
              <a:t>(see authorization module)</a:t>
            </a:r>
            <a:endParaRPr lang="en-US" sz="800" dirty="0" smtClean="0"/>
          </a:p>
        </p:txBody>
      </p:sp>
      <p:sp>
        <p:nvSpPr>
          <p:cNvPr id="102" name="Rectangle 101"/>
          <p:cNvSpPr/>
          <p:nvPr/>
        </p:nvSpPr>
        <p:spPr>
          <a:xfrm>
            <a:off x="5069852" y="5826524"/>
            <a:ext cx="2106706" cy="55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Invest</a:t>
            </a:r>
            <a:endParaRPr lang="en-US" sz="1200" dirty="0"/>
          </a:p>
        </p:txBody>
      </p:sp>
      <p:cxnSp>
        <p:nvCxnSpPr>
          <p:cNvPr id="106" name="Elbow Connector 105"/>
          <p:cNvCxnSpPr>
            <a:stCxn id="39" idx="2"/>
            <a:endCxn id="102" idx="1"/>
          </p:cNvCxnSpPr>
          <p:nvPr/>
        </p:nvCxnSpPr>
        <p:spPr>
          <a:xfrm rot="16200000" flipH="1">
            <a:off x="4129525" y="5162608"/>
            <a:ext cx="1437314" cy="443340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39" idx="2"/>
            <a:endCxn id="37" idx="3"/>
          </p:cNvCxnSpPr>
          <p:nvPr/>
        </p:nvCxnSpPr>
        <p:spPr>
          <a:xfrm rot="5400000">
            <a:off x="3622866" y="5099289"/>
            <a:ext cx="1437314" cy="569978"/>
          </a:xfrm>
          <a:prstGeom prst="bentConnector2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679865" y="2126297"/>
            <a:ext cx="863366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9" idx="0"/>
            <a:endCxn id="55" idx="2"/>
          </p:cNvCxnSpPr>
          <p:nvPr/>
        </p:nvCxnSpPr>
        <p:spPr>
          <a:xfrm rot="5400000" flipH="1" flipV="1">
            <a:off x="5197692" y="1857951"/>
            <a:ext cx="1683668" cy="2826028"/>
          </a:xfrm>
          <a:prstGeom prst="bentConnector3">
            <a:avLst>
              <a:gd name="adj1" fmla="val 42088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251616" y="5048867"/>
            <a:ext cx="2681020" cy="552822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Payment system</a:t>
            </a:r>
            <a:endParaRPr lang="en-US" dirty="0"/>
          </a:p>
        </p:txBody>
      </p:sp>
      <p:cxnSp>
        <p:nvCxnSpPr>
          <p:cNvPr id="34" name="Elbow Connector 33"/>
          <p:cNvCxnSpPr>
            <a:stCxn id="102" idx="3"/>
            <a:endCxn id="25" idx="2"/>
          </p:cNvCxnSpPr>
          <p:nvPr/>
        </p:nvCxnSpPr>
        <p:spPr>
          <a:xfrm flipV="1">
            <a:off x="7176558" y="5601689"/>
            <a:ext cx="415568" cy="501246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913212" y="5826524"/>
            <a:ext cx="2143322" cy="55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Become follower</a:t>
            </a:r>
            <a:endParaRPr lang="en-US" sz="1200" b="1" dirty="0"/>
          </a:p>
        </p:txBody>
      </p:sp>
      <p:cxnSp>
        <p:nvCxnSpPr>
          <p:cNvPr id="41" name="Elbow Connector 40"/>
          <p:cNvCxnSpPr>
            <a:stCxn id="39" idx="2"/>
            <a:endCxn id="18" idx="3"/>
          </p:cNvCxnSpPr>
          <p:nvPr/>
        </p:nvCxnSpPr>
        <p:spPr>
          <a:xfrm rot="5400000">
            <a:off x="4011695" y="4710460"/>
            <a:ext cx="659657" cy="569978"/>
          </a:xfrm>
          <a:prstGeom prst="bentConnector2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543231" y="4112798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CloseDeal</a:t>
            </a:r>
            <a:endParaRPr lang="en-US" sz="1200" b="1" dirty="0"/>
          </a:p>
        </p:txBody>
      </p:sp>
      <p:cxnSp>
        <p:nvCxnSpPr>
          <p:cNvPr id="56" name="Elbow Connector 55"/>
          <p:cNvCxnSpPr>
            <a:stCxn id="25" idx="0"/>
            <a:endCxn id="54" idx="2"/>
          </p:cNvCxnSpPr>
          <p:nvPr/>
        </p:nvCxnSpPr>
        <p:spPr>
          <a:xfrm rot="5400000" flipH="1" flipV="1">
            <a:off x="7402732" y="4855015"/>
            <a:ext cx="383247" cy="445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9" idx="3"/>
            <a:endCxn id="54" idx="1"/>
          </p:cNvCxnSpPr>
          <p:nvPr/>
        </p:nvCxnSpPr>
        <p:spPr>
          <a:xfrm flipV="1">
            <a:off x="5679865" y="4389209"/>
            <a:ext cx="863366" cy="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4" idx="0"/>
          </p:cNvCxnSpPr>
          <p:nvPr/>
        </p:nvCxnSpPr>
        <p:spPr>
          <a:xfrm rot="16200000" flipV="1">
            <a:off x="5952700" y="2468913"/>
            <a:ext cx="1378562" cy="190920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5400000" flipH="1" flipV="1">
            <a:off x="7054935" y="3262964"/>
            <a:ext cx="1699665" cy="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4" idx="0"/>
            <a:endCxn id="32" idx="1"/>
          </p:cNvCxnSpPr>
          <p:nvPr/>
        </p:nvCxnSpPr>
        <p:spPr>
          <a:xfrm rot="16200000" flipV="1">
            <a:off x="3399956" y="-83831"/>
            <a:ext cx="1693149" cy="6700109"/>
          </a:xfrm>
          <a:prstGeom prst="bentConnector4">
            <a:avLst>
              <a:gd name="adj1" fmla="val 19669"/>
              <a:gd name="adj2" fmla="val 103412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9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399</Words>
  <Application>Microsoft Office PowerPoint</Application>
  <PresentationFormat>On-screen Show (4:3)</PresentationFormat>
  <Paragraphs>177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Equicon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Astretsov</dc:creator>
  <cp:lastModifiedBy>Siddharth</cp:lastModifiedBy>
  <cp:revision>13</cp:revision>
  <dcterms:created xsi:type="dcterms:W3CDTF">2012-10-13T04:31:56Z</dcterms:created>
  <dcterms:modified xsi:type="dcterms:W3CDTF">2012-10-20T23:36:36Z</dcterms:modified>
</cp:coreProperties>
</file>