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6" r:id="rId5"/>
    <p:sldId id="259" r:id="rId6"/>
    <p:sldId id="265" r:id="rId7"/>
    <p:sldId id="267" r:id="rId8"/>
    <p:sldId id="261" r:id="rId9"/>
    <p:sldId id="268" r:id="rId10"/>
    <p:sldId id="280" r:id="rId11"/>
    <p:sldId id="283" r:id="rId12"/>
    <p:sldId id="275" r:id="rId13"/>
    <p:sldId id="277" r:id="rId14"/>
    <p:sldId id="278" r:id="rId15"/>
    <p:sldId id="262" r:id="rId16"/>
    <p:sldId id="279" r:id="rId17"/>
    <p:sldId id="269" r:id="rId18"/>
    <p:sldId id="270" r:id="rId19"/>
    <p:sldId id="281" r:id="rId20"/>
    <p:sldId id="276" r:id="rId21"/>
    <p:sldId id="260" r:id="rId22"/>
    <p:sldId id="271" r:id="rId23"/>
    <p:sldId id="264" r:id="rId24"/>
    <p:sldId id="272" r:id="rId25"/>
    <p:sldId id="26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75" autoAdjust="0"/>
  </p:normalViewPr>
  <p:slideViewPr>
    <p:cSldViewPr>
      <p:cViewPr varScale="1">
        <p:scale>
          <a:sx n="65" d="100"/>
          <a:sy n="65" d="100"/>
        </p:scale>
        <p:origin x="-11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C7575-9934-4C4C-8E3F-E4394A5F037C}" type="datetimeFigureOut">
              <a:rPr lang="en-US" smtClean="0"/>
              <a:pPr/>
              <a:t>12/10/2007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9F9D1-F6D0-4D90-B4EC-1EDA55259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9D1-F6D0-4D90-B4EC-1EDA552590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9D1-F6D0-4D90-B4EC-1EDA552590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9F9D1-F6D0-4D90-B4EC-1EDA5525908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2FE39-FB62-4B33-98CE-D27947D3D0F3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E45B7-AB57-48FF-B87F-5BD131945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15A6A-C0A6-47C1-B927-099959140B4C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6F42C-02CA-4FE0-9E5F-BC0202E6C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BD723-9928-4E5D-A27C-6E420D92C9D4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49E9A-F6A1-4FE7-89D8-00E97E73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D5644-23F3-4F36-9819-F7F73E4829BD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F67F-8FA8-4BBD-B4AF-DA382B7C8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F8ACF-CD7E-4C7D-8DF7-ABC59AA5F418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E0EEE-BB89-43EF-8949-356C285D1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0EBB-6131-4466-9592-707168CDA7CF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FD166-3933-4B10-A974-EE3A39F82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353F-E631-4CB0-A72B-9CE4851DBA15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6587E-2EE2-48AA-9856-DA189D5F5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79CD9-E0D4-4274-9E88-9FDC094455E4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154E2-ACE4-4832-9906-90F2ADB02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7CA30-09B9-4D6E-8945-04CE7FBD7006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11BCE-F45D-49BC-9831-21FB50F5E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9F7AA-BF20-42CD-8BA8-4F475CF8A487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7CBFF-9F8E-4C54-9A6A-654DD863A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7F6CF-BCE8-49AB-9BB1-A461D1ECB724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80FD-2321-455E-A7E9-68243C854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darkaurora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209C6A-00FC-4F7E-8B71-DE74921B9B24}" type="datetimeFigureOut">
              <a:rPr lang="en-US"/>
              <a:pPr>
                <a:defRPr/>
              </a:pPr>
              <a:t>12/10/2007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285D790-9DEB-48D9-88B0-104AC6851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228600" y="2438400"/>
            <a:ext cx="8686800" cy="7620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PS3 DSIVE TEAM</a:t>
            </a:r>
            <a:br>
              <a:rPr lang="en-US" sz="8800" dirty="0" smtClean="0"/>
            </a:br>
            <a:endParaRPr lang="en-US" sz="88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894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2949575"/>
            <a:ext cx="77724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chemeClr val="bg1"/>
                </a:solidFill>
                <a:latin typeface="+mj-lt"/>
                <a:cs typeface="+mn-cs"/>
              </a:rPr>
              <a:t>Final Presentation: </a:t>
            </a:r>
            <a:br>
              <a:rPr lang="en-US" sz="4800" dirty="0">
                <a:solidFill>
                  <a:schemeClr val="bg1"/>
                </a:solidFill>
                <a:latin typeface="+mj-lt"/>
                <a:cs typeface="+mn-cs"/>
              </a:rPr>
            </a:br>
            <a:r>
              <a:rPr lang="en-US" sz="4800" dirty="0">
                <a:solidFill>
                  <a:schemeClr val="bg1"/>
                </a:solidFill>
                <a:latin typeface="+mj-lt"/>
                <a:cs typeface="+mn-cs"/>
              </a:rPr>
              <a:t>Cell </a:t>
            </a:r>
            <a:r>
              <a:rPr lang="en-US" sz="4800" dirty="0" smtClean="0">
                <a:solidFill>
                  <a:schemeClr val="bg1"/>
                </a:solidFill>
                <a:latin typeface="+mj-lt"/>
                <a:cs typeface="+mn-cs"/>
              </a:rPr>
              <a:t>Broadband Engine (CBE)</a:t>
            </a:r>
            <a:r>
              <a:rPr lang="en-US" sz="4800" dirty="0">
                <a:solidFill>
                  <a:schemeClr val="bg1"/>
                </a:solidFill>
                <a:latin typeface="+mj-lt"/>
                <a:cs typeface="+mn-cs"/>
              </a:rPr>
              <a:t/>
            </a:r>
            <a:br>
              <a:rPr lang="en-US" sz="4800" dirty="0">
                <a:solidFill>
                  <a:schemeClr val="bg1"/>
                </a:solidFill>
                <a:latin typeface="+mj-lt"/>
                <a:cs typeface="+mn-cs"/>
              </a:rPr>
            </a:br>
            <a:r>
              <a:rPr lang="en-US" sz="4800" dirty="0">
                <a:solidFill>
                  <a:schemeClr val="bg1"/>
                </a:solidFill>
                <a:latin typeface="+mj-lt"/>
                <a:cs typeface="+mn-cs"/>
              </a:rPr>
              <a:t>Real World Application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52800" y="5207000"/>
            <a:ext cx="2168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itchFamily="34" charset="0"/>
              </a:rPr>
              <a:t>12/10/2007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 t="32089" b="26119"/>
          <a:stretch>
            <a:fillRect/>
          </a:stretch>
        </p:blipFill>
        <p:spPr bwMode="auto">
          <a:xfrm>
            <a:off x="6934200" y="6172200"/>
            <a:ext cx="216988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54000"/>
              </a:srgbClr>
            </a:outerShdw>
          </a:effectLst>
          <a:scene3d>
            <a:camera prst="orthographicFront"/>
            <a:lightRig rig="threePt" dir="t"/>
          </a:scene3d>
          <a:sp3d>
            <a:bevelT w="146050" h="209550"/>
          </a:sp3d>
        </p:spPr>
      </p:pic>
      <p:sp>
        <p:nvSpPr>
          <p:cNvPr id="7" name="TextBox 6"/>
          <p:cNvSpPr txBox="1"/>
          <p:nvPr/>
        </p:nvSpPr>
        <p:spPr>
          <a:xfrm>
            <a:off x="4724400" y="6243935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Sponsored by: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1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Methodology &amp; Strategy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Model &amp; prototype ideas in MATLAB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Code translated into C from MATLAB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Successfully port and run functions on PS3 using Cell SDK Environment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Vectorize code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 smtClean="0"/>
              <a:t>Concurrently build simulation hardware for future independent image testing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3716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Imaging Concepts </a:t>
            </a:r>
            <a:r>
              <a:rPr lang="en-US" dirty="0"/>
              <a:t>Considered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b="1" dirty="0"/>
              <a:t>Subtraction </a:t>
            </a:r>
          </a:p>
          <a:p>
            <a:pPr marL="990600" lvl="1" indent="-533400"/>
            <a:r>
              <a:rPr lang="en-US" sz="1400" dirty="0"/>
              <a:t>Consistent </a:t>
            </a:r>
            <a:r>
              <a:rPr lang="en-US" sz="1400" dirty="0" smtClean="0"/>
              <a:t>lighting</a:t>
            </a:r>
          </a:p>
          <a:p>
            <a:pPr marL="990600" lvl="1" indent="-533400"/>
            <a:r>
              <a:rPr lang="en-US" sz="1400" dirty="0" smtClean="0"/>
              <a:t>Requires </a:t>
            </a:r>
            <a:r>
              <a:rPr lang="en-US" sz="1400" dirty="0"/>
              <a:t>prefect </a:t>
            </a:r>
            <a:r>
              <a:rPr lang="en-US" sz="1400" dirty="0" smtClean="0"/>
              <a:t>alignment</a:t>
            </a:r>
            <a:endParaRPr lang="en-US" sz="1400" dirty="0"/>
          </a:p>
          <a:p>
            <a:pPr marL="990600" lvl="1" indent="-533400"/>
            <a:endParaRPr lang="en-US" sz="1400" dirty="0"/>
          </a:p>
          <a:p>
            <a:pPr marL="609600" indent="-609600">
              <a:buFontTx/>
              <a:buNone/>
            </a:pPr>
            <a:r>
              <a:rPr lang="en-US" sz="1400" b="1" dirty="0"/>
              <a:t>Average Distance </a:t>
            </a:r>
          </a:p>
          <a:p>
            <a:pPr marL="990600" lvl="1" indent="-533400"/>
            <a:r>
              <a:rPr lang="en-US" sz="1400" dirty="0" smtClean="0"/>
              <a:t>Sufficient lighting on the edge of the blade, and on the scribed line.</a:t>
            </a:r>
          </a:p>
          <a:p>
            <a:pPr marL="990600" lvl="1" indent="-533400"/>
            <a:endParaRPr lang="en-US" sz="1400" dirty="0" smtClean="0"/>
          </a:p>
          <a:p>
            <a:pPr marL="609600" indent="-609600">
              <a:buFontTx/>
              <a:buNone/>
            </a:pPr>
            <a:r>
              <a:rPr lang="en-US" sz="1400" b="1" dirty="0" smtClean="0"/>
              <a:t>Edge Size Standard Deviation </a:t>
            </a:r>
          </a:p>
          <a:p>
            <a:pPr marL="990600" lvl="1" indent="-533400"/>
            <a:r>
              <a:rPr lang="en-US" sz="1400" dirty="0" smtClean="0"/>
              <a:t>The total number of steps needed to implement this method is greater than the other two methods. </a:t>
            </a:r>
          </a:p>
          <a:p>
            <a:pPr marL="990600" lvl="1" indent="-533400"/>
            <a:r>
              <a:rPr lang="en-US" sz="1400" dirty="0" smtClean="0"/>
              <a:t>Matrox based Level Setting Edge Detection</a:t>
            </a:r>
          </a:p>
          <a:p>
            <a:pPr marL="990600" lvl="1" indent="-533400"/>
            <a:endParaRPr lang="en-US" sz="1400" dirty="0" smtClean="0"/>
          </a:p>
          <a:p>
            <a:pPr marL="609600" indent="-609600">
              <a:buFontTx/>
              <a:buNone/>
            </a:pPr>
            <a:r>
              <a:rPr lang="en-US" sz="1400" b="1" dirty="0" smtClean="0"/>
              <a:t>Level Setting Edge Detection</a:t>
            </a:r>
          </a:p>
          <a:p>
            <a:pPr marL="990600" lvl="1" indent="-533400"/>
            <a:r>
              <a:rPr lang="en-US" sz="1400" dirty="0" smtClean="0"/>
              <a:t>Complex mathematics </a:t>
            </a:r>
          </a:p>
          <a:p>
            <a:pPr marL="990600" lvl="1" indent="-533400"/>
            <a:r>
              <a:rPr lang="en-US" sz="1400" dirty="0" smtClean="0"/>
              <a:t>Difficult to implement outside of MatLab </a:t>
            </a:r>
          </a:p>
          <a:p>
            <a:pPr marL="990600" lvl="1" indent="-533400"/>
            <a:endParaRPr lang="en-US" sz="1400" dirty="0"/>
          </a:p>
          <a:p>
            <a:pPr marL="609600" indent="-609600">
              <a:buFontTx/>
              <a:buNone/>
            </a:pPr>
            <a:r>
              <a:rPr lang="en-US" sz="1400" b="1" dirty="0" smtClean="0"/>
              <a:t>High Pass Filter Edge Detection</a:t>
            </a:r>
          </a:p>
          <a:p>
            <a:pPr marL="990600" lvl="1" indent="-533400"/>
            <a:r>
              <a:rPr lang="en-US" sz="1400" dirty="0" smtClean="0"/>
              <a:t>Least process intensive</a:t>
            </a:r>
          </a:p>
          <a:p>
            <a:pPr marL="990600" lvl="1" indent="-533400"/>
            <a:r>
              <a:rPr lang="en-US" sz="1400" dirty="0" smtClean="0"/>
              <a:t>Easily implemented</a:t>
            </a:r>
          </a:p>
          <a:p>
            <a:pPr marL="990600" lvl="1" indent="-533400"/>
            <a:r>
              <a:rPr lang="en-US" sz="1400" dirty="0" smtClean="0"/>
              <a:t>Sufficient accuracy</a:t>
            </a:r>
          </a:p>
          <a:p>
            <a:pPr marL="990600" lvl="1" indent="-533400"/>
            <a:endParaRPr lang="en-US" sz="1400" dirty="0" smtClean="0"/>
          </a:p>
          <a:p>
            <a:pPr marL="990600" lvl="1" indent="-533400"/>
            <a:endParaRPr lang="en-US" sz="1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2954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Demonstration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Level Setting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1524000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600" dirty="0">
                <a:solidFill>
                  <a:schemeClr val="bg1"/>
                </a:solidFill>
                <a:latin typeface="+mn-lt"/>
                <a:cs typeface="+mn-cs"/>
              </a:rPr>
              <a:t>Contour Technique 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Tracks changes in shapes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Types of shapes: splits, hole development and geometric deviations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cs typeface="+mn-cs"/>
              </a:rPr>
              <a:t>Time variant function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cs typeface="+mn-cs"/>
              </a:rPr>
              <a:t>Based on number of iterations for accuracy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2133600"/>
            <a:ext cx="9144000" cy="3962400"/>
            <a:chOff x="0" y="2133600"/>
            <a:chExt cx="9144000" cy="3962400"/>
          </a:xfrm>
        </p:grpSpPr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2"/>
            <a:srcRect l="15205" t="5021" r="14620" b="14644"/>
            <a:stretch>
              <a:fillRect/>
            </a:stretch>
          </p:blipFill>
          <p:spPr bwMode="auto">
            <a:xfrm>
              <a:off x="0" y="2133600"/>
              <a:ext cx="4572000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3"/>
            <a:srcRect l="7246" r="5797" b="5314"/>
            <a:stretch>
              <a:fillRect/>
            </a:stretch>
          </p:blipFill>
          <p:spPr bwMode="auto">
            <a:xfrm>
              <a:off x="4572000" y="2133600"/>
              <a:ext cx="4572000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br>
              <a:rPr lang="en-US" b="1" dirty="0" smtClean="0"/>
            </a:br>
            <a:r>
              <a:rPr lang="en-US" dirty="0" smtClean="0"/>
              <a:t>MatLab Edge Detection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4295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304800" y="14478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Demonstration</a:t>
            </a:r>
            <a:br>
              <a:rPr lang="en-US" b="1" dirty="0" smtClean="0"/>
            </a:br>
            <a:r>
              <a:rPr lang="en-US" dirty="0" smtClean="0"/>
              <a:t>MatLab Edge Detection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9600" y="1447800"/>
            <a:ext cx="7924800" cy="5262563"/>
            <a:chOff x="609600" y="1447800"/>
            <a:chExt cx="7924800" cy="5262563"/>
          </a:xfrm>
        </p:grpSpPr>
        <p:sp>
          <p:nvSpPr>
            <p:cNvPr id="14343" name="Rectangle 12"/>
            <p:cNvSpPr>
              <a:spLocks noChangeArrowheads="1"/>
            </p:cNvSpPr>
            <p:nvPr/>
          </p:nvSpPr>
          <p:spPr bwMode="auto">
            <a:xfrm>
              <a:off x="5410200" y="3657600"/>
              <a:ext cx="31242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Average Displacement: 17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Standard Deviation: 4.196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endParaRPr lang="en-US" sz="1200" dirty="0"/>
            </a:p>
          </p:txBody>
        </p:sp>
        <p:sp>
          <p:nvSpPr>
            <p:cNvPr id="14339" name="Rectangle 7"/>
            <p:cNvSpPr>
              <a:spLocks noChangeArrowheads="1"/>
            </p:cNvSpPr>
            <p:nvPr/>
          </p:nvSpPr>
          <p:spPr bwMode="auto">
            <a:xfrm>
              <a:off x="609600" y="3657600"/>
              <a:ext cx="2971800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Average Displacement: 2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Standard Deviation: 0.651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/>
              </a:r>
              <a:br>
                <a:rPr lang="en-US" sz="1200" dirty="0">
                  <a:solidFill>
                    <a:schemeClr val="bg1"/>
                  </a:solidFill>
                </a:rPr>
              </a:br>
              <a:endParaRPr lang="en-US" sz="1200" dirty="0"/>
            </a:p>
          </p:txBody>
        </p:sp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0600" y="1498600"/>
              <a:ext cx="2133600" cy="215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1" name="Rectangle 10"/>
            <p:cNvSpPr>
              <a:spLocks noChangeArrowheads="1"/>
            </p:cNvSpPr>
            <p:nvPr/>
          </p:nvSpPr>
          <p:spPr bwMode="auto">
            <a:xfrm>
              <a:off x="3505200" y="3657600"/>
              <a:ext cx="2057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Average Displacement: 15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Standard Deviation: 3.419</a:t>
              </a:r>
              <a:endParaRPr lang="en-US" sz="1200" dirty="0"/>
            </a:p>
          </p:txBody>
        </p:sp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67400" y="1447800"/>
              <a:ext cx="2218052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4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90600" y="4114800"/>
              <a:ext cx="2133600" cy="215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5" name="Rectangle 14"/>
            <p:cNvSpPr>
              <a:spLocks noChangeArrowheads="1"/>
            </p:cNvSpPr>
            <p:nvPr/>
          </p:nvSpPr>
          <p:spPr bwMode="auto">
            <a:xfrm>
              <a:off x="1066800" y="6243638"/>
              <a:ext cx="20574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Average Displacement: 51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Standard Deviation: 14.204</a:t>
              </a:r>
              <a:endParaRPr lang="en-US" sz="1200" dirty="0"/>
            </a:p>
          </p:txBody>
        </p:sp>
        <p:pic>
          <p:nvPicPr>
            <p:cNvPr id="14346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4114800"/>
              <a:ext cx="22098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7" name="Rectangle 16"/>
            <p:cNvSpPr>
              <a:spLocks noChangeArrowheads="1"/>
            </p:cNvSpPr>
            <p:nvPr/>
          </p:nvSpPr>
          <p:spPr bwMode="auto">
            <a:xfrm>
              <a:off x="3505200" y="6248400"/>
              <a:ext cx="2057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Average Displacement: 15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Standard Deviation: 1.910</a:t>
              </a:r>
              <a:endParaRPr lang="en-US" sz="1200" dirty="0"/>
            </a:p>
          </p:txBody>
        </p:sp>
        <p:sp>
          <p:nvSpPr>
            <p:cNvPr id="14348" name="Rectangle 18"/>
            <p:cNvSpPr>
              <a:spLocks noChangeArrowheads="1"/>
            </p:cNvSpPr>
            <p:nvPr/>
          </p:nvSpPr>
          <p:spPr bwMode="auto">
            <a:xfrm>
              <a:off x="5715000" y="6248400"/>
              <a:ext cx="24384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Average Displacement: 86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r>
                <a:rPr lang="en-US" sz="1200" dirty="0">
                  <a:solidFill>
                    <a:schemeClr val="bg1"/>
                  </a:solidFill>
                </a:rPr>
                <a:t>Standard Deviation: 12.422</a:t>
              </a:r>
              <a:endParaRPr lang="en-US" sz="1200" dirty="0"/>
            </a:p>
          </p:txBody>
        </p:sp>
        <p:pic>
          <p:nvPicPr>
            <p:cNvPr id="14349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429000" y="1447800"/>
              <a:ext cx="2217737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867400" y="4114800"/>
              <a:ext cx="2185988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" name="Straight Connector 14"/>
          <p:cNvCxnSpPr/>
          <p:nvPr/>
        </p:nvCxnSpPr>
        <p:spPr>
          <a:xfrm>
            <a:off x="304800" y="12954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System Design </a:t>
            </a:r>
            <a:br>
              <a:rPr lang="en-US" b="1" dirty="0" smtClean="0"/>
            </a:br>
            <a:r>
              <a:rPr lang="en-US" dirty="0" smtClean="0"/>
              <a:t>PPU / SPU Information Exchange</a:t>
            </a:r>
            <a:endParaRPr lang="en-US" dirty="0"/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 eaLnBrk="1" hangingPunct="1">
              <a:buFont typeface="Arial" charset="0"/>
              <a:buNone/>
            </a:pPr>
            <a:endParaRPr lang="en-US" smtClean="0"/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1371600"/>
            <a:ext cx="82296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52400" y="1447800"/>
            <a:ext cx="8839200" cy="5943600"/>
            <a:chOff x="152400" y="1447800"/>
            <a:chExt cx="8839200" cy="5943600"/>
          </a:xfrm>
        </p:grpSpPr>
        <p:pic>
          <p:nvPicPr>
            <p:cNvPr id="18437" name="Picture 2" descr="C:\My Classes\ECSE Design - ECSE 4900 - 03\Final Report\PPU SPU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28800" y="1447800"/>
              <a:ext cx="5357813" cy="2971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8" name="TextBox 8"/>
            <p:cNvSpPr txBox="1">
              <a:spLocks noChangeArrowheads="1"/>
            </p:cNvSpPr>
            <p:nvPr/>
          </p:nvSpPr>
          <p:spPr bwMode="auto">
            <a:xfrm>
              <a:off x="152400" y="4344988"/>
              <a:ext cx="8839200" cy="3046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  <a:latin typeface="Calibri" pitchFamily="34" charset="0"/>
                </a:rPr>
                <a:t>One Power Processing Element (PPE) that controls  eight Synergistic Processing Elements (SPE)</a:t>
              </a:r>
            </a:p>
            <a:p>
              <a:pPr>
                <a:buFont typeface="Arial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  <a:latin typeface="Calibri" pitchFamily="34" charset="0"/>
                </a:rPr>
                <a:t> Team is using SDK 2.1 and “libspe2.h”</a:t>
              </a:r>
            </a:p>
            <a:p>
              <a:pPr>
                <a:buFont typeface="Arial" charset="0"/>
                <a:buChar char="•"/>
              </a:pPr>
              <a:r>
                <a:rPr lang="en-US" sz="3200" dirty="0">
                  <a:solidFill>
                    <a:schemeClr val="bg1"/>
                  </a:solidFill>
                  <a:latin typeface="Calibri" pitchFamily="34" charset="0"/>
                </a:rPr>
                <a:t> Each SPE includes a Memory Flow Control (MFC) that includes direct memory access</a:t>
              </a:r>
            </a:p>
            <a:p>
              <a:endParaRPr lang="en-US" sz="32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Demonstration</a:t>
            </a:r>
            <a:br>
              <a:rPr lang="en-US" b="1" smtClean="0"/>
            </a:br>
            <a:r>
              <a:rPr lang="en-US" smtClean="0"/>
              <a:t>PPU / SPU Information Exchange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8600" y="1524000"/>
            <a:ext cx="82296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133600"/>
          <a:ext cx="87630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Square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Convolution 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ThinkPad T61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Convolution on PPE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with PPU/SPU parallel processing (4 SPE’s)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</a:t>
                      </a:r>
                      <a:r>
                        <a:rPr lang="en-US" baseline="0" dirty="0" smtClean="0"/>
                        <a:t>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r>
                        <a:rPr lang="en-US" baseline="0" dirty="0" smtClean="0"/>
                        <a:t>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57.5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235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1,705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3,930</a:t>
                      </a:r>
                      <a:r>
                        <a:rPr lang="en-US" baseline="0" dirty="0" smtClean="0"/>
                        <a:t>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982.5 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10,181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26, 570 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6,642.5 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1370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1752600"/>
            <a:ext cx="7086600" cy="3886200"/>
            <a:chOff x="990600" y="1752600"/>
            <a:chExt cx="7086600" cy="3886200"/>
          </a:xfrm>
        </p:grpSpPr>
        <p:sp>
          <p:nvSpPr>
            <p:cNvPr id="17412" name="TextBox 4"/>
            <p:cNvSpPr txBox="1">
              <a:spLocks noChangeArrowheads="1"/>
            </p:cNvSpPr>
            <p:nvPr/>
          </p:nvSpPr>
          <p:spPr bwMode="auto">
            <a:xfrm>
              <a:off x="990600" y="1752600"/>
              <a:ext cx="1752600" cy="83026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alibri" pitchFamily="34" charset="0"/>
                </a:rPr>
                <a:t>FTP Connection from Image capture hardware</a:t>
              </a:r>
            </a:p>
          </p:txBody>
        </p:sp>
        <p:sp>
          <p:nvSpPr>
            <p:cNvPr id="17413" name="TextBox 7"/>
            <p:cNvSpPr txBox="1">
              <a:spLocks noChangeArrowheads="1"/>
            </p:cNvSpPr>
            <p:nvPr/>
          </p:nvSpPr>
          <p:spPr bwMode="auto">
            <a:xfrm>
              <a:off x="3771900" y="1998663"/>
              <a:ext cx="1524000" cy="33813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PS3 Hard drive</a:t>
              </a:r>
            </a:p>
          </p:txBody>
        </p:sp>
        <p:sp>
          <p:nvSpPr>
            <p:cNvPr id="17414" name="TextBox 8"/>
            <p:cNvSpPr txBox="1">
              <a:spLocks noChangeArrowheads="1"/>
            </p:cNvSpPr>
            <p:nvPr/>
          </p:nvSpPr>
          <p:spPr bwMode="auto">
            <a:xfrm>
              <a:off x="6324600" y="1876425"/>
              <a:ext cx="1752600" cy="584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Convert Image format to PGM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895600" y="5194300"/>
              <a:ext cx="609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562600" y="5194300"/>
              <a:ext cx="609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17417" name="TextBox 11"/>
            <p:cNvSpPr txBox="1">
              <a:spLocks noChangeArrowheads="1"/>
            </p:cNvSpPr>
            <p:nvPr/>
          </p:nvSpPr>
          <p:spPr bwMode="auto">
            <a:xfrm>
              <a:off x="6324600" y="3360738"/>
              <a:ext cx="1752600" cy="83026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Create Matrix with int_matrix function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6934200" y="2743200"/>
              <a:ext cx="609600" cy="304800"/>
            </a:xfrm>
            <a:prstGeom prst="rightArrow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17419" name="TextBox 13"/>
            <p:cNvSpPr txBox="1">
              <a:spLocks noChangeArrowheads="1"/>
            </p:cNvSpPr>
            <p:nvPr/>
          </p:nvSpPr>
          <p:spPr bwMode="auto">
            <a:xfrm>
              <a:off x="3657600" y="3482975"/>
              <a:ext cx="1752600" cy="584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Blur image with blur kernel</a:t>
              </a:r>
            </a:p>
          </p:txBody>
        </p:sp>
        <p:sp>
          <p:nvSpPr>
            <p:cNvPr id="17420" name="TextBox 14"/>
            <p:cNvSpPr txBox="1">
              <a:spLocks noChangeArrowheads="1"/>
            </p:cNvSpPr>
            <p:nvPr/>
          </p:nvSpPr>
          <p:spPr bwMode="auto">
            <a:xfrm>
              <a:off x="990600" y="3482975"/>
              <a:ext cx="1752600" cy="584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Segment image colors</a:t>
              </a:r>
            </a:p>
          </p:txBody>
        </p:sp>
        <p:sp>
          <p:nvSpPr>
            <p:cNvPr id="17421" name="TextBox 15"/>
            <p:cNvSpPr txBox="1">
              <a:spLocks noChangeArrowheads="1"/>
            </p:cNvSpPr>
            <p:nvPr/>
          </p:nvSpPr>
          <p:spPr bwMode="auto">
            <a:xfrm>
              <a:off x="990600" y="5054600"/>
              <a:ext cx="1752600" cy="584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Implement edge detection</a:t>
              </a:r>
            </a:p>
          </p:txBody>
        </p:sp>
        <p:sp>
          <p:nvSpPr>
            <p:cNvPr id="17422" name="TextBox 16"/>
            <p:cNvSpPr txBox="1">
              <a:spLocks noChangeArrowheads="1"/>
            </p:cNvSpPr>
            <p:nvPr/>
          </p:nvSpPr>
          <p:spPr bwMode="auto">
            <a:xfrm>
              <a:off x="3657600" y="5054600"/>
              <a:ext cx="1752600" cy="584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Calculate Standard Deviation</a:t>
              </a:r>
            </a:p>
          </p:txBody>
        </p:sp>
        <p:sp>
          <p:nvSpPr>
            <p:cNvPr id="17423" name="TextBox 17"/>
            <p:cNvSpPr txBox="1">
              <a:spLocks noChangeArrowheads="1"/>
            </p:cNvSpPr>
            <p:nvPr/>
          </p:nvSpPr>
          <p:spPr bwMode="auto">
            <a:xfrm>
              <a:off x="6324600" y="5176838"/>
              <a:ext cx="1752600" cy="33813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Calibri" pitchFamily="34" charset="0"/>
                </a:rPr>
                <a:t>Output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971800" y="2016125"/>
              <a:ext cx="609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562600" y="2016125"/>
              <a:ext cx="609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524000" y="4444425"/>
              <a:ext cx="609600" cy="304800"/>
            </a:xfrm>
            <a:prstGeom prst="rightArrow">
              <a:avLst/>
            </a:prstGeom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895600" y="3657600"/>
              <a:ext cx="609600" cy="304800"/>
            </a:xfrm>
            <a:prstGeom prst="rightArrow">
              <a:avLst/>
            </a:prstGeom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5562600" y="3657600"/>
              <a:ext cx="609600" cy="304800"/>
            </a:xfrm>
            <a:prstGeom prst="rightArrow">
              <a:avLst/>
            </a:prstGeom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 l="19093" t="9384" r="19809" b="17889"/>
          <a:stretch>
            <a:fillRect/>
          </a:stretch>
        </p:blipFill>
        <p:spPr bwMode="auto">
          <a:xfrm>
            <a:off x="6096000" y="19812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System Design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1370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2428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160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BEFORE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600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AFTER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124200" y="2743200"/>
            <a:ext cx="2895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to End System</a:t>
            </a:r>
            <a:endParaRPr 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 Shell script developed for linking code together</a:t>
            </a:r>
          </a:p>
          <a:p>
            <a:pPr lvl="1"/>
            <a:r>
              <a:rPr lang="en-US" dirty="0" smtClean="0"/>
              <a:t>Manual runs performed on test images</a:t>
            </a:r>
          </a:p>
          <a:p>
            <a:pPr lvl="1"/>
            <a:r>
              <a:rPr lang="en-US" dirty="0" smtClean="0"/>
              <a:t>Accuracy of timer in hundredths of a second</a:t>
            </a:r>
          </a:p>
          <a:p>
            <a:pPr lvl="1"/>
            <a:r>
              <a:rPr lang="en-US" dirty="0" smtClean="0"/>
              <a:t>Estimated times:</a:t>
            </a:r>
          </a:p>
          <a:p>
            <a:pPr lvl="2"/>
            <a:r>
              <a:rPr lang="en-US" dirty="0" smtClean="0"/>
              <a:t>Intel Processor on T61: 1-2 seconds</a:t>
            </a:r>
          </a:p>
          <a:p>
            <a:pPr lvl="2"/>
            <a:r>
              <a:rPr lang="en-US" dirty="0" smtClean="0"/>
              <a:t>PS3 PPU: 60 ms (approximately 10 ms/operation)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945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System Design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Simulation Hardware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Testing Apparatus for End-to-End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Serves as a Simplified Image Capturing System for PS3 Erosion Image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Consists of a Turbine Simulator and an Image Capturing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Projects can be Easily Integrated Together</a:t>
            </a:r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522412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3600" dirty="0" smtClean="0"/>
              <a:t>Syed Ali</a:t>
            </a:r>
            <a:endParaRPr lang="en-US" sz="3200" dirty="0" smtClean="0"/>
          </a:p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1800" i="1" dirty="0" smtClean="0"/>
              <a:t>Mechanical/Electrical Engr</a:t>
            </a:r>
          </a:p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3600" dirty="0" smtClean="0"/>
              <a:t>Paul Ireifej</a:t>
            </a:r>
          </a:p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1800" i="1" dirty="0" smtClean="0"/>
              <a:t>Comp Systems Engr / Computer Science</a:t>
            </a:r>
            <a:endParaRPr lang="en-US" sz="3600" i="1" dirty="0" smtClean="0"/>
          </a:p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3600" dirty="0" smtClean="0"/>
              <a:t>Justin Law</a:t>
            </a:r>
          </a:p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1800" i="1" dirty="0" smtClean="0"/>
              <a:t>Comp Systems Engr</a:t>
            </a:r>
            <a:endParaRPr lang="en-US" sz="3600" i="1" dirty="0" smtClean="0"/>
          </a:p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3600" dirty="0" smtClean="0"/>
              <a:t>Carlos Lazo</a:t>
            </a:r>
          </a:p>
          <a:p>
            <a:pPr algn="ctr" eaLnBrk="1" fontAlgn="auto" hangingPunct="1">
              <a:spcAft>
                <a:spcPts val="0"/>
              </a:spcAft>
              <a:buNone/>
              <a:defRPr/>
            </a:pPr>
            <a:r>
              <a:rPr lang="en-US" sz="1800" i="1" dirty="0" smtClean="0"/>
              <a:t>Comp Systems Engr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6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 eaLnBrk="1" hangingPunct="1">
              <a:buNone/>
            </a:pPr>
            <a:r>
              <a:rPr lang="en-US" sz="3600" dirty="0" smtClean="0"/>
              <a:t>Tarzi Mahmutcan </a:t>
            </a:r>
          </a:p>
          <a:p>
            <a:pPr algn="ctr" eaLnBrk="1" hangingPunct="1">
              <a:buNone/>
            </a:pPr>
            <a:r>
              <a:rPr lang="en-US" sz="1800" i="1" dirty="0" smtClean="0"/>
              <a:t>Comp Systems Engr / Computer Science</a:t>
            </a:r>
          </a:p>
          <a:p>
            <a:pPr algn="ctr" eaLnBrk="1" hangingPunct="1">
              <a:buNone/>
            </a:pPr>
            <a:r>
              <a:rPr lang="en-US" sz="3600" dirty="0" smtClean="0"/>
              <a:t>Nick Matthews </a:t>
            </a:r>
          </a:p>
          <a:p>
            <a:pPr algn="ctr" eaLnBrk="1" hangingPunct="1">
              <a:buNone/>
            </a:pPr>
            <a:r>
              <a:rPr lang="en-US" sz="1800" i="1" dirty="0" smtClean="0"/>
              <a:t>Comp Systems Engr / Computer Science</a:t>
            </a:r>
          </a:p>
          <a:p>
            <a:pPr algn="ctr" eaLnBrk="1" hangingPunct="1">
              <a:buNone/>
            </a:pPr>
            <a:r>
              <a:rPr lang="en-US" sz="3600" dirty="0" smtClean="0"/>
              <a:t>Shahab </a:t>
            </a:r>
            <a:r>
              <a:rPr lang="en-US" sz="4000" dirty="0" smtClean="0"/>
              <a:t>Rastegar</a:t>
            </a:r>
          </a:p>
          <a:p>
            <a:pPr algn="ctr" eaLnBrk="1" hangingPunct="1">
              <a:buNone/>
            </a:pPr>
            <a:r>
              <a:rPr lang="en-US" sz="1800" dirty="0" smtClean="0"/>
              <a:t>Electrical Engr</a:t>
            </a:r>
          </a:p>
          <a:p>
            <a:pPr algn="ctr" eaLnBrk="1" hangingPunct="1">
              <a:buNone/>
            </a:pPr>
            <a:r>
              <a:rPr lang="en-US" sz="3600" dirty="0" smtClean="0"/>
              <a:t>Thomas Smith</a:t>
            </a:r>
          </a:p>
          <a:p>
            <a:pPr algn="ctr" eaLnBrk="1" hangingPunct="1">
              <a:buNone/>
            </a:pPr>
            <a:r>
              <a:rPr lang="en-US" sz="1800" i="1" dirty="0" smtClean="0"/>
              <a:t>Comp Systems Engr</a:t>
            </a:r>
          </a:p>
          <a:p>
            <a:pPr algn="ctr" eaLnBrk="1" hangingPunct="1">
              <a:buNone/>
            </a:pPr>
            <a:endParaRPr lang="en-US" sz="3600" dirty="0" smtClean="0"/>
          </a:p>
          <a:p>
            <a:pPr algn="ctr" eaLnBrk="1" hangingPunct="1">
              <a:buNone/>
            </a:pPr>
            <a:endParaRPr lang="en-US" sz="36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1370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Demonstration</a:t>
            </a:r>
            <a:br>
              <a:rPr lang="en-US" b="1" dirty="0" smtClean="0"/>
            </a:br>
            <a:r>
              <a:rPr lang="en-US" dirty="0" smtClean="0"/>
              <a:t>Simulation Hardware</a:t>
            </a:r>
          </a:p>
        </p:txBody>
      </p:sp>
      <p:pic>
        <p:nvPicPr>
          <p:cNvPr id="11267" name="Picture 2" descr="sc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54864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304800" y="1446212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Accomplishments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Linux O/S installation and connectivity</a:t>
            </a:r>
          </a:p>
          <a:p>
            <a:pPr eaLnBrk="1" hangingPunct="1"/>
            <a:r>
              <a:rPr lang="en-US" dirty="0" smtClean="0"/>
              <a:t>Image processing analysis and implementation</a:t>
            </a:r>
          </a:p>
          <a:p>
            <a:pPr eaLnBrk="1" hangingPunct="1"/>
            <a:r>
              <a:rPr lang="en-US" dirty="0" smtClean="0"/>
              <a:t>Code development and migration to PS3</a:t>
            </a:r>
          </a:p>
          <a:p>
            <a:pPr eaLnBrk="1" hangingPunct="1"/>
            <a:r>
              <a:rPr lang="en-US" dirty="0" smtClean="0"/>
              <a:t>Successful parallel communication with four PS3 sub-processors</a:t>
            </a:r>
          </a:p>
          <a:p>
            <a:pPr eaLnBrk="1" hangingPunct="1"/>
            <a:r>
              <a:rPr lang="en-US" dirty="0" smtClean="0"/>
              <a:t>End-to-end system with time estimates</a:t>
            </a:r>
          </a:p>
          <a:p>
            <a:pPr eaLnBrk="1" hangingPunct="1"/>
            <a:r>
              <a:rPr lang="en-US" dirty="0" smtClean="0"/>
              <a:t>Mechanical construction of simulation hardware</a:t>
            </a:r>
          </a:p>
          <a:p>
            <a:pPr eaLnBrk="1" hangingPunct="1"/>
            <a:endParaRPr lang="en-US" sz="36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1370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static variables</a:t>
            </a:r>
            <a:endParaRPr lang="en-US" dirty="0" smtClean="0"/>
          </a:p>
          <a:p>
            <a:r>
              <a:rPr lang="en-US" dirty="0" smtClean="0"/>
              <a:t>Unresolved code issues</a:t>
            </a:r>
            <a:endParaRPr lang="en-US" dirty="0" smtClean="0"/>
          </a:p>
          <a:p>
            <a:r>
              <a:rPr lang="en-US" dirty="0" smtClean="0"/>
              <a:t>Accuracy of edge detection</a:t>
            </a:r>
          </a:p>
          <a:p>
            <a:r>
              <a:rPr lang="en-US" dirty="0" smtClean="0"/>
              <a:t>FTP script not implemented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Open Issues &amp; Recommendations</a:t>
            </a:r>
            <a:br>
              <a:rPr lang="en-US" sz="4800" dirty="0" smtClean="0"/>
            </a:br>
            <a:r>
              <a:rPr lang="en-US" sz="4800" dirty="0" smtClean="0"/>
              <a:t>  Image Processing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13716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1" name="Picture 8" descr="ls_im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8400" y="3962400"/>
            <a:ext cx="3860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Open Issues &amp; Recommendations</a:t>
            </a:r>
            <a:br>
              <a:rPr lang="en-US" sz="4800" dirty="0" smtClean="0"/>
            </a:br>
            <a:r>
              <a:rPr lang="en-US" sz="4800" dirty="0" smtClean="0"/>
              <a:t>PPU / SPU Information Exchange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Unable to send an array parameter to an SPE</a:t>
            </a:r>
          </a:p>
          <a:p>
            <a:pPr eaLnBrk="1" hangingPunct="1"/>
            <a:r>
              <a:rPr lang="en-US" smtClean="0"/>
              <a:t>Function “mfc_get” initiates a transfer into the local store and function “mfc_put” initiates a transfer back into main memory</a:t>
            </a:r>
          </a:p>
          <a:p>
            <a:pPr eaLnBrk="1" hangingPunct="1"/>
            <a:r>
              <a:rPr lang="en-US" smtClean="0"/>
              <a:t>When including “spu_mfcio.h”, “spu_internals.h” returns error with “vec_float4” type</a:t>
            </a:r>
          </a:p>
          <a:p>
            <a:pPr eaLnBrk="1" hangingPunct="1"/>
            <a:r>
              <a:rPr lang="en-US" smtClean="0"/>
              <a:t>Recommendation: Begin development with SDK 3.0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" y="13716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More Complex </a:t>
            </a:r>
            <a:r>
              <a:rPr lang="en-US" dirty="0" err="1" smtClean="0"/>
              <a:t>LabView</a:t>
            </a:r>
            <a:r>
              <a:rPr lang="en-US" dirty="0" smtClean="0"/>
              <a:t> Program/Control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Faster Camera (1/1000 Minimum Shutter)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NI USB 6009 DAQ Card (Less Lag Time)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White LEDs &amp; Better Turbine Blade Model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Configure FTP Connection for PS3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Windows XP for </a:t>
            </a:r>
            <a:r>
              <a:rPr lang="en-US" dirty="0" err="1" smtClean="0"/>
              <a:t>LabView</a:t>
            </a:r>
            <a:r>
              <a:rPr lang="en-US" dirty="0" smtClean="0"/>
              <a:t> (DAQ Drivers)</a:t>
            </a:r>
          </a:p>
          <a:p>
            <a:endParaRPr lang="en-US" dirty="0" smtClean="0"/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Recommendations  </a:t>
            </a:r>
            <a:br>
              <a:rPr lang="en-US" sz="4800" dirty="0" smtClean="0"/>
            </a:br>
            <a:r>
              <a:rPr lang="en-US" sz="4800" dirty="0" smtClean="0"/>
              <a:t>Simulation Hardware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13716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Conclusions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latin typeface="+mj-lt"/>
              </a:rPr>
              <a:t>Image processing algorithms heavily dependant on quality &amp; content of image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latin typeface="+mj-lt"/>
              </a:rPr>
              <a:t>IBM SDK suitable for project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latin typeface="+mj-lt"/>
              </a:rPr>
              <a:t>Automated image analysis would be worthwhile for GE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600" dirty="0" smtClean="0">
                <a:latin typeface="+mj-lt"/>
              </a:rPr>
              <a:t>Cell broadband processor surpasses processing power needed for current image algorithms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600" dirty="0" smtClean="0">
              <a:latin typeface="+mj-lt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6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370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PS3 Cell Architecture and Linux O/S learning curve is steep given the time period</a:t>
            </a:r>
          </a:p>
          <a:p>
            <a:r>
              <a:rPr lang="en-US" dirty="0" smtClean="0"/>
              <a:t>One will face unexpected problems with the PS3 cell processor (uncharted territory)</a:t>
            </a:r>
          </a:p>
          <a:p>
            <a:r>
              <a:rPr lang="en-US" dirty="0" smtClean="0"/>
              <a:t>Sub team communication integral to the speed and success of the project</a:t>
            </a:r>
          </a:p>
          <a:p>
            <a:r>
              <a:rPr lang="en-US" dirty="0" smtClean="0"/>
              <a:t>Worthwhile to provide an entry level module to the Cell Processor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3716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*** THANK YOU FOR THIS OPPORTUNITY ***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124200"/>
            <a:ext cx="669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QUESTIONS ? </a:t>
            </a:r>
            <a:endParaRPr lang="en-US" sz="7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Outline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Sponsors</a:t>
            </a:r>
          </a:p>
          <a:p>
            <a:pPr eaLnBrk="1" hangingPunct="1"/>
            <a:r>
              <a:rPr lang="en-US" sz="3600" dirty="0" smtClean="0"/>
              <a:t>Objectives</a:t>
            </a:r>
          </a:p>
          <a:p>
            <a:pPr eaLnBrk="1" hangingPunct="1"/>
            <a:r>
              <a:rPr lang="en-US" sz="3600" dirty="0" smtClean="0"/>
              <a:t>System Design &amp; Demonstrations</a:t>
            </a:r>
          </a:p>
          <a:p>
            <a:pPr eaLnBrk="1" hangingPunct="1"/>
            <a:r>
              <a:rPr lang="en-US" sz="3600" dirty="0" smtClean="0"/>
              <a:t>Accomplishments</a:t>
            </a:r>
          </a:p>
          <a:p>
            <a:pPr eaLnBrk="1" hangingPunct="1"/>
            <a:r>
              <a:rPr lang="en-US" sz="3600" dirty="0" smtClean="0"/>
              <a:t>Open Issues &amp; Recommendations</a:t>
            </a:r>
          </a:p>
          <a:p>
            <a:pPr eaLnBrk="1" hangingPunct="1"/>
            <a:r>
              <a:rPr lang="en-US" sz="3600" dirty="0" smtClean="0"/>
              <a:t>Conclusions</a:t>
            </a:r>
          </a:p>
          <a:p>
            <a:pPr eaLnBrk="1" hangingPunct="1">
              <a:buFont typeface="Arial" charset="0"/>
              <a:buNone/>
            </a:pPr>
            <a:endParaRPr lang="en-US" sz="36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1370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Problem</a:t>
            </a:r>
            <a:endParaRPr lang="en-US" dirty="0" smtClean="0"/>
          </a:p>
        </p:txBody>
      </p:sp>
      <p:pic>
        <p:nvPicPr>
          <p:cNvPr id="4" name="Content Placeholder 3" descr="index.php.jpg"/>
          <p:cNvPicPr>
            <a:picLocks noGrp="1" noChangeAspect="1"/>
          </p:cNvPicPr>
          <p:nvPr>
            <p:ph idx="1"/>
          </p:nvPr>
        </p:nvPicPr>
        <p:blipFill>
          <a:blip r:embed="rId2">
            <a:lum bright="42000" contrast="57000"/>
          </a:blip>
          <a:srcRect/>
          <a:stretch>
            <a:fillRect/>
          </a:stretch>
        </p:blipFill>
        <p:spPr>
          <a:xfrm>
            <a:off x="1371600" y="1752600"/>
            <a:ext cx="6035675" cy="4419600"/>
          </a:xfrm>
          <a:prstGeom prst="rect">
            <a:avLst/>
          </a:prstGeom>
          <a:noFill/>
          <a:ln w="127000" cmpd="sng">
            <a:solidFill>
              <a:schemeClr val="tx2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304800" y="12192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3" name="Picture 5" descr="C:\Documents and Settings\Carlos\Desktop\Blade Images\DSC03533.jpg"/>
          <p:cNvPicPr>
            <a:picLocks noChangeAspect="1" noChangeArrowheads="1"/>
          </p:cNvPicPr>
          <p:nvPr/>
        </p:nvPicPr>
        <p:blipFill>
          <a:blip r:embed="rId3">
            <a:lum bright="42000" contrast="57000"/>
          </a:blip>
          <a:srcRect t="10606"/>
          <a:stretch>
            <a:fillRect/>
          </a:stretch>
        </p:blipFill>
        <p:spPr bwMode="auto">
          <a:xfrm>
            <a:off x="1371600" y="1676400"/>
            <a:ext cx="6096000" cy="4495800"/>
          </a:xfrm>
          <a:prstGeom prst="rect">
            <a:avLst/>
          </a:prstGeom>
          <a:noFill/>
          <a:ln w="127000" cmpd="sng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IBM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4600"/>
              </a:lnSpc>
            </a:pPr>
            <a:r>
              <a:rPr lang="en-US" dirty="0" smtClean="0"/>
              <a:t>Explore viability of O/S installation on the PS3 </a:t>
            </a:r>
          </a:p>
          <a:p>
            <a:pPr eaLnBrk="1" hangingPunct="1">
              <a:lnSpc>
                <a:spcPts val="4600"/>
              </a:lnSpc>
            </a:pPr>
            <a:r>
              <a:rPr lang="en-US" dirty="0" smtClean="0"/>
              <a:t>Research usability/capabilities of the CBE </a:t>
            </a:r>
          </a:p>
          <a:p>
            <a:pPr eaLnBrk="1" hangingPunct="1">
              <a:lnSpc>
                <a:spcPts val="4600"/>
              </a:lnSpc>
            </a:pPr>
            <a:r>
              <a:rPr lang="en-US" dirty="0" smtClean="0">
                <a:sym typeface="Wingdings" pitchFamily="2" charset="2"/>
              </a:rPr>
              <a:t>Develop a new application that harnesses the computational power of the CBE</a:t>
            </a:r>
            <a:endParaRPr lang="en-US" dirty="0" smtClean="0"/>
          </a:p>
          <a:p>
            <a:pPr eaLnBrk="1" hangingPunct="1">
              <a:lnSpc>
                <a:spcPts val="4600"/>
              </a:lnSpc>
            </a:pPr>
            <a:r>
              <a:rPr lang="en-US" dirty="0" smtClean="0"/>
              <a:t>Utilize IBM’s development tools (IBM CBE SDK)</a:t>
            </a:r>
          </a:p>
          <a:p>
            <a:pPr eaLnBrk="1" hangingPunct="1">
              <a:lnSpc>
                <a:spcPts val="4600"/>
              </a:lnSpc>
            </a:pPr>
            <a:r>
              <a:rPr lang="en-US" dirty="0" smtClean="0"/>
              <a:t>Realistically assess the CBE learning curve over a 3 month period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1370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GE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4600"/>
              </a:lnSpc>
            </a:pPr>
            <a:r>
              <a:rPr lang="en-US" dirty="0" smtClean="0"/>
              <a:t>Develop a non-invasive system to measure the rate of metallic erosion on steam turbines  </a:t>
            </a:r>
          </a:p>
          <a:p>
            <a:pPr eaLnBrk="1" hangingPunct="1">
              <a:lnSpc>
                <a:spcPts val="4600"/>
              </a:lnSpc>
            </a:pPr>
            <a:r>
              <a:rPr lang="en-US" dirty="0" smtClean="0"/>
              <a:t>Implement a modular unit that can interface with the turbines using existing mechanical portals </a:t>
            </a:r>
          </a:p>
          <a:p>
            <a:pPr eaLnBrk="1" hangingPunct="1">
              <a:lnSpc>
                <a:spcPts val="4600"/>
              </a:lnSpc>
            </a:pPr>
            <a:r>
              <a:rPr lang="en-US" dirty="0" smtClean="0"/>
              <a:t>Automate the task of measuring, quantifying and reporting erosion levels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1370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Current</a:t>
            </a:r>
            <a:r>
              <a:rPr lang="en-US" dirty="0" smtClean="0"/>
              <a:t> Industrial </a:t>
            </a:r>
            <a:r>
              <a:rPr lang="en-US" sz="4800" dirty="0" smtClean="0"/>
              <a:t>Solution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687513"/>
            <a:ext cx="4040188" cy="639762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0" dirty="0" smtClean="0"/>
              <a:t>Manually Open</a:t>
            </a:r>
            <a:endParaRPr lang="en-US" sz="2800" b="0" dirty="0"/>
          </a:p>
        </p:txBody>
      </p:sp>
      <p:pic>
        <p:nvPicPr>
          <p:cNvPr id="4" name="Content Placeholder 3" descr="pict466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362200"/>
            <a:ext cx="4040188" cy="29987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687513"/>
            <a:ext cx="4041775" cy="639762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0" u="sng" dirty="0" smtClean="0"/>
              <a:t>Disadvantages</a:t>
            </a:r>
            <a:endParaRPr lang="en-US" sz="2800" b="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373313"/>
            <a:ext cx="4041775" cy="3951287"/>
          </a:xfrm>
        </p:spPr>
        <p:txBody>
          <a:bodyPr/>
          <a:lstStyle/>
          <a:p>
            <a:pPr eaLnBrk="1" hangingPunct="1"/>
            <a:r>
              <a:rPr lang="en-US" sz="3200" dirty="0" smtClean="0"/>
              <a:t>$500,000 per Service </a:t>
            </a:r>
          </a:p>
          <a:p>
            <a:pPr eaLnBrk="1" hangingPunct="1"/>
            <a:r>
              <a:rPr lang="en-US" sz="3200" dirty="0" smtClean="0"/>
              <a:t>Complicated Process </a:t>
            </a:r>
          </a:p>
          <a:p>
            <a:pPr eaLnBrk="1" hangingPunct="1"/>
            <a:r>
              <a:rPr lang="en-US" sz="3200" dirty="0" smtClean="0"/>
              <a:t>Unknown Rate of Erosion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12192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allAtOnce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Proposed System Architecture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3600" dirty="0" smtClean="0"/>
          </a:p>
          <a:p>
            <a:pPr eaLnBrk="1" hangingPunct="1">
              <a:buFont typeface="Arial" charset="0"/>
              <a:buNone/>
            </a:pPr>
            <a:endParaRPr lang="en-US" sz="36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1370012"/>
            <a:ext cx="7772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828800"/>
            <a:ext cx="84312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Semester Objectives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/>
            <a:r>
              <a:rPr lang="en-US" sz="2300" dirty="0" smtClean="0"/>
              <a:t>Install O/S</a:t>
            </a:r>
          </a:p>
          <a:p>
            <a:pPr eaLnBrk="1" hangingPunct="1"/>
            <a:r>
              <a:rPr lang="en-US" sz="2300" dirty="0" smtClean="0"/>
              <a:t>Install IBM SDK for development</a:t>
            </a:r>
          </a:p>
          <a:p>
            <a:pPr eaLnBrk="1" hangingPunct="1"/>
            <a:r>
              <a:rPr lang="en-US" sz="2300" dirty="0" smtClean="0"/>
              <a:t>Establish network connectivity &amp; access </a:t>
            </a:r>
          </a:p>
          <a:p>
            <a:pPr eaLnBrk="1" hangingPunct="1"/>
            <a:r>
              <a:rPr lang="en-US" sz="2300" dirty="0" smtClean="0"/>
              <a:t>Create image capture hardware for simulation</a:t>
            </a:r>
          </a:p>
          <a:p>
            <a:pPr eaLnBrk="1" hangingPunct="1"/>
            <a:r>
              <a:rPr lang="en-US" sz="2300" dirty="0" smtClean="0"/>
              <a:t>Communicate with PS3 via FTP</a:t>
            </a:r>
          </a:p>
          <a:p>
            <a:pPr eaLnBrk="1" hangingPunct="1"/>
            <a:r>
              <a:rPr lang="en-US" sz="2300" dirty="0" smtClean="0"/>
              <a:t>Analyze image in PGM format</a:t>
            </a:r>
          </a:p>
          <a:p>
            <a:pPr eaLnBrk="1" hangingPunct="1"/>
            <a:r>
              <a:rPr lang="en-US" sz="2300" dirty="0" smtClean="0"/>
              <a:t>Utilize the parallel computing power of the CBEA</a:t>
            </a:r>
          </a:p>
          <a:p>
            <a:pPr eaLnBrk="1" hangingPunct="1"/>
            <a:r>
              <a:rPr lang="en-US" sz="2300" dirty="0" smtClean="0"/>
              <a:t>Implement parallel processing via multi-threading</a:t>
            </a:r>
          </a:p>
          <a:p>
            <a:pPr eaLnBrk="1" hangingPunct="1"/>
            <a:r>
              <a:rPr lang="en-US" sz="2300" dirty="0" smtClean="0"/>
              <a:t>Optimize software code for multiple processors</a:t>
            </a:r>
          </a:p>
          <a:p>
            <a:pPr eaLnBrk="1" hangingPunct="1"/>
            <a:r>
              <a:rPr lang="en-US" sz="2300" dirty="0" smtClean="0"/>
              <a:t>Optimize PGM images for image processing</a:t>
            </a:r>
          </a:p>
          <a:p>
            <a:pPr eaLnBrk="1" hangingPunct="1"/>
            <a:r>
              <a:rPr lang="en-US" sz="2300" dirty="0" smtClean="0"/>
              <a:t>Develop image processing and analysis algorithm</a:t>
            </a:r>
          </a:p>
          <a:p>
            <a:pPr eaLnBrk="1" hangingPunct="1"/>
            <a:r>
              <a:rPr lang="en-US" sz="2300" dirty="0" smtClean="0"/>
              <a:t>Create output log</a:t>
            </a:r>
          </a:p>
          <a:p>
            <a:pPr eaLnBrk="1" hangingPunct="1"/>
            <a:endParaRPr lang="en-US" sz="23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1295400"/>
            <a:ext cx="8534400" cy="158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heme/theme1.xml><?xml version="1.0" encoding="utf-8"?>
<a:theme xmlns:a="http://schemas.openxmlformats.org/drawingml/2006/main" name="Dark Auro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Aurora</Template>
  <TotalTime>1373</TotalTime>
  <Words>910</Words>
  <Application>Microsoft Office PowerPoint</Application>
  <PresentationFormat>On-screen Show (4:3)</PresentationFormat>
  <Paragraphs>203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Dark Aurora</vt:lpstr>
      <vt:lpstr>PS3 DSIVE TEAM </vt:lpstr>
      <vt:lpstr>Group Members</vt:lpstr>
      <vt:lpstr>Outline</vt:lpstr>
      <vt:lpstr>Problem</vt:lpstr>
      <vt:lpstr>IBM</vt:lpstr>
      <vt:lpstr>GE</vt:lpstr>
      <vt:lpstr>Current Industrial Solution</vt:lpstr>
      <vt:lpstr>Proposed System Architecture</vt:lpstr>
      <vt:lpstr>Semester Objectives</vt:lpstr>
      <vt:lpstr>Design Methodology &amp; Strategy</vt:lpstr>
      <vt:lpstr>Imaging Concepts Considered</vt:lpstr>
      <vt:lpstr>Demonstration Level Setting</vt:lpstr>
      <vt:lpstr>Demonstration MatLab Edge Detection</vt:lpstr>
      <vt:lpstr>Demonstration MatLab Edge Detection</vt:lpstr>
      <vt:lpstr>System Design  PPU / SPU Information Exchange</vt:lpstr>
      <vt:lpstr>Demonstration PPU / SPU Information Exchange</vt:lpstr>
      <vt:lpstr>Slide 17</vt:lpstr>
      <vt:lpstr>System Design</vt:lpstr>
      <vt:lpstr>System Design Simulation Hardware</vt:lpstr>
      <vt:lpstr>Demonstration Simulation Hardware</vt:lpstr>
      <vt:lpstr>Accomplishments</vt:lpstr>
      <vt:lpstr>Open Issues &amp; Recommendations   Image Processing</vt:lpstr>
      <vt:lpstr>Open Issues &amp; Recommendations PPU / SPU Information Exchange</vt:lpstr>
      <vt:lpstr>Recommendations   Simulation Hardware</vt:lpstr>
      <vt:lpstr>Conclusions</vt:lpstr>
      <vt:lpstr>Lessons Learned</vt:lpstr>
      <vt:lpstr>Slide 27</vt:lpstr>
    </vt:vector>
  </TitlesOfParts>
  <Company>Rensselaer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PS3 DSIVE TEAM Final Presentation</dc:title>
  <dc:creator>alis3</dc:creator>
  <cp:lastModifiedBy>Paul J. Ireifej</cp:lastModifiedBy>
  <cp:revision>149</cp:revision>
  <dcterms:created xsi:type="dcterms:W3CDTF">2007-12-08T18:05:43Z</dcterms:created>
  <dcterms:modified xsi:type="dcterms:W3CDTF">2007-12-10T16:48:29Z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TC300010771033</vt:lpwstr>
  </property>
</Properties>
</file>