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3" r:id="rId2"/>
    <p:sldId id="396" r:id="rId3"/>
    <p:sldId id="410" r:id="rId4"/>
    <p:sldId id="399" r:id="rId5"/>
    <p:sldId id="398" r:id="rId6"/>
    <p:sldId id="400" r:id="rId7"/>
    <p:sldId id="401" r:id="rId8"/>
    <p:sldId id="402" r:id="rId9"/>
    <p:sldId id="411" r:id="rId10"/>
    <p:sldId id="414" r:id="rId11"/>
    <p:sldId id="415" r:id="rId12"/>
    <p:sldId id="416" r:id="rId13"/>
    <p:sldId id="417" r:id="rId14"/>
    <p:sldId id="405" r:id="rId15"/>
    <p:sldId id="418" r:id="rId16"/>
    <p:sldId id="419" r:id="rId17"/>
    <p:sldId id="408" r:id="rId18"/>
    <p:sldId id="413" r:id="rId1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STARTERS" id="{ACC24B29-0CC7-491A-A98A-CF7CBDBE501E}">
          <p14:sldIdLst>
            <p14:sldId id="393"/>
            <p14:sldId id="396"/>
            <p14:sldId id="410"/>
            <p14:sldId id="399"/>
            <p14:sldId id="398"/>
            <p14:sldId id="400"/>
            <p14:sldId id="401"/>
            <p14:sldId id="402"/>
            <p14:sldId id="411"/>
            <p14:sldId id="414"/>
            <p14:sldId id="415"/>
            <p14:sldId id="416"/>
            <p14:sldId id="417"/>
            <p14:sldId id="405"/>
            <p14:sldId id="418"/>
            <p14:sldId id="419"/>
            <p14:sldId id="408"/>
            <p14:sldId id="413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8" autoAdjust="0"/>
    <p:restoredTop sz="84972" autoAdjust="0"/>
  </p:normalViewPr>
  <p:slideViewPr>
    <p:cSldViewPr snapToGrid="0">
      <p:cViewPr varScale="1">
        <p:scale>
          <a:sx n="87" d="100"/>
          <a:sy n="87" d="100"/>
        </p:scale>
        <p:origin x="58" y="6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2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4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7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88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 5:11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1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 5:11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760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9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6/11/2018 5:11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465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5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" y="850392"/>
            <a:ext cx="12179112" cy="6007608"/>
          </a:xfr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888" y="40943"/>
            <a:ext cx="12179112" cy="1394228"/>
          </a:xfrm>
        </p:spPr>
        <p:txBody>
          <a:bodyPr/>
          <a:lstStyle/>
          <a:p>
            <a:r>
              <a:rPr lang="en-ZA" sz="5400" dirty="0">
                <a:solidFill>
                  <a:schemeClr val="tx1"/>
                </a:solidFill>
              </a:rPr>
              <a:t>Municipality Income &amp; Expenditure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32659" y="2105670"/>
            <a:ext cx="2344029" cy="86793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TAWANDA CHIFAMBA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B7DB23D-06D7-4B12-989F-203145547DE2}"/>
              </a:ext>
            </a:extLst>
          </p:cNvPr>
          <p:cNvSpPr txBox="1">
            <a:spLocks/>
          </p:cNvSpPr>
          <p:nvPr/>
        </p:nvSpPr>
        <p:spPr>
          <a:xfrm rot="21199372">
            <a:off x="5736219" y="5266446"/>
            <a:ext cx="2923149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>
                <a:solidFill>
                  <a:schemeClr val="tx1"/>
                </a:solidFill>
              </a:rPr>
              <a:t>XOLA NTLANGULA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69BDE64-60B7-4536-A975-76AE3BB864EF}"/>
              </a:ext>
            </a:extLst>
          </p:cNvPr>
          <p:cNvSpPr txBox="1">
            <a:spLocks/>
          </p:cNvSpPr>
          <p:nvPr/>
        </p:nvSpPr>
        <p:spPr>
          <a:xfrm rot="20160848">
            <a:off x="1273947" y="4131714"/>
            <a:ext cx="2676261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>
                <a:solidFill>
                  <a:schemeClr val="tx1"/>
                </a:solidFill>
              </a:rPr>
              <a:t>MAIDI KHARONGA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12911D5-A833-4939-9320-1EC23077E79D}"/>
              </a:ext>
            </a:extLst>
          </p:cNvPr>
          <p:cNvSpPr txBox="1">
            <a:spLocks/>
          </p:cNvSpPr>
          <p:nvPr/>
        </p:nvSpPr>
        <p:spPr>
          <a:xfrm>
            <a:off x="5059563" y="3962540"/>
            <a:ext cx="2344029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>
                <a:solidFill>
                  <a:schemeClr val="tx1"/>
                </a:solidFill>
              </a:rPr>
              <a:t>CLIFFORD XABA</a:t>
            </a: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1" y="1772123"/>
            <a:ext cx="11438334" cy="3625608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High-level design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DB design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Azure SQL Database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MS SQL server</a:t>
            </a:r>
          </a:p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1373039" y="299969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38152752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1" y="3052473"/>
            <a:ext cx="11438334" cy="1064907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Picture to be added here</a:t>
            </a:r>
          </a:p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1373039" y="299969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High-Level Design</a:t>
            </a:r>
          </a:p>
        </p:txBody>
      </p:sp>
    </p:spTree>
    <p:extLst>
      <p:ext uri="{BB962C8B-B14F-4D97-AF65-F5344CB8AC3E}">
        <p14:creationId xmlns:p14="http://schemas.microsoft.com/office/powerpoint/2010/main" val="208564873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1373039" y="299969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ERD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903B4B-6461-4E5A-B0B5-5C3936F5F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2" y="1182052"/>
            <a:ext cx="10374663" cy="54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137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6201" y="2220274"/>
            <a:ext cx="3755135" cy="2345257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: Power BI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Language : R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-1132417" y="421239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Visualisation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EAABD-6B22-449C-BAEC-A8CD40BA2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61" y="1012170"/>
            <a:ext cx="7934339" cy="59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263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57BEA2-CCCC-4CD1-BDAA-46D620BB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62" y="3828590"/>
            <a:ext cx="3164098" cy="147593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76AB4-FFF8-4E52-92A6-5B5A326D6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62" y="3156857"/>
            <a:ext cx="3164098" cy="2819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1" y="1452035"/>
            <a:ext cx="11438334" cy="4265783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import 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Deciding on scope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Choosing technologies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Time management ( Schedule, procrastination)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Keeping the Trello board up to date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Unavailability of group members</a:t>
            </a:r>
          </a:p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1373039" y="299969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05065266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1" y="1926011"/>
            <a:ext cx="11438334" cy="3317831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Pair programming helps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Reliance in one Technology (</a:t>
            </a:r>
            <a:r>
              <a:rPr lang="en-US" dirty="0" err="1"/>
              <a:t>PowerBI</a:t>
            </a:r>
            <a:r>
              <a:rPr lang="en-US" dirty="0"/>
              <a:t>)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Being Agile not easy with a group of 4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We used SQL server and realized it was not practical and planning to move it to the cloud</a:t>
            </a:r>
          </a:p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1373039" y="299969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313128676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-1" y="2013358"/>
            <a:ext cx="11283193" cy="3634328"/>
          </a:xfrm>
        </p:spPr>
        <p:txBody>
          <a:bodyPr/>
          <a:lstStyle/>
          <a:p>
            <a:pPr algn="l"/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94236" y="963864"/>
            <a:ext cx="10594006" cy="59093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27304844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57BEA2-CCCC-4CD1-BDAA-46D620BB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8" y="2721430"/>
            <a:ext cx="4129306" cy="369025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588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1328" y="4085714"/>
            <a:ext cx="3714704" cy="369332"/>
          </a:xfrm>
        </p:spPr>
        <p:txBody>
          <a:bodyPr/>
          <a:lstStyle/>
          <a:p>
            <a:pPr lvl="1"/>
            <a:r>
              <a:rPr lang="en-US" dirty="0"/>
              <a:t>Background.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3595456"/>
            <a:ext cx="3840480" cy="3164969"/>
          </a:xfrm>
        </p:spPr>
        <p:txBody>
          <a:bodyPr/>
          <a:lstStyle/>
          <a:p>
            <a:pPr lvl="1"/>
            <a:r>
              <a:rPr lang="en-US" dirty="0"/>
              <a:t>Team Structure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009111" y="3814368"/>
            <a:ext cx="3773077" cy="1487587"/>
          </a:xfrm>
        </p:spPr>
        <p:txBody>
          <a:bodyPr/>
          <a:lstStyle/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References.</a:t>
            </a:r>
          </a:p>
          <a:p>
            <a:pPr lvl="1"/>
            <a:r>
              <a:rPr lang="en-US" dirty="0"/>
              <a:t>Q&amp;A.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3926" y="2105993"/>
            <a:ext cx="9222734" cy="2605842"/>
          </a:xfrm>
        </p:spPr>
        <p:txBody>
          <a:bodyPr/>
          <a:lstStyle/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Municipalities in South Africa 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Local, Districts and Metros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Income and Expenditure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Revenue spend and revenue income</a:t>
            </a:r>
          </a:p>
          <a:p>
            <a:pPr lvl="1" algn="l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9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6941" y="2278703"/>
            <a:ext cx="4367814" cy="3958007"/>
          </a:xfrm>
        </p:spPr>
        <p:txBody>
          <a:bodyPr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Trusted source vs. untrusted Process (Xola)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Requirements (</a:t>
            </a:r>
            <a:r>
              <a:rPr lang="en-US" dirty="0" err="1"/>
              <a:t>Maidi</a:t>
            </a:r>
            <a:r>
              <a:rPr lang="en-US" dirty="0"/>
              <a:t>)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Design (Clifford)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Visualization (Tawanda)</a:t>
            </a:r>
          </a:p>
          <a:p>
            <a:pPr lvl="2" algn="l"/>
            <a:endParaRPr lang="en-US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-498475" y="537069"/>
            <a:ext cx="5791200" cy="590931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</a:t>
            </a:r>
            <a:r>
              <a:rPr lang="en-US" b="1" dirty="0"/>
              <a:t> </a:t>
            </a:r>
            <a:r>
              <a:rPr lang="en-US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EA61A-73D8-49B7-AFB2-DAB90300C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1" y="2434151"/>
            <a:ext cx="4948742" cy="3222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-680270" y="520622"/>
            <a:ext cx="6129338" cy="590931"/>
          </a:xfrm>
        </p:spPr>
        <p:txBody>
          <a:bodyPr/>
          <a:lstStyle/>
          <a:p>
            <a:r>
              <a:rPr lang="en-ZA" dirty="0"/>
              <a:t>Process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4D936-ED00-45A0-A836-80ED0E5E0B68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37" y="5332732"/>
            <a:ext cx="1916724" cy="11277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13A000-18EB-4F9F-A5C3-EBAD49A85A72}"/>
              </a:ext>
            </a:extLst>
          </p:cNvPr>
          <p:cNvSpPr txBox="1"/>
          <p:nvPr/>
        </p:nvSpPr>
        <p:spPr>
          <a:xfrm>
            <a:off x="365340" y="3223531"/>
            <a:ext cx="50837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  <a:r>
              <a:rPr lang="en-ZA" dirty="0"/>
              <a:t>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CASM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Trello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Zoom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Drop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 err="1"/>
              <a:t>Github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Resource Allocation</a:t>
            </a:r>
          </a:p>
          <a:p>
            <a:endParaRPr lang="en-US" sz="2400" dirty="0"/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7B48E174-25DB-4C1B-903F-3B6C773174C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85" y="5064368"/>
            <a:ext cx="1028034" cy="1009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3037F7AA-8DA0-4A7A-89FA-C2081FE29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70" y="2881841"/>
            <a:ext cx="2690446" cy="18769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9495BE58-FD62-4250-A250-59E2E7D4354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42" y="3634796"/>
            <a:ext cx="1866290" cy="8397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D25A098-9F9B-4DCF-9975-4057AA77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26" y="1530427"/>
            <a:ext cx="1494622" cy="12462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FF9C392-60F3-4EBD-8571-1CE58F6C4D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2"/>
            <a:ext cx="5987562" cy="676213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36428" y="1966321"/>
            <a:ext cx="5526972" cy="4803756"/>
          </a:xfrm>
        </p:spPr>
        <p:txBody>
          <a:bodyPr anchor="ctr"/>
          <a:lstStyle/>
          <a:p>
            <a:pPr lvl="2" algn="l"/>
            <a:r>
              <a:rPr lang="en-US" b="1" dirty="0"/>
              <a:t>Complex Adaptive Situational Model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Agile : Continuous integration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Waterfall : following a process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Self directed quality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Wet Agile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B0881F9-966D-4F9E-B96D-827B8FC2C18E}"/>
              </a:ext>
            </a:extLst>
          </p:cNvPr>
          <p:cNvSpPr txBox="1">
            <a:spLocks/>
          </p:cNvSpPr>
          <p:nvPr/>
        </p:nvSpPr>
        <p:spPr>
          <a:xfrm>
            <a:off x="5847585" y="687695"/>
            <a:ext cx="6096000" cy="59093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CASM</a:t>
            </a:r>
          </a:p>
        </p:txBody>
      </p:sp>
    </p:spTree>
    <p:extLst>
      <p:ext uri="{BB962C8B-B14F-4D97-AF65-F5344CB8AC3E}">
        <p14:creationId xmlns:p14="http://schemas.microsoft.com/office/powerpoint/2010/main" val="335071275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-706946" y="160548"/>
            <a:ext cx="6129338" cy="590931"/>
          </a:xfrm>
        </p:spPr>
        <p:txBody>
          <a:bodyPr/>
          <a:lstStyle/>
          <a:p>
            <a:r>
              <a:rPr lang="en-US" dirty="0"/>
              <a:t>Trello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7559E0C-D599-4C8A-ADEB-E9496729336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328" y="852063"/>
            <a:ext cx="10844784" cy="600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743350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525087" y="2246099"/>
            <a:ext cx="5446647" cy="2677656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Brainstorming Technique used to gather requirements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JAD session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Visio for UML diagram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6358696" y="169341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Requirements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B5CD39A-2962-44FD-ACC5-90B04E8AEF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2" r="14412"/>
          <a:stretch>
            <a:fillRect/>
          </a:stretch>
        </p:blipFill>
        <p:spPr>
          <a:xfrm>
            <a:off x="0" y="1900"/>
            <a:ext cx="5806440" cy="6856100"/>
          </a:xfrm>
        </p:spPr>
      </p:pic>
    </p:spTree>
    <p:extLst>
      <p:ext uri="{BB962C8B-B14F-4D97-AF65-F5344CB8AC3E}">
        <p14:creationId xmlns:p14="http://schemas.microsoft.com/office/powerpoint/2010/main" val="154561432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525087" y="3372561"/>
            <a:ext cx="5446647" cy="424732"/>
          </a:xfrm>
        </p:spPr>
        <p:txBody>
          <a:bodyPr anchor="ctr"/>
          <a:lstStyle/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6358696" y="169341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Scope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B5CD39A-2962-44FD-ACC5-90B04E8AEF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2" r="14412"/>
          <a:stretch>
            <a:fillRect/>
          </a:stretch>
        </p:blipFill>
        <p:spPr>
          <a:xfrm>
            <a:off x="0" y="1900"/>
            <a:ext cx="5806440" cy="6856100"/>
          </a:xfrm>
        </p:spPr>
      </p:pic>
    </p:spTree>
    <p:extLst>
      <p:ext uri="{BB962C8B-B14F-4D97-AF65-F5344CB8AC3E}">
        <p14:creationId xmlns:p14="http://schemas.microsoft.com/office/powerpoint/2010/main" val="296921173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2068</TotalTime>
  <Words>357</Words>
  <Application>Microsoft Office PowerPoint</Application>
  <PresentationFormat>Widescreen</PresentationFormat>
  <Paragraphs>114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Municipality Income &amp; Expenditure </vt:lpstr>
      <vt:lpstr>Contents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Diseko, Mojalefa</dc:creator>
  <cp:keywords/>
  <dc:description/>
  <cp:lastModifiedBy>Ntlangula, Xola</cp:lastModifiedBy>
  <cp:revision>113</cp:revision>
  <dcterms:created xsi:type="dcterms:W3CDTF">2018-05-22T14:09:32Z</dcterms:created>
  <dcterms:modified xsi:type="dcterms:W3CDTF">2018-06-11T15:27:13Z</dcterms:modified>
  <cp:category/>
</cp:coreProperties>
</file>