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3" r:id="rId2"/>
    <p:sldId id="396" r:id="rId3"/>
    <p:sldId id="420" r:id="rId4"/>
    <p:sldId id="410" r:id="rId5"/>
    <p:sldId id="399" r:id="rId6"/>
    <p:sldId id="398" r:id="rId7"/>
    <p:sldId id="400" r:id="rId8"/>
    <p:sldId id="401" r:id="rId9"/>
    <p:sldId id="402" r:id="rId10"/>
    <p:sldId id="411" r:id="rId11"/>
    <p:sldId id="414" r:id="rId12"/>
    <p:sldId id="415" r:id="rId13"/>
    <p:sldId id="416" r:id="rId14"/>
    <p:sldId id="417" r:id="rId15"/>
    <p:sldId id="405" r:id="rId16"/>
    <p:sldId id="418" r:id="rId17"/>
    <p:sldId id="419" r:id="rId18"/>
    <p:sldId id="408" r:id="rId19"/>
    <p:sldId id="413" r:id="rId2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STARTERS" id="{ACC24B29-0CC7-491A-A98A-CF7CBDBE501E}">
          <p14:sldIdLst>
            <p14:sldId id="393"/>
            <p14:sldId id="396"/>
            <p14:sldId id="420"/>
            <p14:sldId id="410"/>
            <p14:sldId id="399"/>
            <p14:sldId id="398"/>
            <p14:sldId id="400"/>
            <p14:sldId id="401"/>
            <p14:sldId id="402"/>
            <p14:sldId id="411"/>
            <p14:sldId id="414"/>
            <p14:sldId id="415"/>
            <p14:sldId id="416"/>
            <p14:sldId id="417"/>
            <p14:sldId id="405"/>
            <p14:sldId id="418"/>
            <p14:sldId id="419"/>
            <p14:sldId id="408"/>
            <p14:sldId id="41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 autoAdjust="0"/>
    <p:restoredTop sz="84972" autoAdjust="0"/>
  </p:normalViewPr>
  <p:slideViewPr>
    <p:cSldViewPr snapToGrid="0">
      <p:cViewPr varScale="1">
        <p:scale>
          <a:sx n="76" d="100"/>
          <a:sy n="76" d="100"/>
        </p:scale>
        <p:origin x="9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4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8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6/13/2018 3:23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1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6/13/2018 3:14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760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9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6/13/2018 3:14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465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 cstate="print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=""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=""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=""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=""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=""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eskto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microsoft.com/en-us/power-bi/desktop-quickstart-learn-dax-basics" TargetMode="External"/><Relationship Id="rId5" Type="http://schemas.openxmlformats.org/officeDocument/2006/relationships/hyperlink" Target="https://zoom.us/" TargetMode="External"/><Relationship Id="rId4" Type="http://schemas.openxmlformats.org/officeDocument/2006/relationships/hyperlink" Target="https://azure.microsoft.com/en-us/services/sql-databas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" y="850392"/>
            <a:ext cx="12179112" cy="6007608"/>
          </a:xfr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888" y="40943"/>
            <a:ext cx="12179112" cy="1255728"/>
          </a:xfrm>
        </p:spPr>
        <p:txBody>
          <a:bodyPr/>
          <a:lstStyle/>
          <a:p>
            <a:r>
              <a:rPr lang="en-ZA" sz="4800" dirty="0" smtClean="0">
                <a:solidFill>
                  <a:schemeClr val="tx1"/>
                </a:solidFill>
              </a:rPr>
              <a:t>SA Municipality Income </a:t>
            </a:r>
            <a:r>
              <a:rPr lang="en-ZA" sz="4800" dirty="0">
                <a:solidFill>
                  <a:schemeClr val="tx1"/>
                </a:solidFill>
              </a:rPr>
              <a:t>&amp; Expenditure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32659" y="2105670"/>
            <a:ext cx="2344029" cy="86793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TAWANDA CHIFAMBA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0B7DB23D-06D7-4B12-989F-203145547DE2}"/>
              </a:ext>
            </a:extLst>
          </p:cNvPr>
          <p:cNvSpPr txBox="1">
            <a:spLocks/>
          </p:cNvSpPr>
          <p:nvPr/>
        </p:nvSpPr>
        <p:spPr>
          <a:xfrm rot="21199372">
            <a:off x="5736219" y="5266446"/>
            <a:ext cx="2923149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>
                <a:solidFill>
                  <a:schemeClr val="tx1"/>
                </a:solidFill>
              </a:rPr>
              <a:t>XOLA NTLANGULA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C69BDE64-60B7-4536-A975-76AE3BB864EF}"/>
              </a:ext>
            </a:extLst>
          </p:cNvPr>
          <p:cNvSpPr txBox="1">
            <a:spLocks/>
          </p:cNvSpPr>
          <p:nvPr/>
        </p:nvSpPr>
        <p:spPr>
          <a:xfrm rot="20160848">
            <a:off x="1273947" y="4131714"/>
            <a:ext cx="2676261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>
                <a:solidFill>
                  <a:schemeClr val="tx1"/>
                </a:solidFill>
              </a:rPr>
              <a:t>MAIDI KHARONGA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612911D5-A833-4939-9320-1EC23077E79D}"/>
              </a:ext>
            </a:extLst>
          </p:cNvPr>
          <p:cNvSpPr txBox="1">
            <a:spLocks/>
          </p:cNvSpPr>
          <p:nvPr/>
        </p:nvSpPr>
        <p:spPr>
          <a:xfrm>
            <a:off x="5059563" y="3962540"/>
            <a:ext cx="2344029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>
                <a:solidFill>
                  <a:schemeClr val="tx1"/>
                </a:solidFill>
              </a:rPr>
              <a:t>CLIFFORD XABA</a:t>
            </a: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959458" y="1143048"/>
            <a:ext cx="7232542" cy="6102410"/>
          </a:xfrm>
        </p:spPr>
        <p:txBody>
          <a:bodyPr anchor="ctr"/>
          <a:lstStyle/>
          <a:p>
            <a:pPr lvl="2" algn="l"/>
            <a:r>
              <a:rPr lang="en-US" dirty="0" smtClean="0"/>
              <a:t>Display the INCOME &amp; Expenditure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200" dirty="0" smtClean="0"/>
              <a:t>Category Municipality Category per year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 smtClean="0"/>
              <a:t>Sub Category per Municipality Category per year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 smtClean="0"/>
              <a:t>Category per Municipality Category Over a period Over a   period of years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 smtClean="0"/>
              <a:t>Sub Category per Municipality Category Over a period of years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 smtClean="0"/>
              <a:t>Category for a Municipality over a period of time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200" dirty="0" smtClean="0"/>
              <a:t>Category for a Municipality over a period</a:t>
            </a:r>
          </a:p>
          <a:p>
            <a:pPr lvl="2" algn="l">
              <a:buFont typeface="Arial" pitchFamily="34" charset="0"/>
              <a:buChar char="•"/>
            </a:pPr>
            <a:endParaRPr lang="en-US" dirty="0" smtClean="0"/>
          </a:p>
          <a:p>
            <a:pPr lvl="2" algn="l">
              <a:buFont typeface="Arial" pitchFamily="34" charset="0"/>
              <a:buChar char="•"/>
            </a:pPr>
            <a:endParaRPr lang="en-US" dirty="0" smtClean="0"/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6358696" y="169341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Scope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CB5CD39A-2962-44FD-ACC5-90B04E8AE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14412"/>
          <a:stretch>
            <a:fillRect/>
          </a:stretch>
        </p:blipFill>
        <p:spPr>
          <a:xfrm>
            <a:off x="0" y="1900"/>
            <a:ext cx="4912963" cy="6856100"/>
          </a:xfrm>
        </p:spPr>
      </p:pic>
    </p:spTree>
    <p:extLst>
      <p:ext uri="{BB962C8B-B14F-4D97-AF65-F5344CB8AC3E}">
        <p14:creationId xmlns:p14="http://schemas.microsoft.com/office/powerpoint/2010/main" val="2969211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1633624"/>
            <a:ext cx="11438334" cy="3902607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High-level design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DB design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Technologies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Azure SQL Database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MS SQL server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381527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3052473"/>
            <a:ext cx="11438334" cy="1064907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Picture to be added here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High-Level Design</a:t>
            </a:r>
          </a:p>
        </p:txBody>
      </p:sp>
    </p:spTree>
    <p:extLst>
      <p:ext uri="{BB962C8B-B14F-4D97-AF65-F5344CB8AC3E}">
        <p14:creationId xmlns:p14="http://schemas.microsoft.com/office/powerpoint/2010/main" val="2085648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952774" y="0"/>
            <a:ext cx="6722692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Entity Relationship  Diagram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04" y="779462"/>
            <a:ext cx="8976038" cy="5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99EAABD-6B22-449C-BAEC-A8CD40BA24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04493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2633663" y="-61991"/>
            <a:ext cx="5473640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3200" dirty="0"/>
              <a:t>Visualisation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2425" y="15166"/>
            <a:ext cx="409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42664" y="0"/>
            <a:ext cx="406910" cy="43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02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57BEA2-CCCC-4CD1-BDAA-46D620BBF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2" y="3828590"/>
            <a:ext cx="3164098" cy="147593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376AB4-FFF8-4E52-92A6-5B5A326D6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2" y="3156857"/>
            <a:ext cx="3164098" cy="2819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1131948"/>
            <a:ext cx="11438334" cy="4905958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import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Deciding on scope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Choosing technologies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Time management ( Schedule, procrastination)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Keeping the Trello board up to date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Unavailability of group </a:t>
            </a:r>
            <a:r>
              <a:rPr lang="en-US" dirty="0" smtClean="0"/>
              <a:t>members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Bugs in tools used</a:t>
            </a:r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5065266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1" y="1100381"/>
            <a:ext cx="11438334" cy="4143462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Pair programming helps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Reliance in one Technology (</a:t>
            </a:r>
            <a:r>
              <a:rPr lang="en-US" dirty="0" err="1"/>
              <a:t>PowerBI</a:t>
            </a:r>
            <a:r>
              <a:rPr lang="en-US" dirty="0"/>
              <a:t>)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Being Agile not easy with a group of 4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We used SQL server and realized it was not practical and planning to move it to the cloud</a:t>
            </a:r>
          </a:p>
          <a:p>
            <a:pPr lvl="2" algn="l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1373039" y="299969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313128676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1" y="2013358"/>
            <a:ext cx="11283193" cy="649665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ZW" sz="1800" u="sng" dirty="0">
                <a:hlinkClick r:id="rId3"/>
              </a:rPr>
              <a:t>https://</a:t>
            </a:r>
            <a:r>
              <a:rPr lang="en-ZW" sz="1800" u="sng" dirty="0" smtClean="0">
                <a:hlinkClick r:id="rId3"/>
              </a:rPr>
              <a:t>powerbi.microsoft.com/en-us/desktop/</a:t>
            </a:r>
            <a:endParaRPr lang="en-ZW" sz="1800" u="sng" dirty="0" smtClean="0"/>
          </a:p>
          <a:p>
            <a:pPr algn="l">
              <a:lnSpc>
                <a:spcPct val="100000"/>
              </a:lnSpc>
            </a:pPr>
            <a:r>
              <a:rPr lang="en-ZW" sz="1800" u="sng" dirty="0" smtClean="0">
                <a:hlinkClick r:id="rId4"/>
              </a:rPr>
              <a:t>https</a:t>
            </a:r>
            <a:r>
              <a:rPr lang="en-ZW" sz="1800" u="sng" dirty="0">
                <a:hlinkClick r:id="rId4"/>
              </a:rPr>
              <a:t>://azure.microsoft.com/en-us/services/sql-database/</a:t>
            </a:r>
            <a:endParaRPr lang="en-ZW" sz="1800" dirty="0"/>
          </a:p>
          <a:p>
            <a:pPr algn="l">
              <a:lnSpc>
                <a:spcPct val="100000"/>
              </a:lnSpc>
            </a:pPr>
            <a:r>
              <a:rPr lang="en-ZW" sz="1800" u="sng" dirty="0">
                <a:hlinkClick r:id="rId5"/>
              </a:rPr>
              <a:t>https://zoom.us/</a:t>
            </a:r>
            <a:endParaRPr lang="en-ZW" sz="1800" dirty="0"/>
          </a:p>
          <a:p>
            <a:pPr algn="l">
              <a:lnSpc>
                <a:spcPct val="100000"/>
              </a:lnSpc>
            </a:pPr>
            <a:r>
              <a:rPr lang="en-US" sz="1800" u="sng" dirty="0">
                <a:hlinkClick r:id="rId6"/>
              </a:rPr>
              <a:t>https://docs.microsoft.com/en-us/power-bi/desktop-quickstart-learn-dax-basics</a:t>
            </a:r>
            <a:endParaRPr lang="en-ZW" sz="1800" dirty="0"/>
          </a:p>
          <a:p>
            <a:pPr algn="l">
              <a:lnSpc>
                <a:spcPct val="100000"/>
              </a:lnSpc>
            </a:pPr>
            <a:endParaRPr lang="en-US" sz="2800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94236" y="963864"/>
            <a:ext cx="10594006" cy="59093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2730484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57BEA2-CCCC-4CD1-BDAA-46D620BBF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8" y="2721430"/>
            <a:ext cx="4129306" cy="369025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58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1328" y="4085714"/>
            <a:ext cx="3714704" cy="369332"/>
          </a:xfrm>
        </p:spPr>
        <p:txBody>
          <a:bodyPr/>
          <a:lstStyle/>
          <a:p>
            <a:pPr lvl="1"/>
            <a:r>
              <a:rPr lang="en-US" dirty="0"/>
              <a:t>Background.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3595456"/>
            <a:ext cx="3840480" cy="3164969"/>
          </a:xfrm>
        </p:spPr>
        <p:txBody>
          <a:bodyPr/>
          <a:lstStyle/>
          <a:p>
            <a:pPr lvl="1"/>
            <a:r>
              <a:rPr lang="en-US" dirty="0"/>
              <a:t>Team Structure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009111" y="3814368"/>
            <a:ext cx="3773077" cy="1487587"/>
          </a:xfrm>
        </p:spPr>
        <p:txBody>
          <a:bodyPr/>
          <a:lstStyle/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References.</a:t>
            </a:r>
          </a:p>
          <a:p>
            <a:pPr lvl="1"/>
            <a:r>
              <a:rPr lang="en-US" dirty="0"/>
              <a:t>Q&amp;A.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3926" y="2105993"/>
            <a:ext cx="9222734" cy="2882840"/>
          </a:xfrm>
        </p:spPr>
        <p:txBody>
          <a:bodyPr/>
          <a:lstStyle/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Municipalities in South Africa 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Local, Districts and Metros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Income and Expenditure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Revenue spend and revenue income</a:t>
            </a:r>
          </a:p>
          <a:p>
            <a:pPr lvl="1" algn="l"/>
            <a:endParaRPr lang="en-US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26941" y="2278703"/>
            <a:ext cx="4367814" cy="3881062"/>
          </a:xfrm>
        </p:spPr>
        <p:txBody>
          <a:bodyPr/>
          <a:lstStyle/>
          <a:p>
            <a:pPr marL="342900" lvl="1" indent="-342900" algn="l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Trusted source vs. untrusted Process (Xola)</a:t>
            </a:r>
          </a:p>
          <a:p>
            <a:pPr marL="342900" lvl="1" indent="-342900" algn="l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Requirements (Maidi)</a:t>
            </a:r>
          </a:p>
          <a:p>
            <a:pPr marL="342900" lvl="1" indent="-342900" algn="l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(Clifford)</a:t>
            </a:r>
          </a:p>
          <a:p>
            <a:pPr marL="342900" lvl="1" indent="-342900" algn="l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Visualization (Tawanda)</a:t>
            </a:r>
            <a:endParaRPr lang="en-US" sz="20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l"/>
            <a:endParaRPr lang="en-US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-498475" y="537069"/>
            <a:ext cx="5791200" cy="590931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</a:t>
            </a:r>
            <a:r>
              <a:rPr lang="en-US" b="1" dirty="0"/>
              <a:t> </a:t>
            </a:r>
            <a:r>
              <a:rPr lang="en-US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B2EA61A-73D8-49B7-AFB2-DAB90300C2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1" y="2434151"/>
            <a:ext cx="4948742" cy="3222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680270" y="520622"/>
            <a:ext cx="6129338" cy="590931"/>
          </a:xfrm>
        </p:spPr>
        <p:txBody>
          <a:bodyPr/>
          <a:lstStyle/>
          <a:p>
            <a:r>
              <a:rPr lang="en-ZA" dirty="0"/>
              <a:t>Process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8164D936-ED00-45A0-A836-80ED0E5E0B68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37" y="5332732"/>
            <a:ext cx="1916724" cy="11277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13A000-18EB-4F9F-A5C3-EBAD49A85A72}"/>
              </a:ext>
            </a:extLst>
          </p:cNvPr>
          <p:cNvSpPr txBox="1"/>
          <p:nvPr/>
        </p:nvSpPr>
        <p:spPr>
          <a:xfrm>
            <a:off x="690804" y="1620613"/>
            <a:ext cx="5083728" cy="431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ZA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Methodology</a:t>
            </a:r>
          </a:p>
          <a:p>
            <a:pPr marL="800100" lvl="1" indent="-342900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ZA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 CASM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ZA" sz="2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Technologies</a:t>
            </a:r>
          </a:p>
          <a:p>
            <a:pPr marL="742950" lvl="1" indent="-28575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ZA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Trello</a:t>
            </a:r>
          </a:p>
          <a:p>
            <a:pPr marL="742950" lvl="1" indent="-28575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ZA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Zoom</a:t>
            </a:r>
          </a:p>
          <a:p>
            <a:pPr marL="742950" lvl="1" indent="-28575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ZA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Drop box</a:t>
            </a:r>
          </a:p>
          <a:p>
            <a:pPr marL="742950" lvl="1" indent="-28575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ZA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Github</a:t>
            </a:r>
            <a:endParaRPr lang="en-ZA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lnSpc>
                <a:spcPct val="9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ZA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 Allocation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Content Placeholder 9">
            <a:extLst>
              <a:ext uri="{FF2B5EF4-FFF2-40B4-BE49-F238E27FC236}">
                <a16:creationId xmlns="" xmlns:a16="http://schemas.microsoft.com/office/drawing/2014/main" id="{7B48E174-25DB-4C1B-903F-3B6C773174C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85" y="5064368"/>
            <a:ext cx="1028034" cy="1009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Content Placeholder 9">
            <a:extLst>
              <a:ext uri="{FF2B5EF4-FFF2-40B4-BE49-F238E27FC236}">
                <a16:creationId xmlns="" xmlns:a16="http://schemas.microsoft.com/office/drawing/2014/main" id="{3037F7AA-8DA0-4A7A-89FA-C2081FE293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70" y="3759982"/>
            <a:ext cx="1431681" cy="9987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Content Placeholder 9">
            <a:extLst>
              <a:ext uri="{FF2B5EF4-FFF2-40B4-BE49-F238E27FC236}">
                <a16:creationId xmlns="" xmlns:a16="http://schemas.microsoft.com/office/drawing/2014/main" id="{9495BE58-FD62-4250-A250-59E2E7D4354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42" y="3634796"/>
            <a:ext cx="1866290" cy="8397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Content Placeholder 9">
            <a:extLst>
              <a:ext uri="{FF2B5EF4-FFF2-40B4-BE49-F238E27FC236}">
                <a16:creationId xmlns="" xmlns:a16="http://schemas.microsoft.com/office/drawing/2014/main" id="{ED25A098-9F9B-4DCF-9975-4057AA776C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62" y="1824894"/>
            <a:ext cx="1494622" cy="12462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236992" y="3549111"/>
            <a:ext cx="1122457" cy="348227"/>
          </a:xfrm>
        </p:spPr>
        <p:txBody>
          <a:bodyPr/>
          <a:lstStyle/>
          <a:p>
            <a:r>
              <a:rPr lang="en-ZA" sz="1800" dirty="0" smtClean="0"/>
              <a:t>CASM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1190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8648055" y="2707424"/>
            <a:ext cx="3543946" cy="2080570"/>
          </a:xfrm>
        </p:spPr>
        <p:txBody>
          <a:bodyPr anchor="ctr"/>
          <a:lstStyle/>
          <a:p>
            <a:pPr marL="3429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Agile </a:t>
            </a:r>
            <a:r>
              <a:rPr lang="en-US" sz="1600" dirty="0"/>
              <a:t>: Continuous integration</a:t>
            </a:r>
          </a:p>
          <a:p>
            <a:pPr marL="3429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Waterfall : following a process</a:t>
            </a:r>
          </a:p>
          <a:p>
            <a:pPr marL="3429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Self directed quality</a:t>
            </a:r>
          </a:p>
          <a:p>
            <a:pPr marL="3429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Wet Agile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127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706946" y="160548"/>
            <a:ext cx="6129338" cy="590931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7559E0C-D599-4C8A-ADEB-E9496729336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328" y="852063"/>
            <a:ext cx="10844784" cy="600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7433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525087" y="2014633"/>
            <a:ext cx="5446647" cy="3317831"/>
          </a:xfrm>
        </p:spPr>
        <p:txBody>
          <a:bodyPr anchor="ctr"/>
          <a:lstStyle/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Brainstorming Technique used to gather requirements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JAD session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User Acceptance Testing (UAT)</a:t>
            </a:r>
            <a:endParaRPr lang="en-US" dirty="0"/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Visio for UML diagram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5F0A4719-998B-40DB-8E6A-AE3198AB4AF5}"/>
              </a:ext>
            </a:extLst>
          </p:cNvPr>
          <p:cNvSpPr txBox="1">
            <a:spLocks/>
          </p:cNvSpPr>
          <p:nvPr/>
        </p:nvSpPr>
        <p:spPr>
          <a:xfrm>
            <a:off x="5901497" y="731044"/>
            <a:ext cx="547364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 typeface="Arial" panose="020B0604020202020204" pitchFamily="34" charset="0"/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Requirements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CB5CD39A-2962-44FD-ACC5-90B04E8AE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14412"/>
          <a:stretch>
            <a:fillRect/>
          </a:stretch>
        </p:blipFill>
        <p:spPr>
          <a:xfrm>
            <a:off x="0" y="1900"/>
            <a:ext cx="5806440" cy="6856100"/>
          </a:xfrm>
        </p:spPr>
      </p:pic>
    </p:spTree>
    <p:extLst>
      <p:ext uri="{BB962C8B-B14F-4D97-AF65-F5344CB8AC3E}">
        <p14:creationId xmlns:p14="http://schemas.microsoft.com/office/powerpoint/2010/main" val="1545614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3754</TotalTime>
  <Words>428</Words>
  <Application>Microsoft Office PowerPoint</Application>
  <PresentationFormat>Widescreen</PresentationFormat>
  <Paragraphs>125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SA Municipality Income &amp; Expenditure </vt:lpstr>
      <vt:lpstr>Contents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creator>Diseko, Mojalefa</dc:creator>
  <cp:lastModifiedBy>tchifamba</cp:lastModifiedBy>
  <cp:revision>123</cp:revision>
  <dcterms:created xsi:type="dcterms:W3CDTF">2018-05-22T14:09:32Z</dcterms:created>
  <dcterms:modified xsi:type="dcterms:W3CDTF">2018-06-13T01:39:47Z</dcterms:modified>
</cp:coreProperties>
</file>