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83" r:id="rId4"/>
    <p:sldId id="257" r:id="rId5"/>
    <p:sldId id="260" r:id="rId6"/>
    <p:sldId id="259" r:id="rId7"/>
    <p:sldId id="266" r:id="rId8"/>
    <p:sldId id="267" r:id="rId9"/>
    <p:sldId id="268" r:id="rId10"/>
    <p:sldId id="263" r:id="rId11"/>
    <p:sldId id="261" r:id="rId12"/>
    <p:sldId id="269" r:id="rId13"/>
    <p:sldId id="270" r:id="rId14"/>
    <p:sldId id="288" r:id="rId15"/>
    <p:sldId id="271" r:id="rId16"/>
    <p:sldId id="285" r:id="rId17"/>
    <p:sldId id="286" r:id="rId18"/>
    <p:sldId id="287" r:id="rId19"/>
    <p:sldId id="272" r:id="rId20"/>
    <p:sldId id="275" r:id="rId21"/>
    <p:sldId id="278" r:id="rId22"/>
    <p:sldId id="276" r:id="rId23"/>
    <p:sldId id="277"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8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1975B0-F92A-0140-8878-ACFCDF2CA12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381320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75B0-F92A-0140-8878-ACFCDF2CA12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377927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75B0-F92A-0140-8878-ACFCDF2CA12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61114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1975B0-F92A-0140-8878-ACFCDF2CA12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203293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975B0-F92A-0140-8878-ACFCDF2CA12E}" type="datetimeFigureOut">
              <a:rPr lang="en-US" smtClean="0"/>
              <a:t>11/8/16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16909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1975B0-F92A-0140-8878-ACFCDF2CA12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31885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1975B0-F92A-0140-8878-ACFCDF2CA12E}" type="datetimeFigureOut">
              <a:rPr lang="en-US" smtClean="0"/>
              <a:t>11/8/16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130865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1975B0-F92A-0140-8878-ACFCDF2CA12E}" type="datetimeFigureOut">
              <a:rPr lang="en-US" smtClean="0"/>
              <a:t>11/8/16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279587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975B0-F92A-0140-8878-ACFCDF2CA12E}" type="datetimeFigureOut">
              <a:rPr lang="en-US" smtClean="0"/>
              <a:t>11/8/16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4208109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975B0-F92A-0140-8878-ACFCDF2CA12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260356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1975B0-F92A-0140-8878-ACFCDF2CA12E}" type="datetimeFigureOut">
              <a:rPr lang="en-US" smtClean="0"/>
              <a:t>11/8/16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89B1-A5B7-7D4D-9CD5-477A39711C74}" type="slidenum">
              <a:rPr lang="en-US" smtClean="0"/>
              <a:t>‹#›</a:t>
            </a:fld>
            <a:endParaRPr lang="en-US"/>
          </a:p>
        </p:txBody>
      </p:sp>
    </p:spTree>
    <p:extLst>
      <p:ext uri="{BB962C8B-B14F-4D97-AF65-F5344CB8AC3E}">
        <p14:creationId xmlns:p14="http://schemas.microsoft.com/office/powerpoint/2010/main" val="179163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975B0-F92A-0140-8878-ACFCDF2CA12E}" type="datetimeFigureOut">
              <a:rPr lang="en-US" smtClean="0"/>
              <a:t>11/8/16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89B1-A5B7-7D4D-9CD5-477A39711C74}" type="slidenum">
              <a:rPr lang="en-US" smtClean="0"/>
              <a:t>‹#›</a:t>
            </a:fld>
            <a:endParaRPr lang="en-US"/>
          </a:p>
        </p:txBody>
      </p:sp>
    </p:spTree>
    <p:extLst>
      <p:ext uri="{BB962C8B-B14F-4D97-AF65-F5344CB8AC3E}">
        <p14:creationId xmlns:p14="http://schemas.microsoft.com/office/powerpoint/2010/main" val="2222937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8572" y="370435"/>
            <a:ext cx="8188262" cy="1470025"/>
          </a:xfrm>
        </p:spPr>
        <p:txBody>
          <a:bodyPr/>
          <a:lstStyle/>
          <a:p>
            <a:r>
              <a:rPr lang="en-US" dirty="0">
                <a:solidFill>
                  <a:schemeClr val="bg1"/>
                </a:solidFill>
              </a:rPr>
              <a:t>B</a:t>
            </a:r>
            <a:r>
              <a:rPr lang="en-US" dirty="0" smtClean="0">
                <a:solidFill>
                  <a:schemeClr val="bg1"/>
                </a:solidFill>
              </a:rPr>
              <a:t>ayesian </a:t>
            </a:r>
            <a:r>
              <a:rPr lang="en-US" dirty="0">
                <a:solidFill>
                  <a:schemeClr val="bg1"/>
                </a:solidFill>
              </a:rPr>
              <a:t>S</a:t>
            </a:r>
            <a:r>
              <a:rPr lang="en-US" dirty="0" smtClean="0">
                <a:solidFill>
                  <a:schemeClr val="bg1"/>
                </a:solidFill>
              </a:rPr>
              <a:t>tatistics</a:t>
            </a:r>
            <a:endParaRPr lang="en-US" dirty="0">
              <a:solidFill>
                <a:schemeClr val="bg1"/>
              </a:solidFill>
            </a:endParaRPr>
          </a:p>
        </p:txBody>
      </p:sp>
      <p:pic>
        <p:nvPicPr>
          <p:cNvPr id="7" name="Picture 6" descr="CTmstNxWwAA4kP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05" y="2368573"/>
            <a:ext cx="8096170" cy="3902354"/>
          </a:xfrm>
          <a:prstGeom prst="rect">
            <a:avLst/>
          </a:prstGeom>
        </p:spPr>
      </p:pic>
    </p:spTree>
    <p:extLst>
      <p:ext uri="{BB962C8B-B14F-4D97-AF65-F5344CB8AC3E}">
        <p14:creationId xmlns:p14="http://schemas.microsoft.com/office/powerpoint/2010/main" val="23300992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ys_prior.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700"/>
            <a:ext cx="9144000" cy="5553036"/>
          </a:xfrm>
          <a:prstGeom prst="rect">
            <a:avLst/>
          </a:prstGeom>
        </p:spPr>
      </p:pic>
    </p:spTree>
    <p:extLst>
      <p:ext uri="{BB962C8B-B14F-4D97-AF65-F5344CB8AC3E}">
        <p14:creationId xmlns:p14="http://schemas.microsoft.com/office/powerpoint/2010/main" val="7101886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pdate_pro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0"/>
            <a:ext cx="8108971" cy="6858000"/>
          </a:xfrm>
          <a:prstGeom prst="rect">
            <a:avLst/>
          </a:prstGeom>
        </p:spPr>
      </p:pic>
    </p:spTree>
    <p:extLst>
      <p:ext uri="{BB962C8B-B14F-4D97-AF65-F5344CB8AC3E}">
        <p14:creationId xmlns:p14="http://schemas.microsoft.com/office/powerpoint/2010/main" val="2435679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Subjective </a:t>
            </a:r>
            <a:r>
              <a:rPr lang="en-US" dirty="0" err="1" smtClean="0"/>
              <a:t>vs</a:t>
            </a:r>
            <a:r>
              <a:rPr lang="en-US" dirty="0" smtClean="0"/>
              <a:t> Objective priors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smtClean="0"/>
              <a:t>objective priors, which aim to allow the data to influence the posterior the most, and subjective priors, which allow the practitioner to express his or her views into the prior. </a:t>
            </a:r>
          </a:p>
          <a:p>
            <a:pPr marL="0" indent="0">
              <a:buNone/>
            </a:pPr>
            <a:endParaRPr lang="en-US" dirty="0"/>
          </a:p>
          <a:p>
            <a:pPr marL="0" indent="0">
              <a:buNone/>
            </a:pPr>
            <a:r>
              <a:rPr lang="en-US" dirty="0" smtClean="0"/>
              <a:t>Example is the coin flip, is a flat prior </a:t>
            </a:r>
            <a:r>
              <a:rPr lang="en-US" dirty="0" smtClean="0"/>
              <a:t>"The Principle of Indifference”</a:t>
            </a:r>
            <a:r>
              <a:rPr lang="en-US" dirty="0" smtClean="0"/>
              <a:t>, which is a uniform distribution over the entire possible range of the unknown. Using a flat prior implies that we give each possible value an equal weighting.</a:t>
            </a:r>
            <a:endParaRPr lang="en-US" dirty="0"/>
          </a:p>
          <a:p>
            <a:pPr marL="0" indent="0">
              <a:buNone/>
            </a:pPr>
            <a:endParaRPr lang="en-US" dirty="0" smtClean="0"/>
          </a:p>
          <a:p>
            <a:r>
              <a:rPr lang="en-US" dirty="0" smtClean="0"/>
              <a:t>Subjective Priors On the other hand, if we added more probability mass to certain areas of the prior, and less elsewhere, we are biasing our inference towards the unknowns existing in the former area. This is known as a subjective, or informative prior</a:t>
            </a:r>
            <a:endParaRPr lang="en-US" dirty="0"/>
          </a:p>
        </p:txBody>
      </p:sp>
    </p:spTree>
    <p:extLst>
      <p:ext uri="{BB962C8B-B14F-4D97-AF65-F5344CB8AC3E}">
        <p14:creationId xmlns:p14="http://schemas.microsoft.com/office/powerpoint/2010/main" val="23109893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iors_s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8" y="401025"/>
            <a:ext cx="9144000" cy="2608756"/>
          </a:xfrm>
          <a:prstGeom prst="rect">
            <a:avLst/>
          </a:prstGeom>
        </p:spPr>
      </p:pic>
      <p:pic>
        <p:nvPicPr>
          <p:cNvPr id="5" name="Picture 4" descr="3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0" y="3287607"/>
            <a:ext cx="8577072" cy="3383280"/>
          </a:xfrm>
          <a:prstGeom prst="rect">
            <a:avLst/>
          </a:prstGeom>
        </p:spPr>
      </p:pic>
    </p:spTree>
    <p:extLst>
      <p:ext uri="{BB962C8B-B14F-4D97-AF65-F5344CB8AC3E}">
        <p14:creationId xmlns:p14="http://schemas.microsoft.com/office/powerpoint/2010/main" val="37434603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02"/>
            <a:ext cx="8229600" cy="1143000"/>
          </a:xfrm>
        </p:spPr>
        <p:txBody>
          <a:bodyPr>
            <a:normAutofit/>
          </a:bodyPr>
          <a:lstStyle/>
          <a:p>
            <a:r>
              <a:rPr lang="en-US" dirty="0" smtClean="0"/>
              <a:t>Problem Example</a:t>
            </a:r>
            <a:endParaRPr lang="en-US" dirty="0"/>
          </a:p>
        </p:txBody>
      </p:sp>
      <p:sp>
        <p:nvSpPr>
          <p:cNvPr id="5" name="Rectangle 4"/>
          <p:cNvSpPr/>
          <p:nvPr/>
        </p:nvSpPr>
        <p:spPr>
          <a:xfrm>
            <a:off x="3042488" y="1971241"/>
            <a:ext cx="2910206" cy="6350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2489" y="2037941"/>
            <a:ext cx="2804380" cy="646331"/>
          </a:xfrm>
          <a:prstGeom prst="rect">
            <a:avLst/>
          </a:prstGeom>
          <a:noFill/>
        </p:spPr>
        <p:txBody>
          <a:bodyPr wrap="square" rtlCol="0">
            <a:spAutoFit/>
          </a:bodyPr>
          <a:lstStyle/>
          <a:p>
            <a:r>
              <a:rPr lang="en-US" dirty="0" smtClean="0"/>
              <a:t>Black Box – Magic</a:t>
            </a:r>
          </a:p>
          <a:p>
            <a:r>
              <a:rPr lang="en-US" dirty="0" smtClean="0"/>
              <a:t>With dist. D specific to you</a:t>
            </a:r>
          </a:p>
        </p:txBody>
      </p:sp>
      <p:sp>
        <p:nvSpPr>
          <p:cNvPr id="7" name="TextBox 6"/>
          <p:cNvSpPr txBox="1"/>
          <p:nvPr/>
        </p:nvSpPr>
        <p:spPr>
          <a:xfrm>
            <a:off x="457199" y="2037941"/>
            <a:ext cx="1222783" cy="430887"/>
          </a:xfrm>
          <a:prstGeom prst="rect">
            <a:avLst/>
          </a:prstGeom>
          <a:noFill/>
        </p:spPr>
        <p:txBody>
          <a:bodyPr wrap="square" rtlCol="0">
            <a:spAutoFit/>
          </a:bodyPr>
          <a:lstStyle/>
          <a:p>
            <a:r>
              <a:rPr lang="en-US" sz="2200" dirty="0" smtClean="0"/>
              <a:t>Malcolm</a:t>
            </a:r>
            <a:endParaRPr lang="en-US" sz="2200" dirty="0"/>
          </a:p>
        </p:txBody>
      </p:sp>
      <p:sp>
        <p:nvSpPr>
          <p:cNvPr id="8" name="Rectangle 7"/>
          <p:cNvSpPr/>
          <p:nvPr/>
        </p:nvSpPr>
        <p:spPr>
          <a:xfrm>
            <a:off x="7687710" y="2037941"/>
            <a:ext cx="999090" cy="430887"/>
          </a:xfrm>
          <a:prstGeom prst="rect">
            <a:avLst/>
          </a:prstGeom>
        </p:spPr>
        <p:txBody>
          <a:bodyPr wrap="none">
            <a:spAutoFit/>
          </a:bodyPr>
          <a:lstStyle/>
          <a:p>
            <a:r>
              <a:rPr lang="en-US" sz="2200" dirty="0" err="1" smtClean="0"/>
              <a:t>p</a:t>
            </a:r>
            <a:r>
              <a:rPr lang="en-US" sz="2200" baseline="-25000" dirty="0" err="1" smtClean="0"/>
              <a:t>Malcolm</a:t>
            </a:r>
            <a:endParaRPr lang="en-US" sz="2200" baseline="-25000" dirty="0"/>
          </a:p>
        </p:txBody>
      </p:sp>
      <p:cxnSp>
        <p:nvCxnSpPr>
          <p:cNvPr id="10" name="Straight Arrow Connector 9"/>
          <p:cNvCxnSpPr>
            <a:stCxn id="7" idx="3"/>
          </p:cNvCxnSpPr>
          <p:nvPr/>
        </p:nvCxnSpPr>
        <p:spPr>
          <a:xfrm>
            <a:off x="1679982" y="2253385"/>
            <a:ext cx="1203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6052180" y="2222607"/>
            <a:ext cx="1203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3089063" y="3261405"/>
            <a:ext cx="2910206" cy="6350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3089064" y="3328105"/>
            <a:ext cx="2804380" cy="646331"/>
          </a:xfrm>
          <a:prstGeom prst="rect">
            <a:avLst/>
          </a:prstGeom>
          <a:noFill/>
        </p:spPr>
        <p:txBody>
          <a:bodyPr wrap="square" rtlCol="0">
            <a:spAutoFit/>
          </a:bodyPr>
          <a:lstStyle/>
          <a:p>
            <a:r>
              <a:rPr lang="en-US" dirty="0" smtClean="0"/>
              <a:t>Black Box – Magic</a:t>
            </a:r>
          </a:p>
          <a:p>
            <a:r>
              <a:rPr lang="en-US" dirty="0" smtClean="0"/>
              <a:t>With dist. D specific to you</a:t>
            </a:r>
          </a:p>
        </p:txBody>
      </p:sp>
      <p:sp>
        <p:nvSpPr>
          <p:cNvPr id="15" name="TextBox 14"/>
          <p:cNvSpPr txBox="1"/>
          <p:nvPr/>
        </p:nvSpPr>
        <p:spPr>
          <a:xfrm>
            <a:off x="503774" y="3328105"/>
            <a:ext cx="2036042" cy="430887"/>
          </a:xfrm>
          <a:prstGeom prst="rect">
            <a:avLst/>
          </a:prstGeom>
          <a:noFill/>
        </p:spPr>
        <p:txBody>
          <a:bodyPr wrap="square" rtlCol="0">
            <a:spAutoFit/>
          </a:bodyPr>
          <a:lstStyle/>
          <a:p>
            <a:r>
              <a:rPr lang="en-US" sz="2200" dirty="0"/>
              <a:t>x</a:t>
            </a:r>
            <a:r>
              <a:rPr lang="en-US" sz="2200" dirty="0" smtClean="0"/>
              <a:t> &amp; heads</a:t>
            </a:r>
            <a:endParaRPr lang="en-US" sz="2200" dirty="0"/>
          </a:p>
        </p:txBody>
      </p:sp>
      <p:sp>
        <p:nvSpPr>
          <p:cNvPr id="16" name="Rectangle 15"/>
          <p:cNvSpPr/>
          <p:nvPr/>
        </p:nvSpPr>
        <p:spPr>
          <a:xfrm>
            <a:off x="7581222" y="3328105"/>
            <a:ext cx="1105578" cy="882292"/>
          </a:xfrm>
          <a:prstGeom prst="rect">
            <a:avLst/>
          </a:prstGeom>
        </p:spPr>
        <p:txBody>
          <a:bodyPr wrap="none">
            <a:spAutoFit/>
          </a:bodyPr>
          <a:lstStyle/>
          <a:p>
            <a:r>
              <a:rPr lang="en-US" sz="2200" dirty="0" err="1" smtClean="0"/>
              <a:t>P</a:t>
            </a:r>
            <a:r>
              <a:rPr lang="en-US" sz="2200" baseline="-25000" dirty="0" err="1" smtClean="0"/>
              <a:t>x</a:t>
            </a:r>
            <a:r>
              <a:rPr lang="en-US" sz="2200" baseline="-25000" dirty="0" smtClean="0"/>
              <a:t> </a:t>
            </a:r>
            <a:r>
              <a:rPr lang="en-US" sz="2200" dirty="0" smtClean="0"/>
              <a:t>&amp; E(f)</a:t>
            </a:r>
          </a:p>
          <a:p>
            <a:endParaRPr lang="en-US" sz="2200" baseline="-25000" dirty="0"/>
          </a:p>
          <a:p>
            <a:r>
              <a:rPr lang="en-US" sz="2200" baseline="-25000" dirty="0"/>
              <a:t>f</a:t>
            </a:r>
            <a:r>
              <a:rPr lang="en-US" sz="2200" baseline="-25000" dirty="0" smtClean="0"/>
              <a:t> : X -&gt; R</a:t>
            </a:r>
            <a:endParaRPr lang="en-US" sz="2200" baseline="-25000" dirty="0"/>
          </a:p>
        </p:txBody>
      </p:sp>
      <p:cxnSp>
        <p:nvCxnSpPr>
          <p:cNvPr id="17" name="Straight Arrow Connector 16"/>
          <p:cNvCxnSpPr/>
          <p:nvPr/>
        </p:nvCxnSpPr>
        <p:spPr>
          <a:xfrm>
            <a:off x="1865178" y="3543549"/>
            <a:ext cx="106514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098755" y="3512771"/>
            <a:ext cx="120376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098755" y="3617231"/>
            <a:ext cx="1031801" cy="369332"/>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a:off x="1898524" y="3592700"/>
            <a:ext cx="1031801" cy="369332"/>
          </a:xfrm>
          <a:prstGeom prst="rect">
            <a:avLst/>
          </a:prstGeom>
          <a:noFill/>
        </p:spPr>
        <p:txBody>
          <a:bodyPr wrap="square" rtlCol="0">
            <a:spAutoFit/>
          </a:bodyPr>
          <a:lstStyle/>
          <a:p>
            <a:r>
              <a:rPr lang="en-US" dirty="0" smtClean="0"/>
              <a:t>???????</a:t>
            </a:r>
            <a:endParaRPr lang="en-US" dirty="0"/>
          </a:p>
        </p:txBody>
      </p:sp>
      <p:sp>
        <p:nvSpPr>
          <p:cNvPr id="26" name="Right Brace 25"/>
          <p:cNvSpPr/>
          <p:nvPr/>
        </p:nvSpPr>
        <p:spPr>
          <a:xfrm rot="5400000">
            <a:off x="4278937" y="412508"/>
            <a:ext cx="686035" cy="81296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TextBox 26"/>
          <p:cNvSpPr txBox="1"/>
          <p:nvPr/>
        </p:nvSpPr>
        <p:spPr>
          <a:xfrm>
            <a:off x="4259484" y="4961728"/>
            <a:ext cx="1587385" cy="369332"/>
          </a:xfrm>
          <a:prstGeom prst="rect">
            <a:avLst/>
          </a:prstGeom>
          <a:noFill/>
        </p:spPr>
        <p:txBody>
          <a:bodyPr wrap="square" rtlCol="0">
            <a:spAutoFit/>
          </a:bodyPr>
          <a:lstStyle/>
          <a:p>
            <a:r>
              <a:rPr lang="en-US" dirty="0" smtClean="0"/>
              <a:t>MCMC</a:t>
            </a:r>
            <a:endParaRPr lang="en-US" dirty="0"/>
          </a:p>
        </p:txBody>
      </p:sp>
    </p:spTree>
    <p:extLst>
      <p:ext uri="{BB962C8B-B14F-4D97-AF65-F5344CB8AC3E}">
        <p14:creationId xmlns:p14="http://schemas.microsoft.com/office/powerpoint/2010/main" val="31115643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Putting These Methods into Practice </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dirty="0" smtClean="0"/>
              <a:t>Markov Chain Monte Carlo (MCMC)</a:t>
            </a:r>
          </a:p>
          <a:p>
            <a:pPr marL="0" indent="0" algn="ctr">
              <a:buNone/>
            </a:pPr>
            <a:endParaRPr lang="en-US" dirty="0" smtClean="0"/>
          </a:p>
          <a:p>
            <a:r>
              <a:rPr lang="en-US" dirty="0" smtClean="0"/>
              <a:t>Bayesian inference problem with N unknowns, we are implicitly creating an N dimensional space for the prior distributions to exist in. Associated with the space is an additional dimension, which we can describe as the surface, or curve, that sits on top of the space, that reflects the prior probability of a particular point.</a:t>
            </a:r>
            <a:endParaRPr lang="en-US" dirty="0"/>
          </a:p>
        </p:txBody>
      </p:sp>
    </p:spTree>
    <p:extLst>
      <p:ext uri="{BB962C8B-B14F-4D97-AF65-F5344CB8AC3E}">
        <p14:creationId xmlns:p14="http://schemas.microsoft.com/office/powerpoint/2010/main" val="37283743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i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44500"/>
            <a:ext cx="8026400" cy="5969000"/>
          </a:xfrm>
          <a:prstGeom prst="rect">
            <a:avLst/>
          </a:prstGeom>
        </p:spPr>
      </p:pic>
    </p:spTree>
    <p:extLst>
      <p:ext uri="{BB962C8B-B14F-4D97-AF65-F5344CB8AC3E}">
        <p14:creationId xmlns:p14="http://schemas.microsoft.com/office/powerpoint/2010/main" val="20468139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u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44500"/>
            <a:ext cx="8216900" cy="5969000"/>
          </a:xfrm>
          <a:prstGeom prst="rect">
            <a:avLst/>
          </a:prstGeom>
        </p:spPr>
      </p:pic>
    </p:spTree>
    <p:extLst>
      <p:ext uri="{BB962C8B-B14F-4D97-AF65-F5344CB8AC3E}">
        <p14:creationId xmlns:p14="http://schemas.microsoft.com/office/powerpoint/2010/main" val="15233525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CMC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278007"/>
          </a:xfrm>
          <a:prstGeom prst="rect">
            <a:avLst/>
          </a:prstGeom>
        </p:spPr>
      </p:pic>
      <p:pic>
        <p:nvPicPr>
          <p:cNvPr id="5" name="Picture 4" descr="MCMC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4318"/>
            <a:ext cx="9144000" cy="2278007"/>
          </a:xfrm>
          <a:prstGeom prst="rect">
            <a:avLst/>
          </a:prstGeom>
        </p:spPr>
      </p:pic>
      <p:pic>
        <p:nvPicPr>
          <p:cNvPr id="6" name="Picture 5" descr="MCMC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72325"/>
            <a:ext cx="9144000" cy="2278007"/>
          </a:xfrm>
          <a:prstGeom prst="rect">
            <a:avLst/>
          </a:prstGeom>
        </p:spPr>
      </p:pic>
    </p:spTree>
    <p:extLst>
      <p:ext uri="{BB962C8B-B14F-4D97-AF65-F5344CB8AC3E}">
        <p14:creationId xmlns:p14="http://schemas.microsoft.com/office/powerpoint/2010/main" val="20789736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3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2390296"/>
            <a:ext cx="8924544" cy="4105656"/>
          </a:xfrm>
          <a:prstGeom prst="rect">
            <a:avLst/>
          </a:prstGeom>
        </p:spPr>
      </p:pic>
      <p:sp>
        <p:nvSpPr>
          <p:cNvPr id="5" name="TextBox 4"/>
          <p:cNvSpPr txBox="1"/>
          <p:nvPr/>
        </p:nvSpPr>
        <p:spPr>
          <a:xfrm>
            <a:off x="1508016" y="582111"/>
            <a:ext cx="184666" cy="369332"/>
          </a:xfrm>
          <a:prstGeom prst="rect">
            <a:avLst/>
          </a:prstGeom>
          <a:noFill/>
        </p:spPr>
        <p:txBody>
          <a:bodyPr wrap="none" rtlCol="0">
            <a:spAutoFit/>
          </a:bodyPr>
          <a:lstStyle/>
          <a:p>
            <a:endParaRPr lang="en-US" dirty="0"/>
          </a:p>
        </p:txBody>
      </p:sp>
      <p:sp>
        <p:nvSpPr>
          <p:cNvPr id="7" name="Title 1"/>
          <p:cNvSpPr>
            <a:spLocks noGrp="1"/>
          </p:cNvSpPr>
          <p:nvPr>
            <p:ph type="title"/>
          </p:nvPr>
        </p:nvSpPr>
        <p:spPr>
          <a:xfrm>
            <a:off x="457200" y="-146631"/>
            <a:ext cx="8229600" cy="1143000"/>
          </a:xfrm>
        </p:spPr>
        <p:txBody>
          <a:bodyPr>
            <a:normAutofit/>
          </a:bodyPr>
          <a:lstStyle/>
          <a:p>
            <a:r>
              <a:rPr lang="en-US" dirty="0" smtClean="0"/>
              <a:t>The Curse of Dimensionality</a:t>
            </a:r>
            <a:endParaRPr lang="en-US" dirty="0"/>
          </a:p>
        </p:txBody>
      </p:sp>
      <p:sp>
        <p:nvSpPr>
          <p:cNvPr id="8" name="Rectangle 7"/>
          <p:cNvSpPr/>
          <p:nvPr/>
        </p:nvSpPr>
        <p:spPr>
          <a:xfrm>
            <a:off x="101599" y="832374"/>
            <a:ext cx="8285085" cy="1200329"/>
          </a:xfrm>
          <a:prstGeom prst="rect">
            <a:avLst/>
          </a:prstGeom>
        </p:spPr>
        <p:txBody>
          <a:bodyPr wrap="square">
            <a:spAutoFit/>
          </a:bodyPr>
          <a:lstStyle/>
          <a:p>
            <a:endParaRPr lang="en-US" dirty="0" smtClean="0"/>
          </a:p>
          <a:p>
            <a:pPr marL="285750" indent="-285750">
              <a:buFont typeface="Arial"/>
              <a:buChar char="•"/>
            </a:pPr>
            <a:r>
              <a:rPr lang="en-US" dirty="0" smtClean="0"/>
              <a:t>We cannot naively search the space: any computer scientist will tell you that traversing N-dimensional space is exponentially difficult in N: the size of the space quickly blows-up as we increase N. </a:t>
            </a:r>
            <a:endParaRPr lang="en-US" dirty="0" smtClean="0"/>
          </a:p>
        </p:txBody>
      </p:sp>
    </p:spTree>
    <p:extLst>
      <p:ext uri="{BB962C8B-B14F-4D97-AF65-F5344CB8AC3E}">
        <p14:creationId xmlns:p14="http://schemas.microsoft.com/office/powerpoint/2010/main" val="28378561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427"/>
            <a:ext cx="9144000" cy="1143000"/>
          </a:xfrm>
        </p:spPr>
        <p:txBody>
          <a:bodyPr>
            <a:normAutofit/>
          </a:bodyPr>
          <a:lstStyle/>
          <a:p>
            <a:r>
              <a:rPr lang="en-US" sz="2600" dirty="0" smtClean="0"/>
              <a:t>Bayesians and </a:t>
            </a:r>
            <a:r>
              <a:rPr lang="en-US" sz="2600" dirty="0" err="1" smtClean="0"/>
              <a:t>Frequentist</a:t>
            </a:r>
            <a:r>
              <a:rPr lang="en-US" sz="2600" dirty="0"/>
              <a:t> </a:t>
            </a:r>
            <a:r>
              <a:rPr lang="en-US" sz="2600" dirty="0" smtClean="0"/>
              <a:t>don</a:t>
            </a:r>
            <a:r>
              <a:rPr lang="uk-UA" sz="2600" dirty="0" smtClean="0"/>
              <a:t>’</a:t>
            </a:r>
            <a:r>
              <a:rPr lang="en-US" sz="2600" dirty="0" smtClean="0"/>
              <a:t>t agree on Planes and Elections</a:t>
            </a:r>
            <a:endParaRPr lang="en-US" sz="2600" dirty="0"/>
          </a:p>
        </p:txBody>
      </p:sp>
      <p:sp>
        <p:nvSpPr>
          <p:cNvPr id="3" name="Content Placeholder 2"/>
          <p:cNvSpPr>
            <a:spLocks noGrp="1"/>
          </p:cNvSpPr>
          <p:nvPr>
            <p:ph idx="1"/>
          </p:nvPr>
        </p:nvSpPr>
        <p:spPr>
          <a:xfrm>
            <a:off x="232321" y="1205355"/>
            <a:ext cx="4715030" cy="5475696"/>
          </a:xfrm>
        </p:spPr>
        <p:txBody>
          <a:bodyPr>
            <a:normAutofit fontScale="92500" lnSpcReduction="20000"/>
          </a:bodyPr>
          <a:lstStyle/>
          <a:p>
            <a:r>
              <a:rPr lang="en-US" sz="2200" dirty="0" err="1" smtClean="0"/>
              <a:t>Frequentist</a:t>
            </a:r>
            <a:r>
              <a:rPr lang="en-US" sz="2200" dirty="0" smtClean="0"/>
              <a:t> give probability of event</a:t>
            </a:r>
          </a:p>
          <a:p>
            <a:pPr marL="0" indent="0">
              <a:buNone/>
            </a:pPr>
            <a:endParaRPr lang="en-US" sz="2200" dirty="0" smtClean="0"/>
          </a:p>
          <a:p>
            <a:r>
              <a:rPr lang="en-US" sz="2200" dirty="0" smtClean="0"/>
              <a:t>Bayesians give confidence of an event happening [0,1]</a:t>
            </a:r>
          </a:p>
          <a:p>
            <a:endParaRPr lang="en-US" sz="2200" dirty="0"/>
          </a:p>
          <a:p>
            <a:r>
              <a:rPr lang="en-US" sz="2200" dirty="0" smtClean="0"/>
              <a:t>Are </a:t>
            </a:r>
            <a:r>
              <a:rPr lang="en-US" sz="2200" dirty="0" err="1" smtClean="0"/>
              <a:t>frequentist</a:t>
            </a:r>
            <a:r>
              <a:rPr lang="en-US" sz="2200" dirty="0" smtClean="0"/>
              <a:t> methods incorrect then?</a:t>
            </a:r>
          </a:p>
          <a:p>
            <a:pPr marL="0" indent="0">
              <a:buNone/>
            </a:pPr>
            <a:endParaRPr lang="en-US" sz="2200" dirty="0"/>
          </a:p>
          <a:p>
            <a:pPr marL="0" indent="0">
              <a:buNone/>
            </a:pPr>
            <a:r>
              <a:rPr lang="en-US" sz="2200" b="1" dirty="0" smtClean="0"/>
              <a:t>No</a:t>
            </a:r>
            <a:r>
              <a:rPr lang="en-US" sz="2200" dirty="0" smtClean="0"/>
              <a:t>. </a:t>
            </a:r>
          </a:p>
          <a:p>
            <a:pPr marL="0" indent="0">
              <a:buNone/>
            </a:pPr>
            <a:endParaRPr lang="en-US" sz="2200" dirty="0" smtClean="0"/>
          </a:p>
          <a:p>
            <a:pPr marL="0" indent="0">
              <a:buNone/>
            </a:pPr>
            <a:r>
              <a:rPr lang="en-US" sz="2200" dirty="0" err="1" smtClean="0"/>
              <a:t>Frequentist</a:t>
            </a:r>
            <a:r>
              <a:rPr lang="en-US" sz="2200" dirty="0" smtClean="0"/>
              <a:t> methods are still useful or state-of-the-art in many areas. Tools such as least squares linear regression, LASSO regression, and expectation-maximization algorithms are all powerful and fast. Bayesian methods complement these techniques by solving problems that these approaches cannot, or by illuminating the underlying system with more flexible modeling.</a:t>
            </a:r>
            <a:endParaRPr lang="en-US" sz="2200" dirty="0"/>
          </a:p>
        </p:txBody>
      </p:sp>
      <p:pic>
        <p:nvPicPr>
          <p:cNvPr id="5" name="Picture 4" descr="frequentists_vs_bayesi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230" y="999101"/>
            <a:ext cx="3822951" cy="5791609"/>
          </a:xfrm>
          <a:prstGeom prst="rect">
            <a:avLst/>
          </a:prstGeom>
        </p:spPr>
      </p:pic>
    </p:spTree>
    <p:extLst>
      <p:ext uri="{BB962C8B-B14F-4D97-AF65-F5344CB8AC3E}">
        <p14:creationId xmlns:p14="http://schemas.microsoft.com/office/powerpoint/2010/main" val="19140124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Intuition </a:t>
            </a:r>
            <a:endParaRPr lang="en-US" dirty="0"/>
          </a:p>
        </p:txBody>
      </p:sp>
      <p:sp>
        <p:nvSpPr>
          <p:cNvPr id="3" name="Content Placeholder 2"/>
          <p:cNvSpPr>
            <a:spLocks noGrp="1"/>
          </p:cNvSpPr>
          <p:nvPr>
            <p:ph idx="1"/>
          </p:nvPr>
        </p:nvSpPr>
        <p:spPr>
          <a:xfrm>
            <a:off x="457200" y="1417638"/>
            <a:ext cx="8229600" cy="4525963"/>
          </a:xfrm>
        </p:spPr>
        <p:txBody>
          <a:bodyPr/>
          <a:lstStyle/>
          <a:p>
            <a:r>
              <a:rPr lang="en-US" dirty="0" smtClean="0"/>
              <a:t>Law of Large Numbers</a:t>
            </a:r>
            <a:endParaRPr lang="en-US" dirty="0"/>
          </a:p>
        </p:txBody>
      </p:sp>
      <p:pic>
        <p:nvPicPr>
          <p:cNvPr id="4" name="Picture 3" descr="downloa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75" y="2083445"/>
            <a:ext cx="5674905" cy="4681946"/>
          </a:xfrm>
          <a:prstGeom prst="rect">
            <a:avLst/>
          </a:prstGeom>
        </p:spPr>
      </p:pic>
    </p:spTree>
    <p:extLst>
      <p:ext uri="{BB962C8B-B14F-4D97-AF65-F5344CB8AC3E}">
        <p14:creationId xmlns:p14="http://schemas.microsoft.com/office/powerpoint/2010/main" val="38335079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8488"/>
            <a:ext cx="8229600" cy="664678"/>
          </a:xfrm>
        </p:spPr>
        <p:txBody>
          <a:bodyPr>
            <a:noAutofit/>
          </a:bodyPr>
          <a:lstStyle/>
          <a:p>
            <a:r>
              <a:rPr lang="en-US" sz="2800" dirty="0" smtClean="0"/>
              <a:t>Example Putting It All Together</a:t>
            </a:r>
            <a:br>
              <a:rPr lang="en-US" sz="2800" dirty="0" smtClean="0"/>
            </a:br>
            <a:endParaRPr lang="en-US" sz="1800" dirty="0"/>
          </a:p>
        </p:txBody>
      </p:sp>
      <p:sp>
        <p:nvSpPr>
          <p:cNvPr id="3" name="Content Placeholder 2"/>
          <p:cNvSpPr>
            <a:spLocks noGrp="1"/>
          </p:cNvSpPr>
          <p:nvPr>
            <p:ph idx="1"/>
          </p:nvPr>
        </p:nvSpPr>
        <p:spPr>
          <a:xfrm>
            <a:off x="92597" y="1417638"/>
            <a:ext cx="8902586" cy="5440362"/>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sz="2800" dirty="0"/>
          </a:p>
          <a:p>
            <a:pPr marL="0" indent="0">
              <a:buNone/>
            </a:pPr>
            <a:r>
              <a:rPr lang="en-US" sz="2800" dirty="0" smtClean="0"/>
              <a:t>Cartoon depicting the principle of our approach. Three peaks are observed in the mass spectrum. For mass m1 two empirical formulas are initially equally likely (P=0.5), as they both differ by 0.02 Da from the observed mass. Assignment of mass m3 as C6H11O10P provides support for the identification of m1 as C6H10O7 from which it differs by one phosphorylation reaction. Assignment of m2 further increases the confidence in the assignment of m1 to C6H10O7, with the posterior probability increasing to P=0.9.</a:t>
            </a:r>
          </a:p>
          <a:p>
            <a:pPr marL="0" indent="0">
              <a:buNone/>
            </a:pPr>
            <a:endParaRPr lang="en-US" dirty="0"/>
          </a:p>
        </p:txBody>
      </p:sp>
      <p:pic>
        <p:nvPicPr>
          <p:cNvPr id="5" name="Picture 4" descr="F1.lar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8072"/>
            <a:ext cx="9144000" cy="2280920"/>
          </a:xfrm>
          <a:prstGeom prst="rect">
            <a:avLst/>
          </a:prstGeom>
        </p:spPr>
      </p:pic>
      <p:sp>
        <p:nvSpPr>
          <p:cNvPr id="6" name="Rectangle 5"/>
          <p:cNvSpPr/>
          <p:nvPr/>
        </p:nvSpPr>
        <p:spPr>
          <a:xfrm>
            <a:off x="457200" y="662715"/>
            <a:ext cx="8921600" cy="1077218"/>
          </a:xfrm>
          <a:prstGeom prst="rect">
            <a:avLst/>
          </a:prstGeom>
        </p:spPr>
        <p:txBody>
          <a:bodyPr wrap="square">
            <a:spAutoFit/>
          </a:bodyPr>
          <a:lstStyle/>
          <a:p>
            <a:r>
              <a:rPr lang="en-US" sz="2800" dirty="0" smtClean="0"/>
              <a:t/>
            </a:r>
            <a:br>
              <a:rPr lang="en-US" sz="2800" dirty="0" smtClean="0"/>
            </a:br>
            <a:r>
              <a:rPr lang="en-US" dirty="0"/>
              <a:t>Probabilistic assignment of formulas to mass peaks in metabolomics experiments</a:t>
            </a:r>
            <a:br>
              <a:rPr lang="en-US" dirty="0"/>
            </a:br>
            <a:endParaRPr lang="en-US" dirty="0"/>
          </a:p>
        </p:txBody>
      </p:sp>
    </p:spTree>
    <p:extLst>
      <p:ext uri="{BB962C8B-B14F-4D97-AF65-F5344CB8AC3E}">
        <p14:creationId xmlns:p14="http://schemas.microsoft.com/office/powerpoint/2010/main" val="26981117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4000" dirty="0" smtClean="0"/>
              <a:t>Building Deeper Intuition, If we have time </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smtClean="0"/>
              <a:t>Bayesian Point Estimate </a:t>
            </a:r>
          </a:p>
          <a:p>
            <a:endParaRPr lang="en-US" dirty="0"/>
          </a:p>
          <a:p>
            <a:r>
              <a:rPr lang="en-US" sz="3000" dirty="0"/>
              <a:t>W</a:t>
            </a:r>
            <a:r>
              <a:rPr lang="en-US" sz="3000" dirty="0" smtClean="0"/>
              <a:t>e need to distill our posterior distribution down to a single value (or vector in the multivariate case). If the value is chosen intelligently, we can avoid the flaw of </a:t>
            </a:r>
            <a:r>
              <a:rPr lang="en-US" sz="3000" dirty="0" err="1" smtClean="0"/>
              <a:t>frequentist</a:t>
            </a:r>
            <a:r>
              <a:rPr lang="en-US" sz="3000" dirty="0" smtClean="0"/>
              <a:t> methodologies that mask the uncertainty and provide a more informative result. The value chosen, if from a Bayesian posterior, is a Bayesian point estimate.</a:t>
            </a:r>
            <a:endParaRPr lang="en-US" sz="3000" dirty="0"/>
          </a:p>
        </p:txBody>
      </p:sp>
    </p:spTree>
    <p:extLst>
      <p:ext uri="{BB962C8B-B14F-4D97-AF65-F5344CB8AC3E}">
        <p14:creationId xmlns:p14="http://schemas.microsoft.com/office/powerpoint/2010/main" val="8139522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54" y="139685"/>
            <a:ext cx="9024946" cy="1143000"/>
          </a:xfrm>
        </p:spPr>
        <p:txBody>
          <a:bodyPr>
            <a:normAutofit fontScale="90000"/>
          </a:bodyPr>
          <a:lstStyle/>
          <a:p>
            <a:r>
              <a:rPr lang="en-US" dirty="0" smtClean="0"/>
              <a:t>Building Deeper Intuition, If we have time </a:t>
            </a:r>
            <a:endParaRPr lang="en-US" dirty="0"/>
          </a:p>
        </p:txBody>
      </p:sp>
      <p:sp>
        <p:nvSpPr>
          <p:cNvPr id="3" name="Content Placeholder 2"/>
          <p:cNvSpPr>
            <a:spLocks noGrp="1"/>
          </p:cNvSpPr>
          <p:nvPr>
            <p:ph idx="1"/>
          </p:nvPr>
        </p:nvSpPr>
        <p:spPr>
          <a:xfrm>
            <a:off x="457200" y="1282685"/>
            <a:ext cx="8229600" cy="5160230"/>
          </a:xfrm>
        </p:spPr>
        <p:txBody>
          <a:bodyPr>
            <a:normAutofit fontScale="85000" lnSpcReduction="20000"/>
          </a:bodyPr>
          <a:lstStyle/>
          <a:p>
            <a:pPr marL="0" indent="0">
              <a:buNone/>
            </a:pPr>
            <a:r>
              <a:rPr lang="en-US" sz="3400" dirty="0" smtClean="0"/>
              <a:t>Loss Function</a:t>
            </a:r>
            <a:endParaRPr lang="en-US" sz="3400" dirty="0"/>
          </a:p>
          <a:p>
            <a:pPr marL="0" indent="0">
              <a:buNone/>
            </a:pPr>
            <a:endParaRPr lang="en-US" dirty="0"/>
          </a:p>
          <a:p>
            <a:r>
              <a:rPr lang="en-US" sz="2800" dirty="0" smtClean="0"/>
              <a:t>Measuring how bad our current estimation is</a:t>
            </a:r>
          </a:p>
          <a:p>
            <a:pPr marL="0" indent="0">
              <a:buNone/>
            </a:pPr>
            <a:endParaRPr lang="en-US" sz="2800" dirty="0" smtClean="0"/>
          </a:p>
          <a:p>
            <a:r>
              <a:rPr lang="en-US" sz="2800" dirty="0" smtClean="0"/>
              <a:t> So far we have been under the unrealistic assumption that we know the true parameter. Of course if we knew the true parameter, bothering to guess an estimate is pointless.</a:t>
            </a:r>
          </a:p>
          <a:p>
            <a:pPr marL="0" indent="0">
              <a:buNone/>
            </a:pPr>
            <a:endParaRPr lang="en-US" sz="2800" dirty="0" smtClean="0"/>
          </a:p>
          <a:p>
            <a:r>
              <a:rPr lang="en-US" sz="2800" dirty="0" smtClean="0"/>
              <a:t>As we have a whole distribution of what the unknown parameter could be (the posterior), we should be more interested in computing the expected loss given an estimate. This expected loss is a better estimate of the true loss than comparing the given loss from only a single sample from the posterior. (</a:t>
            </a:r>
            <a:r>
              <a:rPr lang="en-US" sz="2800" dirty="0" err="1" smtClean="0"/>
              <a:t>frequentist</a:t>
            </a:r>
            <a:r>
              <a:rPr lang="en-US" sz="2800" dirty="0" smtClean="0"/>
              <a:t> method)</a:t>
            </a:r>
            <a:endParaRPr lang="en-US" sz="2800" dirty="0"/>
          </a:p>
        </p:txBody>
      </p:sp>
    </p:spTree>
    <p:extLst>
      <p:ext uri="{BB962C8B-B14F-4D97-AF65-F5344CB8AC3E}">
        <p14:creationId xmlns:p14="http://schemas.microsoft.com/office/powerpoint/2010/main" val="37031753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697"/>
            <a:ext cx="8229600" cy="1143000"/>
          </a:xfrm>
        </p:spPr>
        <p:txBody>
          <a:bodyPr>
            <a:normAutofit fontScale="90000"/>
          </a:bodyPr>
          <a:lstStyle/>
          <a:p>
            <a:r>
              <a:rPr lang="en-US" dirty="0" smtClean="0"/>
              <a:t>Thanks for listening and Questions?</a:t>
            </a:r>
            <a:endParaRPr lang="en-US" dirty="0"/>
          </a:p>
        </p:txBody>
      </p:sp>
      <p:pic>
        <p:nvPicPr>
          <p:cNvPr id="4" name="Picture 3" descr="aa3940deb93cc94b62c6bda3e2f6eba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12" y="1323994"/>
            <a:ext cx="3897889" cy="5356190"/>
          </a:xfrm>
          <a:prstGeom prst="rect">
            <a:avLst/>
          </a:prstGeom>
        </p:spPr>
      </p:pic>
    </p:spTree>
    <p:extLst>
      <p:ext uri="{BB962C8B-B14F-4D97-AF65-F5344CB8AC3E}">
        <p14:creationId xmlns:p14="http://schemas.microsoft.com/office/powerpoint/2010/main" val="29527691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46"/>
            <a:ext cx="8229600" cy="1143000"/>
          </a:xfrm>
        </p:spPr>
        <p:txBody>
          <a:bodyPr/>
          <a:lstStyle/>
          <a:p>
            <a:r>
              <a:rPr lang="en-US" dirty="0" smtClean="0"/>
              <a:t>History </a:t>
            </a:r>
            <a:endParaRPr lang="en-US" dirty="0"/>
          </a:p>
        </p:txBody>
      </p:sp>
      <p:sp>
        <p:nvSpPr>
          <p:cNvPr id="3" name="Content Placeholder 2"/>
          <p:cNvSpPr>
            <a:spLocks noGrp="1"/>
          </p:cNvSpPr>
          <p:nvPr>
            <p:ph idx="1"/>
          </p:nvPr>
        </p:nvSpPr>
        <p:spPr>
          <a:xfrm>
            <a:off x="258777" y="742918"/>
            <a:ext cx="8229600" cy="5924904"/>
          </a:xfrm>
        </p:spPr>
        <p:txBody>
          <a:bodyPr>
            <a:noAutofit/>
          </a:bodyPr>
          <a:lstStyle/>
          <a:p>
            <a:pPr marL="0" indent="0">
              <a:buNone/>
            </a:pPr>
            <a:endParaRPr lang="en-US" sz="2000" dirty="0" smtClean="0"/>
          </a:p>
          <a:p>
            <a:pPr>
              <a:tabLst>
                <a:tab pos="515938" algn="l"/>
              </a:tabLst>
            </a:pPr>
            <a:r>
              <a:rPr lang="en-US" sz="2000" dirty="0" smtClean="0"/>
              <a:t>Bayes never published, </a:t>
            </a:r>
            <a:r>
              <a:rPr lang="en-US" sz="2000" dirty="0" smtClean="0"/>
              <a:t>Richard Price found it among his notes after Bayes' death in 1761, re-edited it, and published it. Unfortunately, virtually no one seems to have read the paper, and Bayes' method lay cold until the arrival of Laplace</a:t>
            </a:r>
          </a:p>
          <a:p>
            <a:r>
              <a:rPr lang="en-US" sz="2000" dirty="0" smtClean="0"/>
              <a:t>Pierre-Simon Laplace, came to believe that probability theory held the key, and he independently rediscovered Bayes' mechanism and published it in 1774. </a:t>
            </a:r>
          </a:p>
          <a:p>
            <a:r>
              <a:rPr lang="en-US" sz="2000" dirty="0" smtClean="0"/>
              <a:t>In 1781, Richard Price visited Paris, and word of Bayes' earlier discovery eventually reached Laplace. Laplace eventually refined it to the form we see today.</a:t>
            </a:r>
          </a:p>
          <a:p>
            <a:r>
              <a:rPr lang="en-US" sz="2000" dirty="0" smtClean="0"/>
              <a:t>Bayes method died again until the invention </a:t>
            </a:r>
            <a:r>
              <a:rPr lang="en-US" sz="2000" dirty="0"/>
              <a:t>o</a:t>
            </a:r>
            <a:r>
              <a:rPr lang="en-US" sz="2000" dirty="0" smtClean="0"/>
              <a:t>f machines, most famously being used by Alan Turing to crack the Enigma codes. </a:t>
            </a:r>
          </a:p>
          <a:p>
            <a:r>
              <a:rPr lang="en-US" sz="2000" dirty="0" smtClean="0"/>
              <a:t>Computational advances in the 90s launched the 'Bayesian revolution' in a long list of fields. This is only partly because Bayes' Theorem shows us the mathematically correct response to new evidence. It is also because Bayes' Theorem works.</a:t>
            </a:r>
          </a:p>
        </p:txBody>
      </p:sp>
    </p:spTree>
    <p:extLst>
      <p:ext uri="{BB962C8B-B14F-4D97-AF65-F5344CB8AC3E}">
        <p14:creationId xmlns:p14="http://schemas.microsoft.com/office/powerpoint/2010/main" val="19926341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y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1" y="2065741"/>
            <a:ext cx="7665235" cy="4655000"/>
          </a:xfrm>
          <a:prstGeom prst="rect">
            <a:avLst/>
          </a:prstGeom>
        </p:spPr>
      </p:pic>
      <p:pic>
        <p:nvPicPr>
          <p:cNvPr id="7" name="Picture 6" descr="bayyyyyyy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442" y="350755"/>
            <a:ext cx="2540000" cy="2730500"/>
          </a:xfrm>
          <a:prstGeom prst="rect">
            <a:avLst/>
          </a:prstGeom>
        </p:spPr>
      </p:pic>
    </p:spTree>
    <p:extLst>
      <p:ext uri="{BB962C8B-B14F-4D97-AF65-F5344CB8AC3E}">
        <p14:creationId xmlns:p14="http://schemas.microsoft.com/office/powerpoint/2010/main" val="32590663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ys_marg_lik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700"/>
            <a:ext cx="9144000" cy="5553036"/>
          </a:xfrm>
          <a:prstGeom prst="rect">
            <a:avLst/>
          </a:prstGeom>
        </p:spPr>
      </p:pic>
    </p:spTree>
    <p:extLst>
      <p:ext uri="{BB962C8B-B14F-4D97-AF65-F5344CB8AC3E}">
        <p14:creationId xmlns:p14="http://schemas.microsoft.com/office/powerpoint/2010/main" val="20019415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yes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6206" cy="6128257"/>
          </a:xfrm>
          <a:prstGeom prst="rect">
            <a:avLst/>
          </a:prstGeom>
        </p:spPr>
      </p:pic>
      <p:sp>
        <p:nvSpPr>
          <p:cNvPr id="6" name="TextBox 5"/>
          <p:cNvSpPr txBox="1"/>
          <p:nvPr/>
        </p:nvSpPr>
        <p:spPr>
          <a:xfrm>
            <a:off x="4516206" y="1005466"/>
            <a:ext cx="4299168" cy="4524316"/>
          </a:xfrm>
          <a:prstGeom prst="rect">
            <a:avLst/>
          </a:prstGeom>
          <a:noFill/>
        </p:spPr>
        <p:txBody>
          <a:bodyPr wrap="square" rtlCol="0">
            <a:spAutoFit/>
          </a:bodyPr>
          <a:lstStyle/>
          <a:p>
            <a:pPr marL="342900" indent="-342900">
              <a:buAutoNum type="arabicPeriod"/>
            </a:pPr>
            <a:r>
              <a:rPr lang="en-US" dirty="0" smtClean="0"/>
              <a:t>Probability you will pass?</a:t>
            </a:r>
          </a:p>
          <a:p>
            <a:pPr marL="342900" indent="-342900">
              <a:buAutoNum type="arabicPeriod"/>
            </a:pPr>
            <a:endParaRPr lang="en-US" dirty="0"/>
          </a:p>
          <a:p>
            <a:pPr marL="342900" indent="-342900">
              <a:buAutoNum type="arabicPeriod"/>
            </a:pPr>
            <a:r>
              <a:rPr lang="en-US" dirty="0" smtClean="0"/>
              <a:t>What is the probability that you will pass the class if you are in section D?</a:t>
            </a:r>
          </a:p>
          <a:p>
            <a:pPr marL="342900" indent="-342900">
              <a:buAutoNum type="arabicPeriod"/>
            </a:pPr>
            <a:endParaRPr lang="en-US" dirty="0" smtClean="0"/>
          </a:p>
          <a:p>
            <a:r>
              <a:rPr lang="en-US" dirty="0" smtClean="0"/>
              <a:t>( read carefully here ) </a:t>
            </a:r>
            <a:endParaRPr lang="en-US" dirty="0"/>
          </a:p>
          <a:p>
            <a:endParaRPr lang="en-US" dirty="0"/>
          </a:p>
          <a:p>
            <a:pPr marL="342900" indent="-342900">
              <a:buAutoNum type="arabicPeriod" startAt="3"/>
            </a:pPr>
            <a:r>
              <a:rPr lang="en-US" dirty="0" smtClean="0"/>
              <a:t>What is the probability that if you pass,      	you are in in section D?</a:t>
            </a:r>
          </a:p>
          <a:p>
            <a:pPr marL="342900" indent="-342900">
              <a:buAutoNum type="arabicPeriod" startAt="3"/>
            </a:pPr>
            <a:endParaRPr lang="en-US" dirty="0"/>
          </a:p>
          <a:p>
            <a:r>
              <a:rPr lang="en-US" dirty="0" smtClean="0"/>
              <a:t>Notice that the likelihood stays the same as the </a:t>
            </a:r>
            <a:r>
              <a:rPr lang="en-US" dirty="0" err="1" smtClean="0"/>
              <a:t>Frequentist</a:t>
            </a:r>
            <a:r>
              <a:rPr lang="en-US" dirty="0" smtClean="0"/>
              <a:t> </a:t>
            </a:r>
            <a:r>
              <a:rPr lang="en-US" dirty="0" smtClean="0"/>
              <a:t>and the Marginal is essentially a normalization factor. </a:t>
            </a:r>
          </a:p>
          <a:p>
            <a:endParaRPr lang="en-US" dirty="0"/>
          </a:p>
          <a:p>
            <a:r>
              <a:rPr lang="en-US" dirty="0" smtClean="0"/>
              <a:t>Therefore the prior is the name of the punch line.</a:t>
            </a:r>
          </a:p>
        </p:txBody>
      </p:sp>
    </p:spTree>
    <p:extLst>
      <p:ext uri="{BB962C8B-B14F-4D97-AF65-F5344CB8AC3E}">
        <p14:creationId xmlns:p14="http://schemas.microsoft.com/office/powerpoint/2010/main" val="18788511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ys_pros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700"/>
            <a:ext cx="9144000" cy="5553036"/>
          </a:xfrm>
          <a:prstGeom prst="rect">
            <a:avLst/>
          </a:prstGeom>
        </p:spPr>
      </p:pic>
    </p:spTree>
    <p:extLst>
      <p:ext uri="{BB962C8B-B14F-4D97-AF65-F5344CB8AC3E}">
        <p14:creationId xmlns:p14="http://schemas.microsoft.com/office/powerpoint/2010/main" val="37092799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a:xfrm>
            <a:off x="457200" y="1600200"/>
            <a:ext cx="8229600" cy="4895634"/>
          </a:xfrm>
        </p:spPr>
        <p:txBody>
          <a:bodyPr>
            <a:normAutofit fontScale="70000" lnSpcReduction="20000"/>
          </a:bodyPr>
          <a:lstStyle/>
          <a:p>
            <a:pPr marL="0" indent="0">
              <a:buNone/>
            </a:pPr>
            <a:r>
              <a:rPr lang="en-US" dirty="0" smtClean="0"/>
              <a:t>We can divide random variables into three classifications: </a:t>
            </a:r>
          </a:p>
          <a:p>
            <a:pPr marL="0" indent="0">
              <a:buNone/>
            </a:pPr>
            <a:endParaRPr lang="en-US" dirty="0"/>
          </a:p>
          <a:p>
            <a:r>
              <a:rPr lang="en-US" dirty="0"/>
              <a:t>D</a:t>
            </a:r>
            <a:r>
              <a:rPr lang="en-US" dirty="0" smtClean="0"/>
              <a:t>iscrete: Discrete random variables may only assume values on a specified list. Things like populations, movie ratings, and number of votes are all discrete random variables. Discrete random variables become more clear when we contrast them with... </a:t>
            </a:r>
          </a:p>
          <a:p>
            <a:pPr marL="0" indent="0">
              <a:buNone/>
            </a:pPr>
            <a:endParaRPr lang="en-US" dirty="0" smtClean="0"/>
          </a:p>
          <a:p>
            <a:r>
              <a:rPr lang="en-US" dirty="0"/>
              <a:t>C</a:t>
            </a:r>
            <a:r>
              <a:rPr lang="en-US" dirty="0" smtClean="0"/>
              <a:t>ontinuous: Continuous random variable can take on arbitrarily exact values. For example, temperature, speed, time, color are all modeled as continuous variables because you can progressively make the values more and more precise. </a:t>
            </a:r>
          </a:p>
          <a:p>
            <a:pPr marL="0" indent="0">
              <a:buNone/>
            </a:pPr>
            <a:endParaRPr lang="en-US" dirty="0" smtClean="0"/>
          </a:p>
          <a:p>
            <a:r>
              <a:rPr lang="en-US" dirty="0" smtClean="0"/>
              <a:t>Mixed: Mixed random variables assign probabilities to both discrete and continuous random variables, i.e. it is a combination of the above two categories.</a:t>
            </a:r>
            <a:endParaRPr lang="en-US" dirty="0"/>
          </a:p>
        </p:txBody>
      </p:sp>
    </p:spTree>
    <p:extLst>
      <p:ext uri="{BB962C8B-B14F-4D97-AF65-F5344CB8AC3E}">
        <p14:creationId xmlns:p14="http://schemas.microsoft.com/office/powerpoint/2010/main" val="220942086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cre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434"/>
            <a:ext cx="9144000" cy="3422469"/>
          </a:xfrm>
          <a:prstGeom prst="rect">
            <a:avLst/>
          </a:prstGeom>
        </p:spPr>
      </p:pic>
      <p:pic>
        <p:nvPicPr>
          <p:cNvPr id="7" name="Picture 6" descr="co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9903"/>
            <a:ext cx="9144000" cy="3429000"/>
          </a:xfrm>
          <a:prstGeom prst="rect">
            <a:avLst/>
          </a:prstGeom>
        </p:spPr>
      </p:pic>
    </p:spTree>
    <p:extLst>
      <p:ext uri="{BB962C8B-B14F-4D97-AF65-F5344CB8AC3E}">
        <p14:creationId xmlns:p14="http://schemas.microsoft.com/office/powerpoint/2010/main" val="35665850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3066</TotalTime>
  <Words>1034</Words>
  <Application>Microsoft Macintosh PowerPoint</Application>
  <PresentationFormat>On-screen Show (4:3)</PresentationFormat>
  <Paragraphs>90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Bayesian Statistics</vt:lpstr>
      <vt:lpstr>Bayesians and Frequentist don’t agree on Planes and Elections</vt:lpstr>
      <vt:lpstr>History </vt:lpstr>
      <vt:lpstr>PowerPoint Presentation</vt:lpstr>
      <vt:lpstr>PowerPoint Presentation</vt:lpstr>
      <vt:lpstr>PowerPoint Presentation</vt:lpstr>
      <vt:lpstr>PowerPoint Presentation</vt:lpstr>
      <vt:lpstr>Probability Distributions</vt:lpstr>
      <vt:lpstr>PowerPoint Presentation</vt:lpstr>
      <vt:lpstr>PowerPoint Presentation</vt:lpstr>
      <vt:lpstr>PowerPoint Presentation</vt:lpstr>
      <vt:lpstr>Subjective vs Objective priors </vt:lpstr>
      <vt:lpstr>PowerPoint Presentation</vt:lpstr>
      <vt:lpstr>Problem Example</vt:lpstr>
      <vt:lpstr>Putting These Methods into Practice </vt:lpstr>
      <vt:lpstr>PowerPoint Presentation</vt:lpstr>
      <vt:lpstr>PowerPoint Presentation</vt:lpstr>
      <vt:lpstr>PowerPoint Presentation</vt:lpstr>
      <vt:lpstr>The Curse of Dimensionality</vt:lpstr>
      <vt:lpstr>Building Intuition </vt:lpstr>
      <vt:lpstr>Example Putting It All Together </vt:lpstr>
      <vt:lpstr>Building Deeper Intuition, If we have time </vt:lpstr>
      <vt:lpstr>Building Deeper Intuition, If we have time </vt:lpstr>
      <vt:lpstr>Thanks for listening and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Stats </dc:title>
  <dc:creator>Cameron</dc:creator>
  <cp:lastModifiedBy>Cameron</cp:lastModifiedBy>
  <cp:revision>51</cp:revision>
  <cp:lastPrinted>2016-11-09T19:33:32Z</cp:lastPrinted>
  <dcterms:created xsi:type="dcterms:W3CDTF">2016-11-08T16:31:03Z</dcterms:created>
  <dcterms:modified xsi:type="dcterms:W3CDTF">2016-11-10T19:37:09Z</dcterms:modified>
</cp:coreProperties>
</file>