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5" r:id="rId2"/>
    <p:sldId id="377" r:id="rId3"/>
    <p:sldId id="392" r:id="rId4"/>
    <p:sldId id="393" r:id="rId5"/>
    <p:sldId id="388" r:id="rId6"/>
    <p:sldId id="394" r:id="rId7"/>
    <p:sldId id="395" r:id="rId8"/>
    <p:sldId id="401" r:id="rId9"/>
    <p:sldId id="397" r:id="rId10"/>
    <p:sldId id="398" r:id="rId11"/>
    <p:sldId id="403" r:id="rId12"/>
    <p:sldId id="402" r:id="rId13"/>
    <p:sldId id="399" r:id="rId14"/>
    <p:sldId id="400" r:id="rId15"/>
    <p:sldId id="406" r:id="rId16"/>
    <p:sldId id="404" r:id="rId17"/>
    <p:sldId id="407" r:id="rId18"/>
    <p:sldId id="389" r:id="rId19"/>
  </p:sldIdLst>
  <p:sldSz cx="9144000" cy="5143500" type="screen16x9"/>
  <p:notesSz cx="6797675" cy="9874250"/>
  <p:embeddedFontLst>
    <p:embeddedFont>
      <p:font typeface="Latha" panose="020B0600000101010101" charset="0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FF9933"/>
    <a:srgbClr val="FF1515"/>
    <a:srgbClr val="008000"/>
    <a:srgbClr val="FFCC99"/>
    <a:srgbClr val="00FF00"/>
    <a:srgbClr val="0066FF"/>
    <a:srgbClr val="0099FF"/>
    <a:srgbClr val="EE1E59"/>
    <a:srgbClr val="E05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493" autoAdjust="0"/>
  </p:normalViewPr>
  <p:slideViewPr>
    <p:cSldViewPr>
      <p:cViewPr varScale="1">
        <p:scale>
          <a:sx n="126" d="100"/>
          <a:sy n="126" d="100"/>
        </p:scale>
        <p:origin x="84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255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8D904-FF91-47C1-82E2-AEDFF2613713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D0F0D-EB89-47F2-8886-58C6F8A91B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6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7D5D2-4525-4421-8550-6A308B903DE8}" type="datetimeFigureOut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0FB0-3C61-402D-BAEE-59161479C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78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4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0" baseline="0" dirty="0" smtClean="0"/>
              <a:t>AL </a:t>
            </a:r>
            <a:r>
              <a:rPr lang="ko-KR" altLang="en-US" i="0" baseline="0" dirty="0" smtClean="0"/>
              <a:t>실험으로 구한 내용 생략</a:t>
            </a:r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87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386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8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7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73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05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77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6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3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75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2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4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i="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6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4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D1B0-CA0E-45FF-B1CE-22C1BF48DB3B}" type="datetime1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ED59-C3B4-433C-84E1-F62F2794A157}" type="datetime1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E839-CF54-4CFD-B8CA-67270339B6BB}" type="datetime1">
              <a:rPr lang="ko-KR" altLang="en-US" smtClean="0"/>
              <a:t>2016-10-08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70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3AC6A-5745-42F0-9192-B1CCE44AA236}" type="datetime1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85847-E408-4DDB-BD05-05337764F839}" type="datetime1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49" y="4742251"/>
            <a:ext cx="626951" cy="401249"/>
          </a:xfrm>
          <a:prstGeom prst="rect">
            <a:avLst/>
          </a:prstGeom>
        </p:spPr>
      </p:pic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841680"/>
            <a:ext cx="1547664" cy="273844"/>
          </a:xfrm>
        </p:spPr>
        <p:txBody>
          <a:bodyPr/>
          <a:lstStyle>
            <a:lvl1pPr algn="ctr">
              <a:defRPr/>
            </a:lvl1pPr>
          </a:lstStyle>
          <a:p>
            <a:fld id="{BABB26CA-3A90-4A70-ABAC-6CBD0CC74B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7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49" y="4742251"/>
            <a:ext cx="626951" cy="401249"/>
          </a:xfrm>
          <a:prstGeom prst="rect">
            <a:avLst/>
          </a:prstGeom>
        </p:spPr>
      </p:pic>
      <p:sp>
        <p:nvSpPr>
          <p:cNvPr id="1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841680"/>
            <a:ext cx="1547664" cy="273844"/>
          </a:xfrm>
        </p:spPr>
        <p:txBody>
          <a:bodyPr/>
          <a:lstStyle>
            <a:lvl1pPr algn="ctr">
              <a:defRPr/>
            </a:lvl1pPr>
          </a:lstStyle>
          <a:p>
            <a:fld id="{BABB26CA-3A90-4A70-ABAC-6CBD0CC74B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85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49" y="4742251"/>
            <a:ext cx="626951" cy="401249"/>
          </a:xfrm>
          <a:prstGeom prst="rect">
            <a:avLst/>
          </a:prstGeom>
        </p:spPr>
      </p:pic>
      <p:sp>
        <p:nvSpPr>
          <p:cNvPr id="9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841680"/>
            <a:ext cx="1547664" cy="273844"/>
          </a:xfrm>
        </p:spPr>
        <p:txBody>
          <a:bodyPr/>
          <a:lstStyle>
            <a:lvl1pPr algn="ctr">
              <a:defRPr/>
            </a:lvl1pPr>
          </a:lstStyle>
          <a:p>
            <a:fld id="{BABB26CA-3A90-4A70-ABAC-6CBD0CC74B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4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49" y="4742251"/>
            <a:ext cx="626951" cy="401249"/>
          </a:xfrm>
          <a:prstGeom prst="rect">
            <a:avLst/>
          </a:prstGeom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4841680"/>
            <a:ext cx="1547664" cy="273844"/>
          </a:xfrm>
        </p:spPr>
        <p:txBody>
          <a:bodyPr/>
          <a:lstStyle>
            <a:lvl1pPr algn="ctr">
              <a:defRPr/>
            </a:lvl1pPr>
          </a:lstStyle>
          <a:p>
            <a:fld id="{BABB26CA-3A90-4A70-ABAC-6CBD0CC74BB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8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FDDE-7B11-4FCF-AB50-A238BBB2ABD6}" type="datetime1">
              <a:rPr lang="ko-KR" altLang="en-US" smtClean="0"/>
              <a:t>2016-10-08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31887-5F7A-4CAD-97A7-8E60F649531B}" type="datetime1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5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lumMod val="95000"/>
              </a:schemeClr>
            </a:gs>
            <a:gs pos="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F824-7D1E-42AA-A1D5-29A64F35E927}" type="datetime1">
              <a:rPr lang="ko-KR" altLang="en-US" smtClean="0"/>
              <a:t>2016-10-08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26CA-3A90-4A70-ABAC-6CBD0CC74B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방향의 모서리가 잘린 사각형 1"/>
          <p:cNvSpPr/>
          <p:nvPr/>
        </p:nvSpPr>
        <p:spPr>
          <a:xfrm>
            <a:off x="395536" y="940346"/>
            <a:ext cx="3024336" cy="312323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E05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      Ph.D. Proposal Plan</a:t>
            </a:r>
            <a:endParaRPr lang="ko-KR" altLang="en-US" dirty="0"/>
          </a:p>
        </p:txBody>
      </p:sp>
      <p:sp>
        <p:nvSpPr>
          <p:cNvPr id="3" name="대각선 방향의 모서리가 잘린 사각형 2"/>
          <p:cNvSpPr/>
          <p:nvPr/>
        </p:nvSpPr>
        <p:spPr>
          <a:xfrm>
            <a:off x="3203848" y="940346"/>
            <a:ext cx="2808312" cy="312323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Dec. 15</a:t>
            </a:r>
            <a:r>
              <a:rPr lang="en-US" altLang="ko-KR" baseline="30000" dirty="0" smtClean="0">
                <a:solidFill>
                  <a:schemeClr val="tx1"/>
                </a:solidFill>
              </a:rPr>
              <a:t>th</a:t>
            </a:r>
            <a:endParaRPr lang="ko-KR" altLang="en-US" baseline="30000" dirty="0">
              <a:solidFill>
                <a:schemeClr val="tx1"/>
              </a:solidFill>
            </a:endParaRPr>
          </a:p>
        </p:txBody>
      </p:sp>
      <p:sp>
        <p:nvSpPr>
          <p:cNvPr id="4" name="직각 삼각형 3"/>
          <p:cNvSpPr/>
          <p:nvPr/>
        </p:nvSpPr>
        <p:spPr>
          <a:xfrm rot="10800000">
            <a:off x="4355976" y="1252669"/>
            <a:ext cx="432048" cy="4320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2787774"/>
            <a:ext cx="7776864" cy="884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03648" y="3136113"/>
            <a:ext cx="662358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2000" b="1" dirty="0" err="1"/>
              <a:t>Jongman</a:t>
            </a:r>
            <a:r>
              <a:rPr lang="en-US" altLang="ko-KR" sz="2000" b="1" dirty="0"/>
              <a:t> </a:t>
            </a:r>
            <a:r>
              <a:rPr lang="en-US" altLang="ko-KR" sz="2000" b="1" dirty="0" err="1" smtClean="0"/>
              <a:t>Seo</a:t>
            </a:r>
            <a:endParaRPr lang="en-US" altLang="ko-KR" b="1" dirty="0" smtClean="0"/>
          </a:p>
          <a:p>
            <a:pPr algn="ctr">
              <a:buNone/>
            </a:pPr>
            <a:r>
              <a:rPr lang="en-US" altLang="ko-KR" dirty="0" smtClean="0"/>
              <a:t>Advisor: Seungmoon Choi</a:t>
            </a:r>
            <a:endParaRPr lang="en-US" altLang="ko-KR" dirty="0"/>
          </a:p>
          <a:p>
            <a:pPr algn="ctr">
              <a:buNone/>
            </a:pPr>
            <a:r>
              <a:rPr lang="en-US" altLang="ko-KR" dirty="0" smtClean="0"/>
              <a:t>Haptics and Virtual Reality </a:t>
            </a:r>
            <a:r>
              <a:rPr lang="en-US" altLang="ko-KR" dirty="0"/>
              <a:t>Lab. </a:t>
            </a:r>
          </a:p>
          <a:p>
            <a:pPr algn="ctr">
              <a:buNone/>
            </a:pPr>
            <a:r>
              <a:rPr lang="en-US" altLang="ko-KR" dirty="0"/>
              <a:t>Pohang University of Science and Technology (POSTECH)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064" y="2002379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Audio-Based Haptic Effects Synthesis for 4D Films</a:t>
            </a:r>
            <a:endParaRPr lang="ko-KR" altLang="en-US" sz="24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15816" y="555526"/>
                <a:ext cx="530340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 smtClean="0"/>
              </a:p>
              <a:p>
                <a:r>
                  <a:rPr lang="en-US" altLang="ko-KR" sz="2000" dirty="0" smtClean="0"/>
                  <a:t>Perceptual intensity of </a:t>
                </a:r>
              </a:p>
              <a:p>
                <a:r>
                  <a:rPr lang="en-US" altLang="ko-KR" sz="2000" dirty="0" smtClean="0"/>
                  <a:t>[auditory signal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000" dirty="0" smtClean="0"/>
                  <a:t> tactile signal]</a:t>
                </a:r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55526"/>
                <a:ext cx="5303405" cy="1261884"/>
              </a:xfrm>
              <a:prstGeom prst="rect">
                <a:avLst/>
              </a:prstGeom>
              <a:blipFill>
                <a:blip r:embed="rId3"/>
                <a:stretch>
                  <a:fillRect l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/>
          <p:nvPr/>
        </p:nvCxnSpPr>
        <p:spPr>
          <a:xfrm>
            <a:off x="2699792" y="693415"/>
            <a:ext cx="0" cy="12241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766661"/>
            <a:ext cx="25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/>
              <a:t>Ploblems</a:t>
            </a:r>
            <a:endParaRPr lang="ko-KR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9756" y="1638558"/>
            <a:ext cx="62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r>
              <a:rPr lang="en-US" altLang="ko-KR" sz="2000" dirty="0" smtClean="0"/>
              <a:t>Conversion Process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" y="2315929"/>
            <a:ext cx="4405599" cy="684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3" y="3519817"/>
            <a:ext cx="4317613" cy="9416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440" y="3519818"/>
            <a:ext cx="4196841" cy="941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0" y="2286670"/>
            <a:ext cx="4056384" cy="755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순서도: 가산 접합 13"/>
          <p:cNvSpPr/>
          <p:nvPr/>
        </p:nvSpPr>
        <p:spPr bwMode="auto">
          <a:xfrm>
            <a:off x="2076998" y="3165563"/>
            <a:ext cx="240342" cy="240342"/>
          </a:xfrm>
          <a:prstGeom prst="flowChartSummingJuncti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861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 flipH="1">
            <a:off x="1943563" y="3102701"/>
            <a:ext cx="504057" cy="365830"/>
          </a:xfrm>
          <a:prstGeom prst="downArrow">
            <a:avLst>
              <a:gd name="adj1" fmla="val 50000"/>
              <a:gd name="adj2" fmla="val 39329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가산 접합 15"/>
          <p:cNvSpPr/>
          <p:nvPr/>
        </p:nvSpPr>
        <p:spPr bwMode="auto">
          <a:xfrm rot="16200000">
            <a:off x="4511115" y="3913007"/>
            <a:ext cx="240342" cy="240342"/>
          </a:xfrm>
          <a:prstGeom prst="flowChartSummingJuncti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861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>
          <a:xfrm rot="16200000" flipH="1">
            <a:off x="4377680" y="3850145"/>
            <a:ext cx="504057" cy="365830"/>
          </a:xfrm>
          <a:prstGeom prst="downArrow">
            <a:avLst>
              <a:gd name="adj1" fmla="val 50000"/>
              <a:gd name="adj2" fmla="val 39329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가산 접합 17"/>
          <p:cNvSpPr/>
          <p:nvPr/>
        </p:nvSpPr>
        <p:spPr bwMode="auto">
          <a:xfrm rot="10800000">
            <a:off x="6865675" y="3160947"/>
            <a:ext cx="240342" cy="240342"/>
          </a:xfrm>
          <a:prstGeom prst="flowChartSummingJuncti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861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 rot="10800000" flipH="1">
            <a:off x="6732240" y="3098085"/>
            <a:ext cx="504057" cy="365830"/>
          </a:xfrm>
          <a:prstGeom prst="downArrow">
            <a:avLst>
              <a:gd name="adj1" fmla="val 50000"/>
              <a:gd name="adj2" fmla="val 39329"/>
            </a:avLst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2200" y="1980885"/>
            <a:ext cx="226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Relatively weak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24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15816" y="411510"/>
            <a:ext cx="53034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r>
              <a:rPr lang="en-US" altLang="ko-KR" sz="2000" dirty="0" smtClean="0"/>
              <a:t>Feed-forward compensator to compensate for the effects of both tactile device and mechanoreceptor systems </a:t>
            </a:r>
            <a:endParaRPr lang="en-US" altLang="ko-KR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2699792" y="627534"/>
            <a:ext cx="0" cy="12241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766661"/>
            <a:ext cx="259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Solves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8023" y="1995686"/>
                <a:ext cx="3431197" cy="3265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</a:t>
                </a:r>
                <a:r>
                  <a:rPr lang="en-US" altLang="ko-KR" dirty="0"/>
                  <a:t>f</a:t>
                </a:r>
                <a:r>
                  <a:rPr lang="en-US" altLang="ko-KR" dirty="0" smtClean="0"/>
                  <a:t>requency response of tactile device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altLang="ko-KR" dirty="0" smtClean="0"/>
                  <a:t> is the absolute threshold </a:t>
                </a: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𝑐𝑢𝑡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𝑐𝑢𝑡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3" y="1995686"/>
                <a:ext cx="3431197" cy="3265574"/>
              </a:xfrm>
              <a:prstGeom prst="rect">
                <a:avLst/>
              </a:prstGeom>
              <a:blipFill>
                <a:blip r:embed="rId3"/>
                <a:stretch>
                  <a:fillRect l="-1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937501"/>
            <a:ext cx="3407705" cy="27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8775" y="411510"/>
            <a:ext cx="486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Results</a:t>
            </a:r>
            <a:endParaRPr lang="ko-KR" altLang="en-US" sz="28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048441"/>
            <a:ext cx="5484227" cy="35814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44208" y="1347614"/>
            <a:ext cx="3431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Original audio signal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4208" y="2355726"/>
            <a:ext cx="2445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Perceived intensity </a:t>
            </a:r>
          </a:p>
          <a:p>
            <a:r>
              <a:rPr lang="en-US" altLang="ko-KR" sz="1600" dirty="0" smtClean="0"/>
              <a:t>after conversion </a:t>
            </a:r>
          </a:p>
          <a:p>
            <a:r>
              <a:rPr lang="en-US" altLang="ko-KR" sz="1600" dirty="0" smtClean="0">
                <a:solidFill>
                  <a:srgbClr val="008000"/>
                </a:solidFill>
              </a:rPr>
              <a:t>without</a:t>
            </a:r>
            <a:r>
              <a:rPr lang="en-US" altLang="ko-KR" sz="1600" dirty="0" smtClean="0"/>
              <a:t> compensation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6567" y="3579862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Perceived intensity </a:t>
            </a:r>
          </a:p>
          <a:p>
            <a:r>
              <a:rPr lang="en-US" altLang="ko-KR" sz="1600" dirty="0" smtClean="0"/>
              <a:t>after conversion 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with compensation</a:t>
            </a:r>
          </a:p>
        </p:txBody>
      </p:sp>
    </p:spTree>
    <p:extLst>
      <p:ext uri="{BB962C8B-B14F-4D97-AF65-F5344CB8AC3E}">
        <p14:creationId xmlns:p14="http://schemas.microsoft.com/office/powerpoint/2010/main" val="75314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435846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Multi-Channel Audio Analysis for Tactile Rendering</a:t>
            </a:r>
            <a:endParaRPr lang="ko-KR" altLang="en-US" sz="3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55576" y="1113647"/>
                <a:ext cx="7836786" cy="34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dirty="0" smtClean="0"/>
              </a:p>
              <a:p>
                <a:r>
                  <a:rPr lang="en-US" altLang="ko-KR" sz="2000" dirty="0" smtClean="0"/>
                  <a:t>Cross-power Spectrum Phase (CSP) Analysis</a:t>
                </a:r>
              </a:p>
              <a:p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- A binaural hearing approach</a:t>
                </a:r>
                <a:endParaRPr lang="en-US" altLang="ko-KR" sz="2000" dirty="0"/>
              </a:p>
              <a:p>
                <a:r>
                  <a:rPr lang="en-US" altLang="ko-KR" sz="2000" dirty="0" smtClean="0"/>
                  <a:t> - Fourier transform of cross correlation function between signals</a:t>
                </a:r>
              </a:p>
              <a:p>
                <a:r>
                  <a:rPr lang="en-US" altLang="ko-KR" sz="20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𝑐𝑠𝑝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𝐼𝐹𝐹𝑇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𝐹𝐹𝑇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𝐹𝐹𝑇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𝐹𝐹𝑇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dirty="0"/>
                  <a:t>: </a:t>
                </a:r>
                <a:r>
                  <a:rPr lang="en-US" altLang="ko-KR" dirty="0" smtClean="0"/>
                  <a:t>two different signal)</a:t>
                </a:r>
              </a:p>
              <a:p>
                <a:r>
                  <a:rPr lang="en-US" altLang="ko-KR" dirty="0" smtClean="0"/>
                  <a:t> - Delay  </a:t>
                </a:r>
                <a14:m>
                  <m:oMath xmlns:m="http://schemas.openxmlformats.org/officeDocument/2006/math">
                    <m:r>
                      <a:rPr lang="ko-KR" altLang="ko-KR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𝑐𝑠𝑝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i="1" dirty="0"/>
                  <a:t> </a:t>
                </a:r>
                <a:endParaRPr lang="en-US" altLang="ko-KR" i="1" dirty="0" smtClean="0"/>
              </a:p>
              <a:p>
                <a:r>
                  <a:rPr lang="en-US" altLang="ko-KR" dirty="0" smtClean="0"/>
                  <a:t> -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𝑎𝑐𝑜𝑠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cτ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ko-KR" dirty="0"/>
              </a:p>
              <a:p>
                <a:endParaRPr lang="en-US" altLang="ko-KR" dirty="0"/>
              </a:p>
              <a:p>
                <a:endParaRPr lang="en-US" altLang="ko-KR" sz="2000" dirty="0" smtClean="0"/>
              </a:p>
              <a:p>
                <a:endParaRPr lang="en-US" altLang="ko-KR" sz="24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13647"/>
                <a:ext cx="7836786" cy="3427605"/>
              </a:xfrm>
              <a:prstGeom prst="rect">
                <a:avLst/>
              </a:prstGeom>
              <a:blipFill>
                <a:blip r:embed="rId3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/>
          <p:nvPr/>
        </p:nvCxnSpPr>
        <p:spPr>
          <a:xfrm>
            <a:off x="1403648" y="1347614"/>
            <a:ext cx="590465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317559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3D Source Localization</a:t>
            </a:r>
          </a:p>
          <a:p>
            <a:pPr algn="ctr"/>
            <a:r>
              <a:rPr lang="en-US" altLang="ko-KR" sz="2800" b="1" dirty="0" smtClean="0"/>
              <a:t>(Estimation of the source position)</a:t>
            </a:r>
            <a:endParaRPr lang="ko-KR" altLang="en-US" sz="2800" b="1" dirty="0"/>
          </a:p>
        </p:txBody>
      </p:sp>
      <p:pic>
        <p:nvPicPr>
          <p:cNvPr id="11" name="그림 10"/>
          <p:cNvPicPr/>
          <p:nvPr/>
        </p:nvPicPr>
        <p:blipFill rotWithShape="1">
          <a:blip r:embed="rId4"/>
          <a:srcRect l="5066" t="8554" b="5506"/>
          <a:stretch/>
        </p:blipFill>
        <p:spPr>
          <a:xfrm>
            <a:off x="5004048" y="2787774"/>
            <a:ext cx="3439905" cy="18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272515"/>
            <a:ext cx="53034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r>
              <a:rPr lang="en-US" altLang="ko-KR" sz="2000" dirty="0" smtClean="0"/>
              <a:t>Input signal: x(n), x(n+1000)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Output of CSP has the maximum value at n=1000</a:t>
            </a:r>
            <a:endParaRPr lang="en-US" altLang="ko-KR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19872" y="437537"/>
            <a:ext cx="0" cy="143541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2" y="572552"/>
            <a:ext cx="3151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Results of </a:t>
            </a:r>
          </a:p>
          <a:p>
            <a:pPr algn="ctr"/>
            <a:r>
              <a:rPr lang="en-US" altLang="ko-KR" sz="2800" b="1" dirty="0" smtClean="0"/>
              <a:t>Delay Estimation</a:t>
            </a:r>
            <a:endParaRPr lang="ko-KR" altLang="en-US" sz="2800" b="1" dirty="0"/>
          </a:p>
        </p:txBody>
      </p:sp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835" y="2355726"/>
            <a:ext cx="3707904" cy="1584054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3928078" y="2139702"/>
            <a:ext cx="4953987" cy="21592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75657" y="3731028"/>
            <a:ext cx="9361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r>
              <a:rPr lang="en-US" altLang="ko-KR" sz="2000" dirty="0" smtClean="0"/>
              <a:t>Input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132851" y="4090155"/>
            <a:ext cx="9361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r>
              <a:rPr lang="en-US" altLang="ko-KR" sz="2000" dirty="0" smtClean="0"/>
              <a:t>CSP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70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32040" y="628375"/>
            <a:ext cx="393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Using 4 channels of 5.1 channel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Front Left/Right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   Side (Back) Left/Right</a:t>
            </a:r>
          </a:p>
          <a:p>
            <a:r>
              <a:rPr lang="en-US" altLang="ko-KR" sz="2000" dirty="0" smtClean="0"/>
              <a:t>   Center, LFE </a:t>
            </a:r>
            <a:endParaRPr lang="en-US" altLang="ko-KR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451666" y="628375"/>
            <a:ext cx="0" cy="12241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9514" y="741973"/>
            <a:ext cx="2952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Source Localization of 5.1 channel 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1482" y="2283718"/>
                <a:ext cx="6228184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Standard simplex optimization scheme</a:t>
                </a:r>
              </a:p>
              <a:p>
                <a:endParaRPr lang="en-US" altLang="ko-KR" sz="2000" dirty="0" smtClean="0"/>
              </a:p>
              <a:p>
                <a:pPr algn="ctr"/>
                <a:r>
                  <a:rPr lang="en-US" altLang="ko-KR" sz="20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𝐷𝑖𝑠𝑡𝑎𝑛𝑐𝑒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𝐷𝑖𝑠𝑡𝑎𝑛𝑐𝑒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 algn="ctr"/>
                <a:r>
                  <a:rPr lang="en-US" altLang="ko-KR" sz="20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, c: sound speed,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000" dirty="0" smtClean="0"/>
                  <a:t> delay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𝐴𝑟𝑔𝑚𝑖𝑛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 smtClean="0"/>
              </a:p>
              <a:p>
                <a:endParaRPr lang="en-US" altLang="ko-KR" sz="2400" dirty="0"/>
              </a:p>
              <a:p>
                <a:endParaRPr lang="en-US" altLang="ko-KR" sz="2000" dirty="0"/>
              </a:p>
              <a:p>
                <a:endParaRPr lang="en-US" altLang="ko-KR" sz="2000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82" y="2283718"/>
                <a:ext cx="6228184" cy="2893100"/>
              </a:xfrm>
              <a:prstGeom prst="rect">
                <a:avLst/>
              </a:prstGeom>
              <a:blipFill>
                <a:blip r:embed="rId3"/>
                <a:stretch>
                  <a:fillRect l="-978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81636" y="628375"/>
            <a:ext cx="1152128" cy="13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967247" y="123478"/>
            <a:ext cx="393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Using pad-type tactile device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Weight function multiplication for emphasizing spatial variation </a:t>
            </a:r>
            <a:endParaRPr lang="en-US" altLang="ko-KR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711009" y="136789"/>
            <a:ext cx="0" cy="12241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857" y="250387"/>
            <a:ext cx="3203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Spatiotemporal Haptic Rendering</a:t>
            </a:r>
            <a:endParaRPr lang="ko-KR" alt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30196" y="5257295"/>
            <a:ext cx="28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</a:t>
            </a:r>
            <a:r>
              <a:rPr lang="en-US" altLang="ko-KR" baseline="-25000" dirty="0"/>
              <a:t>1</a:t>
            </a:r>
            <a:r>
              <a:rPr lang="en-US" altLang="ko-KR" dirty="0" smtClean="0"/>
              <a:t>(t), …, w</a:t>
            </a:r>
            <a:r>
              <a:rPr lang="en-US" altLang="ko-KR" baseline="-25000" dirty="0" smtClean="0"/>
              <a:t>6</a:t>
            </a:r>
            <a:r>
              <a:rPr lang="en-US" altLang="ko-KR" dirty="0" smtClean="0"/>
              <a:t>(t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60925"/>
            <a:ext cx="5832648" cy="1983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3359749"/>
            <a:ext cx="5313354" cy="158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7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21935" y="555526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Plan</a:t>
            </a:r>
            <a:endParaRPr lang="ko-KR" altLang="en-US" sz="2800" b="1" dirty="0"/>
          </a:p>
        </p:txBody>
      </p:sp>
      <p:sp>
        <p:nvSpPr>
          <p:cNvPr id="79" name="오른쪽 화살표 78"/>
          <p:cNvSpPr/>
          <p:nvPr/>
        </p:nvSpPr>
        <p:spPr>
          <a:xfrm>
            <a:off x="5275166" y="2060581"/>
            <a:ext cx="260159" cy="221433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27521" y="1166990"/>
            <a:ext cx="2156248" cy="3555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1. Event Detection</a:t>
            </a:r>
            <a:endParaRPr lang="ko-KR" altLang="en-US" dirty="0"/>
          </a:p>
        </p:txBody>
      </p:sp>
      <p:sp>
        <p:nvSpPr>
          <p:cNvPr id="73" name="왼쪽 대괄호 72"/>
          <p:cNvSpPr/>
          <p:nvPr/>
        </p:nvSpPr>
        <p:spPr>
          <a:xfrm>
            <a:off x="1989352" y="1627446"/>
            <a:ext cx="456051" cy="800288"/>
          </a:xfrm>
          <a:prstGeom prst="leftBracket">
            <a:avLst>
              <a:gd name="adj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27811" y="1707654"/>
            <a:ext cx="2160241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2. Auditory-to-tactile conversion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83769" y="150278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Compensation method</a:t>
            </a:r>
            <a:endParaRPr lang="en-US" altLang="ko-KR" sz="1000" dirty="0"/>
          </a:p>
        </p:txBody>
      </p:sp>
      <p:sp>
        <p:nvSpPr>
          <p:cNvPr id="77" name="왼쪽 대괄호 76"/>
          <p:cNvSpPr/>
          <p:nvPr/>
        </p:nvSpPr>
        <p:spPr>
          <a:xfrm>
            <a:off x="1989351" y="2666447"/>
            <a:ext cx="456051" cy="1777511"/>
          </a:xfrm>
          <a:prstGeom prst="leftBracket">
            <a:avLst>
              <a:gd name="adj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27521" y="3363838"/>
            <a:ext cx="2156248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3. Multi-channel audio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445402" y="2643758"/>
            <a:ext cx="63750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Haptic rendering by analyzing 5.1 channel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3-1-1. Source localization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3-1-2. Hardware</a:t>
            </a:r>
          </a:p>
          <a:p>
            <a:r>
              <a:rPr lang="en-US" altLang="ko-KR" dirty="0" smtClean="0"/>
              <a:t>      3-1-3. Rendering algorithm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dirty="0" smtClean="0">
                <a:solidFill>
                  <a:srgbClr val="7030A0"/>
                </a:solidFill>
              </a:rPr>
              <a:t>                                      </a:t>
            </a:r>
            <a:endParaRPr lang="en-US" altLang="ko-KR" dirty="0">
              <a:solidFill>
                <a:srgbClr val="7030A0"/>
              </a:solidFill>
            </a:endParaRPr>
          </a:p>
          <a:p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35325" y="1997973"/>
            <a:ext cx="292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2-2. Qualitative </a:t>
            </a:r>
            <a:r>
              <a:rPr lang="en-US" altLang="ko-KR" dirty="0" smtClean="0">
                <a:solidFill>
                  <a:srgbClr val="7030A0"/>
                </a:solidFill>
              </a:rPr>
              <a:t>evaluation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5275166" y="3286532"/>
            <a:ext cx="260159" cy="221433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556172" y="3211759"/>
            <a:ext cx="41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Improvement 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88" name="오른쪽 화살표 87"/>
          <p:cNvSpPr/>
          <p:nvPr/>
        </p:nvSpPr>
        <p:spPr>
          <a:xfrm>
            <a:off x="5292080" y="3871208"/>
            <a:ext cx="260159" cy="221433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오른쪽 화살표 88"/>
          <p:cNvSpPr/>
          <p:nvPr/>
        </p:nvSpPr>
        <p:spPr>
          <a:xfrm>
            <a:off x="6077685" y="3577157"/>
            <a:ext cx="260159" cy="221433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428672" y="3499791"/>
            <a:ext cx="1579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Improvement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91" name="오른쪽 화살표 90"/>
          <p:cNvSpPr/>
          <p:nvPr/>
        </p:nvSpPr>
        <p:spPr>
          <a:xfrm>
            <a:off x="4716632" y="4227934"/>
            <a:ext cx="260159" cy="221433"/>
          </a:xfrm>
          <a:prstGeom prst="rightArrow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580112" y="3787765"/>
            <a:ext cx="415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</a:rPr>
              <a:t>3-1-4. Qualitative evaluation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0781" y="4155926"/>
            <a:ext cx="3909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4747"/>
                </a:solidFill>
              </a:rPr>
              <a:t>3-2. Haptic rendering </a:t>
            </a:r>
            <a:r>
              <a:rPr lang="en-US" altLang="ko-KR" dirty="0" smtClean="0">
                <a:solidFill>
                  <a:srgbClr val="FF4747"/>
                </a:solidFill>
              </a:rPr>
              <a:t>by analyzing </a:t>
            </a:r>
            <a:r>
              <a:rPr lang="en-US" altLang="ko-KR" dirty="0">
                <a:solidFill>
                  <a:srgbClr val="FF4747"/>
                </a:solidFill>
              </a:rPr>
              <a:t>VR </a:t>
            </a:r>
            <a:r>
              <a:rPr lang="en-US" altLang="ko-KR" dirty="0" smtClean="0">
                <a:solidFill>
                  <a:srgbClr val="FF4747"/>
                </a:solidFill>
              </a:rPr>
              <a:t>sound  (360˚)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72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78775" y="339502"/>
            <a:ext cx="486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Research History</a:t>
            </a:r>
            <a:endParaRPr lang="ko-KR" altLang="en-US" sz="2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4" name="왼쪽 대괄호 33"/>
          <p:cNvSpPr/>
          <p:nvPr/>
        </p:nvSpPr>
        <p:spPr>
          <a:xfrm>
            <a:off x="1907704" y="1390759"/>
            <a:ext cx="216024" cy="3019110"/>
          </a:xfrm>
          <a:prstGeom prst="leftBracket">
            <a:avLst>
              <a:gd name="adj" fmla="val 0"/>
            </a:avLst>
          </a:prstGeom>
          <a:ln w="28575">
            <a:solidFill>
              <a:srgbClr val="E05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대괄호 34"/>
          <p:cNvSpPr/>
          <p:nvPr/>
        </p:nvSpPr>
        <p:spPr>
          <a:xfrm rot="10800000">
            <a:off x="7452321" y="1390759"/>
            <a:ext cx="216024" cy="3019110"/>
          </a:xfrm>
          <a:prstGeom prst="leftBracket">
            <a:avLst>
              <a:gd name="adj" fmla="val 0"/>
            </a:avLst>
          </a:prstGeom>
          <a:ln w="28575">
            <a:solidFill>
              <a:srgbClr val="E05D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894384" y="1390759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2009~2013</a:t>
            </a:r>
          </a:p>
          <a:p>
            <a:pPr algn="ctr"/>
            <a:r>
              <a:rPr lang="en-US" altLang="ko-K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Vibrotactile</a:t>
            </a:r>
            <a:r>
              <a: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Flows on a Mobile Device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 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b="1" dirty="0" smtClean="0"/>
              <a:t>2014~2016</a:t>
            </a:r>
            <a:endParaRPr lang="en-US" altLang="ko-KR" sz="2000" b="1" dirty="0"/>
          </a:p>
          <a:p>
            <a:pPr algn="ctr"/>
            <a:r>
              <a:rPr lang="en-US" altLang="ko-KR" sz="2000" dirty="0" smtClean="0"/>
              <a:t>Audio-Based Haptic Effects Synthesis for 4D Films</a:t>
            </a:r>
            <a:endParaRPr lang="ko-KR" altLang="en-US" sz="2000" dirty="0"/>
          </a:p>
          <a:p>
            <a:pPr algn="ctr"/>
            <a:endParaRPr lang="ko-KR" altLang="en-US" sz="2000" dirty="0"/>
          </a:p>
        </p:txBody>
      </p:sp>
      <p:grpSp>
        <p:nvGrpSpPr>
          <p:cNvPr id="56" name="그룹 55"/>
          <p:cNvGrpSpPr/>
          <p:nvPr/>
        </p:nvGrpSpPr>
        <p:grpSpPr>
          <a:xfrm>
            <a:off x="5148064" y="2120360"/>
            <a:ext cx="936104" cy="673033"/>
            <a:chOff x="602583" y="1349714"/>
            <a:chExt cx="7383999" cy="5308899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83" y="1349714"/>
              <a:ext cx="7383999" cy="5308899"/>
            </a:xfrm>
            <a:prstGeom prst="rect">
              <a:avLst/>
            </a:prstGeom>
          </p:spPr>
        </p:pic>
        <p:sp>
          <p:nvSpPr>
            <p:cNvPr id="58" name="자유형 57"/>
            <p:cNvSpPr/>
            <p:nvPr/>
          </p:nvSpPr>
          <p:spPr>
            <a:xfrm>
              <a:off x="1768478" y="1932662"/>
              <a:ext cx="5536310" cy="2837449"/>
            </a:xfrm>
            <a:custGeom>
              <a:avLst/>
              <a:gdLst>
                <a:gd name="connsiteX0" fmla="*/ 235974 w 6204155"/>
                <a:gd name="connsiteY0" fmla="*/ 1484671 h 2782529"/>
                <a:gd name="connsiteX1" fmla="*/ 0 w 6204155"/>
                <a:gd name="connsiteY1" fmla="*/ 1347019 h 2782529"/>
                <a:gd name="connsiteX2" fmla="*/ 835742 w 6204155"/>
                <a:gd name="connsiteY2" fmla="*/ 0 h 2782529"/>
                <a:gd name="connsiteX3" fmla="*/ 6204155 w 6204155"/>
                <a:gd name="connsiteY3" fmla="*/ 403122 h 2782529"/>
                <a:gd name="connsiteX4" fmla="*/ 5801032 w 6204155"/>
                <a:gd name="connsiteY4" fmla="*/ 2782529 h 2782529"/>
                <a:gd name="connsiteX5" fmla="*/ 1651819 w 6204155"/>
                <a:gd name="connsiteY5" fmla="*/ 2182761 h 2782529"/>
                <a:gd name="connsiteX6" fmla="*/ 1612490 w 6204155"/>
                <a:gd name="connsiteY6" fmla="*/ 2448232 h 2782529"/>
                <a:gd name="connsiteX7" fmla="*/ 550606 w 6204155"/>
                <a:gd name="connsiteY7" fmla="*/ 1907458 h 2782529"/>
                <a:gd name="connsiteX8" fmla="*/ 1740310 w 6204155"/>
                <a:gd name="connsiteY8" fmla="*/ 1671484 h 2782529"/>
                <a:gd name="connsiteX9" fmla="*/ 1691148 w 6204155"/>
                <a:gd name="connsiteY9" fmla="*/ 1946787 h 2782529"/>
                <a:gd name="connsiteX10" fmla="*/ 5594555 w 6204155"/>
                <a:gd name="connsiteY10" fmla="*/ 2458064 h 2782529"/>
                <a:gd name="connsiteX11" fmla="*/ 5850193 w 6204155"/>
                <a:gd name="connsiteY11" fmla="*/ 639097 h 2782529"/>
                <a:gd name="connsiteX12" fmla="*/ 953729 w 6204155"/>
                <a:gd name="connsiteY12" fmla="*/ 285135 h 2782529"/>
                <a:gd name="connsiteX13" fmla="*/ 235974 w 6204155"/>
                <a:gd name="connsiteY13" fmla="*/ 1484671 h 2782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04155" h="2782529">
                  <a:moveTo>
                    <a:pt x="235974" y="1484671"/>
                  </a:moveTo>
                  <a:lnTo>
                    <a:pt x="0" y="1347019"/>
                  </a:lnTo>
                  <a:lnTo>
                    <a:pt x="835742" y="0"/>
                  </a:lnTo>
                  <a:lnTo>
                    <a:pt x="6204155" y="403122"/>
                  </a:lnTo>
                  <a:lnTo>
                    <a:pt x="5801032" y="2782529"/>
                  </a:lnTo>
                  <a:lnTo>
                    <a:pt x="1651819" y="2182761"/>
                  </a:lnTo>
                  <a:lnTo>
                    <a:pt x="1612490" y="2448232"/>
                  </a:lnTo>
                  <a:lnTo>
                    <a:pt x="550606" y="1907458"/>
                  </a:lnTo>
                  <a:lnTo>
                    <a:pt x="1740310" y="1671484"/>
                  </a:lnTo>
                  <a:lnTo>
                    <a:pt x="1691148" y="1946787"/>
                  </a:lnTo>
                  <a:lnTo>
                    <a:pt x="5594555" y="2458064"/>
                  </a:lnTo>
                  <a:lnTo>
                    <a:pt x="5850193" y="639097"/>
                  </a:lnTo>
                  <a:lnTo>
                    <a:pt x="953729" y="285135"/>
                  </a:lnTo>
                  <a:lnTo>
                    <a:pt x="235974" y="1484671"/>
                  </a:lnTo>
                  <a:close/>
                </a:path>
              </a:pathLst>
            </a:custGeom>
            <a:solidFill>
              <a:srgbClr val="FFFF00">
                <a:alpha val="62000"/>
              </a:srgbClr>
            </a:solidFill>
            <a:ln w="28575">
              <a:solidFill>
                <a:srgbClr val="CA36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390042" y="2054571"/>
            <a:ext cx="944668" cy="639100"/>
            <a:chOff x="7174203" y="2868754"/>
            <a:chExt cx="1929311" cy="1305245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557" y="2868754"/>
              <a:ext cx="1861957" cy="1305245"/>
            </a:xfrm>
            <a:prstGeom prst="rect">
              <a:avLst/>
            </a:prstGeom>
          </p:spPr>
        </p:pic>
        <p:sp>
          <p:nvSpPr>
            <p:cNvPr id="60" name="타원 59"/>
            <p:cNvSpPr/>
            <p:nvPr/>
          </p:nvSpPr>
          <p:spPr>
            <a:xfrm>
              <a:off x="7391051" y="3248572"/>
              <a:ext cx="500066" cy="500066"/>
            </a:xfrm>
            <a:prstGeom prst="ellipse">
              <a:avLst/>
            </a:prstGeom>
            <a:gradFill flip="none" rotWithShape="1">
              <a:gsLst>
                <a:gs pos="0">
                  <a:srgbClr val="120640"/>
                </a:gs>
                <a:gs pos="71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FFFF"/>
                </a:solidFill>
                <a:ea typeface="굴림" charset="-127"/>
              </a:endParaRPr>
            </a:p>
          </p:txBody>
        </p:sp>
        <p:grpSp>
          <p:nvGrpSpPr>
            <p:cNvPr id="61" name="그룹 20"/>
            <p:cNvGrpSpPr>
              <a:grpSpLocks/>
            </p:cNvGrpSpPr>
            <p:nvPr/>
          </p:nvGrpSpPr>
          <p:grpSpPr bwMode="auto">
            <a:xfrm rot="5400000">
              <a:off x="7174202" y="3031851"/>
              <a:ext cx="912813" cy="912812"/>
              <a:chOff x="2043094" y="5391163"/>
              <a:chExt cx="704856" cy="704856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2214711" y="5572587"/>
                <a:ext cx="346912" cy="346912"/>
              </a:xfrm>
              <a:prstGeom prst="ellipse">
                <a:avLst/>
              </a:prstGeom>
              <a:noFill/>
              <a:ln>
                <a:solidFill>
                  <a:srgbClr val="FF000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FFFFF"/>
                  </a:solidFill>
                  <a:ea typeface="굴림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123999" y="5472068"/>
                <a:ext cx="528336" cy="547949"/>
              </a:xfrm>
              <a:prstGeom prst="ellipse">
                <a:avLst/>
              </a:prstGeom>
              <a:noFill/>
              <a:ln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FFFFF"/>
                  </a:solidFill>
                  <a:ea typeface="굴림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043094" y="5391163"/>
                <a:ext cx="704856" cy="704856"/>
              </a:xfrm>
              <a:prstGeom prst="ellipse">
                <a:avLst/>
              </a:prstGeom>
              <a:noFill/>
              <a:ln>
                <a:solidFill>
                  <a:srgbClr val="FF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FFFFF"/>
                  </a:solidFill>
                  <a:ea typeface="굴림" charset="-127"/>
                </a:endParaRPr>
              </a:p>
            </p:txBody>
          </p:sp>
        </p:grpSp>
        <p:grpSp>
          <p:nvGrpSpPr>
            <p:cNvPr id="65" name="그룹 20"/>
            <p:cNvGrpSpPr>
              <a:grpSpLocks/>
            </p:cNvGrpSpPr>
            <p:nvPr/>
          </p:nvGrpSpPr>
          <p:grpSpPr bwMode="auto">
            <a:xfrm rot="5400000">
              <a:off x="8161822" y="3044014"/>
              <a:ext cx="912813" cy="912813"/>
              <a:chOff x="2043094" y="5391163"/>
              <a:chExt cx="704856" cy="70485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2214711" y="5572587"/>
                <a:ext cx="346912" cy="346912"/>
              </a:xfrm>
              <a:prstGeom prst="ellipse">
                <a:avLst/>
              </a:prstGeom>
              <a:noFill/>
              <a:ln>
                <a:solidFill>
                  <a:srgbClr val="FF0000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FFFFF"/>
                  </a:solidFill>
                  <a:ea typeface="굴림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2123999" y="5472068"/>
                <a:ext cx="528336" cy="547949"/>
              </a:xfrm>
              <a:prstGeom prst="ellipse">
                <a:avLst/>
              </a:prstGeom>
              <a:noFill/>
              <a:ln>
                <a:solidFill>
                  <a:srgbClr val="FF0000">
                    <a:alpha val="6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FFFFF"/>
                  </a:solidFill>
                  <a:ea typeface="굴림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043094" y="5391163"/>
                <a:ext cx="704856" cy="704856"/>
              </a:xfrm>
              <a:prstGeom prst="ellipse">
                <a:avLst/>
              </a:prstGeom>
              <a:noFill/>
              <a:ln>
                <a:solidFill>
                  <a:srgbClr val="FF000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rgbClr val="FFFFFF"/>
                  </a:solidFill>
                  <a:ea typeface="굴림" charset="-127"/>
                </a:endParaRPr>
              </a:p>
            </p:txBody>
          </p:sp>
        </p:grpSp>
        <p:sp>
          <p:nvSpPr>
            <p:cNvPr id="69" name="타원 68"/>
            <p:cNvSpPr/>
            <p:nvPr/>
          </p:nvSpPr>
          <p:spPr>
            <a:xfrm>
              <a:off x="8565840" y="3438015"/>
              <a:ext cx="104775" cy="1047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7575045" y="3433125"/>
              <a:ext cx="104775" cy="10477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5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78775" y="339502"/>
            <a:ext cx="486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Research Overview</a:t>
            </a:r>
            <a:endParaRPr lang="ko-KR" altLang="en-US" sz="2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01042" y="940534"/>
            <a:ext cx="53034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r>
              <a:rPr lang="en-US" altLang="ko-KR" sz="2000" dirty="0" smtClean="0"/>
              <a:t>4D Film: visual + auditory</a:t>
            </a:r>
            <a:r>
              <a:rPr lang="en-US" altLang="ko-KR" sz="2000" b="1" dirty="0" smtClean="0"/>
              <a:t> + haptic</a:t>
            </a:r>
          </a:p>
          <a:p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r>
              <a:rPr lang="en-US" altLang="ko-KR" b="1" dirty="0" smtClean="0"/>
              <a:t>- Motion Chair, </a:t>
            </a:r>
            <a:r>
              <a:rPr lang="en-US" altLang="ko-KR" b="1" u="sng" dirty="0" smtClean="0"/>
              <a:t>Vibration</a:t>
            </a:r>
            <a:r>
              <a:rPr lang="en-US" altLang="ko-KR" b="1" dirty="0" smtClean="0"/>
              <a:t>, Wind, ...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The main focus of this research is vibration.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2843808" y="1275606"/>
            <a:ext cx="0" cy="122413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252536" y="1327763"/>
            <a:ext cx="331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4D </a:t>
            </a:r>
            <a:r>
              <a:rPr lang="en-US" altLang="ko-KR" sz="2800" b="1" dirty="0" err="1" smtClean="0"/>
              <a:t>Fiims</a:t>
            </a:r>
            <a:r>
              <a:rPr lang="en-US" altLang="ko-KR" sz="2800" b="1" dirty="0" smtClean="0"/>
              <a:t> and</a:t>
            </a:r>
          </a:p>
          <a:p>
            <a:pPr algn="ctr"/>
            <a:r>
              <a:rPr lang="en-US" altLang="ko-KR" sz="2800" b="1" dirty="0" smtClean="0"/>
              <a:t>Haptic Effects</a:t>
            </a:r>
            <a:endParaRPr lang="ko-KR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15816" y="2854553"/>
            <a:ext cx="62281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pPr marL="457200" indent="-457200">
              <a:buAutoNum type="arabicPeriod"/>
            </a:pPr>
            <a:r>
              <a:rPr lang="en-US" altLang="ko-KR" sz="2000" dirty="0" smtClean="0"/>
              <a:t>Auditory-to-</a:t>
            </a:r>
            <a:r>
              <a:rPr lang="en-US" altLang="ko-KR" sz="2000" dirty="0" err="1" smtClean="0"/>
              <a:t>vibrotactile</a:t>
            </a:r>
            <a:r>
              <a:rPr lang="en-US" altLang="ko-KR" sz="2000" dirty="0" smtClean="0"/>
              <a:t> conversion assuring perceptual consistency between modalities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 startAt="2"/>
            </a:pPr>
            <a:r>
              <a:rPr lang="en-US" altLang="ko-KR" sz="2000" dirty="0" smtClean="0"/>
              <a:t>Surround sound (multi-channel audio)</a:t>
            </a:r>
          </a:p>
          <a:p>
            <a:r>
              <a:rPr lang="en-US" altLang="ko-KR" sz="2000" dirty="0"/>
              <a:t>	</a:t>
            </a:r>
            <a:r>
              <a:rPr lang="en-US" altLang="ko-KR" sz="2000" dirty="0" smtClean="0"/>
              <a:t> </a:t>
            </a:r>
            <a:endParaRPr lang="en-US" altLang="ko-KR" dirty="0" smtClean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843808" y="3075806"/>
            <a:ext cx="0" cy="144016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32" y="3249726"/>
            <a:ext cx="273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Audio Analysis</a:t>
            </a:r>
            <a:endParaRPr lang="ko-KR" altLang="en-US" sz="2800" b="1" dirty="0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3687724" y="1552167"/>
            <a:ext cx="2972508" cy="371511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7216116" y="1552167"/>
            <a:ext cx="164196" cy="443519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78775" y="339502"/>
            <a:ext cx="486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Goal of This Research</a:t>
            </a:r>
            <a:endParaRPr lang="ko-KR" altLang="en-US" sz="28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왼쪽 대괄호 11"/>
          <p:cNvSpPr/>
          <p:nvPr/>
        </p:nvSpPr>
        <p:spPr>
          <a:xfrm>
            <a:off x="755576" y="1211062"/>
            <a:ext cx="456051" cy="3376912"/>
          </a:xfrm>
          <a:prstGeom prst="leftBracket">
            <a:avLst>
              <a:gd name="adj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1510459" y="1124039"/>
            <a:ext cx="6877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Latha" panose="020B0604020202020204" pitchFamily="34" charset="0"/>
                <a:cs typeface="Latha" panose="020B0604020202020204" pitchFamily="34" charset="0"/>
              </a:rPr>
              <a:t>Long-Term Goal </a:t>
            </a:r>
          </a:p>
          <a:p>
            <a:r>
              <a:rPr lang="en-US" altLang="ko-KR" sz="20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en-US" altLang="ko-KR" sz="2000" dirty="0" smtClean="0">
                <a:latin typeface="Latha" panose="020B0604020202020204" pitchFamily="34" charset="0"/>
                <a:cs typeface="Latha" panose="020B0604020202020204" pitchFamily="34" charset="0"/>
              </a:rPr>
              <a:t>- Automatically generating </a:t>
            </a:r>
            <a:r>
              <a:rPr lang="en-US" altLang="ko-KR" sz="2000" dirty="0" smtClean="0">
                <a:solidFill>
                  <a:srgbClr val="008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tactile effects </a:t>
            </a:r>
            <a:r>
              <a:rPr lang="en-US" altLang="ko-KR" sz="2000" dirty="0" smtClean="0">
                <a:latin typeface="Latha" panose="020B0604020202020204" pitchFamily="34" charset="0"/>
                <a:cs typeface="Latha" panose="020B0604020202020204" pitchFamily="34" charset="0"/>
              </a:rPr>
              <a:t>for the given </a:t>
            </a:r>
            <a:r>
              <a:rPr lang="en-US" altLang="ko-KR" sz="2000" dirty="0" smtClean="0">
                <a:solidFill>
                  <a:srgbClr val="008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movie</a:t>
            </a:r>
            <a:r>
              <a:rPr lang="en-US" altLang="ko-KR" sz="2000" dirty="0" smtClean="0">
                <a:latin typeface="Latha" panose="020B0604020202020204" pitchFamily="34" charset="0"/>
                <a:cs typeface="Latha" panose="020B0604020202020204" pitchFamily="34" charset="0"/>
              </a:rPr>
              <a:t> scene by analyzing its </a:t>
            </a:r>
            <a:r>
              <a:rPr lang="en-US" altLang="ko-KR" sz="2000" dirty="0" smtClean="0">
                <a:solidFill>
                  <a:srgbClr val="008000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audio signal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10459" y="2310427"/>
            <a:ext cx="69499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Latha" panose="020B0604020202020204" pitchFamily="34" charset="0"/>
                <a:cs typeface="Latha" panose="020B0604020202020204" pitchFamily="34" charset="0"/>
              </a:rPr>
              <a:t>Short-Term Goals</a:t>
            </a:r>
          </a:p>
          <a:p>
            <a:pPr algn="ctr"/>
            <a:r>
              <a:rPr lang="en-US" altLang="ko-KR" sz="2000" dirty="0" smtClean="0">
                <a:latin typeface="Latha" panose="020B0604020202020204" pitchFamily="34" charset="0"/>
                <a:cs typeface="Latha" panose="020B0604020202020204" pitchFamily="34" charset="0"/>
              </a:rPr>
              <a:t>Event </a:t>
            </a:r>
            <a:r>
              <a:rPr lang="en-US" altLang="ko-KR" sz="2000" dirty="0">
                <a:latin typeface="Latha" panose="020B0604020202020204" pitchFamily="34" charset="0"/>
                <a:cs typeface="Latha" panose="020B0604020202020204" pitchFamily="34" charset="0"/>
              </a:rPr>
              <a:t>capturing </a:t>
            </a:r>
            <a:r>
              <a:rPr lang="en-US" altLang="ko-KR" sz="2000" dirty="0" smtClean="0">
                <a:latin typeface="Latha" panose="020B0604020202020204" pitchFamily="34" charset="0"/>
                <a:cs typeface="Latha" panose="020B0604020202020204" pitchFamily="34" charset="0"/>
              </a:rPr>
              <a:t>(likely to be rendered in haptic)</a:t>
            </a:r>
          </a:p>
          <a:p>
            <a:pPr algn="ctr"/>
            <a:endParaRPr lang="en-US" altLang="ko-KR" sz="1100" dirty="0" smtClean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US" altLang="ko-KR" sz="20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en-US" altLang="ko-KR" sz="2000" dirty="0" smtClean="0">
                <a:latin typeface="Latha" panose="020B0604020202020204" pitchFamily="34" charset="0"/>
                <a:cs typeface="Latha" panose="020B0604020202020204" pitchFamily="34" charset="0"/>
              </a:rPr>
              <a:t>Providing tactile effects having similar perceptual feeling of audio signal by studying auditory-to-tactile conversion</a:t>
            </a:r>
          </a:p>
          <a:p>
            <a:pPr algn="ctr"/>
            <a:endParaRPr lang="en-US" altLang="ko-KR" sz="1100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US" altLang="ko-KR" sz="2000" dirty="0" smtClean="0">
                <a:latin typeface="Latha" panose="020B0604020202020204" pitchFamily="34" charset="0"/>
                <a:cs typeface="Latha" panose="020B0604020202020204" pitchFamily="34" charset="0"/>
              </a:rPr>
              <a:t>Providing spatiotemporal tactile effects to emphasize spatial variations of events by analyzing multi-channel audio signal  </a:t>
            </a:r>
            <a:endParaRPr lang="ko-KR" altLang="en-US" sz="2000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1946954" y="3795886"/>
            <a:ext cx="6054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922173" y="3013051"/>
            <a:ext cx="60545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1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3779912" y="4746178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5" name="왼쪽 대괄호 74"/>
          <p:cNvSpPr/>
          <p:nvPr/>
        </p:nvSpPr>
        <p:spPr>
          <a:xfrm>
            <a:off x="1763687" y="1023578"/>
            <a:ext cx="456051" cy="756084"/>
          </a:xfrm>
          <a:prstGeom prst="leftBracket">
            <a:avLst>
              <a:gd name="adj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539552" y="1077512"/>
            <a:ext cx="1452161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 Event Detection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378775" y="1005648"/>
            <a:ext cx="597666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1-1. Detection algorithm using psychoacoustic metrics</a:t>
            </a:r>
          </a:p>
          <a:p>
            <a:endParaRPr lang="en-US" altLang="ko-KR" sz="1000" dirty="0"/>
          </a:p>
          <a:p>
            <a:r>
              <a:rPr lang="en-US" altLang="ko-KR" dirty="0" smtClean="0"/>
              <a:t>1-2. Quantitative Evaluation</a:t>
            </a:r>
            <a:endParaRPr lang="en-US" altLang="ko-KR" dirty="0"/>
          </a:p>
        </p:txBody>
      </p:sp>
      <p:sp>
        <p:nvSpPr>
          <p:cNvPr id="91" name="TextBox 90"/>
          <p:cNvSpPr txBox="1"/>
          <p:nvPr/>
        </p:nvSpPr>
        <p:spPr>
          <a:xfrm>
            <a:off x="2378775" y="339502"/>
            <a:ext cx="486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Research Progress</a:t>
            </a:r>
            <a:endParaRPr lang="ko-KR" altLang="en-US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179512" y="159992"/>
            <a:ext cx="1951222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Black</a:t>
            </a:r>
            <a:r>
              <a:rPr lang="en-US" altLang="ko-KR" dirty="0" smtClean="0"/>
              <a:t>: Finished</a:t>
            </a:r>
          </a:p>
          <a:p>
            <a:pPr algn="ctr"/>
            <a:r>
              <a:rPr lang="en-US" altLang="ko-KR" b="1" dirty="0" smtClean="0">
                <a:solidFill>
                  <a:srgbClr val="7030A0"/>
                </a:solidFill>
              </a:rPr>
              <a:t>Purple</a:t>
            </a:r>
            <a:r>
              <a:rPr lang="en-US" altLang="ko-KR" dirty="0" smtClean="0">
                <a:solidFill>
                  <a:srgbClr val="7030A0"/>
                </a:solidFill>
              </a:rPr>
              <a:t>: Planned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93" name="왼쪽 대괄호 92"/>
          <p:cNvSpPr/>
          <p:nvPr/>
        </p:nvSpPr>
        <p:spPr>
          <a:xfrm>
            <a:off x="1763687" y="2117413"/>
            <a:ext cx="456051" cy="1034688"/>
          </a:xfrm>
          <a:prstGeom prst="leftBracket">
            <a:avLst>
              <a:gd name="adj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211025" y="2337796"/>
            <a:ext cx="2088232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 Auditory-to-tactile conversion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378775" y="2067694"/>
            <a:ext cx="59766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Compensation method for auditory-to-</a:t>
            </a:r>
            <a:r>
              <a:rPr lang="en-US" altLang="ko-KR" dirty="0" err="1" smtClean="0"/>
              <a:t>vibrotactile</a:t>
            </a:r>
            <a:r>
              <a:rPr lang="en-US" altLang="ko-KR" dirty="0" smtClean="0"/>
              <a:t> conversion transparent to perception</a:t>
            </a:r>
          </a:p>
          <a:p>
            <a:endParaRPr lang="en-US" altLang="ko-KR" sz="1000" dirty="0"/>
          </a:p>
          <a:p>
            <a:r>
              <a:rPr lang="en-US" altLang="ko-KR" dirty="0" smtClean="0">
                <a:solidFill>
                  <a:srgbClr val="7030A0"/>
                </a:solidFill>
              </a:rPr>
              <a:t>2-2. Qualitative Evaluation</a:t>
            </a:r>
            <a:endParaRPr lang="en-US" altLang="ko-KR" dirty="0">
              <a:solidFill>
                <a:srgbClr val="7030A0"/>
              </a:solidFill>
            </a:endParaRPr>
          </a:p>
        </p:txBody>
      </p:sp>
      <p:sp>
        <p:nvSpPr>
          <p:cNvPr id="96" name="왼쪽 대괄호 95"/>
          <p:cNvSpPr/>
          <p:nvPr/>
        </p:nvSpPr>
        <p:spPr>
          <a:xfrm>
            <a:off x="1763687" y="3544002"/>
            <a:ext cx="456051" cy="973340"/>
          </a:xfrm>
          <a:prstGeom prst="leftBracket">
            <a:avLst>
              <a:gd name="adj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23528" y="3678765"/>
            <a:ext cx="1896210" cy="6480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3. Multi-channel audio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378775" y="3510756"/>
            <a:ext cx="5976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Source localization and spatiotemporal haptic rendering method  </a:t>
            </a:r>
          </a:p>
          <a:p>
            <a:endParaRPr lang="en-US" altLang="ko-KR" sz="1000" dirty="0"/>
          </a:p>
          <a:p>
            <a:r>
              <a:rPr lang="en-US" altLang="ko-KR" dirty="0" smtClean="0">
                <a:solidFill>
                  <a:srgbClr val="7030A0"/>
                </a:solidFill>
              </a:rPr>
              <a:t>3-2. </a:t>
            </a:r>
            <a:r>
              <a:rPr lang="en-US" altLang="ko-KR" dirty="0">
                <a:solidFill>
                  <a:srgbClr val="7030A0"/>
                </a:solidFill>
              </a:rPr>
              <a:t>Qualitative </a:t>
            </a:r>
            <a:r>
              <a:rPr lang="en-US" altLang="ko-KR" dirty="0" smtClean="0">
                <a:solidFill>
                  <a:srgbClr val="7030A0"/>
                </a:solidFill>
              </a:rPr>
              <a:t>Evaluation</a:t>
            </a:r>
            <a:endParaRPr lang="en-US" altLang="ko-K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43584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Event Detection</a:t>
            </a:r>
            <a:endParaRPr lang="ko-KR" altLang="en-US" sz="3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31990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83968" y="411510"/>
            <a:ext cx="41044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</a:rPr>
              <a:t>[gunshot, explosion], [collision], [exterior/interior vibration]</a:t>
            </a:r>
          </a:p>
          <a:p>
            <a:endParaRPr lang="en-US" altLang="ko-KR" sz="2000" dirty="0" smtClean="0">
              <a:solidFill>
                <a:srgbClr val="7030A0"/>
              </a:solidFill>
            </a:endParaRPr>
          </a:p>
          <a:p>
            <a:r>
              <a:rPr lang="en-US" altLang="ko-KR" sz="2000" dirty="0" smtClean="0"/>
              <a:t>voice, background music</a:t>
            </a:r>
          </a:p>
          <a:p>
            <a:endParaRPr lang="en-US" altLang="ko-KR" sz="2400" b="1" dirty="0" smtClean="0"/>
          </a:p>
          <a:p>
            <a:r>
              <a:rPr lang="en-US" altLang="ko-KR" sz="2000" dirty="0"/>
              <a:t> 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47130" y="643764"/>
            <a:ext cx="331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Events in Movie</a:t>
            </a:r>
            <a:endParaRPr lang="ko-KR" altLang="en-US" sz="28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771800" y="3209956"/>
            <a:ext cx="0" cy="7920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148" y="3230918"/>
            <a:ext cx="331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Psychoacoustic </a:t>
            </a:r>
          </a:p>
          <a:p>
            <a:pPr algn="ctr"/>
            <a:r>
              <a:rPr lang="en-US" altLang="ko-KR" sz="2000" b="1" dirty="0" smtClean="0"/>
              <a:t>Metrics</a:t>
            </a:r>
            <a:endParaRPr lang="ko-KR" altLang="en-US" sz="2000" b="1" dirty="0"/>
          </a:p>
        </p:txBody>
      </p:sp>
      <p:sp>
        <p:nvSpPr>
          <p:cNvPr id="16" name="왼쪽 대괄호 15"/>
          <p:cNvSpPr/>
          <p:nvPr/>
        </p:nvSpPr>
        <p:spPr>
          <a:xfrm>
            <a:off x="3563888" y="668957"/>
            <a:ext cx="456051" cy="894681"/>
          </a:xfrm>
          <a:prstGeom prst="leftBracket">
            <a:avLst>
              <a:gd name="adj" fmla="val 0"/>
            </a:avLst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901971" y="3038058"/>
            <a:ext cx="5228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r>
              <a:rPr lang="en-US" altLang="ko-KR" sz="2000" dirty="0" smtClean="0"/>
              <a:t>( = Sound quality metrics)</a:t>
            </a:r>
          </a:p>
          <a:p>
            <a:r>
              <a:rPr lang="en-US" altLang="ko-KR" sz="2000" dirty="0" smtClean="0"/>
              <a:t>Depend on Perceptual nature of the sound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2781309" y="1968333"/>
            <a:ext cx="0" cy="3153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657" y="1923678"/>
            <a:ext cx="331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Voice Removal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459013" y="2030207"/>
            <a:ext cx="66719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r>
              <a:rPr lang="en-US" altLang="ko-KR" sz="2000" dirty="0" smtClean="0"/>
              <a:t>Done at audio recording level by removing the ‘Center’ channel, which contains voice</a:t>
            </a:r>
            <a:endParaRPr lang="en-US" altLang="ko-KR" sz="2000" dirty="0"/>
          </a:p>
          <a:p>
            <a:endParaRPr lang="en-US" altLang="ko-KR" sz="20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903313" y="4129418"/>
            <a:ext cx="58238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     {Loudness</a:t>
            </a:r>
            <a:r>
              <a:rPr lang="en-US" altLang="ko-KR" dirty="0"/>
              <a:t>, roughness, sharpness, </a:t>
            </a:r>
            <a:r>
              <a:rPr lang="en-US" altLang="ko-KR" dirty="0" smtClean="0"/>
              <a:t>booming}</a:t>
            </a:r>
          </a:p>
          <a:p>
            <a:r>
              <a:rPr lang="en-US" altLang="ko-KR" dirty="0" smtClean="0"/>
              <a:t>Using psychoacoustic metrics is easy to detect events</a:t>
            </a:r>
          </a:p>
          <a:p>
            <a:r>
              <a:rPr lang="en-US" altLang="ko-KR" dirty="0" smtClean="0"/>
              <a:t>i.e.) High value of sharpness when gunshot occurs</a:t>
            </a:r>
          </a:p>
        </p:txBody>
      </p:sp>
    </p:spTree>
    <p:extLst>
      <p:ext uri="{BB962C8B-B14F-4D97-AF65-F5344CB8AC3E}">
        <p14:creationId xmlns:p14="http://schemas.microsoft.com/office/powerpoint/2010/main" val="20023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3779912" y="4731990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07704" y="2876298"/>
            <a:ext cx="0" cy="7920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781309" y="2096673"/>
            <a:ext cx="0" cy="31538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3528" y="2825375"/>
            <a:ext cx="144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Evaluation</a:t>
            </a:r>
          </a:p>
          <a:p>
            <a:pPr algn="ctr"/>
            <a:r>
              <a:rPr lang="en-US" altLang="ko-KR" sz="2000" b="1" dirty="0" smtClean="0"/>
              <a:t>of Event Detection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78775" y="824394"/>
            <a:ext cx="486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/>
              <a:t>Intensity Model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67544" y="1443724"/>
                <a:ext cx="7848872" cy="1093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𝑺𝒉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>
                      <m:sSubPr>
                        <m:ctrlPr>
                          <a:rPr lang="ko-KR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  </a:t>
                </a:r>
                <a:endParaRPr lang="en-US" altLang="ko-KR" sz="2400" b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= Loudness,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:r>
                  <a:rPr lang="en-US" altLang="ko-KR" dirty="0" smtClean="0"/>
                  <a:t>Roughness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=sharpness,  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=booming,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= volume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dirty="0"/>
                  <a:t> = offset</a:t>
                </a: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43724"/>
                <a:ext cx="7848872" cy="1093569"/>
              </a:xfrm>
              <a:prstGeom prst="rect">
                <a:avLst/>
              </a:prstGeom>
              <a:blipFill>
                <a:blip r:embed="rId3"/>
                <a:stretch>
                  <a:fillRect b="-7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27583"/>
              </p:ext>
            </p:extLst>
          </p:nvPr>
        </p:nvGraphicFramePr>
        <p:xfrm>
          <a:off x="2051720" y="2876298"/>
          <a:ext cx="65527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448079291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3448520313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970908966"/>
                    </a:ext>
                  </a:extLst>
                </a:gridCol>
                <a:gridCol w="1704189">
                  <a:extLst>
                    <a:ext uri="{9D8B030D-6E8A-4147-A177-3AD203B41FA5}">
                      <a16:colId xmlns:a16="http://schemas.microsoft.com/office/drawing/2014/main" val="2573231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Lee’s model (2013)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This </a:t>
                      </a:r>
                      <a:r>
                        <a:rPr lang="en-US" altLang="ko-KR" baseline="0" dirty="0" smtClean="0">
                          <a:solidFill>
                            <a:srgbClr val="7030A0"/>
                          </a:solidFill>
                        </a:rPr>
                        <a:t>model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69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 set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Movie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Movie + voice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Movie +</a:t>
                      </a:r>
                      <a:r>
                        <a:rPr lang="en-US" altLang="ko-KR" baseline="0" dirty="0" smtClean="0"/>
                        <a:t> voice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03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Hit Rate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90.5%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ea typeface="Cambria Math" panose="02040503050406030204" pitchFamily="18" charset="0"/>
                        </a:rPr>
                        <a:t>90</a:t>
                      </a:r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85.6%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71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False</a:t>
                      </a:r>
                      <a:r>
                        <a:rPr lang="en-US" altLang="ko-KR" baseline="0" dirty="0" smtClean="0"/>
                        <a:t> Alarm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40%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7030A0"/>
                          </a:solidFill>
                        </a:rPr>
                        <a:t>27.5%</a:t>
                      </a:r>
                      <a:endParaRPr lang="ko-KR" alt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6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0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343584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Auditory-to-Tactile Conversion</a:t>
            </a:r>
            <a:endParaRPr lang="ko-KR" altLang="en-US" sz="3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79912" y="4767263"/>
            <a:ext cx="2133600" cy="273844"/>
          </a:xfrm>
        </p:spPr>
        <p:txBody>
          <a:bodyPr/>
          <a:lstStyle/>
          <a:p>
            <a:fld id="{BABB26CA-3A90-4A70-ABAC-6CBD0CC74B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3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8649</TotalTime>
  <Words>610</Words>
  <Application>Microsoft Office PowerPoint</Application>
  <PresentationFormat>화면 슬라이드 쇼(16:9)</PresentationFormat>
  <Paragraphs>207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Latha</vt:lpstr>
      <vt:lpstr>굴림</vt:lpstr>
      <vt:lpstr>맑은 고딕</vt:lpstr>
      <vt:lpstr>Cambria Math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JONGMAN</cp:lastModifiedBy>
  <cp:revision>531</cp:revision>
  <cp:lastPrinted>2015-06-17T07:09:09Z</cp:lastPrinted>
  <dcterms:created xsi:type="dcterms:W3CDTF">2014-11-28T13:21:41Z</dcterms:created>
  <dcterms:modified xsi:type="dcterms:W3CDTF">2016-10-08T07:29:35Z</dcterms:modified>
</cp:coreProperties>
</file>