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32918400"/>
  <p:notesSz cx="6858000" cy="9144000"/>
  <p:embeddedFontLst>
    <p:embeddedFont>
      <p:font typeface="Domine" panose="020B0604020202020204" charset="0"/>
      <p:regular r:id="rId4"/>
    </p:embeddedFont>
    <p:embeddedFont>
      <p:font typeface="Calibri" panose="020F0502020204030204" pitchFamily="34" charset="0"/>
      <p:regular r:id="rId5"/>
      <p:bold r:id="rId6"/>
      <p:italic r:id="rId7"/>
      <p:boldItalic r:id="rId8"/>
    </p:embeddedFont>
    <p:embeddedFont>
      <p:font typeface="Montserrat Semi Bold" panose="020B0604020202020204" charset="0"/>
      <p:bold r:id="rId9"/>
    </p:embeddedFont>
  </p:embeddedFontLst>
  <p:custDataLst>
    <p:tags r:id="rId10"/>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A514"/>
    <a:srgbClr val="8CD23C"/>
    <a:srgbClr val="5F5F5F"/>
    <a:srgbClr val="333333"/>
    <a:srgbClr val="669900"/>
    <a:srgbClr val="F2FADC"/>
    <a:srgbClr val="E7F2CA"/>
    <a:srgbClr val="F8F8F8"/>
    <a:srgbClr val="D7E6D6"/>
    <a:srgbClr val="E0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0" d="100"/>
          <a:sy n="20" d="100"/>
        </p:scale>
        <p:origin x="1972" y="532"/>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p>
        </p:txBody>
      </p:sp>
    </p:spTree>
    <p:extLst>
      <p:ext uri="{BB962C8B-B14F-4D97-AF65-F5344CB8AC3E}">
        <p14:creationId xmlns:p14="http://schemas.microsoft.com/office/powerpoint/2010/main" val="131935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9214"/>
            <a:ext cx="9874956"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5689" y="1319214"/>
            <a:ext cx="29490811"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5689" y="7681914"/>
            <a:ext cx="19682178"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1914"/>
            <a:ext cx="19683589" cy="217249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5513" y="7681913"/>
            <a:ext cx="3950176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a:lvl1pPr>
          </a:lstStyle>
          <a:p>
            <a:pPr>
              <a:defRPr/>
            </a:pPr>
            <a:endParaRPr lang="en-US"/>
          </a:p>
        </p:txBody>
      </p:sp>
      <p:sp>
        <p:nvSpPr>
          <p:cNvPr id="1029" name="Rectangle 5"/>
          <p:cNvSpPr>
            <a:spLocks noGrp="1" noChangeArrowheads="1"/>
          </p:cNvSpPr>
          <p:nvPr>
            <p:ph type="ftr" sz="quarter" idx="3"/>
          </p:nvPr>
        </p:nvSpPr>
        <p:spPr bwMode="auto">
          <a:xfrm>
            <a:off x="14997112" y="29978350"/>
            <a:ext cx="138985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a:lvl1pPr>
          </a:lstStyle>
          <a:p>
            <a:pPr>
              <a:defRPr/>
            </a:pPr>
            <a:endParaRPr lang="en-US"/>
          </a:p>
        </p:txBody>
      </p:sp>
      <p:sp>
        <p:nvSpPr>
          <p:cNvPr id="1030" name="Rectangle 6"/>
          <p:cNvSpPr>
            <a:spLocks noGrp="1" noChangeArrowheads="1"/>
          </p:cNvSpPr>
          <p:nvPr>
            <p:ph type="sldNum" sz="quarter" idx="4"/>
          </p:nvPr>
        </p:nvSpPr>
        <p:spPr bwMode="auto">
          <a:xfrm>
            <a:off x="31456312" y="29978350"/>
            <a:ext cx="1024096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a:lvl1pPr>
          </a:lstStyle>
          <a:p>
            <a:pPr>
              <a:defRPr/>
            </a:pPr>
            <a:fld id="{7920789E-004F-4528-BD99-83C2E37E87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0C487E43-CF95-4231-9CDC-BD811E9A1C1A}"/>
              </a:ext>
            </a:extLst>
          </p:cNvPr>
          <p:cNvGrpSpPr/>
          <p:nvPr/>
        </p:nvGrpSpPr>
        <p:grpSpPr>
          <a:xfrm>
            <a:off x="0" y="0"/>
            <a:ext cx="43891200" cy="6697529"/>
            <a:chOff x="-27039" y="-59635"/>
            <a:chExt cx="43891200" cy="6697529"/>
          </a:xfrm>
        </p:grpSpPr>
        <p:sp>
          <p:nvSpPr>
            <p:cNvPr id="2050" name="Rectangle 6"/>
            <p:cNvSpPr>
              <a:spLocks noChangeArrowheads="1"/>
            </p:cNvSpPr>
            <p:nvPr/>
          </p:nvSpPr>
          <p:spPr bwMode="auto">
            <a:xfrm>
              <a:off x="-27039" y="-59635"/>
              <a:ext cx="43891200" cy="6697529"/>
            </a:xfrm>
            <a:prstGeom prst="rect">
              <a:avLst/>
            </a:prstGeom>
            <a:solidFill>
              <a:srgbClr val="73A514"/>
            </a:solidFill>
            <a:ln w="38100">
              <a:noFill/>
              <a:miter lim="800000"/>
            </a:ln>
          </p:spPr>
          <p:txBody>
            <a:bodyPr lIns="137160" tIns="68580" rIns="137160" bIns="68580" anchor="ctr"/>
            <a:lstStyle>
              <a:defPPr>
                <a:defRPr kern="1200" smtId="4294967295"/>
              </a:defPPr>
            </a:lstStyle>
            <a:p>
              <a:pPr algn="ctr" defTabSz="4703763"/>
              <a:endParaRPr lang="en-US" sz="5400" b="1" dirty="0">
                <a:solidFill>
                  <a:schemeClr val="tx2"/>
                </a:solidFill>
                <a:latin typeface="Gill Sans" pitchFamily="34" charset="0"/>
              </a:endParaRPr>
            </a:p>
          </p:txBody>
        </p:sp>
        <p:sp>
          <p:nvSpPr>
            <p:cNvPr id="380" name="Text Placeholder 5">
              <a:extLst>
                <a:ext uri="{FF2B5EF4-FFF2-40B4-BE49-F238E27FC236}">
                  <a16:creationId xmlns="" xmlns:a16="http://schemas.microsoft.com/office/drawing/2014/main" id="{4369D350-A6E8-4013-9E68-41D409BBBE5D}"/>
                </a:ext>
              </a:extLst>
            </p:cNvPr>
            <p:cNvSpPr txBox="1">
              <a:spLocks/>
            </p:cNvSpPr>
            <p:nvPr/>
          </p:nvSpPr>
          <p:spPr>
            <a:xfrm>
              <a:off x="3657600" y="914400"/>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smtClean="0">
                  <a:solidFill>
                    <a:schemeClr val="bg1"/>
                  </a:solidFill>
                  <a:latin typeface="Calibri" panose="020F0502020204030204" pitchFamily="34" charset="0"/>
                  <a:cs typeface="Calibri" panose="020F0502020204030204" pitchFamily="34" charset="0"/>
                </a:rPr>
                <a:t>Galactic Attributes &amp; Tangrams</a:t>
              </a:r>
              <a:endParaRPr lang="en-US" sz="8500" dirty="0">
                <a:solidFill>
                  <a:schemeClr val="bg1"/>
                </a:solidFill>
                <a:latin typeface="Calibri" panose="020F0502020204030204" pitchFamily="34" charset="0"/>
                <a:cs typeface="Calibri" panose="020F0502020204030204" pitchFamily="34" charset="0"/>
              </a:endParaRPr>
            </a:p>
          </p:txBody>
        </p:sp>
      </p:grpSp>
      <p:sp>
        <p:nvSpPr>
          <p:cNvPr id="381" name="Text Placeholder 5">
            <a:extLst>
              <a:ext uri="{FF2B5EF4-FFF2-40B4-BE49-F238E27FC236}">
                <a16:creationId xmlns="" xmlns:a16="http://schemas.microsoft.com/office/drawing/2014/main" id="{8BBE4D3D-2973-4E7D-BD53-6E31C96F6EA1}"/>
              </a:ext>
            </a:extLst>
          </p:cNvPr>
          <p:cNvSpPr txBox="1">
            <a:spLocks/>
          </p:cNvSpPr>
          <p:nvPr/>
        </p:nvSpPr>
        <p:spPr>
          <a:xfrm>
            <a:off x="3657600" y="3556688"/>
            <a:ext cx="36576000" cy="200670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400" i="1" dirty="0" smtClean="0">
                <a:solidFill>
                  <a:schemeClr val="bg1"/>
                </a:solidFill>
                <a:latin typeface="Calibri" panose="020F0502020204030204" pitchFamily="34" charset="0"/>
                <a:cs typeface="Calibri" panose="020F0502020204030204" pitchFamily="34" charset="0"/>
              </a:rPr>
              <a:t>Colton Martin, Matthew Martinez, Kyle Robinson, Kevin </a:t>
            </a:r>
            <a:r>
              <a:rPr lang="en-US" sz="4400" i="1" dirty="0" err="1" smtClean="0">
                <a:solidFill>
                  <a:schemeClr val="bg1"/>
                </a:solidFill>
                <a:latin typeface="Calibri" panose="020F0502020204030204" pitchFamily="34" charset="0"/>
                <a:cs typeface="Calibri" panose="020F0502020204030204" pitchFamily="34" charset="0"/>
              </a:rPr>
              <a:t>Villatoro</a:t>
            </a:r>
            <a:endParaRPr lang="en-US" sz="4400" i="1" dirty="0">
              <a:solidFill>
                <a:schemeClr val="bg1"/>
              </a:solidFill>
              <a:latin typeface="Calibri" panose="020F0502020204030204" pitchFamily="34" charset="0"/>
              <a:cs typeface="Calibri" panose="020F0502020204030204" pitchFamily="34" charset="0"/>
            </a:endParaRPr>
          </a:p>
          <a:p>
            <a:pPr algn="ctr">
              <a:defRPr/>
            </a:pPr>
            <a:r>
              <a:rPr lang="en-US" sz="7200" dirty="0" smtClean="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Sam Houston State University</a:t>
            </a:r>
            <a:endParaRPr lang="en-US" sz="7200"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TextBox 15">
            <a:extLst>
              <a:ext uri="{FF2B5EF4-FFF2-40B4-BE49-F238E27FC236}">
                <a16:creationId xmlns="" xmlns:a16="http://schemas.microsoft.com/office/drawing/2014/main" id="{65F54A1B-D607-49B2-A4D5-68EB6287478E}"/>
              </a:ext>
            </a:extLst>
          </p:cNvPr>
          <p:cNvSpPr txBox="1"/>
          <p:nvPr/>
        </p:nvSpPr>
        <p:spPr>
          <a:xfrm>
            <a:off x="784528" y="8458200"/>
            <a:ext cx="9601200" cy="7294305"/>
          </a:xfrm>
          <a:prstGeom prst="rect">
            <a:avLst/>
          </a:prstGeom>
          <a:noFill/>
        </p:spPr>
        <p:txBody>
          <a:bodyPr wrap="square" rtlCol="0">
            <a:spAutoFit/>
          </a:bodyPr>
          <a:lstStyle>
            <a:defPPr>
              <a:defRPr kern="1200" smtId="4294967295"/>
            </a:defPPr>
          </a:lstStyle>
          <a:p>
            <a:r>
              <a:rPr lang="en-US" sz="3600" dirty="0" smtClean="0">
                <a:latin typeface="Calibri" panose="020F0502020204030204" pitchFamily="34" charset="0"/>
                <a:ea typeface="Open Sans" panose="020B0606030504020204" pitchFamily="34" charset="0"/>
                <a:cs typeface="Calibri" panose="020F0502020204030204" pitchFamily="34" charset="0"/>
              </a:rPr>
              <a:t>Galactic Attributes and Tangrams are Interactive Learning Modules designed to simplify an idea and help a young learner understand concepts that are related to mathematics, geometry or other scientific discipline. Galactic Attributes deals with different objects that can be categorized by certain attributes. These objects and placed in a certain area and react depending on the attributes of the object. An attribute to sort the objects based on is displayed on the screen. When the objects are moved onto the center of the screen (a moon, or planet), the object turns green or red depending on if it has the desired attribute or not. </a:t>
            </a:r>
            <a:endParaRPr lang="en-US" sz="3600" dirty="0">
              <a:latin typeface="Domine" panose="02040503040403060204" pitchFamily="18"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 xmlns:a16="http://schemas.microsoft.com/office/drawing/2014/main" id="{A252E9EB-5ABA-416B-A4E2-94484AEB4470}"/>
              </a:ext>
            </a:extLst>
          </p:cNvPr>
          <p:cNvSpPr txBox="1"/>
          <p:nvPr/>
        </p:nvSpPr>
        <p:spPr>
          <a:xfrm>
            <a:off x="838200" y="21017613"/>
            <a:ext cx="9601200" cy="4524315"/>
          </a:xfrm>
          <a:prstGeom prst="rect">
            <a:avLst/>
          </a:prstGeom>
          <a:noFill/>
        </p:spPr>
        <p:txBody>
          <a:bodyPr wrap="square" rtlCol="0">
            <a:spAutoFit/>
          </a:bodyPr>
          <a:lstStyle>
            <a:defPPr>
              <a:defRPr kern="1200" smtId="4294967295"/>
            </a:defPPr>
          </a:lstStyle>
          <a:p>
            <a:r>
              <a:rPr lang="en-US" sz="2400" dirty="0" smtClean="0">
                <a:latin typeface="Calibri" panose="020F0502020204030204" pitchFamily="34" charset="0"/>
                <a:ea typeface="Open Sans" panose="020B0606030504020204" pitchFamily="34" charset="0"/>
                <a:cs typeface="Calibri" panose="020F0502020204030204" pitchFamily="34" charset="0"/>
              </a:rPr>
              <a:t>Some aspects of science and mathematics can be difficult to understand for young students.  </a:t>
            </a:r>
            <a:r>
              <a:rPr lang="en-US" sz="2400" dirty="0">
                <a:latin typeface="Calibri" panose="020F0502020204030204" pitchFamily="34" charset="0"/>
                <a:ea typeface="Open Sans" panose="020B0606030504020204" pitchFamily="34" charset="0"/>
                <a:cs typeface="Calibri" panose="020F0502020204030204" pitchFamily="34" charset="0"/>
              </a:rPr>
              <a:t>A</a:t>
            </a:r>
            <a:r>
              <a:rPr lang="en-US" sz="2400" dirty="0" smtClean="0">
                <a:latin typeface="Calibri" panose="020F0502020204030204" pitchFamily="34" charset="0"/>
                <a:ea typeface="Open Sans" panose="020B0606030504020204" pitchFamily="34" charset="0"/>
                <a:cs typeface="Calibri" panose="020F0502020204030204" pitchFamily="34" charset="0"/>
              </a:rPr>
              <a:t> lot of the concepts can be simplified with visualizations that make understanding them easier. The National Library of Virtual Manipulatives was created in 1999 to provide a collection of interactive games to help young students with these concepts. The latest revisions of these games was in 2007. Gaming and Graphical User Interface software has made some major advancements since then. Although the ideas behind these games are great, the functionality and appearance of them are outdated and fail to keep the attention of young learners. The interactive functionality of the these games can be difficult to understand, and the directions can also be somewhat hazy. Galactic Attributes and Tangrams are recreations of two of the games </a:t>
            </a:r>
            <a:r>
              <a:rPr lang="en-US" sz="2400" smtClean="0">
                <a:latin typeface="Calibri" panose="020F0502020204030204" pitchFamily="34" charset="0"/>
                <a:ea typeface="Open Sans" panose="020B0606030504020204" pitchFamily="34" charset="0"/>
                <a:cs typeface="Calibri" panose="020F0502020204030204" pitchFamily="34" charset="0"/>
              </a:rPr>
              <a:t>in the</a:t>
            </a:r>
            <a:endParaRPr lang="en-US" sz="2400" dirty="0">
              <a:latin typeface="Domine" panose="02040503040403060204" pitchFamily="18"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 xmlns:a16="http://schemas.microsoft.com/office/drawing/2014/main" id="{FE441297-FF79-4C77-BAC7-EA1FEB90C6FB}"/>
              </a:ext>
            </a:extLst>
          </p:cNvPr>
          <p:cNvSpPr txBox="1"/>
          <p:nvPr/>
        </p:nvSpPr>
        <p:spPr>
          <a:xfrm>
            <a:off x="11604330" y="8458200"/>
            <a:ext cx="9601200" cy="461665"/>
          </a:xfrm>
          <a:prstGeom prst="rect">
            <a:avLst/>
          </a:prstGeom>
          <a:noFill/>
        </p:spPr>
        <p:txBody>
          <a:bodyPr wrap="square" rtlCol="0">
            <a:spAutoFit/>
          </a:bodyPr>
          <a:lstStyle>
            <a:defPPr>
              <a:defRPr kern="1200" smtId="4294967295"/>
            </a:defPPr>
          </a:lstStyle>
          <a:p>
            <a:r>
              <a:rPr lang="en-US" sz="2400" dirty="0" smtClean="0">
                <a:latin typeface="Calibri" panose="020F0502020204030204" pitchFamily="34" charset="0"/>
                <a:ea typeface="Open Sans" panose="020B0606030504020204" pitchFamily="34" charset="0"/>
                <a:cs typeface="Calibri" panose="020F0502020204030204" pitchFamily="34" charset="0"/>
              </a:rPr>
              <a:t>To develop our application</a:t>
            </a:r>
            <a:r>
              <a:rPr lang="en-US" sz="2400" dirty="0">
                <a:latin typeface="Calibri" panose="020F0502020204030204" pitchFamily="34" charset="0"/>
                <a:ea typeface="Open Sans" panose="020B0606030504020204" pitchFamily="34" charset="0"/>
                <a:cs typeface="Calibri" panose="020F0502020204030204" pitchFamily="34" charset="0"/>
              </a:rPr>
              <a:t> </a:t>
            </a:r>
            <a:r>
              <a:rPr lang="en-US" sz="2400" dirty="0" smtClean="0">
                <a:latin typeface="Calibri" panose="020F0502020204030204" pitchFamily="34" charset="0"/>
                <a:ea typeface="Open Sans" panose="020B0606030504020204" pitchFamily="34" charset="0"/>
                <a:cs typeface="Calibri" panose="020F0502020204030204" pitchFamily="34" charset="0"/>
              </a:rPr>
              <a:t>and </a:t>
            </a:r>
            <a:r>
              <a:rPr lang="en-US" sz="2400" dirty="0" smtClean="0">
                <a:latin typeface="Calibri" panose="020F0502020204030204" pitchFamily="34" charset="0"/>
                <a:ea typeface="Open Sans" panose="020B0606030504020204" pitchFamily="34" charset="0"/>
                <a:cs typeface="Calibri" panose="020F0502020204030204" pitchFamily="34" charset="0"/>
              </a:rPr>
              <a:t> </a:t>
            </a:r>
            <a:endParaRPr lang="en-US" sz="2400" dirty="0">
              <a:latin typeface="Calibri" panose="020F0502020204030204" pitchFamily="34" charset="0"/>
              <a:ea typeface="Open Sans" panose="020B0606030504020204" pitchFamily="34" charset="0"/>
              <a:cs typeface="Calibri" panose="020F0502020204030204" pitchFamily="34" charset="0"/>
            </a:endParaRPr>
          </a:p>
        </p:txBody>
      </p:sp>
      <p:sp>
        <p:nvSpPr>
          <p:cNvPr id="213" name="TextBox 212">
            <a:extLst>
              <a:ext uri="{FF2B5EF4-FFF2-40B4-BE49-F238E27FC236}">
                <a16:creationId xmlns="" xmlns:a16="http://schemas.microsoft.com/office/drawing/2014/main" id="{17113F97-4666-489B-8648-647FDED4937B}"/>
              </a:ext>
            </a:extLst>
          </p:cNvPr>
          <p:cNvSpPr txBox="1"/>
          <p:nvPr/>
        </p:nvSpPr>
        <p:spPr>
          <a:xfrm>
            <a:off x="22631998" y="8458200"/>
            <a:ext cx="9601200" cy="461665"/>
          </a:xfrm>
          <a:prstGeom prst="rect">
            <a:avLst/>
          </a:prstGeom>
          <a:noFill/>
        </p:spPr>
        <p:txBody>
          <a:bodyPr wrap="square" rtlCol="0">
            <a:spAutoFit/>
          </a:bodyPr>
          <a:lstStyle>
            <a:defPPr>
              <a:defRPr kern="1200" smtId="4294967295"/>
            </a:defPPr>
          </a:lstStyle>
          <a:p>
            <a:r>
              <a:rPr lang="en-US" sz="2400" dirty="0">
                <a:latin typeface="Calibri" panose="020F0502020204030204" pitchFamily="34" charset="0"/>
                <a:ea typeface="Open Sans" panose="020B0606030504020204" pitchFamily="34" charset="0"/>
                <a:cs typeface="Calibri" panose="020F0502020204030204" pitchFamily="34" charset="0"/>
              </a:rPr>
              <a:t>Add your information, graphs and images to this section</a:t>
            </a:r>
            <a:r>
              <a:rPr lang="en-US" sz="2400" dirty="0">
                <a:latin typeface="Domine" panose="02040503040403060204" pitchFamily="18" charset="0"/>
                <a:ea typeface="Open Sans" panose="020B0606030504020204" pitchFamily="34" charset="0"/>
                <a:cs typeface="Open Sans" panose="020B0606030504020204" pitchFamily="34" charset="0"/>
              </a:rPr>
              <a:t>.</a:t>
            </a:r>
          </a:p>
        </p:txBody>
      </p:sp>
      <p:sp>
        <p:nvSpPr>
          <p:cNvPr id="221" name="TextBox 220">
            <a:extLst>
              <a:ext uri="{FF2B5EF4-FFF2-40B4-BE49-F238E27FC236}">
                <a16:creationId xmlns="" xmlns:a16="http://schemas.microsoft.com/office/drawing/2014/main" id="{011C14B6-B751-462F-8B85-BDA45F7D8D52}"/>
              </a:ext>
            </a:extLst>
          </p:cNvPr>
          <p:cNvSpPr txBox="1"/>
          <p:nvPr/>
        </p:nvSpPr>
        <p:spPr>
          <a:xfrm>
            <a:off x="33451800" y="21091642"/>
            <a:ext cx="9601200" cy="461665"/>
          </a:xfrm>
          <a:prstGeom prst="rect">
            <a:avLst/>
          </a:prstGeom>
          <a:noFill/>
        </p:spPr>
        <p:txBody>
          <a:bodyPr wrap="square" rtlCol="0">
            <a:spAutoFit/>
          </a:bodyPr>
          <a:lstStyle>
            <a:defPPr>
              <a:defRPr kern="1200" smtId="4294967295"/>
            </a:defPPr>
          </a:lstStyle>
          <a:p>
            <a:r>
              <a:rPr lang="en-US" sz="2400" dirty="0">
                <a:latin typeface="Calibri" panose="020F0502020204030204" pitchFamily="34" charset="0"/>
                <a:ea typeface="Open Sans" panose="020B0606030504020204" pitchFamily="34" charset="0"/>
                <a:cs typeface="Calibri" panose="020F0502020204030204" pitchFamily="34" charset="0"/>
              </a:rPr>
              <a:t>Add your information, graphs and images to this section.</a:t>
            </a:r>
          </a:p>
        </p:txBody>
      </p:sp>
      <p:sp>
        <p:nvSpPr>
          <p:cNvPr id="222" name="TextBox 221">
            <a:extLst>
              <a:ext uri="{FF2B5EF4-FFF2-40B4-BE49-F238E27FC236}">
                <a16:creationId xmlns="" xmlns:a16="http://schemas.microsoft.com/office/drawing/2014/main" id="{66EF0EF5-B0FA-494E-96FD-72EBBCAACF19}"/>
              </a:ext>
            </a:extLst>
          </p:cNvPr>
          <p:cNvSpPr txBox="1"/>
          <p:nvPr/>
        </p:nvSpPr>
        <p:spPr>
          <a:xfrm>
            <a:off x="33451800" y="8458200"/>
            <a:ext cx="9601200" cy="461665"/>
          </a:xfrm>
          <a:prstGeom prst="rect">
            <a:avLst/>
          </a:prstGeom>
          <a:noFill/>
        </p:spPr>
        <p:txBody>
          <a:bodyPr wrap="square" rtlCol="0">
            <a:spAutoFit/>
          </a:bodyPr>
          <a:lstStyle>
            <a:defPPr>
              <a:defRPr kern="1200" smtId="4294967295"/>
            </a:defPPr>
          </a:lstStyle>
          <a:p>
            <a:r>
              <a:rPr lang="en-US" sz="2400" dirty="0">
                <a:latin typeface="Calibri" panose="020F0502020204030204" pitchFamily="34" charset="0"/>
                <a:ea typeface="Open Sans" panose="020B0606030504020204" pitchFamily="34" charset="0"/>
                <a:cs typeface="Calibri" panose="020F0502020204030204" pitchFamily="34" charset="0"/>
              </a:rPr>
              <a:t>Add your information, graphs and images to this section.</a:t>
            </a:r>
          </a:p>
        </p:txBody>
      </p:sp>
      <p:sp>
        <p:nvSpPr>
          <p:cNvPr id="379" name="Rectangle 10">
            <a:extLst>
              <a:ext uri="{FF2B5EF4-FFF2-40B4-BE49-F238E27FC236}">
                <a16:creationId xmlns="" xmlns:a16="http://schemas.microsoft.com/office/drawing/2014/main" id="{F0700EFA-F39A-4B67-A41D-B592D1296CBF}"/>
              </a:ext>
            </a:extLst>
          </p:cNvPr>
          <p:cNvSpPr>
            <a:spLocks noChangeArrowheads="1"/>
          </p:cNvSpPr>
          <p:nvPr/>
        </p:nvSpPr>
        <p:spPr bwMode="auto">
          <a:xfrm>
            <a:off x="838200" y="7324063"/>
            <a:ext cx="9601200" cy="987666"/>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4400" b="1" dirty="0">
                <a:solidFill>
                  <a:schemeClr val="bg1"/>
                </a:solidFill>
                <a:latin typeface="Montserrat Semi Bold" panose="00000700000000000000" pitchFamily="50" charset="0"/>
              </a:rPr>
              <a:t>Abstract</a:t>
            </a:r>
          </a:p>
        </p:txBody>
      </p:sp>
      <p:sp>
        <p:nvSpPr>
          <p:cNvPr id="383" name="Rectangle 10">
            <a:extLst>
              <a:ext uri="{FF2B5EF4-FFF2-40B4-BE49-F238E27FC236}">
                <a16:creationId xmlns="" xmlns:a16="http://schemas.microsoft.com/office/drawing/2014/main" id="{260CDAC7-9B7B-48F0-8B37-AF26537B53F3}"/>
              </a:ext>
            </a:extLst>
          </p:cNvPr>
          <p:cNvSpPr>
            <a:spLocks noChangeArrowheads="1"/>
          </p:cNvSpPr>
          <p:nvPr/>
        </p:nvSpPr>
        <p:spPr bwMode="auto">
          <a:xfrm>
            <a:off x="11201400" y="7324063"/>
            <a:ext cx="20599400" cy="987666"/>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Methodology</a:t>
            </a:r>
          </a:p>
        </p:txBody>
      </p:sp>
      <p:sp>
        <p:nvSpPr>
          <p:cNvPr id="387" name="Rectangle 10">
            <a:extLst>
              <a:ext uri="{FF2B5EF4-FFF2-40B4-BE49-F238E27FC236}">
                <a16:creationId xmlns="" xmlns:a16="http://schemas.microsoft.com/office/drawing/2014/main" id="{0591E42B-1156-425D-9161-CD6058BB8F41}"/>
              </a:ext>
            </a:extLst>
          </p:cNvPr>
          <p:cNvSpPr>
            <a:spLocks noChangeArrowheads="1"/>
          </p:cNvSpPr>
          <p:nvPr/>
        </p:nvSpPr>
        <p:spPr bwMode="auto">
          <a:xfrm>
            <a:off x="33451800" y="7324063"/>
            <a:ext cx="9601200" cy="987666"/>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Results</a:t>
            </a:r>
          </a:p>
        </p:txBody>
      </p:sp>
      <p:sp>
        <p:nvSpPr>
          <p:cNvPr id="15" name="Rectangle 10">
            <a:extLst>
              <a:ext uri="{FF2B5EF4-FFF2-40B4-BE49-F238E27FC236}">
                <a16:creationId xmlns="" xmlns:a16="http://schemas.microsoft.com/office/drawing/2014/main" id="{9ADCCE40-75A3-48DC-BBE9-40643973E49C}"/>
              </a:ext>
            </a:extLst>
          </p:cNvPr>
          <p:cNvSpPr>
            <a:spLocks noChangeArrowheads="1"/>
          </p:cNvSpPr>
          <p:nvPr/>
        </p:nvSpPr>
        <p:spPr bwMode="auto">
          <a:xfrm>
            <a:off x="838200" y="20008685"/>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Introduction</a:t>
            </a:r>
          </a:p>
        </p:txBody>
      </p:sp>
      <p:sp>
        <p:nvSpPr>
          <p:cNvPr id="19" name="Rectangle 10">
            <a:extLst>
              <a:ext uri="{FF2B5EF4-FFF2-40B4-BE49-F238E27FC236}">
                <a16:creationId xmlns="" xmlns:a16="http://schemas.microsoft.com/office/drawing/2014/main" id="{C9A3EBA6-3A1B-49EA-A318-7E74A97F57A7}"/>
              </a:ext>
            </a:extLst>
          </p:cNvPr>
          <p:cNvSpPr>
            <a:spLocks noChangeArrowheads="1"/>
          </p:cNvSpPr>
          <p:nvPr/>
        </p:nvSpPr>
        <p:spPr bwMode="auto">
          <a:xfrm>
            <a:off x="33454258" y="20008685"/>
            <a:ext cx="9601200" cy="873301"/>
          </a:xfrm>
          <a:prstGeom prst="rect">
            <a:avLst/>
          </a:prstGeom>
          <a:solidFill>
            <a:srgbClr val="73A514"/>
          </a:solidFill>
          <a:ln w="12700">
            <a:noFill/>
            <a:miter lim="800000"/>
          </a:ln>
        </p:spPr>
        <p:txBody>
          <a:bodyPr wrap="none" lIns="274320" tIns="73152" rIns="274320" bIns="68563" anchor="ctr" anchorCtr="0"/>
          <a:lstStyle>
            <a:defPPr>
              <a:defRPr kern="1200" smtId="4294967295"/>
            </a:defPPr>
          </a:lstStyle>
          <a:p>
            <a:pPr defTabSz="4702588">
              <a:defRPr/>
            </a:pPr>
            <a:r>
              <a:rPr lang="en-US" sz="3600" b="1" dirty="0">
                <a:solidFill>
                  <a:schemeClr val="bg1"/>
                </a:solidFill>
                <a:latin typeface="Montserrat Semi Bold" panose="00000700000000000000" pitchFamily="50" charset="0"/>
              </a:rPr>
              <a:t>Conclusion</a:t>
            </a:r>
          </a:p>
        </p:txBody>
      </p:sp>
      <p:pic>
        <p:nvPicPr>
          <p:cNvPr id="2" name="Picture 1"/>
          <p:cNvPicPr>
            <a:picLocks noChangeAspect="1"/>
          </p:cNvPicPr>
          <p:nvPr/>
        </p:nvPicPr>
        <p:blipFill>
          <a:blip r:embed="rId3"/>
          <a:stretch>
            <a:fillRect/>
          </a:stretch>
        </p:blipFill>
        <p:spPr>
          <a:xfrm>
            <a:off x="15834767" y="21304545"/>
            <a:ext cx="14233875" cy="103774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3600" y="10790050"/>
            <a:ext cx="5272088" cy="1056049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TotalTime>
  <Words>318</Words>
  <Application>Microsoft Office PowerPoint</Application>
  <PresentationFormat>Custom</PresentationFormat>
  <Paragraphs>15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Gill Sans</vt:lpstr>
      <vt:lpstr>Domine</vt:lpstr>
      <vt:lpstr>Arial</vt:lpstr>
      <vt:lpstr>Calibri</vt:lpstr>
      <vt:lpstr>Montserrat Semi Bold</vt:lpstr>
      <vt:lpstr>Open Sans</vt:lpstr>
      <vt:lpstr>Default Design</vt:lpstr>
      <vt:lpstr>PowerPoint Presentation</vt:lpstr>
    </vt:vector>
  </TitlesOfParts>
  <Manager/>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Colton Martin</cp:lastModifiedBy>
  <cp:revision>55</cp:revision>
  <dcterms:modified xsi:type="dcterms:W3CDTF">2020-04-14T03:02:06Z</dcterms:modified>
  <cp:category>science research poster</cp:category>
</cp:coreProperties>
</file>