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Domine" panose="020B0604020202020204" charset="0"/>
      <p:regular r:id="rId4"/>
    </p:embeddedFont>
    <p:embeddedFont>
      <p:font typeface="Calibri" panose="020F0502020204030204" pitchFamily="34" charset="0"/>
      <p:regular r:id="rId5"/>
      <p:bold r:id="rId6"/>
      <p:italic r:id="rId7"/>
      <p:boldItalic r:id="rId8"/>
    </p:embeddedFont>
    <p:embeddedFont>
      <p:font typeface="Montserrat Semi Bold" panose="020B0604020202020204" charset="0"/>
      <p:bold r:id="rId9"/>
    </p:embeddedFont>
  </p:embeddedFontLst>
  <p:custDataLst>
    <p:tags r:id="rId10"/>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532" y="-111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extLst>
      <p:ext uri="{BB962C8B-B14F-4D97-AF65-F5344CB8AC3E}">
        <p14:creationId xmlns:p14="http://schemas.microsoft.com/office/powerpoint/2010/main" val="131935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0C487E43-CF95-4231-9CDC-BD811E9A1C1A}"/>
              </a:ext>
            </a:extLst>
          </p:cNvPr>
          <p:cNvGrpSpPr/>
          <p:nvPr/>
        </p:nvGrpSpPr>
        <p:grpSpPr>
          <a:xfrm>
            <a:off x="0" y="0"/>
            <a:ext cx="43891200" cy="6697529"/>
            <a:chOff x="-27039" y="-59635"/>
            <a:chExt cx="43891200" cy="6697529"/>
          </a:xfrm>
        </p:grpSpPr>
        <p:sp>
          <p:nvSpPr>
            <p:cNvPr id="2050" name="Rectangle 6"/>
            <p:cNvSpPr>
              <a:spLocks noChangeArrowheads="1"/>
            </p:cNvSpPr>
            <p:nvPr/>
          </p:nvSpPr>
          <p:spPr bwMode="auto">
            <a:xfrm>
              <a:off x="-27039" y="-59635"/>
              <a:ext cx="43891200" cy="6697529"/>
            </a:xfrm>
            <a:prstGeom prst="rect">
              <a:avLst/>
            </a:prstGeom>
            <a:solidFill>
              <a:srgbClr val="73A514"/>
            </a:solidFill>
            <a:ln w="38100">
              <a:noFill/>
              <a:miter lim="800000"/>
            </a:ln>
          </p:spPr>
          <p:txBody>
            <a:bodyPr lIns="137160" tIns="68580" rIns="137160" bIns="68580" anchor="ctr"/>
            <a:lstStyle>
              <a:defPPr>
                <a:defRPr kern="1200" smtId="4294967295"/>
              </a:defPPr>
            </a:lstStyle>
            <a:p>
              <a:pPr algn="ctr" defTabSz="4703763"/>
              <a:endParaRPr lang="en-US" sz="5400" b="1" dirty="0">
                <a:solidFill>
                  <a:schemeClr val="tx2"/>
                </a:solidFill>
                <a:latin typeface="Gill Sans" pitchFamily="34" charset="0"/>
              </a:endParaRPr>
            </a:p>
          </p:txBody>
        </p:sp>
        <p:sp>
          <p:nvSpPr>
            <p:cNvPr id="380" name="Text Placeholder 5">
              <a:extLst>
                <a:ext uri="{FF2B5EF4-FFF2-40B4-BE49-F238E27FC236}">
                  <a16:creationId xmlns="" xmlns:a16="http://schemas.microsoft.com/office/drawing/2014/main" id="{4369D350-A6E8-4013-9E68-41D409BBBE5D}"/>
                </a:ext>
              </a:extLst>
            </p:cNvPr>
            <p:cNvSpPr txBox="1">
              <a:spLocks/>
            </p:cNvSpPr>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smtClean="0">
                  <a:solidFill>
                    <a:schemeClr val="bg1"/>
                  </a:solidFill>
                  <a:latin typeface="Calibri" panose="020F0502020204030204" pitchFamily="34" charset="0"/>
                  <a:cs typeface="Calibri" panose="020F0502020204030204" pitchFamily="34" charset="0"/>
                </a:rPr>
                <a:t>Galactic Attributes &amp; Tangrams</a:t>
              </a:r>
              <a:endParaRPr lang="en-US" sz="8500" dirty="0">
                <a:solidFill>
                  <a:schemeClr val="bg1"/>
                </a:solidFill>
                <a:latin typeface="Calibri" panose="020F0502020204030204" pitchFamily="34" charset="0"/>
                <a:cs typeface="Calibri" panose="020F0502020204030204" pitchFamily="34" charset="0"/>
              </a:endParaRPr>
            </a:p>
          </p:txBody>
        </p:sp>
      </p:grpSp>
      <p:sp>
        <p:nvSpPr>
          <p:cNvPr id="381" name="Text Placeholder 5">
            <a:extLst>
              <a:ext uri="{FF2B5EF4-FFF2-40B4-BE49-F238E27FC236}">
                <a16:creationId xmlns="" xmlns:a16="http://schemas.microsoft.com/office/drawing/2014/main" id="{8BBE4D3D-2973-4E7D-BD53-6E31C96F6EA1}"/>
              </a:ext>
            </a:extLst>
          </p:cNvPr>
          <p:cNvSpPr txBox="1">
            <a:spLocks/>
          </p:cNvSpPr>
          <p:nvPr/>
        </p:nvSpPr>
        <p:spPr>
          <a:xfrm>
            <a:off x="3657600" y="3556688"/>
            <a:ext cx="36576000" cy="200670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i="1" dirty="0" smtClean="0">
                <a:solidFill>
                  <a:schemeClr val="bg1"/>
                </a:solidFill>
                <a:latin typeface="Calibri" panose="020F0502020204030204" pitchFamily="34" charset="0"/>
                <a:cs typeface="Calibri" panose="020F0502020204030204" pitchFamily="34" charset="0"/>
              </a:rPr>
              <a:t>Colton Martin, Matthew Martinez, Kyle Robinson, Kevin </a:t>
            </a:r>
            <a:r>
              <a:rPr lang="en-US" sz="4400" i="1" dirty="0" err="1" smtClean="0">
                <a:solidFill>
                  <a:schemeClr val="bg1"/>
                </a:solidFill>
                <a:latin typeface="Calibri" panose="020F0502020204030204" pitchFamily="34" charset="0"/>
                <a:cs typeface="Calibri" panose="020F0502020204030204" pitchFamily="34" charset="0"/>
              </a:rPr>
              <a:t>Villatoro</a:t>
            </a:r>
            <a:endParaRPr lang="en-US" sz="4400" i="1" dirty="0">
              <a:solidFill>
                <a:schemeClr val="bg1"/>
              </a:solidFill>
              <a:latin typeface="Calibri" panose="020F0502020204030204" pitchFamily="34" charset="0"/>
              <a:cs typeface="Calibri" panose="020F0502020204030204" pitchFamily="34" charset="0"/>
            </a:endParaRPr>
          </a:p>
          <a:p>
            <a:pPr algn="ctr">
              <a:defRPr/>
            </a:pPr>
            <a:r>
              <a:rPr lang="en-US" sz="7200"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Sam Houston State University</a:t>
            </a:r>
            <a:endParaRPr lang="en-US" sz="72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 xmlns:a16="http://schemas.microsoft.com/office/drawing/2014/main" id="{65F54A1B-D607-49B2-A4D5-68EB6287478E}"/>
              </a:ext>
            </a:extLst>
          </p:cNvPr>
          <p:cNvSpPr txBox="1"/>
          <p:nvPr/>
        </p:nvSpPr>
        <p:spPr>
          <a:xfrm>
            <a:off x="784528" y="8458200"/>
            <a:ext cx="9601200" cy="7294305"/>
          </a:xfrm>
          <a:prstGeom prst="rect">
            <a:avLst/>
          </a:prstGeom>
          <a:noFill/>
        </p:spPr>
        <p:txBody>
          <a:bodyPr wrap="square" rtlCol="0">
            <a:spAutoFit/>
          </a:bodyPr>
          <a:lstStyle>
            <a:defPPr>
              <a:defRPr kern="1200" smtId="4294967295"/>
            </a:defPPr>
          </a:lstStyle>
          <a:p>
            <a:r>
              <a:rPr lang="en-US" sz="3600" dirty="0" smtClean="0">
                <a:latin typeface="Calibri" panose="020F0502020204030204" pitchFamily="34" charset="0"/>
                <a:ea typeface="Open Sans" panose="020B0606030504020204" pitchFamily="34" charset="0"/>
                <a:cs typeface="Calibri" panose="020F0502020204030204" pitchFamily="34" charset="0"/>
              </a:rPr>
              <a:t>Galactic Attributes and Tangrams are Interactive Learning Modules designed to simplify an idea and help a young learner understand concepts that are related to mathematics, geometry or other scientific discipline. Galactic Attributes deals with different objects that can be categorized by certain attributes. These objects and placed in a certain area and react depending on the attributes of the object. An attribute to sort the objects based on is displayed on the screen. When the objects are moved onto the center of the screen (a moon, or planet), the object turns green or red depending on if it has the desired attribute or not. </a:t>
            </a:r>
            <a:endParaRPr lang="en-US" sz="3600" dirty="0">
              <a:latin typeface="Domine" panose="02040503040403060204" pitchFamily="18"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 xmlns:a16="http://schemas.microsoft.com/office/drawing/2014/main" id="{A252E9EB-5ABA-416B-A4E2-94484AEB4470}"/>
              </a:ext>
            </a:extLst>
          </p:cNvPr>
          <p:cNvSpPr txBox="1"/>
          <p:nvPr/>
        </p:nvSpPr>
        <p:spPr>
          <a:xfrm>
            <a:off x="838200" y="21017613"/>
            <a:ext cx="9601200" cy="11726287"/>
          </a:xfrm>
          <a:prstGeom prst="rect">
            <a:avLst/>
          </a:prstGeom>
          <a:noFill/>
        </p:spPr>
        <p:txBody>
          <a:bodyPr wrap="square" rtlCol="0">
            <a:spAutoFit/>
          </a:bodyPr>
          <a:lstStyle>
            <a:defPPr>
              <a:defRPr kern="1200" smtId="4294967295"/>
            </a:defPPr>
          </a:lstStyle>
          <a:p>
            <a:r>
              <a:rPr lang="en-US" sz="3600" dirty="0" smtClean="0">
                <a:latin typeface="Calibri" panose="020F0502020204030204" pitchFamily="34" charset="0"/>
                <a:ea typeface="Open Sans" panose="020B0606030504020204" pitchFamily="34" charset="0"/>
                <a:cs typeface="Calibri" panose="020F0502020204030204" pitchFamily="34" charset="0"/>
              </a:rPr>
              <a:t>Some aspects of science and mathematics can be difficult to understand for young students.  </a:t>
            </a:r>
            <a:r>
              <a:rPr lang="en-US" sz="3600" dirty="0">
                <a:latin typeface="Calibri" panose="020F0502020204030204" pitchFamily="34" charset="0"/>
                <a:ea typeface="Open Sans" panose="020B0606030504020204" pitchFamily="34" charset="0"/>
                <a:cs typeface="Calibri" panose="020F0502020204030204" pitchFamily="34" charset="0"/>
              </a:rPr>
              <a:t>A</a:t>
            </a:r>
            <a:r>
              <a:rPr lang="en-US" sz="3600" dirty="0" smtClean="0">
                <a:latin typeface="Calibri" panose="020F0502020204030204" pitchFamily="34" charset="0"/>
                <a:ea typeface="Open Sans" panose="020B0606030504020204" pitchFamily="34" charset="0"/>
                <a:cs typeface="Calibri" panose="020F0502020204030204" pitchFamily="34" charset="0"/>
              </a:rPr>
              <a:t> lot of the concepts can be simplified with visualizations that make understanding them easier. The National Library of Virtual Manipulatives (NLVM) was created in 1999 to provide a collection of interactive games to help young students with these concepts. The latest revisions of these games were in 2007. Gaming and Graphical User Interface software have made some major advancements since then. Although the ideas behind these games are great, the functionality and appearance of them are outdated and fail to keep the attention of young learners. The interactive functionality of the these games can be difficult to understand, and the directions can also be somewhat hazy. Galactic Attributes and Tangrams are recreations of two of the games in the National Library of Virtual Manipulatives that aim to meet the latest standards of today’s interactive games.</a:t>
            </a:r>
          </a:p>
        </p:txBody>
      </p:sp>
      <p:sp>
        <p:nvSpPr>
          <p:cNvPr id="25" name="TextBox 24">
            <a:extLst>
              <a:ext uri="{FF2B5EF4-FFF2-40B4-BE49-F238E27FC236}">
                <a16:creationId xmlns="" xmlns:a16="http://schemas.microsoft.com/office/drawing/2014/main" id="{FE441297-FF79-4C77-BAC7-EA1FEB90C6FB}"/>
              </a:ext>
            </a:extLst>
          </p:cNvPr>
          <p:cNvSpPr txBox="1"/>
          <p:nvPr/>
        </p:nvSpPr>
        <p:spPr>
          <a:xfrm>
            <a:off x="11604330" y="8458200"/>
            <a:ext cx="9601200" cy="10064294"/>
          </a:xfrm>
          <a:prstGeom prst="rect">
            <a:avLst/>
          </a:prstGeom>
          <a:noFill/>
        </p:spPr>
        <p:txBody>
          <a:bodyPr wrap="square" rtlCol="0">
            <a:spAutoFit/>
          </a:bodyPr>
          <a:lstStyle>
            <a:defPPr>
              <a:defRPr kern="1200" smtId="4294967295"/>
            </a:defPPr>
          </a:lstStyle>
          <a:p>
            <a:r>
              <a:rPr lang="en-US" sz="3600" dirty="0" smtClean="0">
                <a:latin typeface="Calibri" panose="020F0502020204030204" pitchFamily="34" charset="0"/>
                <a:ea typeface="Open Sans" panose="020B0606030504020204" pitchFamily="34" charset="0"/>
                <a:cs typeface="Calibri" panose="020F0502020204030204" pitchFamily="34" charset="0"/>
              </a:rPr>
              <a:t>Dr. Emma Bullock led us in the recreation of the new games. She provided expertise on methods essential for interactive learning techniques for young students. When creating the new games, we had to address some fundamental problems with the gameplay of the originals from the NLVM. Some specific critiques to Attribute Blocks (the former version of Galactic Attributes) being that</a:t>
            </a:r>
            <a:r>
              <a:rPr lang="en-US" sz="3600" dirty="0" smtClean="0">
                <a:latin typeface="Calibri" panose="020F0502020204030204" pitchFamily="34" charset="0"/>
                <a:ea typeface="Open Sans" panose="020B0606030504020204" pitchFamily="34" charset="0"/>
                <a:cs typeface="Calibri" panose="020F0502020204030204" pitchFamily="34" charset="0"/>
              </a:rPr>
              <a:t> the directions were vague and the game failed to accomplish the mission of learning different attributes. When the game started, it displayed a collection of shapes and the user had to guess what the attribute was, then move all of the shapes with that attribute to a circle in the middle of the screen. </a:t>
            </a:r>
            <a:r>
              <a:rPr lang="en-US" sz="3600" dirty="0" smtClean="0">
                <a:latin typeface="Calibri" panose="020F0502020204030204" pitchFamily="34" charset="0"/>
                <a:ea typeface="Open Sans" panose="020B0606030504020204" pitchFamily="34" charset="0"/>
                <a:cs typeface="Calibri" panose="020F0502020204030204" pitchFamily="34" charset="0"/>
              </a:rPr>
              <a:t>Having the user guess the attribute makes it a lot harder to learn the significance of the attribute to compare. The game failed to give guidance. </a:t>
            </a:r>
            <a:endParaRPr lang="en-US" sz="3600" dirty="0">
              <a:latin typeface="Calibri" panose="020F0502020204030204" pitchFamily="34" charset="0"/>
              <a:ea typeface="Open Sans" panose="020B0606030504020204" pitchFamily="34" charset="0"/>
              <a:cs typeface="Calibri" panose="020F0502020204030204" pitchFamily="34" charset="0"/>
            </a:endParaRPr>
          </a:p>
        </p:txBody>
      </p:sp>
      <p:sp>
        <p:nvSpPr>
          <p:cNvPr id="213" name="TextBox 212">
            <a:extLst>
              <a:ext uri="{FF2B5EF4-FFF2-40B4-BE49-F238E27FC236}">
                <a16:creationId xmlns="" xmlns:a16="http://schemas.microsoft.com/office/drawing/2014/main" id="{17113F97-4666-489B-8648-647FDED4937B}"/>
              </a:ext>
            </a:extLst>
          </p:cNvPr>
          <p:cNvSpPr txBox="1"/>
          <p:nvPr/>
        </p:nvSpPr>
        <p:spPr>
          <a:xfrm>
            <a:off x="22631998" y="8458200"/>
            <a:ext cx="9601200" cy="7294305"/>
          </a:xfrm>
          <a:prstGeom prst="rect">
            <a:avLst/>
          </a:prstGeom>
          <a:noFill/>
        </p:spPr>
        <p:txBody>
          <a:bodyPr wrap="square" rtlCol="0">
            <a:spAutoFit/>
          </a:bodyPr>
          <a:lstStyle>
            <a:defPPr>
              <a:defRPr kern="1200" smtId="4294967295"/>
            </a:defPPr>
          </a:lstStyle>
          <a:p>
            <a:r>
              <a:rPr lang="en-US" sz="3600" dirty="0">
                <a:latin typeface="Calibri" panose="020F0502020204030204" pitchFamily="34" charset="0"/>
                <a:ea typeface="Open Sans" panose="020B0606030504020204" pitchFamily="34" charset="0"/>
                <a:cs typeface="Calibri" panose="020F0502020204030204" pitchFamily="34" charset="0"/>
              </a:rPr>
              <a:t>One of the main focuses of recreating games from the National Library of Virtual Manipulatives was to utilize touch screen functionality. The main goal of our project is to make the games very user friendly and fun to play with. Most importantly, we wanted to transition the learning module into a touch screen game. To </a:t>
            </a:r>
            <a:r>
              <a:rPr lang="en-US" sz="3600" dirty="0" smtClean="0">
                <a:latin typeface="Calibri" panose="020F0502020204030204" pitchFamily="34" charset="0"/>
                <a:ea typeface="Open Sans" panose="020B0606030504020204" pitchFamily="34" charset="0"/>
                <a:cs typeface="Calibri" panose="020F0502020204030204" pitchFamily="34" charset="0"/>
              </a:rPr>
              <a:t>develop the game we envisioned,</a:t>
            </a:r>
            <a:r>
              <a:rPr lang="en-US" sz="3600" dirty="0" smtClean="0">
                <a:latin typeface="Calibri" panose="020F0502020204030204" pitchFamily="34" charset="0"/>
                <a:ea typeface="Open Sans" panose="020B0606030504020204" pitchFamily="34" charset="0"/>
                <a:cs typeface="Calibri" panose="020F0502020204030204" pitchFamily="34" charset="0"/>
              </a:rPr>
              <a:t> we used a scripting language called </a:t>
            </a:r>
            <a:r>
              <a:rPr lang="en-US" sz="3600" dirty="0" err="1" smtClean="0">
                <a:latin typeface="Calibri" panose="020F0502020204030204" pitchFamily="34" charset="0"/>
                <a:ea typeface="Open Sans" panose="020B0606030504020204" pitchFamily="34" charset="0"/>
                <a:cs typeface="Calibri" panose="020F0502020204030204" pitchFamily="34" charset="0"/>
              </a:rPr>
              <a:t>Lua</a:t>
            </a:r>
            <a:r>
              <a:rPr lang="en-US" sz="3600" dirty="0" smtClean="0">
                <a:latin typeface="Calibri" panose="020F0502020204030204" pitchFamily="34" charset="0"/>
                <a:ea typeface="Open Sans" panose="020B0606030504020204" pitchFamily="34" charset="0"/>
                <a:cs typeface="Calibri" panose="020F0502020204030204" pitchFamily="34" charset="0"/>
              </a:rPr>
              <a:t> that is built on Standard C. </a:t>
            </a:r>
            <a:r>
              <a:rPr lang="en-US" sz="3600" dirty="0" err="1" smtClean="0">
                <a:latin typeface="Calibri" panose="020F0502020204030204" pitchFamily="34" charset="0"/>
                <a:ea typeface="Open Sans" panose="020B0606030504020204" pitchFamily="34" charset="0"/>
                <a:cs typeface="Calibri" panose="020F0502020204030204" pitchFamily="34" charset="0"/>
              </a:rPr>
              <a:t>Lua</a:t>
            </a:r>
            <a:r>
              <a:rPr lang="en-US" sz="3600" dirty="0" smtClean="0">
                <a:latin typeface="Calibri" panose="020F0502020204030204" pitchFamily="34" charset="0"/>
                <a:ea typeface="Open Sans" panose="020B0606030504020204" pitchFamily="34" charset="0"/>
                <a:cs typeface="Calibri" panose="020F0502020204030204" pitchFamily="34" charset="0"/>
              </a:rPr>
              <a:t> has to been utilized in in many popular tablet and smart phone games - most notably Angry Birds. We decided </a:t>
            </a:r>
            <a:r>
              <a:rPr lang="en-US" sz="3600" dirty="0" err="1" smtClean="0">
                <a:latin typeface="Calibri" panose="020F0502020204030204" pitchFamily="34" charset="0"/>
                <a:ea typeface="Open Sans" panose="020B0606030504020204" pitchFamily="34" charset="0"/>
                <a:cs typeface="Calibri" panose="020F0502020204030204" pitchFamily="34" charset="0"/>
              </a:rPr>
              <a:t>Lua</a:t>
            </a:r>
            <a:r>
              <a:rPr lang="en-US" sz="3600" dirty="0" smtClean="0">
                <a:latin typeface="Calibri" panose="020F0502020204030204" pitchFamily="34" charset="0"/>
                <a:ea typeface="Open Sans" panose="020B0606030504020204" pitchFamily="34" charset="0"/>
                <a:cs typeface="Calibri" panose="020F0502020204030204" pitchFamily="34" charset="0"/>
              </a:rPr>
              <a:t> would provide the touch screen functionality and visualization that we desired to improve.</a:t>
            </a:r>
            <a:endParaRPr lang="en-US" sz="3600" dirty="0">
              <a:latin typeface="Domine" panose="02040503040403060204" pitchFamily="18" charset="0"/>
              <a:ea typeface="Open Sans" panose="020B0606030504020204" pitchFamily="34" charset="0"/>
              <a:cs typeface="Open Sans" panose="020B0606030504020204" pitchFamily="34" charset="0"/>
            </a:endParaRPr>
          </a:p>
        </p:txBody>
      </p:sp>
      <p:sp>
        <p:nvSpPr>
          <p:cNvPr id="221" name="TextBox 220">
            <a:extLst>
              <a:ext uri="{FF2B5EF4-FFF2-40B4-BE49-F238E27FC236}">
                <a16:creationId xmlns="" xmlns:a16="http://schemas.microsoft.com/office/drawing/2014/main" id="{011C14B6-B751-462F-8B85-BDA45F7D8D52}"/>
              </a:ext>
            </a:extLst>
          </p:cNvPr>
          <p:cNvSpPr txBox="1"/>
          <p:nvPr/>
        </p:nvSpPr>
        <p:spPr>
          <a:xfrm>
            <a:off x="33451800" y="21091642"/>
            <a:ext cx="9601200" cy="461665"/>
          </a:xfrm>
          <a:prstGeom prst="rect">
            <a:avLst/>
          </a:prstGeom>
          <a:noFill/>
        </p:spPr>
        <p:txBody>
          <a:bodyPr wrap="square" rtlCol="0">
            <a:spAutoFit/>
          </a:bodyPr>
          <a:lstStyle>
            <a:defPPr>
              <a:defRPr kern="1200" smtId="4294967295"/>
            </a:defPPr>
          </a:lstStyle>
          <a:p>
            <a:r>
              <a:rPr lang="en-US" sz="2400" dirty="0">
                <a:latin typeface="Calibri" panose="020F0502020204030204" pitchFamily="34" charset="0"/>
                <a:ea typeface="Open Sans" panose="020B0606030504020204" pitchFamily="34" charset="0"/>
                <a:cs typeface="Calibri" panose="020F0502020204030204" pitchFamily="34" charset="0"/>
              </a:rPr>
              <a:t>Add your information, graphs and images to this section.</a:t>
            </a:r>
          </a:p>
        </p:txBody>
      </p:sp>
      <p:sp>
        <p:nvSpPr>
          <p:cNvPr id="222" name="TextBox 221">
            <a:extLst>
              <a:ext uri="{FF2B5EF4-FFF2-40B4-BE49-F238E27FC236}">
                <a16:creationId xmlns="" xmlns:a16="http://schemas.microsoft.com/office/drawing/2014/main" id="{66EF0EF5-B0FA-494E-96FD-72EBBCAACF19}"/>
              </a:ext>
            </a:extLst>
          </p:cNvPr>
          <p:cNvSpPr txBox="1"/>
          <p:nvPr/>
        </p:nvSpPr>
        <p:spPr>
          <a:xfrm>
            <a:off x="33451800" y="8458200"/>
            <a:ext cx="9601200" cy="461665"/>
          </a:xfrm>
          <a:prstGeom prst="rect">
            <a:avLst/>
          </a:prstGeom>
          <a:noFill/>
        </p:spPr>
        <p:txBody>
          <a:bodyPr wrap="square" rtlCol="0">
            <a:spAutoFit/>
          </a:bodyPr>
          <a:lstStyle>
            <a:defPPr>
              <a:defRPr kern="1200" smtId="4294967295"/>
            </a:defPPr>
          </a:lstStyle>
          <a:p>
            <a:r>
              <a:rPr lang="en-US" sz="2400" dirty="0">
                <a:latin typeface="Calibri" panose="020F0502020204030204" pitchFamily="34" charset="0"/>
                <a:ea typeface="Open Sans" panose="020B0606030504020204" pitchFamily="34" charset="0"/>
                <a:cs typeface="Calibri" panose="020F0502020204030204" pitchFamily="34" charset="0"/>
              </a:rPr>
              <a:t>Add your information, graphs and images to this section.</a:t>
            </a:r>
          </a:p>
        </p:txBody>
      </p:sp>
      <p:sp>
        <p:nvSpPr>
          <p:cNvPr id="379" name="Rectangle 10">
            <a:extLst>
              <a:ext uri="{FF2B5EF4-FFF2-40B4-BE49-F238E27FC236}">
                <a16:creationId xmlns="" xmlns:a16="http://schemas.microsoft.com/office/drawing/2014/main" id="{F0700EFA-F39A-4B67-A41D-B592D1296CBF}"/>
              </a:ext>
            </a:extLst>
          </p:cNvPr>
          <p:cNvSpPr>
            <a:spLocks noChangeArrowheads="1"/>
          </p:cNvSpPr>
          <p:nvPr/>
        </p:nvSpPr>
        <p:spPr bwMode="auto">
          <a:xfrm>
            <a:off x="838200" y="7324063"/>
            <a:ext cx="96012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4400" b="1" dirty="0">
                <a:solidFill>
                  <a:schemeClr val="bg1"/>
                </a:solidFill>
                <a:latin typeface="Montserrat Semi Bold" panose="00000700000000000000" pitchFamily="50" charset="0"/>
              </a:rPr>
              <a:t>Abstract</a:t>
            </a:r>
          </a:p>
        </p:txBody>
      </p:sp>
      <p:sp>
        <p:nvSpPr>
          <p:cNvPr id="383" name="Rectangle 10">
            <a:extLst>
              <a:ext uri="{FF2B5EF4-FFF2-40B4-BE49-F238E27FC236}">
                <a16:creationId xmlns="" xmlns:a16="http://schemas.microsoft.com/office/drawing/2014/main" id="{260CDAC7-9B7B-48F0-8B37-AF26537B53F3}"/>
              </a:ext>
            </a:extLst>
          </p:cNvPr>
          <p:cNvSpPr>
            <a:spLocks noChangeArrowheads="1"/>
          </p:cNvSpPr>
          <p:nvPr/>
        </p:nvSpPr>
        <p:spPr bwMode="auto">
          <a:xfrm>
            <a:off x="11201400" y="7324063"/>
            <a:ext cx="205994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Methodology</a:t>
            </a:r>
          </a:p>
        </p:txBody>
      </p:sp>
      <p:sp>
        <p:nvSpPr>
          <p:cNvPr id="387" name="Rectangle 10">
            <a:extLst>
              <a:ext uri="{FF2B5EF4-FFF2-40B4-BE49-F238E27FC236}">
                <a16:creationId xmlns="" xmlns:a16="http://schemas.microsoft.com/office/drawing/2014/main" id="{0591E42B-1156-425D-9161-CD6058BB8F41}"/>
              </a:ext>
            </a:extLst>
          </p:cNvPr>
          <p:cNvSpPr>
            <a:spLocks noChangeArrowheads="1"/>
          </p:cNvSpPr>
          <p:nvPr/>
        </p:nvSpPr>
        <p:spPr bwMode="auto">
          <a:xfrm>
            <a:off x="33451800" y="7324063"/>
            <a:ext cx="96012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Results</a:t>
            </a:r>
          </a:p>
        </p:txBody>
      </p:sp>
      <p:sp>
        <p:nvSpPr>
          <p:cNvPr id="15" name="Rectangle 10">
            <a:extLst>
              <a:ext uri="{FF2B5EF4-FFF2-40B4-BE49-F238E27FC236}">
                <a16:creationId xmlns="" xmlns:a16="http://schemas.microsoft.com/office/drawing/2014/main" id="{9ADCCE40-75A3-48DC-BBE9-40643973E49C}"/>
              </a:ext>
            </a:extLst>
          </p:cNvPr>
          <p:cNvSpPr>
            <a:spLocks noChangeArrowheads="1"/>
          </p:cNvSpPr>
          <p:nvPr/>
        </p:nvSpPr>
        <p:spPr bwMode="auto">
          <a:xfrm>
            <a:off x="838200" y="20008685"/>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Introduction</a:t>
            </a:r>
          </a:p>
        </p:txBody>
      </p:sp>
      <p:sp>
        <p:nvSpPr>
          <p:cNvPr id="19" name="Rectangle 10">
            <a:extLst>
              <a:ext uri="{FF2B5EF4-FFF2-40B4-BE49-F238E27FC236}">
                <a16:creationId xmlns="" xmlns:a16="http://schemas.microsoft.com/office/drawing/2014/main" id="{C9A3EBA6-3A1B-49EA-A318-7E74A97F57A7}"/>
              </a:ext>
            </a:extLst>
          </p:cNvPr>
          <p:cNvSpPr>
            <a:spLocks noChangeArrowheads="1"/>
          </p:cNvSpPr>
          <p:nvPr/>
        </p:nvSpPr>
        <p:spPr bwMode="auto">
          <a:xfrm>
            <a:off x="33454258" y="20008685"/>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Conclusion</a:t>
            </a:r>
          </a:p>
        </p:txBody>
      </p:sp>
      <p:pic>
        <p:nvPicPr>
          <p:cNvPr id="2" name="Picture 1"/>
          <p:cNvPicPr>
            <a:picLocks noChangeAspect="1"/>
          </p:cNvPicPr>
          <p:nvPr/>
        </p:nvPicPr>
        <p:blipFill>
          <a:blip r:embed="rId3"/>
          <a:stretch>
            <a:fillRect/>
          </a:stretch>
        </p:blipFill>
        <p:spPr>
          <a:xfrm>
            <a:off x="32004000" y="22132948"/>
            <a:ext cx="9008038" cy="65674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5758" y="9280182"/>
            <a:ext cx="5272088" cy="1056049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591</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Gill Sans</vt:lpstr>
      <vt:lpstr>Domine</vt:lpstr>
      <vt:lpstr>Arial</vt:lpstr>
      <vt:lpstr>Calibri</vt:lpstr>
      <vt:lpstr>Montserrat Semi Bold</vt:lpstr>
      <vt:lpstr>Open Sans</vt:lpstr>
      <vt:lpstr>Default Design</vt:lpstr>
      <vt:lpstr>PowerPoint Presentation</vt:lpstr>
    </vt:vector>
  </TitlesOfParts>
  <Manager/>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Colton Martin</cp:lastModifiedBy>
  <cp:revision>61</cp:revision>
  <dcterms:modified xsi:type="dcterms:W3CDTF">2020-04-14T04:11:09Z</dcterms:modified>
  <cp:category>science research poster</cp:category>
</cp:coreProperties>
</file>