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60" r:id="rId5"/>
    <p:sldId id="264" r:id="rId6"/>
    <p:sldId id="261" r:id="rId7"/>
    <p:sldId id="262" r:id="rId8"/>
    <p:sldId id="265" r:id="rId9"/>
    <p:sldId id="267" r:id="rId10"/>
    <p:sldId id="268" r:id="rId11"/>
    <p:sldId id="269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9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9" d="100"/>
          <a:sy n="79" d="100"/>
        </p:scale>
        <p:origin x="12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7399A-E386-4DDF-A9B5-81F6EBFD03C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8BEA1-F312-4718-B3C7-E01353CAE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6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 = nuclear export factor</a:t>
            </a:r>
          </a:p>
          <a:p>
            <a:r>
              <a:rPr lang="en-US" dirty="0" smtClean="0"/>
              <a:t>NRF2 = nuclear import factor</a:t>
            </a:r>
          </a:p>
          <a:p>
            <a:r>
              <a:rPr lang="en-US" dirty="0" err="1" smtClean="0"/>
              <a:t>Karyopherins</a:t>
            </a:r>
            <a:r>
              <a:rPr lang="en-US" dirty="0" smtClean="0"/>
              <a:t> = proteins involved in nuclear transport: importins and </a:t>
            </a:r>
            <a:r>
              <a:rPr lang="en-US" dirty="0" err="1" smtClean="0"/>
              <a:t>exportins</a:t>
            </a:r>
            <a:r>
              <a:rPr lang="en-US" dirty="0" smtClean="0"/>
              <a:t> (14 in yeast, 20 in mammals)</a:t>
            </a:r>
          </a:p>
          <a:p>
            <a:endParaRPr lang="en-US" dirty="0" smtClean="0"/>
          </a:p>
          <a:p>
            <a:r>
              <a:rPr lang="en-US" dirty="0" smtClean="0"/>
              <a:t>GAP = </a:t>
            </a:r>
            <a:r>
              <a:rPr lang="en-US" dirty="0" err="1" smtClean="0"/>
              <a:t>GTPase</a:t>
            </a:r>
            <a:r>
              <a:rPr lang="en-US" dirty="0" smtClean="0"/>
              <a:t> activating protein</a:t>
            </a:r>
          </a:p>
          <a:p>
            <a:r>
              <a:rPr lang="en-US" dirty="0" smtClean="0"/>
              <a:t>GEF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guanadine</a:t>
            </a:r>
            <a:r>
              <a:rPr lang="en-US" baseline="0" dirty="0" smtClean="0"/>
              <a:t> exchange factor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EEB60-67DA-7540-B56C-AB7F07ED28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58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 = nuclear export factor</a:t>
            </a:r>
          </a:p>
          <a:p>
            <a:r>
              <a:rPr lang="en-US" dirty="0" smtClean="0"/>
              <a:t>NRF2 = nuclear import factor</a:t>
            </a:r>
          </a:p>
          <a:p>
            <a:r>
              <a:rPr lang="en-US" dirty="0" err="1" smtClean="0"/>
              <a:t>Karyopherins</a:t>
            </a:r>
            <a:r>
              <a:rPr lang="en-US" dirty="0" smtClean="0"/>
              <a:t> = proteins involved in nuclear transport: importins and </a:t>
            </a:r>
            <a:r>
              <a:rPr lang="en-US" dirty="0" err="1" smtClean="0"/>
              <a:t>exportins</a:t>
            </a:r>
            <a:r>
              <a:rPr lang="en-US" dirty="0" smtClean="0"/>
              <a:t> (14 in yeast, 20 in mammals)</a:t>
            </a:r>
          </a:p>
          <a:p>
            <a:endParaRPr lang="en-US" dirty="0" smtClean="0"/>
          </a:p>
          <a:p>
            <a:r>
              <a:rPr lang="en-US" dirty="0" smtClean="0"/>
              <a:t>GAP = </a:t>
            </a:r>
            <a:r>
              <a:rPr lang="en-US" dirty="0" err="1" smtClean="0"/>
              <a:t>GTPase</a:t>
            </a:r>
            <a:r>
              <a:rPr lang="en-US" dirty="0" smtClean="0"/>
              <a:t> activating protein</a:t>
            </a:r>
          </a:p>
          <a:p>
            <a:r>
              <a:rPr lang="en-US" dirty="0" smtClean="0"/>
              <a:t>GEF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guanadine</a:t>
            </a:r>
            <a:r>
              <a:rPr lang="en-US" baseline="0" dirty="0" smtClean="0"/>
              <a:t> exchange factor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EEB60-67DA-7540-B56C-AB7F07ED28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59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EEB60-67DA-7540-B56C-AB7F07ED28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611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EEB60-67DA-7540-B56C-AB7F07ED28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47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EEB60-67DA-7540-B56C-AB7F07ED28E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18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D927-F7EE-497A-B86B-BA4F44BEAC7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7130C-5257-4AD4-A95C-0B4DF7465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75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D927-F7EE-497A-B86B-BA4F44BEAC7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7130C-5257-4AD4-A95C-0B4DF7465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6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D927-F7EE-497A-B86B-BA4F44BEAC7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7130C-5257-4AD4-A95C-0B4DF7465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95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D927-F7EE-497A-B86B-BA4F44BEAC7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7130C-5257-4AD4-A95C-0B4DF7465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03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D927-F7EE-497A-B86B-BA4F44BEAC7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7130C-5257-4AD4-A95C-0B4DF7465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46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D927-F7EE-497A-B86B-BA4F44BEAC7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7130C-5257-4AD4-A95C-0B4DF7465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41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D927-F7EE-497A-B86B-BA4F44BEAC7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7130C-5257-4AD4-A95C-0B4DF7465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4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D927-F7EE-497A-B86B-BA4F44BEAC7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7130C-5257-4AD4-A95C-0B4DF7465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56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D927-F7EE-497A-B86B-BA4F44BEAC7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7130C-5257-4AD4-A95C-0B4DF7465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84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D927-F7EE-497A-B86B-BA4F44BEAC7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7130C-5257-4AD4-A95C-0B4DF7465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50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D927-F7EE-497A-B86B-BA4F44BEAC7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7130C-5257-4AD4-A95C-0B4DF7465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62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FD927-F7EE-497A-B86B-BA4F44BEAC7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7130C-5257-4AD4-A95C-0B4DF7465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86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the effect of longer selection on the GSP1 fitness landscape?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Mavor </a:t>
            </a:r>
          </a:p>
          <a:p>
            <a:r>
              <a:rPr lang="en-US" dirty="0" smtClean="0"/>
              <a:t>20180503 </a:t>
            </a:r>
          </a:p>
          <a:p>
            <a:r>
              <a:rPr lang="en-US" dirty="0" smtClean="0"/>
              <a:t>Lab Meeting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65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Design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9919140" y="2968844"/>
            <a:ext cx="1688592" cy="2112341"/>
            <a:chOff x="1276008" y="2771774"/>
            <a:chExt cx="1688592" cy="2112341"/>
          </a:xfrm>
        </p:grpSpPr>
        <p:grpSp>
          <p:nvGrpSpPr>
            <p:cNvPr id="4" name="Group 3"/>
            <p:cNvGrpSpPr/>
            <p:nvPr/>
          </p:nvGrpSpPr>
          <p:grpSpPr>
            <a:xfrm>
              <a:off x="1276008" y="2771774"/>
              <a:ext cx="1688592" cy="2112341"/>
              <a:chOff x="1276008" y="2771774"/>
              <a:chExt cx="1688592" cy="2112341"/>
            </a:xfrm>
          </p:grpSpPr>
          <p:sp>
            <p:nvSpPr>
              <p:cNvPr id="13" name="Hexagon 17"/>
              <p:cNvSpPr/>
              <p:nvPr/>
            </p:nvSpPr>
            <p:spPr>
              <a:xfrm>
                <a:off x="1278102" y="2771774"/>
                <a:ext cx="1679410" cy="2105253"/>
              </a:xfrm>
              <a:custGeom>
                <a:avLst/>
                <a:gdLst>
                  <a:gd name="connsiteX0" fmla="*/ 0 w 2514600"/>
                  <a:gd name="connsiteY0" fmla="*/ 1178719 h 2357437"/>
                  <a:gd name="connsiteX1" fmla="*/ 589359 w 2514600"/>
                  <a:gd name="connsiteY1" fmla="*/ 1 h 2357437"/>
                  <a:gd name="connsiteX2" fmla="*/ 1925241 w 2514600"/>
                  <a:gd name="connsiteY2" fmla="*/ 1 h 2357437"/>
                  <a:gd name="connsiteX3" fmla="*/ 2514600 w 2514600"/>
                  <a:gd name="connsiteY3" fmla="*/ 1178719 h 2357437"/>
                  <a:gd name="connsiteX4" fmla="*/ 1925241 w 2514600"/>
                  <a:gd name="connsiteY4" fmla="*/ 2357436 h 2357437"/>
                  <a:gd name="connsiteX5" fmla="*/ 589359 w 2514600"/>
                  <a:gd name="connsiteY5" fmla="*/ 2357436 h 2357437"/>
                  <a:gd name="connsiteX6" fmla="*/ 0 w 2514600"/>
                  <a:gd name="connsiteY6" fmla="*/ 1178719 h 2357437"/>
                  <a:gd name="connsiteX0" fmla="*/ 725091 w 3239691"/>
                  <a:gd name="connsiteY0" fmla="*/ 1178718 h 2357435"/>
                  <a:gd name="connsiteX1" fmla="*/ 1314450 w 3239691"/>
                  <a:gd name="connsiteY1" fmla="*/ 0 h 2357435"/>
                  <a:gd name="connsiteX2" fmla="*/ 2650332 w 3239691"/>
                  <a:gd name="connsiteY2" fmla="*/ 0 h 2357435"/>
                  <a:gd name="connsiteX3" fmla="*/ 3239691 w 3239691"/>
                  <a:gd name="connsiteY3" fmla="*/ 1178718 h 2357435"/>
                  <a:gd name="connsiteX4" fmla="*/ 2650332 w 3239691"/>
                  <a:gd name="connsiteY4" fmla="*/ 2357435 h 2357435"/>
                  <a:gd name="connsiteX5" fmla="*/ 0 w 3239691"/>
                  <a:gd name="connsiteY5" fmla="*/ 2328860 h 2357435"/>
                  <a:gd name="connsiteX6" fmla="*/ 725091 w 3239691"/>
                  <a:gd name="connsiteY6" fmla="*/ 1178718 h 2357435"/>
                  <a:gd name="connsiteX0" fmla="*/ 739379 w 3253979"/>
                  <a:gd name="connsiteY0" fmla="*/ 1178718 h 2357435"/>
                  <a:gd name="connsiteX1" fmla="*/ 1328738 w 3253979"/>
                  <a:gd name="connsiteY1" fmla="*/ 0 h 2357435"/>
                  <a:gd name="connsiteX2" fmla="*/ 2664620 w 3253979"/>
                  <a:gd name="connsiteY2" fmla="*/ 0 h 2357435"/>
                  <a:gd name="connsiteX3" fmla="*/ 3253979 w 3253979"/>
                  <a:gd name="connsiteY3" fmla="*/ 1178718 h 2357435"/>
                  <a:gd name="connsiteX4" fmla="*/ 2664620 w 3253979"/>
                  <a:gd name="connsiteY4" fmla="*/ 2357435 h 2357435"/>
                  <a:gd name="connsiteX5" fmla="*/ 0 w 3253979"/>
                  <a:gd name="connsiteY5" fmla="*/ 2357435 h 2357435"/>
                  <a:gd name="connsiteX6" fmla="*/ 739379 w 3253979"/>
                  <a:gd name="connsiteY6" fmla="*/ 1178718 h 2357435"/>
                  <a:gd name="connsiteX0" fmla="*/ 778235 w 3292835"/>
                  <a:gd name="connsiteY0" fmla="*/ 1178718 h 2357435"/>
                  <a:gd name="connsiteX1" fmla="*/ 1367594 w 3292835"/>
                  <a:gd name="connsiteY1" fmla="*/ 0 h 2357435"/>
                  <a:gd name="connsiteX2" fmla="*/ 2703476 w 3292835"/>
                  <a:gd name="connsiteY2" fmla="*/ 0 h 2357435"/>
                  <a:gd name="connsiteX3" fmla="*/ 3292835 w 3292835"/>
                  <a:gd name="connsiteY3" fmla="*/ 1178718 h 2357435"/>
                  <a:gd name="connsiteX4" fmla="*/ 2703476 w 3292835"/>
                  <a:gd name="connsiteY4" fmla="*/ 2357435 h 2357435"/>
                  <a:gd name="connsiteX5" fmla="*/ 38856 w 3292835"/>
                  <a:gd name="connsiteY5" fmla="*/ 2357435 h 2357435"/>
                  <a:gd name="connsiteX6" fmla="*/ 778235 w 3292835"/>
                  <a:gd name="connsiteY6" fmla="*/ 1178718 h 2357435"/>
                  <a:gd name="connsiteX0" fmla="*/ 778235 w 3292835"/>
                  <a:gd name="connsiteY0" fmla="*/ 1178718 h 2401884"/>
                  <a:gd name="connsiteX1" fmla="*/ 1367594 w 3292835"/>
                  <a:gd name="connsiteY1" fmla="*/ 0 h 2401884"/>
                  <a:gd name="connsiteX2" fmla="*/ 2703476 w 3292835"/>
                  <a:gd name="connsiteY2" fmla="*/ 0 h 2401884"/>
                  <a:gd name="connsiteX3" fmla="*/ 3292835 w 3292835"/>
                  <a:gd name="connsiteY3" fmla="*/ 1178718 h 2401884"/>
                  <a:gd name="connsiteX4" fmla="*/ 2703476 w 3292835"/>
                  <a:gd name="connsiteY4" fmla="*/ 2357435 h 2401884"/>
                  <a:gd name="connsiteX5" fmla="*/ 38856 w 3292835"/>
                  <a:gd name="connsiteY5" fmla="*/ 2357435 h 2401884"/>
                  <a:gd name="connsiteX6" fmla="*/ 778235 w 3292835"/>
                  <a:gd name="connsiteY6" fmla="*/ 1178718 h 2401884"/>
                  <a:gd name="connsiteX0" fmla="*/ 739379 w 3253979"/>
                  <a:gd name="connsiteY0" fmla="*/ 1178718 h 2401884"/>
                  <a:gd name="connsiteX1" fmla="*/ 1328738 w 3253979"/>
                  <a:gd name="connsiteY1" fmla="*/ 0 h 2401884"/>
                  <a:gd name="connsiteX2" fmla="*/ 2664620 w 3253979"/>
                  <a:gd name="connsiteY2" fmla="*/ 0 h 2401884"/>
                  <a:gd name="connsiteX3" fmla="*/ 3253979 w 3253979"/>
                  <a:gd name="connsiteY3" fmla="*/ 1178718 h 2401884"/>
                  <a:gd name="connsiteX4" fmla="*/ 2664620 w 3253979"/>
                  <a:gd name="connsiteY4" fmla="*/ 2357435 h 2401884"/>
                  <a:gd name="connsiteX5" fmla="*/ 0 w 3253979"/>
                  <a:gd name="connsiteY5" fmla="*/ 2357435 h 2401884"/>
                  <a:gd name="connsiteX6" fmla="*/ 739379 w 3253979"/>
                  <a:gd name="connsiteY6" fmla="*/ 1178718 h 2401884"/>
                  <a:gd name="connsiteX0" fmla="*/ 739379 w 3253979"/>
                  <a:gd name="connsiteY0" fmla="*/ 1178718 h 2410728"/>
                  <a:gd name="connsiteX1" fmla="*/ 1328738 w 3253979"/>
                  <a:gd name="connsiteY1" fmla="*/ 0 h 2410728"/>
                  <a:gd name="connsiteX2" fmla="*/ 2664620 w 3253979"/>
                  <a:gd name="connsiteY2" fmla="*/ 0 h 2410728"/>
                  <a:gd name="connsiteX3" fmla="*/ 3253979 w 3253979"/>
                  <a:gd name="connsiteY3" fmla="*/ 1178718 h 2410728"/>
                  <a:gd name="connsiteX4" fmla="*/ 2021683 w 3253979"/>
                  <a:gd name="connsiteY4" fmla="*/ 2386010 h 2410728"/>
                  <a:gd name="connsiteX5" fmla="*/ 0 w 3253979"/>
                  <a:gd name="connsiteY5" fmla="*/ 2357435 h 2410728"/>
                  <a:gd name="connsiteX6" fmla="*/ 739379 w 3253979"/>
                  <a:gd name="connsiteY6" fmla="*/ 1178718 h 2410728"/>
                  <a:gd name="connsiteX0" fmla="*/ 739379 w 3253979"/>
                  <a:gd name="connsiteY0" fmla="*/ 1178718 h 2416553"/>
                  <a:gd name="connsiteX1" fmla="*/ 1328738 w 3253979"/>
                  <a:gd name="connsiteY1" fmla="*/ 0 h 2416553"/>
                  <a:gd name="connsiteX2" fmla="*/ 2664620 w 3253979"/>
                  <a:gd name="connsiteY2" fmla="*/ 0 h 2416553"/>
                  <a:gd name="connsiteX3" fmla="*/ 3253979 w 3253979"/>
                  <a:gd name="connsiteY3" fmla="*/ 1178718 h 2416553"/>
                  <a:gd name="connsiteX4" fmla="*/ 2150270 w 3253979"/>
                  <a:gd name="connsiteY4" fmla="*/ 2400297 h 2416553"/>
                  <a:gd name="connsiteX5" fmla="*/ 0 w 3253979"/>
                  <a:gd name="connsiteY5" fmla="*/ 2357435 h 2416553"/>
                  <a:gd name="connsiteX6" fmla="*/ 739379 w 3253979"/>
                  <a:gd name="connsiteY6" fmla="*/ 1178718 h 2416553"/>
                  <a:gd name="connsiteX0" fmla="*/ 739379 w 3253979"/>
                  <a:gd name="connsiteY0" fmla="*/ 1178718 h 2400297"/>
                  <a:gd name="connsiteX1" fmla="*/ 1328738 w 3253979"/>
                  <a:gd name="connsiteY1" fmla="*/ 0 h 2400297"/>
                  <a:gd name="connsiteX2" fmla="*/ 2664620 w 3253979"/>
                  <a:gd name="connsiteY2" fmla="*/ 0 h 2400297"/>
                  <a:gd name="connsiteX3" fmla="*/ 3253979 w 3253979"/>
                  <a:gd name="connsiteY3" fmla="*/ 1178718 h 2400297"/>
                  <a:gd name="connsiteX4" fmla="*/ 2150270 w 3253979"/>
                  <a:gd name="connsiteY4" fmla="*/ 2400297 h 2400297"/>
                  <a:gd name="connsiteX5" fmla="*/ 0 w 3253979"/>
                  <a:gd name="connsiteY5" fmla="*/ 2357435 h 2400297"/>
                  <a:gd name="connsiteX6" fmla="*/ 739379 w 3253979"/>
                  <a:gd name="connsiteY6" fmla="*/ 1178718 h 2400297"/>
                  <a:gd name="connsiteX0" fmla="*/ 739379 w 3253979"/>
                  <a:gd name="connsiteY0" fmla="*/ 1178718 h 2400297"/>
                  <a:gd name="connsiteX1" fmla="*/ 1328738 w 3253979"/>
                  <a:gd name="connsiteY1" fmla="*/ 0 h 2400297"/>
                  <a:gd name="connsiteX2" fmla="*/ 2664620 w 3253979"/>
                  <a:gd name="connsiteY2" fmla="*/ 0 h 2400297"/>
                  <a:gd name="connsiteX3" fmla="*/ 3253979 w 3253979"/>
                  <a:gd name="connsiteY3" fmla="*/ 1178718 h 2400297"/>
                  <a:gd name="connsiteX4" fmla="*/ 2150270 w 3253979"/>
                  <a:gd name="connsiteY4" fmla="*/ 2400297 h 2400297"/>
                  <a:gd name="connsiteX5" fmla="*/ 0 w 3253979"/>
                  <a:gd name="connsiteY5" fmla="*/ 2357435 h 2400297"/>
                  <a:gd name="connsiteX6" fmla="*/ 739379 w 3253979"/>
                  <a:gd name="connsiteY6" fmla="*/ 1178718 h 2400297"/>
                  <a:gd name="connsiteX0" fmla="*/ 739379 w 2664620"/>
                  <a:gd name="connsiteY0" fmla="*/ 1178718 h 2400297"/>
                  <a:gd name="connsiteX1" fmla="*/ 1328738 w 2664620"/>
                  <a:gd name="connsiteY1" fmla="*/ 0 h 2400297"/>
                  <a:gd name="connsiteX2" fmla="*/ 2664620 w 2664620"/>
                  <a:gd name="connsiteY2" fmla="*/ 0 h 2400297"/>
                  <a:gd name="connsiteX3" fmla="*/ 1525191 w 2664620"/>
                  <a:gd name="connsiteY3" fmla="*/ 678655 h 2400297"/>
                  <a:gd name="connsiteX4" fmla="*/ 2150270 w 2664620"/>
                  <a:gd name="connsiteY4" fmla="*/ 2400297 h 2400297"/>
                  <a:gd name="connsiteX5" fmla="*/ 0 w 2664620"/>
                  <a:gd name="connsiteY5" fmla="*/ 2357435 h 2400297"/>
                  <a:gd name="connsiteX6" fmla="*/ 739379 w 2664620"/>
                  <a:gd name="connsiteY6" fmla="*/ 1178718 h 2400297"/>
                  <a:gd name="connsiteX0" fmla="*/ 1025129 w 2664620"/>
                  <a:gd name="connsiteY0" fmla="*/ 692943 h 2400297"/>
                  <a:gd name="connsiteX1" fmla="*/ 1328738 w 2664620"/>
                  <a:gd name="connsiteY1" fmla="*/ 0 h 2400297"/>
                  <a:gd name="connsiteX2" fmla="*/ 2664620 w 2664620"/>
                  <a:gd name="connsiteY2" fmla="*/ 0 h 2400297"/>
                  <a:gd name="connsiteX3" fmla="*/ 1525191 w 2664620"/>
                  <a:gd name="connsiteY3" fmla="*/ 678655 h 2400297"/>
                  <a:gd name="connsiteX4" fmla="*/ 2150270 w 2664620"/>
                  <a:gd name="connsiteY4" fmla="*/ 2400297 h 2400297"/>
                  <a:gd name="connsiteX5" fmla="*/ 0 w 2664620"/>
                  <a:gd name="connsiteY5" fmla="*/ 2357435 h 2400297"/>
                  <a:gd name="connsiteX6" fmla="*/ 1025129 w 2664620"/>
                  <a:gd name="connsiteY6" fmla="*/ 692943 h 2400297"/>
                  <a:gd name="connsiteX0" fmla="*/ 1025129 w 2664620"/>
                  <a:gd name="connsiteY0" fmla="*/ 692943 h 2400297"/>
                  <a:gd name="connsiteX1" fmla="*/ 1328738 w 2664620"/>
                  <a:gd name="connsiteY1" fmla="*/ 0 h 2400297"/>
                  <a:gd name="connsiteX2" fmla="*/ 2664620 w 2664620"/>
                  <a:gd name="connsiteY2" fmla="*/ 0 h 2400297"/>
                  <a:gd name="connsiteX3" fmla="*/ 1639491 w 2664620"/>
                  <a:gd name="connsiteY3" fmla="*/ 778668 h 2400297"/>
                  <a:gd name="connsiteX4" fmla="*/ 2150270 w 2664620"/>
                  <a:gd name="connsiteY4" fmla="*/ 2400297 h 2400297"/>
                  <a:gd name="connsiteX5" fmla="*/ 0 w 2664620"/>
                  <a:gd name="connsiteY5" fmla="*/ 2357435 h 2400297"/>
                  <a:gd name="connsiteX6" fmla="*/ 1025129 w 2664620"/>
                  <a:gd name="connsiteY6" fmla="*/ 692943 h 2400297"/>
                  <a:gd name="connsiteX0" fmla="*/ 925117 w 2664620"/>
                  <a:gd name="connsiteY0" fmla="*/ 950118 h 2400297"/>
                  <a:gd name="connsiteX1" fmla="*/ 1328738 w 2664620"/>
                  <a:gd name="connsiteY1" fmla="*/ 0 h 2400297"/>
                  <a:gd name="connsiteX2" fmla="*/ 2664620 w 2664620"/>
                  <a:gd name="connsiteY2" fmla="*/ 0 h 2400297"/>
                  <a:gd name="connsiteX3" fmla="*/ 1639491 w 2664620"/>
                  <a:gd name="connsiteY3" fmla="*/ 778668 h 2400297"/>
                  <a:gd name="connsiteX4" fmla="*/ 2150270 w 2664620"/>
                  <a:gd name="connsiteY4" fmla="*/ 2400297 h 2400297"/>
                  <a:gd name="connsiteX5" fmla="*/ 0 w 2664620"/>
                  <a:gd name="connsiteY5" fmla="*/ 2357435 h 2400297"/>
                  <a:gd name="connsiteX6" fmla="*/ 925117 w 2664620"/>
                  <a:gd name="connsiteY6" fmla="*/ 950118 h 2400297"/>
                  <a:gd name="connsiteX0" fmla="*/ 925117 w 2664620"/>
                  <a:gd name="connsiteY0" fmla="*/ 950118 h 2400297"/>
                  <a:gd name="connsiteX1" fmla="*/ 928688 w 2664620"/>
                  <a:gd name="connsiteY1" fmla="*/ 385763 h 2400297"/>
                  <a:gd name="connsiteX2" fmla="*/ 2664620 w 2664620"/>
                  <a:gd name="connsiteY2" fmla="*/ 0 h 2400297"/>
                  <a:gd name="connsiteX3" fmla="*/ 1639491 w 2664620"/>
                  <a:gd name="connsiteY3" fmla="*/ 778668 h 2400297"/>
                  <a:gd name="connsiteX4" fmla="*/ 2150270 w 2664620"/>
                  <a:gd name="connsiteY4" fmla="*/ 2400297 h 2400297"/>
                  <a:gd name="connsiteX5" fmla="*/ 0 w 2664620"/>
                  <a:gd name="connsiteY5" fmla="*/ 2357435 h 2400297"/>
                  <a:gd name="connsiteX6" fmla="*/ 925117 w 2664620"/>
                  <a:gd name="connsiteY6" fmla="*/ 950118 h 2400297"/>
                  <a:gd name="connsiteX0" fmla="*/ 925117 w 2232032"/>
                  <a:gd name="connsiteY0" fmla="*/ 564355 h 2014534"/>
                  <a:gd name="connsiteX1" fmla="*/ 928688 w 2232032"/>
                  <a:gd name="connsiteY1" fmla="*/ 0 h 2014534"/>
                  <a:gd name="connsiteX2" fmla="*/ 1350170 w 2232032"/>
                  <a:gd name="connsiteY2" fmla="*/ 0 h 2014534"/>
                  <a:gd name="connsiteX3" fmla="*/ 1639491 w 2232032"/>
                  <a:gd name="connsiteY3" fmla="*/ 392905 h 2014534"/>
                  <a:gd name="connsiteX4" fmla="*/ 2150270 w 2232032"/>
                  <a:gd name="connsiteY4" fmla="*/ 2014534 h 2014534"/>
                  <a:gd name="connsiteX5" fmla="*/ 0 w 2232032"/>
                  <a:gd name="connsiteY5" fmla="*/ 1971672 h 2014534"/>
                  <a:gd name="connsiteX6" fmla="*/ 925117 w 2232032"/>
                  <a:gd name="connsiteY6" fmla="*/ 564355 h 2014534"/>
                  <a:gd name="connsiteX0" fmla="*/ 925117 w 2219728"/>
                  <a:gd name="connsiteY0" fmla="*/ 564355 h 2014534"/>
                  <a:gd name="connsiteX1" fmla="*/ 928688 w 2219728"/>
                  <a:gd name="connsiteY1" fmla="*/ 0 h 2014534"/>
                  <a:gd name="connsiteX2" fmla="*/ 1350170 w 2219728"/>
                  <a:gd name="connsiteY2" fmla="*/ 0 h 2014534"/>
                  <a:gd name="connsiteX3" fmla="*/ 1368029 w 2219728"/>
                  <a:gd name="connsiteY3" fmla="*/ 607218 h 2014534"/>
                  <a:gd name="connsiteX4" fmla="*/ 2150270 w 2219728"/>
                  <a:gd name="connsiteY4" fmla="*/ 2014534 h 2014534"/>
                  <a:gd name="connsiteX5" fmla="*/ 0 w 2219728"/>
                  <a:gd name="connsiteY5" fmla="*/ 1971672 h 2014534"/>
                  <a:gd name="connsiteX6" fmla="*/ 925117 w 2219728"/>
                  <a:gd name="connsiteY6" fmla="*/ 564355 h 2014534"/>
                  <a:gd name="connsiteX0" fmla="*/ 925117 w 2256717"/>
                  <a:gd name="connsiteY0" fmla="*/ 564355 h 2014534"/>
                  <a:gd name="connsiteX1" fmla="*/ 928688 w 2256717"/>
                  <a:gd name="connsiteY1" fmla="*/ 0 h 2014534"/>
                  <a:gd name="connsiteX2" fmla="*/ 1350170 w 2256717"/>
                  <a:gd name="connsiteY2" fmla="*/ 0 h 2014534"/>
                  <a:gd name="connsiteX3" fmla="*/ 1368029 w 2256717"/>
                  <a:gd name="connsiteY3" fmla="*/ 607218 h 2014534"/>
                  <a:gd name="connsiteX4" fmla="*/ 2150270 w 2256717"/>
                  <a:gd name="connsiteY4" fmla="*/ 2014534 h 2014534"/>
                  <a:gd name="connsiteX5" fmla="*/ 0 w 2256717"/>
                  <a:gd name="connsiteY5" fmla="*/ 1971672 h 2014534"/>
                  <a:gd name="connsiteX6" fmla="*/ 925117 w 2256717"/>
                  <a:gd name="connsiteY6" fmla="*/ 564355 h 2014534"/>
                  <a:gd name="connsiteX0" fmla="*/ 925117 w 2256717"/>
                  <a:gd name="connsiteY0" fmla="*/ 650080 h 2014534"/>
                  <a:gd name="connsiteX1" fmla="*/ 928688 w 2256717"/>
                  <a:gd name="connsiteY1" fmla="*/ 0 h 2014534"/>
                  <a:gd name="connsiteX2" fmla="*/ 1350170 w 2256717"/>
                  <a:gd name="connsiteY2" fmla="*/ 0 h 2014534"/>
                  <a:gd name="connsiteX3" fmla="*/ 1368029 w 2256717"/>
                  <a:gd name="connsiteY3" fmla="*/ 607218 h 2014534"/>
                  <a:gd name="connsiteX4" fmla="*/ 2150270 w 2256717"/>
                  <a:gd name="connsiteY4" fmla="*/ 2014534 h 2014534"/>
                  <a:gd name="connsiteX5" fmla="*/ 0 w 2256717"/>
                  <a:gd name="connsiteY5" fmla="*/ 1971672 h 2014534"/>
                  <a:gd name="connsiteX6" fmla="*/ 925117 w 2256717"/>
                  <a:gd name="connsiteY6" fmla="*/ 650080 h 2014534"/>
                  <a:gd name="connsiteX0" fmla="*/ 896542 w 2228142"/>
                  <a:gd name="connsiteY0" fmla="*/ 650080 h 2014534"/>
                  <a:gd name="connsiteX1" fmla="*/ 900113 w 2228142"/>
                  <a:gd name="connsiteY1" fmla="*/ 0 h 2014534"/>
                  <a:gd name="connsiteX2" fmla="*/ 1321595 w 2228142"/>
                  <a:gd name="connsiteY2" fmla="*/ 0 h 2014534"/>
                  <a:gd name="connsiteX3" fmla="*/ 1339454 w 2228142"/>
                  <a:gd name="connsiteY3" fmla="*/ 607218 h 2014534"/>
                  <a:gd name="connsiteX4" fmla="*/ 2121695 w 2228142"/>
                  <a:gd name="connsiteY4" fmla="*/ 2014534 h 2014534"/>
                  <a:gd name="connsiteX5" fmla="*/ 0 w 2228142"/>
                  <a:gd name="connsiteY5" fmla="*/ 1971672 h 2014534"/>
                  <a:gd name="connsiteX6" fmla="*/ 896542 w 2228142"/>
                  <a:gd name="connsiteY6" fmla="*/ 650080 h 2014534"/>
                  <a:gd name="connsiteX0" fmla="*/ 901044 w 2232644"/>
                  <a:gd name="connsiteY0" fmla="*/ 650080 h 2014534"/>
                  <a:gd name="connsiteX1" fmla="*/ 904615 w 2232644"/>
                  <a:gd name="connsiteY1" fmla="*/ 0 h 2014534"/>
                  <a:gd name="connsiteX2" fmla="*/ 1326097 w 2232644"/>
                  <a:gd name="connsiteY2" fmla="*/ 0 h 2014534"/>
                  <a:gd name="connsiteX3" fmla="*/ 1343956 w 2232644"/>
                  <a:gd name="connsiteY3" fmla="*/ 607218 h 2014534"/>
                  <a:gd name="connsiteX4" fmla="*/ 2126197 w 2232644"/>
                  <a:gd name="connsiteY4" fmla="*/ 2014534 h 2014534"/>
                  <a:gd name="connsiteX5" fmla="*/ 4502 w 2232644"/>
                  <a:gd name="connsiteY5" fmla="*/ 1971672 h 2014534"/>
                  <a:gd name="connsiteX6" fmla="*/ 901044 w 2232644"/>
                  <a:gd name="connsiteY6" fmla="*/ 650080 h 2014534"/>
                  <a:gd name="connsiteX0" fmla="*/ 901044 w 2232644"/>
                  <a:gd name="connsiteY0" fmla="*/ 650080 h 2020137"/>
                  <a:gd name="connsiteX1" fmla="*/ 904615 w 2232644"/>
                  <a:gd name="connsiteY1" fmla="*/ 0 h 2020137"/>
                  <a:gd name="connsiteX2" fmla="*/ 1326097 w 2232644"/>
                  <a:gd name="connsiteY2" fmla="*/ 0 h 2020137"/>
                  <a:gd name="connsiteX3" fmla="*/ 1343956 w 2232644"/>
                  <a:gd name="connsiteY3" fmla="*/ 607218 h 2020137"/>
                  <a:gd name="connsiteX4" fmla="*/ 2126197 w 2232644"/>
                  <a:gd name="connsiteY4" fmla="*/ 2014534 h 2020137"/>
                  <a:gd name="connsiteX5" fmla="*/ 4502 w 2232644"/>
                  <a:gd name="connsiteY5" fmla="*/ 1971672 h 2020137"/>
                  <a:gd name="connsiteX6" fmla="*/ 901044 w 2232644"/>
                  <a:gd name="connsiteY6" fmla="*/ 650080 h 2020137"/>
                  <a:gd name="connsiteX0" fmla="*/ 858448 w 2190048"/>
                  <a:gd name="connsiteY0" fmla="*/ 650080 h 2038899"/>
                  <a:gd name="connsiteX1" fmla="*/ 862019 w 2190048"/>
                  <a:gd name="connsiteY1" fmla="*/ 0 h 2038899"/>
                  <a:gd name="connsiteX2" fmla="*/ 1283501 w 2190048"/>
                  <a:gd name="connsiteY2" fmla="*/ 0 h 2038899"/>
                  <a:gd name="connsiteX3" fmla="*/ 1301360 w 2190048"/>
                  <a:gd name="connsiteY3" fmla="*/ 607218 h 2038899"/>
                  <a:gd name="connsiteX4" fmla="*/ 2083601 w 2190048"/>
                  <a:gd name="connsiteY4" fmla="*/ 2014534 h 2038899"/>
                  <a:gd name="connsiteX5" fmla="*/ 4768 w 2190048"/>
                  <a:gd name="connsiteY5" fmla="*/ 2000247 h 2038899"/>
                  <a:gd name="connsiteX6" fmla="*/ 858448 w 2190048"/>
                  <a:gd name="connsiteY6" fmla="*/ 650080 h 2038899"/>
                  <a:gd name="connsiteX0" fmla="*/ 853818 w 2185418"/>
                  <a:gd name="connsiteY0" fmla="*/ 650080 h 2038899"/>
                  <a:gd name="connsiteX1" fmla="*/ 857389 w 2185418"/>
                  <a:gd name="connsiteY1" fmla="*/ 0 h 2038899"/>
                  <a:gd name="connsiteX2" fmla="*/ 1278871 w 2185418"/>
                  <a:gd name="connsiteY2" fmla="*/ 0 h 2038899"/>
                  <a:gd name="connsiteX3" fmla="*/ 1296730 w 2185418"/>
                  <a:gd name="connsiteY3" fmla="*/ 607218 h 2038899"/>
                  <a:gd name="connsiteX4" fmla="*/ 2078971 w 2185418"/>
                  <a:gd name="connsiteY4" fmla="*/ 2014534 h 2038899"/>
                  <a:gd name="connsiteX5" fmla="*/ 138 w 2185418"/>
                  <a:gd name="connsiteY5" fmla="*/ 2000247 h 2038899"/>
                  <a:gd name="connsiteX6" fmla="*/ 853818 w 2185418"/>
                  <a:gd name="connsiteY6" fmla="*/ 650080 h 2038899"/>
                  <a:gd name="connsiteX0" fmla="*/ 853818 w 2099118"/>
                  <a:gd name="connsiteY0" fmla="*/ 650080 h 2038899"/>
                  <a:gd name="connsiteX1" fmla="*/ 857389 w 2099118"/>
                  <a:gd name="connsiteY1" fmla="*/ 0 h 2038899"/>
                  <a:gd name="connsiteX2" fmla="*/ 1278871 w 2099118"/>
                  <a:gd name="connsiteY2" fmla="*/ 0 h 2038899"/>
                  <a:gd name="connsiteX3" fmla="*/ 1296730 w 2099118"/>
                  <a:gd name="connsiteY3" fmla="*/ 607218 h 2038899"/>
                  <a:gd name="connsiteX4" fmla="*/ 2078971 w 2099118"/>
                  <a:gd name="connsiteY4" fmla="*/ 2014534 h 2038899"/>
                  <a:gd name="connsiteX5" fmla="*/ 138 w 2099118"/>
                  <a:gd name="connsiteY5" fmla="*/ 2000247 h 2038899"/>
                  <a:gd name="connsiteX6" fmla="*/ 853818 w 2099118"/>
                  <a:gd name="connsiteY6" fmla="*/ 650080 h 2038899"/>
                  <a:gd name="connsiteX0" fmla="*/ 873971 w 2119271"/>
                  <a:gd name="connsiteY0" fmla="*/ 650080 h 2038899"/>
                  <a:gd name="connsiteX1" fmla="*/ 877542 w 2119271"/>
                  <a:gd name="connsiteY1" fmla="*/ 0 h 2038899"/>
                  <a:gd name="connsiteX2" fmla="*/ 1299024 w 2119271"/>
                  <a:gd name="connsiteY2" fmla="*/ 0 h 2038899"/>
                  <a:gd name="connsiteX3" fmla="*/ 1316883 w 2119271"/>
                  <a:gd name="connsiteY3" fmla="*/ 607218 h 2038899"/>
                  <a:gd name="connsiteX4" fmla="*/ 2099124 w 2119271"/>
                  <a:gd name="connsiteY4" fmla="*/ 2014534 h 2038899"/>
                  <a:gd name="connsiteX5" fmla="*/ 20291 w 2119271"/>
                  <a:gd name="connsiteY5" fmla="*/ 2000247 h 2038899"/>
                  <a:gd name="connsiteX6" fmla="*/ 873971 w 2119271"/>
                  <a:gd name="connsiteY6" fmla="*/ 650080 h 2038899"/>
                  <a:gd name="connsiteX0" fmla="*/ 873971 w 2119271"/>
                  <a:gd name="connsiteY0" fmla="*/ 650080 h 2019876"/>
                  <a:gd name="connsiteX1" fmla="*/ 877542 w 2119271"/>
                  <a:gd name="connsiteY1" fmla="*/ 0 h 2019876"/>
                  <a:gd name="connsiteX2" fmla="*/ 1299024 w 2119271"/>
                  <a:gd name="connsiteY2" fmla="*/ 0 h 2019876"/>
                  <a:gd name="connsiteX3" fmla="*/ 1316883 w 2119271"/>
                  <a:gd name="connsiteY3" fmla="*/ 607218 h 2019876"/>
                  <a:gd name="connsiteX4" fmla="*/ 2099124 w 2119271"/>
                  <a:gd name="connsiteY4" fmla="*/ 2014534 h 2019876"/>
                  <a:gd name="connsiteX5" fmla="*/ 20291 w 2119271"/>
                  <a:gd name="connsiteY5" fmla="*/ 2000247 h 2019876"/>
                  <a:gd name="connsiteX6" fmla="*/ 873971 w 2119271"/>
                  <a:gd name="connsiteY6" fmla="*/ 650080 h 2019876"/>
                  <a:gd name="connsiteX0" fmla="*/ 873971 w 2119271"/>
                  <a:gd name="connsiteY0" fmla="*/ 650080 h 2014534"/>
                  <a:gd name="connsiteX1" fmla="*/ 877542 w 2119271"/>
                  <a:gd name="connsiteY1" fmla="*/ 0 h 2014534"/>
                  <a:gd name="connsiteX2" fmla="*/ 1299024 w 2119271"/>
                  <a:gd name="connsiteY2" fmla="*/ 0 h 2014534"/>
                  <a:gd name="connsiteX3" fmla="*/ 1316883 w 2119271"/>
                  <a:gd name="connsiteY3" fmla="*/ 607218 h 2014534"/>
                  <a:gd name="connsiteX4" fmla="*/ 2099124 w 2119271"/>
                  <a:gd name="connsiteY4" fmla="*/ 2014534 h 2014534"/>
                  <a:gd name="connsiteX5" fmla="*/ 20291 w 2119271"/>
                  <a:gd name="connsiteY5" fmla="*/ 2000247 h 2014534"/>
                  <a:gd name="connsiteX6" fmla="*/ 873971 w 2119271"/>
                  <a:gd name="connsiteY6" fmla="*/ 650080 h 2014534"/>
                  <a:gd name="connsiteX0" fmla="*/ 873971 w 2119271"/>
                  <a:gd name="connsiteY0" fmla="*/ 650080 h 2014534"/>
                  <a:gd name="connsiteX1" fmla="*/ 877542 w 2119271"/>
                  <a:gd name="connsiteY1" fmla="*/ 0 h 2014534"/>
                  <a:gd name="connsiteX2" fmla="*/ 1299024 w 2119271"/>
                  <a:gd name="connsiteY2" fmla="*/ 0 h 2014534"/>
                  <a:gd name="connsiteX3" fmla="*/ 1316883 w 2119271"/>
                  <a:gd name="connsiteY3" fmla="*/ 650081 h 2014534"/>
                  <a:gd name="connsiteX4" fmla="*/ 2099124 w 2119271"/>
                  <a:gd name="connsiteY4" fmla="*/ 2014534 h 2014534"/>
                  <a:gd name="connsiteX5" fmla="*/ 20291 w 2119271"/>
                  <a:gd name="connsiteY5" fmla="*/ 2000247 h 2014534"/>
                  <a:gd name="connsiteX6" fmla="*/ 873971 w 2119271"/>
                  <a:gd name="connsiteY6" fmla="*/ 650080 h 2014534"/>
                  <a:gd name="connsiteX0" fmla="*/ 874627 w 2119927"/>
                  <a:gd name="connsiteY0" fmla="*/ 650080 h 2014534"/>
                  <a:gd name="connsiteX1" fmla="*/ 878198 w 2119927"/>
                  <a:gd name="connsiteY1" fmla="*/ 0 h 2014534"/>
                  <a:gd name="connsiteX2" fmla="*/ 1299680 w 2119927"/>
                  <a:gd name="connsiteY2" fmla="*/ 0 h 2014534"/>
                  <a:gd name="connsiteX3" fmla="*/ 1317539 w 2119927"/>
                  <a:gd name="connsiteY3" fmla="*/ 650081 h 2014534"/>
                  <a:gd name="connsiteX4" fmla="*/ 2099780 w 2119927"/>
                  <a:gd name="connsiteY4" fmla="*/ 2014534 h 2014534"/>
                  <a:gd name="connsiteX5" fmla="*/ 20947 w 2119927"/>
                  <a:gd name="connsiteY5" fmla="*/ 2000247 h 2014534"/>
                  <a:gd name="connsiteX6" fmla="*/ 874627 w 2119927"/>
                  <a:gd name="connsiteY6" fmla="*/ 650080 h 2014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19927" h="2014534">
                    <a:moveTo>
                      <a:pt x="874627" y="650080"/>
                    </a:moveTo>
                    <a:cubicBezTo>
                      <a:pt x="875817" y="461962"/>
                      <a:pt x="877008" y="188118"/>
                      <a:pt x="878198" y="0"/>
                    </a:cubicBezTo>
                    <a:lnTo>
                      <a:pt x="1299680" y="0"/>
                    </a:lnTo>
                    <a:lnTo>
                      <a:pt x="1317539" y="650081"/>
                    </a:lnTo>
                    <a:cubicBezTo>
                      <a:pt x="1621149" y="1071561"/>
                      <a:pt x="2239083" y="1750216"/>
                      <a:pt x="2099780" y="2014534"/>
                    </a:cubicBezTo>
                    <a:cubicBezTo>
                      <a:pt x="1392548" y="2000247"/>
                      <a:pt x="585304" y="2028821"/>
                      <a:pt x="20947" y="2000247"/>
                    </a:cubicBezTo>
                    <a:cubicBezTo>
                      <a:pt x="-132644" y="1764504"/>
                      <a:pt x="599592" y="1014411"/>
                      <a:pt x="874627" y="650080"/>
                    </a:cubicBezTo>
                    <a:close/>
                  </a:path>
                </a:pathLst>
              </a:cu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2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3052"/>
              <a:stretch/>
            </p:blipFill>
            <p:spPr>
              <a:xfrm>
                <a:off x="1276008" y="4310788"/>
                <a:ext cx="1688592" cy="573327"/>
              </a:xfrm>
              <a:prstGeom prst="rect">
                <a:avLst/>
              </a:prstGeom>
            </p:spPr>
          </p:pic>
        </p:grpSp>
        <p:sp>
          <p:nvSpPr>
            <p:cNvPr id="5" name="Oval 4"/>
            <p:cNvSpPr/>
            <p:nvPr/>
          </p:nvSpPr>
          <p:spPr>
            <a:xfrm>
              <a:off x="2592913" y="4656583"/>
              <a:ext cx="196595" cy="982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318618" y="4496909"/>
              <a:ext cx="196595" cy="982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826946" y="4702849"/>
              <a:ext cx="196595" cy="9829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672420" y="4389493"/>
              <a:ext cx="196595" cy="9829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098366" y="4639510"/>
              <a:ext cx="196595" cy="9829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430697" y="4607434"/>
              <a:ext cx="196595" cy="982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555031" y="4397746"/>
              <a:ext cx="196595" cy="9829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876319" y="4514523"/>
              <a:ext cx="196595" cy="9829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9497219" y="1935428"/>
            <a:ext cx="2488557" cy="578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FACS</a:t>
            </a:r>
            <a:br>
              <a:rPr lang="en-US" dirty="0" smtClean="0"/>
            </a:br>
            <a:r>
              <a:rPr lang="en-US" sz="1200" dirty="0" smtClean="0"/>
              <a:t>(Florescence-Activated Cell Sorting)</a:t>
            </a:r>
            <a:endParaRPr lang="en-US" sz="12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476127" y="2968844"/>
            <a:ext cx="1688592" cy="2112341"/>
            <a:chOff x="1276008" y="2771774"/>
            <a:chExt cx="1688592" cy="2112341"/>
          </a:xfrm>
        </p:grpSpPr>
        <p:grpSp>
          <p:nvGrpSpPr>
            <p:cNvPr id="17" name="Group 16"/>
            <p:cNvGrpSpPr/>
            <p:nvPr/>
          </p:nvGrpSpPr>
          <p:grpSpPr>
            <a:xfrm>
              <a:off x="1276008" y="2771774"/>
              <a:ext cx="1688592" cy="2112341"/>
              <a:chOff x="1276008" y="2771774"/>
              <a:chExt cx="1688592" cy="2112341"/>
            </a:xfrm>
          </p:grpSpPr>
          <p:sp>
            <p:nvSpPr>
              <p:cNvPr id="26" name="Hexagon 17"/>
              <p:cNvSpPr/>
              <p:nvPr/>
            </p:nvSpPr>
            <p:spPr>
              <a:xfrm>
                <a:off x="1278102" y="2771774"/>
                <a:ext cx="1679410" cy="2105253"/>
              </a:xfrm>
              <a:custGeom>
                <a:avLst/>
                <a:gdLst>
                  <a:gd name="connsiteX0" fmla="*/ 0 w 2514600"/>
                  <a:gd name="connsiteY0" fmla="*/ 1178719 h 2357437"/>
                  <a:gd name="connsiteX1" fmla="*/ 589359 w 2514600"/>
                  <a:gd name="connsiteY1" fmla="*/ 1 h 2357437"/>
                  <a:gd name="connsiteX2" fmla="*/ 1925241 w 2514600"/>
                  <a:gd name="connsiteY2" fmla="*/ 1 h 2357437"/>
                  <a:gd name="connsiteX3" fmla="*/ 2514600 w 2514600"/>
                  <a:gd name="connsiteY3" fmla="*/ 1178719 h 2357437"/>
                  <a:gd name="connsiteX4" fmla="*/ 1925241 w 2514600"/>
                  <a:gd name="connsiteY4" fmla="*/ 2357436 h 2357437"/>
                  <a:gd name="connsiteX5" fmla="*/ 589359 w 2514600"/>
                  <a:gd name="connsiteY5" fmla="*/ 2357436 h 2357437"/>
                  <a:gd name="connsiteX6" fmla="*/ 0 w 2514600"/>
                  <a:gd name="connsiteY6" fmla="*/ 1178719 h 2357437"/>
                  <a:gd name="connsiteX0" fmla="*/ 725091 w 3239691"/>
                  <a:gd name="connsiteY0" fmla="*/ 1178718 h 2357435"/>
                  <a:gd name="connsiteX1" fmla="*/ 1314450 w 3239691"/>
                  <a:gd name="connsiteY1" fmla="*/ 0 h 2357435"/>
                  <a:gd name="connsiteX2" fmla="*/ 2650332 w 3239691"/>
                  <a:gd name="connsiteY2" fmla="*/ 0 h 2357435"/>
                  <a:gd name="connsiteX3" fmla="*/ 3239691 w 3239691"/>
                  <a:gd name="connsiteY3" fmla="*/ 1178718 h 2357435"/>
                  <a:gd name="connsiteX4" fmla="*/ 2650332 w 3239691"/>
                  <a:gd name="connsiteY4" fmla="*/ 2357435 h 2357435"/>
                  <a:gd name="connsiteX5" fmla="*/ 0 w 3239691"/>
                  <a:gd name="connsiteY5" fmla="*/ 2328860 h 2357435"/>
                  <a:gd name="connsiteX6" fmla="*/ 725091 w 3239691"/>
                  <a:gd name="connsiteY6" fmla="*/ 1178718 h 2357435"/>
                  <a:gd name="connsiteX0" fmla="*/ 739379 w 3253979"/>
                  <a:gd name="connsiteY0" fmla="*/ 1178718 h 2357435"/>
                  <a:gd name="connsiteX1" fmla="*/ 1328738 w 3253979"/>
                  <a:gd name="connsiteY1" fmla="*/ 0 h 2357435"/>
                  <a:gd name="connsiteX2" fmla="*/ 2664620 w 3253979"/>
                  <a:gd name="connsiteY2" fmla="*/ 0 h 2357435"/>
                  <a:gd name="connsiteX3" fmla="*/ 3253979 w 3253979"/>
                  <a:gd name="connsiteY3" fmla="*/ 1178718 h 2357435"/>
                  <a:gd name="connsiteX4" fmla="*/ 2664620 w 3253979"/>
                  <a:gd name="connsiteY4" fmla="*/ 2357435 h 2357435"/>
                  <a:gd name="connsiteX5" fmla="*/ 0 w 3253979"/>
                  <a:gd name="connsiteY5" fmla="*/ 2357435 h 2357435"/>
                  <a:gd name="connsiteX6" fmla="*/ 739379 w 3253979"/>
                  <a:gd name="connsiteY6" fmla="*/ 1178718 h 2357435"/>
                  <a:gd name="connsiteX0" fmla="*/ 778235 w 3292835"/>
                  <a:gd name="connsiteY0" fmla="*/ 1178718 h 2357435"/>
                  <a:gd name="connsiteX1" fmla="*/ 1367594 w 3292835"/>
                  <a:gd name="connsiteY1" fmla="*/ 0 h 2357435"/>
                  <a:gd name="connsiteX2" fmla="*/ 2703476 w 3292835"/>
                  <a:gd name="connsiteY2" fmla="*/ 0 h 2357435"/>
                  <a:gd name="connsiteX3" fmla="*/ 3292835 w 3292835"/>
                  <a:gd name="connsiteY3" fmla="*/ 1178718 h 2357435"/>
                  <a:gd name="connsiteX4" fmla="*/ 2703476 w 3292835"/>
                  <a:gd name="connsiteY4" fmla="*/ 2357435 h 2357435"/>
                  <a:gd name="connsiteX5" fmla="*/ 38856 w 3292835"/>
                  <a:gd name="connsiteY5" fmla="*/ 2357435 h 2357435"/>
                  <a:gd name="connsiteX6" fmla="*/ 778235 w 3292835"/>
                  <a:gd name="connsiteY6" fmla="*/ 1178718 h 2357435"/>
                  <a:gd name="connsiteX0" fmla="*/ 778235 w 3292835"/>
                  <a:gd name="connsiteY0" fmla="*/ 1178718 h 2401884"/>
                  <a:gd name="connsiteX1" fmla="*/ 1367594 w 3292835"/>
                  <a:gd name="connsiteY1" fmla="*/ 0 h 2401884"/>
                  <a:gd name="connsiteX2" fmla="*/ 2703476 w 3292835"/>
                  <a:gd name="connsiteY2" fmla="*/ 0 h 2401884"/>
                  <a:gd name="connsiteX3" fmla="*/ 3292835 w 3292835"/>
                  <a:gd name="connsiteY3" fmla="*/ 1178718 h 2401884"/>
                  <a:gd name="connsiteX4" fmla="*/ 2703476 w 3292835"/>
                  <a:gd name="connsiteY4" fmla="*/ 2357435 h 2401884"/>
                  <a:gd name="connsiteX5" fmla="*/ 38856 w 3292835"/>
                  <a:gd name="connsiteY5" fmla="*/ 2357435 h 2401884"/>
                  <a:gd name="connsiteX6" fmla="*/ 778235 w 3292835"/>
                  <a:gd name="connsiteY6" fmla="*/ 1178718 h 2401884"/>
                  <a:gd name="connsiteX0" fmla="*/ 739379 w 3253979"/>
                  <a:gd name="connsiteY0" fmla="*/ 1178718 h 2401884"/>
                  <a:gd name="connsiteX1" fmla="*/ 1328738 w 3253979"/>
                  <a:gd name="connsiteY1" fmla="*/ 0 h 2401884"/>
                  <a:gd name="connsiteX2" fmla="*/ 2664620 w 3253979"/>
                  <a:gd name="connsiteY2" fmla="*/ 0 h 2401884"/>
                  <a:gd name="connsiteX3" fmla="*/ 3253979 w 3253979"/>
                  <a:gd name="connsiteY3" fmla="*/ 1178718 h 2401884"/>
                  <a:gd name="connsiteX4" fmla="*/ 2664620 w 3253979"/>
                  <a:gd name="connsiteY4" fmla="*/ 2357435 h 2401884"/>
                  <a:gd name="connsiteX5" fmla="*/ 0 w 3253979"/>
                  <a:gd name="connsiteY5" fmla="*/ 2357435 h 2401884"/>
                  <a:gd name="connsiteX6" fmla="*/ 739379 w 3253979"/>
                  <a:gd name="connsiteY6" fmla="*/ 1178718 h 2401884"/>
                  <a:gd name="connsiteX0" fmla="*/ 739379 w 3253979"/>
                  <a:gd name="connsiteY0" fmla="*/ 1178718 h 2410728"/>
                  <a:gd name="connsiteX1" fmla="*/ 1328738 w 3253979"/>
                  <a:gd name="connsiteY1" fmla="*/ 0 h 2410728"/>
                  <a:gd name="connsiteX2" fmla="*/ 2664620 w 3253979"/>
                  <a:gd name="connsiteY2" fmla="*/ 0 h 2410728"/>
                  <a:gd name="connsiteX3" fmla="*/ 3253979 w 3253979"/>
                  <a:gd name="connsiteY3" fmla="*/ 1178718 h 2410728"/>
                  <a:gd name="connsiteX4" fmla="*/ 2021683 w 3253979"/>
                  <a:gd name="connsiteY4" fmla="*/ 2386010 h 2410728"/>
                  <a:gd name="connsiteX5" fmla="*/ 0 w 3253979"/>
                  <a:gd name="connsiteY5" fmla="*/ 2357435 h 2410728"/>
                  <a:gd name="connsiteX6" fmla="*/ 739379 w 3253979"/>
                  <a:gd name="connsiteY6" fmla="*/ 1178718 h 2410728"/>
                  <a:gd name="connsiteX0" fmla="*/ 739379 w 3253979"/>
                  <a:gd name="connsiteY0" fmla="*/ 1178718 h 2416553"/>
                  <a:gd name="connsiteX1" fmla="*/ 1328738 w 3253979"/>
                  <a:gd name="connsiteY1" fmla="*/ 0 h 2416553"/>
                  <a:gd name="connsiteX2" fmla="*/ 2664620 w 3253979"/>
                  <a:gd name="connsiteY2" fmla="*/ 0 h 2416553"/>
                  <a:gd name="connsiteX3" fmla="*/ 3253979 w 3253979"/>
                  <a:gd name="connsiteY3" fmla="*/ 1178718 h 2416553"/>
                  <a:gd name="connsiteX4" fmla="*/ 2150270 w 3253979"/>
                  <a:gd name="connsiteY4" fmla="*/ 2400297 h 2416553"/>
                  <a:gd name="connsiteX5" fmla="*/ 0 w 3253979"/>
                  <a:gd name="connsiteY5" fmla="*/ 2357435 h 2416553"/>
                  <a:gd name="connsiteX6" fmla="*/ 739379 w 3253979"/>
                  <a:gd name="connsiteY6" fmla="*/ 1178718 h 2416553"/>
                  <a:gd name="connsiteX0" fmla="*/ 739379 w 3253979"/>
                  <a:gd name="connsiteY0" fmla="*/ 1178718 h 2400297"/>
                  <a:gd name="connsiteX1" fmla="*/ 1328738 w 3253979"/>
                  <a:gd name="connsiteY1" fmla="*/ 0 h 2400297"/>
                  <a:gd name="connsiteX2" fmla="*/ 2664620 w 3253979"/>
                  <a:gd name="connsiteY2" fmla="*/ 0 h 2400297"/>
                  <a:gd name="connsiteX3" fmla="*/ 3253979 w 3253979"/>
                  <a:gd name="connsiteY3" fmla="*/ 1178718 h 2400297"/>
                  <a:gd name="connsiteX4" fmla="*/ 2150270 w 3253979"/>
                  <a:gd name="connsiteY4" fmla="*/ 2400297 h 2400297"/>
                  <a:gd name="connsiteX5" fmla="*/ 0 w 3253979"/>
                  <a:gd name="connsiteY5" fmla="*/ 2357435 h 2400297"/>
                  <a:gd name="connsiteX6" fmla="*/ 739379 w 3253979"/>
                  <a:gd name="connsiteY6" fmla="*/ 1178718 h 2400297"/>
                  <a:gd name="connsiteX0" fmla="*/ 739379 w 3253979"/>
                  <a:gd name="connsiteY0" fmla="*/ 1178718 h 2400297"/>
                  <a:gd name="connsiteX1" fmla="*/ 1328738 w 3253979"/>
                  <a:gd name="connsiteY1" fmla="*/ 0 h 2400297"/>
                  <a:gd name="connsiteX2" fmla="*/ 2664620 w 3253979"/>
                  <a:gd name="connsiteY2" fmla="*/ 0 h 2400297"/>
                  <a:gd name="connsiteX3" fmla="*/ 3253979 w 3253979"/>
                  <a:gd name="connsiteY3" fmla="*/ 1178718 h 2400297"/>
                  <a:gd name="connsiteX4" fmla="*/ 2150270 w 3253979"/>
                  <a:gd name="connsiteY4" fmla="*/ 2400297 h 2400297"/>
                  <a:gd name="connsiteX5" fmla="*/ 0 w 3253979"/>
                  <a:gd name="connsiteY5" fmla="*/ 2357435 h 2400297"/>
                  <a:gd name="connsiteX6" fmla="*/ 739379 w 3253979"/>
                  <a:gd name="connsiteY6" fmla="*/ 1178718 h 2400297"/>
                  <a:gd name="connsiteX0" fmla="*/ 739379 w 2664620"/>
                  <a:gd name="connsiteY0" fmla="*/ 1178718 h 2400297"/>
                  <a:gd name="connsiteX1" fmla="*/ 1328738 w 2664620"/>
                  <a:gd name="connsiteY1" fmla="*/ 0 h 2400297"/>
                  <a:gd name="connsiteX2" fmla="*/ 2664620 w 2664620"/>
                  <a:gd name="connsiteY2" fmla="*/ 0 h 2400297"/>
                  <a:gd name="connsiteX3" fmla="*/ 1525191 w 2664620"/>
                  <a:gd name="connsiteY3" fmla="*/ 678655 h 2400297"/>
                  <a:gd name="connsiteX4" fmla="*/ 2150270 w 2664620"/>
                  <a:gd name="connsiteY4" fmla="*/ 2400297 h 2400297"/>
                  <a:gd name="connsiteX5" fmla="*/ 0 w 2664620"/>
                  <a:gd name="connsiteY5" fmla="*/ 2357435 h 2400297"/>
                  <a:gd name="connsiteX6" fmla="*/ 739379 w 2664620"/>
                  <a:gd name="connsiteY6" fmla="*/ 1178718 h 2400297"/>
                  <a:gd name="connsiteX0" fmla="*/ 1025129 w 2664620"/>
                  <a:gd name="connsiteY0" fmla="*/ 692943 h 2400297"/>
                  <a:gd name="connsiteX1" fmla="*/ 1328738 w 2664620"/>
                  <a:gd name="connsiteY1" fmla="*/ 0 h 2400297"/>
                  <a:gd name="connsiteX2" fmla="*/ 2664620 w 2664620"/>
                  <a:gd name="connsiteY2" fmla="*/ 0 h 2400297"/>
                  <a:gd name="connsiteX3" fmla="*/ 1525191 w 2664620"/>
                  <a:gd name="connsiteY3" fmla="*/ 678655 h 2400297"/>
                  <a:gd name="connsiteX4" fmla="*/ 2150270 w 2664620"/>
                  <a:gd name="connsiteY4" fmla="*/ 2400297 h 2400297"/>
                  <a:gd name="connsiteX5" fmla="*/ 0 w 2664620"/>
                  <a:gd name="connsiteY5" fmla="*/ 2357435 h 2400297"/>
                  <a:gd name="connsiteX6" fmla="*/ 1025129 w 2664620"/>
                  <a:gd name="connsiteY6" fmla="*/ 692943 h 2400297"/>
                  <a:gd name="connsiteX0" fmla="*/ 1025129 w 2664620"/>
                  <a:gd name="connsiteY0" fmla="*/ 692943 h 2400297"/>
                  <a:gd name="connsiteX1" fmla="*/ 1328738 w 2664620"/>
                  <a:gd name="connsiteY1" fmla="*/ 0 h 2400297"/>
                  <a:gd name="connsiteX2" fmla="*/ 2664620 w 2664620"/>
                  <a:gd name="connsiteY2" fmla="*/ 0 h 2400297"/>
                  <a:gd name="connsiteX3" fmla="*/ 1639491 w 2664620"/>
                  <a:gd name="connsiteY3" fmla="*/ 778668 h 2400297"/>
                  <a:gd name="connsiteX4" fmla="*/ 2150270 w 2664620"/>
                  <a:gd name="connsiteY4" fmla="*/ 2400297 h 2400297"/>
                  <a:gd name="connsiteX5" fmla="*/ 0 w 2664620"/>
                  <a:gd name="connsiteY5" fmla="*/ 2357435 h 2400297"/>
                  <a:gd name="connsiteX6" fmla="*/ 1025129 w 2664620"/>
                  <a:gd name="connsiteY6" fmla="*/ 692943 h 2400297"/>
                  <a:gd name="connsiteX0" fmla="*/ 925117 w 2664620"/>
                  <a:gd name="connsiteY0" fmla="*/ 950118 h 2400297"/>
                  <a:gd name="connsiteX1" fmla="*/ 1328738 w 2664620"/>
                  <a:gd name="connsiteY1" fmla="*/ 0 h 2400297"/>
                  <a:gd name="connsiteX2" fmla="*/ 2664620 w 2664620"/>
                  <a:gd name="connsiteY2" fmla="*/ 0 h 2400297"/>
                  <a:gd name="connsiteX3" fmla="*/ 1639491 w 2664620"/>
                  <a:gd name="connsiteY3" fmla="*/ 778668 h 2400297"/>
                  <a:gd name="connsiteX4" fmla="*/ 2150270 w 2664620"/>
                  <a:gd name="connsiteY4" fmla="*/ 2400297 h 2400297"/>
                  <a:gd name="connsiteX5" fmla="*/ 0 w 2664620"/>
                  <a:gd name="connsiteY5" fmla="*/ 2357435 h 2400297"/>
                  <a:gd name="connsiteX6" fmla="*/ 925117 w 2664620"/>
                  <a:gd name="connsiteY6" fmla="*/ 950118 h 2400297"/>
                  <a:gd name="connsiteX0" fmla="*/ 925117 w 2664620"/>
                  <a:gd name="connsiteY0" fmla="*/ 950118 h 2400297"/>
                  <a:gd name="connsiteX1" fmla="*/ 928688 w 2664620"/>
                  <a:gd name="connsiteY1" fmla="*/ 385763 h 2400297"/>
                  <a:gd name="connsiteX2" fmla="*/ 2664620 w 2664620"/>
                  <a:gd name="connsiteY2" fmla="*/ 0 h 2400297"/>
                  <a:gd name="connsiteX3" fmla="*/ 1639491 w 2664620"/>
                  <a:gd name="connsiteY3" fmla="*/ 778668 h 2400297"/>
                  <a:gd name="connsiteX4" fmla="*/ 2150270 w 2664620"/>
                  <a:gd name="connsiteY4" fmla="*/ 2400297 h 2400297"/>
                  <a:gd name="connsiteX5" fmla="*/ 0 w 2664620"/>
                  <a:gd name="connsiteY5" fmla="*/ 2357435 h 2400297"/>
                  <a:gd name="connsiteX6" fmla="*/ 925117 w 2664620"/>
                  <a:gd name="connsiteY6" fmla="*/ 950118 h 2400297"/>
                  <a:gd name="connsiteX0" fmla="*/ 925117 w 2232032"/>
                  <a:gd name="connsiteY0" fmla="*/ 564355 h 2014534"/>
                  <a:gd name="connsiteX1" fmla="*/ 928688 w 2232032"/>
                  <a:gd name="connsiteY1" fmla="*/ 0 h 2014534"/>
                  <a:gd name="connsiteX2" fmla="*/ 1350170 w 2232032"/>
                  <a:gd name="connsiteY2" fmla="*/ 0 h 2014534"/>
                  <a:gd name="connsiteX3" fmla="*/ 1639491 w 2232032"/>
                  <a:gd name="connsiteY3" fmla="*/ 392905 h 2014534"/>
                  <a:gd name="connsiteX4" fmla="*/ 2150270 w 2232032"/>
                  <a:gd name="connsiteY4" fmla="*/ 2014534 h 2014534"/>
                  <a:gd name="connsiteX5" fmla="*/ 0 w 2232032"/>
                  <a:gd name="connsiteY5" fmla="*/ 1971672 h 2014534"/>
                  <a:gd name="connsiteX6" fmla="*/ 925117 w 2232032"/>
                  <a:gd name="connsiteY6" fmla="*/ 564355 h 2014534"/>
                  <a:gd name="connsiteX0" fmla="*/ 925117 w 2219728"/>
                  <a:gd name="connsiteY0" fmla="*/ 564355 h 2014534"/>
                  <a:gd name="connsiteX1" fmla="*/ 928688 w 2219728"/>
                  <a:gd name="connsiteY1" fmla="*/ 0 h 2014534"/>
                  <a:gd name="connsiteX2" fmla="*/ 1350170 w 2219728"/>
                  <a:gd name="connsiteY2" fmla="*/ 0 h 2014534"/>
                  <a:gd name="connsiteX3" fmla="*/ 1368029 w 2219728"/>
                  <a:gd name="connsiteY3" fmla="*/ 607218 h 2014534"/>
                  <a:gd name="connsiteX4" fmla="*/ 2150270 w 2219728"/>
                  <a:gd name="connsiteY4" fmla="*/ 2014534 h 2014534"/>
                  <a:gd name="connsiteX5" fmla="*/ 0 w 2219728"/>
                  <a:gd name="connsiteY5" fmla="*/ 1971672 h 2014534"/>
                  <a:gd name="connsiteX6" fmla="*/ 925117 w 2219728"/>
                  <a:gd name="connsiteY6" fmla="*/ 564355 h 2014534"/>
                  <a:gd name="connsiteX0" fmla="*/ 925117 w 2256717"/>
                  <a:gd name="connsiteY0" fmla="*/ 564355 h 2014534"/>
                  <a:gd name="connsiteX1" fmla="*/ 928688 w 2256717"/>
                  <a:gd name="connsiteY1" fmla="*/ 0 h 2014534"/>
                  <a:gd name="connsiteX2" fmla="*/ 1350170 w 2256717"/>
                  <a:gd name="connsiteY2" fmla="*/ 0 h 2014534"/>
                  <a:gd name="connsiteX3" fmla="*/ 1368029 w 2256717"/>
                  <a:gd name="connsiteY3" fmla="*/ 607218 h 2014534"/>
                  <a:gd name="connsiteX4" fmla="*/ 2150270 w 2256717"/>
                  <a:gd name="connsiteY4" fmla="*/ 2014534 h 2014534"/>
                  <a:gd name="connsiteX5" fmla="*/ 0 w 2256717"/>
                  <a:gd name="connsiteY5" fmla="*/ 1971672 h 2014534"/>
                  <a:gd name="connsiteX6" fmla="*/ 925117 w 2256717"/>
                  <a:gd name="connsiteY6" fmla="*/ 564355 h 2014534"/>
                  <a:gd name="connsiteX0" fmla="*/ 925117 w 2256717"/>
                  <a:gd name="connsiteY0" fmla="*/ 650080 h 2014534"/>
                  <a:gd name="connsiteX1" fmla="*/ 928688 w 2256717"/>
                  <a:gd name="connsiteY1" fmla="*/ 0 h 2014534"/>
                  <a:gd name="connsiteX2" fmla="*/ 1350170 w 2256717"/>
                  <a:gd name="connsiteY2" fmla="*/ 0 h 2014534"/>
                  <a:gd name="connsiteX3" fmla="*/ 1368029 w 2256717"/>
                  <a:gd name="connsiteY3" fmla="*/ 607218 h 2014534"/>
                  <a:gd name="connsiteX4" fmla="*/ 2150270 w 2256717"/>
                  <a:gd name="connsiteY4" fmla="*/ 2014534 h 2014534"/>
                  <a:gd name="connsiteX5" fmla="*/ 0 w 2256717"/>
                  <a:gd name="connsiteY5" fmla="*/ 1971672 h 2014534"/>
                  <a:gd name="connsiteX6" fmla="*/ 925117 w 2256717"/>
                  <a:gd name="connsiteY6" fmla="*/ 650080 h 2014534"/>
                  <a:gd name="connsiteX0" fmla="*/ 896542 w 2228142"/>
                  <a:gd name="connsiteY0" fmla="*/ 650080 h 2014534"/>
                  <a:gd name="connsiteX1" fmla="*/ 900113 w 2228142"/>
                  <a:gd name="connsiteY1" fmla="*/ 0 h 2014534"/>
                  <a:gd name="connsiteX2" fmla="*/ 1321595 w 2228142"/>
                  <a:gd name="connsiteY2" fmla="*/ 0 h 2014534"/>
                  <a:gd name="connsiteX3" fmla="*/ 1339454 w 2228142"/>
                  <a:gd name="connsiteY3" fmla="*/ 607218 h 2014534"/>
                  <a:gd name="connsiteX4" fmla="*/ 2121695 w 2228142"/>
                  <a:gd name="connsiteY4" fmla="*/ 2014534 h 2014534"/>
                  <a:gd name="connsiteX5" fmla="*/ 0 w 2228142"/>
                  <a:gd name="connsiteY5" fmla="*/ 1971672 h 2014534"/>
                  <a:gd name="connsiteX6" fmla="*/ 896542 w 2228142"/>
                  <a:gd name="connsiteY6" fmla="*/ 650080 h 2014534"/>
                  <a:gd name="connsiteX0" fmla="*/ 901044 w 2232644"/>
                  <a:gd name="connsiteY0" fmla="*/ 650080 h 2014534"/>
                  <a:gd name="connsiteX1" fmla="*/ 904615 w 2232644"/>
                  <a:gd name="connsiteY1" fmla="*/ 0 h 2014534"/>
                  <a:gd name="connsiteX2" fmla="*/ 1326097 w 2232644"/>
                  <a:gd name="connsiteY2" fmla="*/ 0 h 2014534"/>
                  <a:gd name="connsiteX3" fmla="*/ 1343956 w 2232644"/>
                  <a:gd name="connsiteY3" fmla="*/ 607218 h 2014534"/>
                  <a:gd name="connsiteX4" fmla="*/ 2126197 w 2232644"/>
                  <a:gd name="connsiteY4" fmla="*/ 2014534 h 2014534"/>
                  <a:gd name="connsiteX5" fmla="*/ 4502 w 2232644"/>
                  <a:gd name="connsiteY5" fmla="*/ 1971672 h 2014534"/>
                  <a:gd name="connsiteX6" fmla="*/ 901044 w 2232644"/>
                  <a:gd name="connsiteY6" fmla="*/ 650080 h 2014534"/>
                  <a:gd name="connsiteX0" fmla="*/ 901044 w 2232644"/>
                  <a:gd name="connsiteY0" fmla="*/ 650080 h 2020137"/>
                  <a:gd name="connsiteX1" fmla="*/ 904615 w 2232644"/>
                  <a:gd name="connsiteY1" fmla="*/ 0 h 2020137"/>
                  <a:gd name="connsiteX2" fmla="*/ 1326097 w 2232644"/>
                  <a:gd name="connsiteY2" fmla="*/ 0 h 2020137"/>
                  <a:gd name="connsiteX3" fmla="*/ 1343956 w 2232644"/>
                  <a:gd name="connsiteY3" fmla="*/ 607218 h 2020137"/>
                  <a:gd name="connsiteX4" fmla="*/ 2126197 w 2232644"/>
                  <a:gd name="connsiteY4" fmla="*/ 2014534 h 2020137"/>
                  <a:gd name="connsiteX5" fmla="*/ 4502 w 2232644"/>
                  <a:gd name="connsiteY5" fmla="*/ 1971672 h 2020137"/>
                  <a:gd name="connsiteX6" fmla="*/ 901044 w 2232644"/>
                  <a:gd name="connsiteY6" fmla="*/ 650080 h 2020137"/>
                  <a:gd name="connsiteX0" fmla="*/ 858448 w 2190048"/>
                  <a:gd name="connsiteY0" fmla="*/ 650080 h 2038899"/>
                  <a:gd name="connsiteX1" fmla="*/ 862019 w 2190048"/>
                  <a:gd name="connsiteY1" fmla="*/ 0 h 2038899"/>
                  <a:gd name="connsiteX2" fmla="*/ 1283501 w 2190048"/>
                  <a:gd name="connsiteY2" fmla="*/ 0 h 2038899"/>
                  <a:gd name="connsiteX3" fmla="*/ 1301360 w 2190048"/>
                  <a:gd name="connsiteY3" fmla="*/ 607218 h 2038899"/>
                  <a:gd name="connsiteX4" fmla="*/ 2083601 w 2190048"/>
                  <a:gd name="connsiteY4" fmla="*/ 2014534 h 2038899"/>
                  <a:gd name="connsiteX5" fmla="*/ 4768 w 2190048"/>
                  <a:gd name="connsiteY5" fmla="*/ 2000247 h 2038899"/>
                  <a:gd name="connsiteX6" fmla="*/ 858448 w 2190048"/>
                  <a:gd name="connsiteY6" fmla="*/ 650080 h 2038899"/>
                  <a:gd name="connsiteX0" fmla="*/ 853818 w 2185418"/>
                  <a:gd name="connsiteY0" fmla="*/ 650080 h 2038899"/>
                  <a:gd name="connsiteX1" fmla="*/ 857389 w 2185418"/>
                  <a:gd name="connsiteY1" fmla="*/ 0 h 2038899"/>
                  <a:gd name="connsiteX2" fmla="*/ 1278871 w 2185418"/>
                  <a:gd name="connsiteY2" fmla="*/ 0 h 2038899"/>
                  <a:gd name="connsiteX3" fmla="*/ 1296730 w 2185418"/>
                  <a:gd name="connsiteY3" fmla="*/ 607218 h 2038899"/>
                  <a:gd name="connsiteX4" fmla="*/ 2078971 w 2185418"/>
                  <a:gd name="connsiteY4" fmla="*/ 2014534 h 2038899"/>
                  <a:gd name="connsiteX5" fmla="*/ 138 w 2185418"/>
                  <a:gd name="connsiteY5" fmla="*/ 2000247 h 2038899"/>
                  <a:gd name="connsiteX6" fmla="*/ 853818 w 2185418"/>
                  <a:gd name="connsiteY6" fmla="*/ 650080 h 2038899"/>
                  <a:gd name="connsiteX0" fmla="*/ 853818 w 2099118"/>
                  <a:gd name="connsiteY0" fmla="*/ 650080 h 2038899"/>
                  <a:gd name="connsiteX1" fmla="*/ 857389 w 2099118"/>
                  <a:gd name="connsiteY1" fmla="*/ 0 h 2038899"/>
                  <a:gd name="connsiteX2" fmla="*/ 1278871 w 2099118"/>
                  <a:gd name="connsiteY2" fmla="*/ 0 h 2038899"/>
                  <a:gd name="connsiteX3" fmla="*/ 1296730 w 2099118"/>
                  <a:gd name="connsiteY3" fmla="*/ 607218 h 2038899"/>
                  <a:gd name="connsiteX4" fmla="*/ 2078971 w 2099118"/>
                  <a:gd name="connsiteY4" fmla="*/ 2014534 h 2038899"/>
                  <a:gd name="connsiteX5" fmla="*/ 138 w 2099118"/>
                  <a:gd name="connsiteY5" fmla="*/ 2000247 h 2038899"/>
                  <a:gd name="connsiteX6" fmla="*/ 853818 w 2099118"/>
                  <a:gd name="connsiteY6" fmla="*/ 650080 h 2038899"/>
                  <a:gd name="connsiteX0" fmla="*/ 873971 w 2119271"/>
                  <a:gd name="connsiteY0" fmla="*/ 650080 h 2038899"/>
                  <a:gd name="connsiteX1" fmla="*/ 877542 w 2119271"/>
                  <a:gd name="connsiteY1" fmla="*/ 0 h 2038899"/>
                  <a:gd name="connsiteX2" fmla="*/ 1299024 w 2119271"/>
                  <a:gd name="connsiteY2" fmla="*/ 0 h 2038899"/>
                  <a:gd name="connsiteX3" fmla="*/ 1316883 w 2119271"/>
                  <a:gd name="connsiteY3" fmla="*/ 607218 h 2038899"/>
                  <a:gd name="connsiteX4" fmla="*/ 2099124 w 2119271"/>
                  <a:gd name="connsiteY4" fmla="*/ 2014534 h 2038899"/>
                  <a:gd name="connsiteX5" fmla="*/ 20291 w 2119271"/>
                  <a:gd name="connsiteY5" fmla="*/ 2000247 h 2038899"/>
                  <a:gd name="connsiteX6" fmla="*/ 873971 w 2119271"/>
                  <a:gd name="connsiteY6" fmla="*/ 650080 h 2038899"/>
                  <a:gd name="connsiteX0" fmla="*/ 873971 w 2119271"/>
                  <a:gd name="connsiteY0" fmla="*/ 650080 h 2019876"/>
                  <a:gd name="connsiteX1" fmla="*/ 877542 w 2119271"/>
                  <a:gd name="connsiteY1" fmla="*/ 0 h 2019876"/>
                  <a:gd name="connsiteX2" fmla="*/ 1299024 w 2119271"/>
                  <a:gd name="connsiteY2" fmla="*/ 0 h 2019876"/>
                  <a:gd name="connsiteX3" fmla="*/ 1316883 w 2119271"/>
                  <a:gd name="connsiteY3" fmla="*/ 607218 h 2019876"/>
                  <a:gd name="connsiteX4" fmla="*/ 2099124 w 2119271"/>
                  <a:gd name="connsiteY4" fmla="*/ 2014534 h 2019876"/>
                  <a:gd name="connsiteX5" fmla="*/ 20291 w 2119271"/>
                  <a:gd name="connsiteY5" fmla="*/ 2000247 h 2019876"/>
                  <a:gd name="connsiteX6" fmla="*/ 873971 w 2119271"/>
                  <a:gd name="connsiteY6" fmla="*/ 650080 h 2019876"/>
                  <a:gd name="connsiteX0" fmla="*/ 873971 w 2119271"/>
                  <a:gd name="connsiteY0" fmla="*/ 650080 h 2014534"/>
                  <a:gd name="connsiteX1" fmla="*/ 877542 w 2119271"/>
                  <a:gd name="connsiteY1" fmla="*/ 0 h 2014534"/>
                  <a:gd name="connsiteX2" fmla="*/ 1299024 w 2119271"/>
                  <a:gd name="connsiteY2" fmla="*/ 0 h 2014534"/>
                  <a:gd name="connsiteX3" fmla="*/ 1316883 w 2119271"/>
                  <a:gd name="connsiteY3" fmla="*/ 607218 h 2014534"/>
                  <a:gd name="connsiteX4" fmla="*/ 2099124 w 2119271"/>
                  <a:gd name="connsiteY4" fmla="*/ 2014534 h 2014534"/>
                  <a:gd name="connsiteX5" fmla="*/ 20291 w 2119271"/>
                  <a:gd name="connsiteY5" fmla="*/ 2000247 h 2014534"/>
                  <a:gd name="connsiteX6" fmla="*/ 873971 w 2119271"/>
                  <a:gd name="connsiteY6" fmla="*/ 650080 h 2014534"/>
                  <a:gd name="connsiteX0" fmla="*/ 873971 w 2119271"/>
                  <a:gd name="connsiteY0" fmla="*/ 650080 h 2014534"/>
                  <a:gd name="connsiteX1" fmla="*/ 877542 w 2119271"/>
                  <a:gd name="connsiteY1" fmla="*/ 0 h 2014534"/>
                  <a:gd name="connsiteX2" fmla="*/ 1299024 w 2119271"/>
                  <a:gd name="connsiteY2" fmla="*/ 0 h 2014534"/>
                  <a:gd name="connsiteX3" fmla="*/ 1316883 w 2119271"/>
                  <a:gd name="connsiteY3" fmla="*/ 650081 h 2014534"/>
                  <a:gd name="connsiteX4" fmla="*/ 2099124 w 2119271"/>
                  <a:gd name="connsiteY4" fmla="*/ 2014534 h 2014534"/>
                  <a:gd name="connsiteX5" fmla="*/ 20291 w 2119271"/>
                  <a:gd name="connsiteY5" fmla="*/ 2000247 h 2014534"/>
                  <a:gd name="connsiteX6" fmla="*/ 873971 w 2119271"/>
                  <a:gd name="connsiteY6" fmla="*/ 650080 h 2014534"/>
                  <a:gd name="connsiteX0" fmla="*/ 874627 w 2119927"/>
                  <a:gd name="connsiteY0" fmla="*/ 650080 h 2014534"/>
                  <a:gd name="connsiteX1" fmla="*/ 878198 w 2119927"/>
                  <a:gd name="connsiteY1" fmla="*/ 0 h 2014534"/>
                  <a:gd name="connsiteX2" fmla="*/ 1299680 w 2119927"/>
                  <a:gd name="connsiteY2" fmla="*/ 0 h 2014534"/>
                  <a:gd name="connsiteX3" fmla="*/ 1317539 w 2119927"/>
                  <a:gd name="connsiteY3" fmla="*/ 650081 h 2014534"/>
                  <a:gd name="connsiteX4" fmla="*/ 2099780 w 2119927"/>
                  <a:gd name="connsiteY4" fmla="*/ 2014534 h 2014534"/>
                  <a:gd name="connsiteX5" fmla="*/ 20947 w 2119927"/>
                  <a:gd name="connsiteY5" fmla="*/ 2000247 h 2014534"/>
                  <a:gd name="connsiteX6" fmla="*/ 874627 w 2119927"/>
                  <a:gd name="connsiteY6" fmla="*/ 650080 h 2014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19927" h="2014534">
                    <a:moveTo>
                      <a:pt x="874627" y="650080"/>
                    </a:moveTo>
                    <a:cubicBezTo>
                      <a:pt x="875817" y="461962"/>
                      <a:pt x="877008" y="188118"/>
                      <a:pt x="878198" y="0"/>
                    </a:cubicBezTo>
                    <a:lnTo>
                      <a:pt x="1299680" y="0"/>
                    </a:lnTo>
                    <a:lnTo>
                      <a:pt x="1317539" y="650081"/>
                    </a:lnTo>
                    <a:cubicBezTo>
                      <a:pt x="1621149" y="1071561"/>
                      <a:pt x="2239083" y="1750216"/>
                      <a:pt x="2099780" y="2014534"/>
                    </a:cubicBezTo>
                    <a:cubicBezTo>
                      <a:pt x="1392548" y="2000247"/>
                      <a:pt x="585304" y="2028821"/>
                      <a:pt x="20947" y="2000247"/>
                    </a:cubicBezTo>
                    <a:cubicBezTo>
                      <a:pt x="-132644" y="1764504"/>
                      <a:pt x="599592" y="1014411"/>
                      <a:pt x="874627" y="650080"/>
                    </a:cubicBezTo>
                    <a:close/>
                  </a:path>
                </a:pathLst>
              </a:cu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 rotWithShape="1">
              <a:blip r:embed="rId2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3052"/>
              <a:stretch/>
            </p:blipFill>
            <p:spPr>
              <a:xfrm>
                <a:off x="1276008" y="4310788"/>
                <a:ext cx="1688592" cy="573327"/>
              </a:xfrm>
              <a:prstGeom prst="rect">
                <a:avLst/>
              </a:prstGeom>
            </p:spPr>
          </p:pic>
        </p:grpSp>
        <p:sp>
          <p:nvSpPr>
            <p:cNvPr id="18" name="Oval 17"/>
            <p:cNvSpPr/>
            <p:nvPr/>
          </p:nvSpPr>
          <p:spPr>
            <a:xfrm>
              <a:off x="2592913" y="4656583"/>
              <a:ext cx="196595" cy="98297"/>
            </a:xfrm>
            <a:prstGeom prst="ellipse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318618" y="4496909"/>
              <a:ext cx="196595" cy="98297"/>
            </a:xfrm>
            <a:prstGeom prst="ellipse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826946" y="4702849"/>
              <a:ext cx="196595" cy="9829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672420" y="4389493"/>
              <a:ext cx="196595" cy="9829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098366" y="4639510"/>
              <a:ext cx="196595" cy="9829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430697" y="4607434"/>
              <a:ext cx="196595" cy="98297"/>
            </a:xfrm>
            <a:prstGeom prst="ellipse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555031" y="4397746"/>
              <a:ext cx="196595" cy="9829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876319" y="4514523"/>
              <a:ext cx="196595" cy="9829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ight Arrow 27"/>
          <p:cNvSpPr/>
          <p:nvPr/>
        </p:nvSpPr>
        <p:spPr>
          <a:xfrm>
            <a:off x="2430684" y="3889094"/>
            <a:ext cx="7164832" cy="75487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SD –His –</a:t>
            </a:r>
            <a:r>
              <a:rPr lang="en-US" dirty="0" err="1" smtClean="0"/>
              <a:t>Ura</a:t>
            </a:r>
            <a:r>
              <a:rPr lang="en-US" dirty="0" smtClean="0"/>
              <a:t>		to		SD –His 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6635877" y="3473572"/>
            <a:ext cx="2573525" cy="369332"/>
            <a:chOff x="6635877" y="3473572"/>
            <a:chExt cx="2573525" cy="369332"/>
          </a:xfrm>
        </p:grpSpPr>
        <p:sp>
          <p:nvSpPr>
            <p:cNvPr id="31" name="TextBox 30"/>
            <p:cNvSpPr txBox="1"/>
            <p:nvPr/>
          </p:nvSpPr>
          <p:spPr>
            <a:xfrm>
              <a:off x="6635877" y="3473572"/>
              <a:ext cx="25735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(16 </a:t>
              </a:r>
              <a:r>
                <a:rPr lang="en-US" dirty="0" err="1" smtClean="0"/>
                <a:t>hrs</a:t>
              </a:r>
              <a:r>
                <a:rPr lang="en-US" dirty="0" smtClean="0"/>
                <a:t> = 6.4 generations)</a:t>
              </a:r>
              <a:endParaRPr lang="en-US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6666115" y="3773930"/>
              <a:ext cx="245383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miter lim="800000"/>
              <a:headEnd type="diamond" w="lg" len="lg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430684" y="1566096"/>
            <a:ext cx="6678592" cy="369332"/>
            <a:chOff x="2430684" y="1566096"/>
            <a:chExt cx="6678592" cy="369332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2430684" y="1875550"/>
              <a:ext cx="66785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miter lim="800000"/>
              <a:headEnd type="diamond" w="lg" len="lg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430684" y="1566096"/>
              <a:ext cx="274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50 </a:t>
              </a:r>
              <a:r>
                <a:rPr lang="en-US" dirty="0" err="1" smtClean="0"/>
                <a:t>hrs</a:t>
              </a:r>
              <a:r>
                <a:rPr lang="en-US" dirty="0" smtClean="0"/>
                <a:t> = 20 generations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000914" y="1952858"/>
            <a:ext cx="6119034" cy="369332"/>
            <a:chOff x="3000914" y="1952858"/>
            <a:chExt cx="6119034" cy="369332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3020992" y="2257570"/>
              <a:ext cx="609895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miter lim="800000"/>
              <a:headEnd type="diamond" w="lg" len="lg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000914" y="1952858"/>
              <a:ext cx="28318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45 </a:t>
              </a:r>
              <a:r>
                <a:rPr lang="en-US" dirty="0" err="1" smtClean="0"/>
                <a:t>hrs</a:t>
              </a:r>
              <a:r>
                <a:rPr lang="en-US" dirty="0" smtClean="0"/>
                <a:t> = 18 generations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942562" y="2315921"/>
            <a:ext cx="5177386" cy="369332"/>
            <a:chOff x="3942562" y="2315921"/>
            <a:chExt cx="5177386" cy="369332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3981691" y="2637323"/>
              <a:ext cx="513825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miter lim="800000"/>
              <a:headEnd type="diamond" w="lg" len="lg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942562" y="2315921"/>
              <a:ext cx="2549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37.5 </a:t>
              </a:r>
              <a:r>
                <a:rPr lang="en-US" dirty="0" err="1" smtClean="0"/>
                <a:t>hrs</a:t>
              </a:r>
              <a:r>
                <a:rPr lang="en-US" dirty="0" smtClean="0"/>
                <a:t> = 15 generations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405377" y="2726772"/>
            <a:ext cx="3714571" cy="369332"/>
            <a:chOff x="5405377" y="2726772"/>
            <a:chExt cx="3714571" cy="369332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5405377" y="3029243"/>
              <a:ext cx="371457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miter lim="800000"/>
              <a:headEnd type="diamond" w="lg" len="lg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5405377" y="2726772"/>
              <a:ext cx="2374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25 </a:t>
              </a:r>
              <a:r>
                <a:rPr lang="en-US" dirty="0" err="1" smtClean="0"/>
                <a:t>hrs</a:t>
              </a:r>
              <a:r>
                <a:rPr lang="en-US" dirty="0" smtClean="0"/>
                <a:t> = 10 generations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096000" y="3104241"/>
            <a:ext cx="3023948" cy="369332"/>
            <a:chOff x="6096000" y="3104241"/>
            <a:chExt cx="3023948" cy="369332"/>
          </a:xfrm>
        </p:grpSpPr>
        <p:cxnSp>
          <p:nvCxnSpPr>
            <p:cNvPr id="49" name="Straight Arrow Connector 48"/>
            <p:cNvCxnSpPr/>
            <p:nvPr/>
          </p:nvCxnSpPr>
          <p:spPr>
            <a:xfrm>
              <a:off x="6096000" y="3406712"/>
              <a:ext cx="30239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miter lim="800000"/>
              <a:headEnd type="diamond" w="lg" len="lg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111435" y="3104241"/>
              <a:ext cx="2257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 </a:t>
              </a:r>
              <a:r>
                <a:rPr lang="en-US" dirty="0" err="1" smtClean="0"/>
                <a:t>hrs</a:t>
              </a:r>
              <a:r>
                <a:rPr lang="en-US" dirty="0" smtClean="0"/>
                <a:t> = 8 generations</a:t>
              </a:r>
              <a:endParaRPr lang="en-US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839248" y="4812274"/>
            <a:ext cx="4280700" cy="369332"/>
            <a:chOff x="4839248" y="4812274"/>
            <a:chExt cx="4280700" cy="369332"/>
          </a:xfrm>
        </p:grpSpPr>
        <p:cxnSp>
          <p:nvCxnSpPr>
            <p:cNvPr id="52" name="Straight Arrow Connector 51"/>
            <p:cNvCxnSpPr/>
            <p:nvPr/>
          </p:nvCxnSpPr>
          <p:spPr>
            <a:xfrm>
              <a:off x="7396223" y="4996940"/>
              <a:ext cx="172372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miter lim="800000"/>
              <a:headEnd type="diamond" w="lg" len="lg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839248" y="4812274"/>
              <a:ext cx="24324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12.5 </a:t>
              </a:r>
              <a:r>
                <a:rPr lang="en-US" dirty="0" err="1" smtClean="0"/>
                <a:t>hrs</a:t>
              </a:r>
              <a:r>
                <a:rPr lang="en-US" dirty="0" smtClean="0"/>
                <a:t> = 5 generations</a:t>
              </a:r>
              <a:endParaRPr lang="en-US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848688" y="5124614"/>
            <a:ext cx="4271260" cy="369332"/>
            <a:chOff x="4848688" y="5124614"/>
            <a:chExt cx="4271260" cy="369332"/>
          </a:xfrm>
        </p:grpSpPr>
        <p:sp>
          <p:nvSpPr>
            <p:cNvPr id="55" name="TextBox 54"/>
            <p:cNvSpPr txBox="1"/>
            <p:nvPr/>
          </p:nvSpPr>
          <p:spPr>
            <a:xfrm>
              <a:off x="4848688" y="5124614"/>
              <a:ext cx="24335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7</a:t>
              </a:r>
              <a:r>
                <a:rPr lang="en-US" dirty="0" smtClean="0"/>
                <a:t>.5 </a:t>
              </a:r>
              <a:r>
                <a:rPr lang="en-US" dirty="0" err="1" smtClean="0"/>
                <a:t>hrs</a:t>
              </a:r>
              <a:r>
                <a:rPr lang="en-US" dirty="0" smtClean="0"/>
                <a:t> = 3 generations</a:t>
              </a:r>
              <a:endParaRPr lang="en-US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8009681" y="5311385"/>
              <a:ext cx="111026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miter lim="800000"/>
              <a:headEnd type="diamond" w="lg" len="lg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4848688" y="5436954"/>
            <a:ext cx="4271260" cy="369332"/>
            <a:chOff x="4848688" y="5436954"/>
            <a:chExt cx="4271260" cy="369332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8472668" y="5623901"/>
              <a:ext cx="6472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miter lim="800000"/>
              <a:headEnd type="diamond" w="lg" len="lg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4848688" y="5436954"/>
              <a:ext cx="24335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5.0 </a:t>
              </a:r>
              <a:r>
                <a:rPr lang="en-US" dirty="0" err="1" smtClean="0"/>
                <a:t>hrs</a:t>
              </a:r>
              <a:r>
                <a:rPr lang="en-US" dirty="0" smtClean="0"/>
                <a:t> = 2 generations</a:t>
              </a:r>
              <a:endParaRPr lang="en-US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848688" y="5732995"/>
            <a:ext cx="4271260" cy="369332"/>
            <a:chOff x="4848688" y="5732995"/>
            <a:chExt cx="4271260" cy="369332"/>
          </a:xfrm>
        </p:grpSpPr>
        <p:cxnSp>
          <p:nvCxnSpPr>
            <p:cNvPr id="58" name="Straight Arrow Connector 57"/>
            <p:cNvCxnSpPr/>
            <p:nvPr/>
          </p:nvCxnSpPr>
          <p:spPr>
            <a:xfrm>
              <a:off x="8796308" y="5947991"/>
              <a:ext cx="3236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miter lim="800000"/>
              <a:headEnd type="diamond" w="lg" len="lg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4848688" y="5732995"/>
              <a:ext cx="24335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2.5 </a:t>
              </a:r>
              <a:r>
                <a:rPr lang="en-US" dirty="0" err="1" smtClean="0"/>
                <a:t>hrs</a:t>
              </a:r>
              <a:r>
                <a:rPr lang="en-US" dirty="0" smtClean="0"/>
                <a:t> = 1 generations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4967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317" y="0"/>
            <a:ext cx="8552116" cy="68580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5410200" y="812800"/>
            <a:ext cx="0" cy="2413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026400" y="812800"/>
            <a:ext cx="0" cy="2413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537700" y="812800"/>
            <a:ext cx="0" cy="2413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79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3.drafthouse.com/images/made/and_now_1_757_426_81_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41" y="1196503"/>
            <a:ext cx="10475318" cy="5894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08471" y="466928"/>
            <a:ext cx="8175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Can we change our indexing strategy and save a few $?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8564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68877" y="875489"/>
            <a:ext cx="3340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GSP1 PCR product for Sequencing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575881" y="1857983"/>
            <a:ext cx="731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575881" y="1507787"/>
            <a:ext cx="972766" cy="68093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23511" y="1507787"/>
            <a:ext cx="1355102" cy="68093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N18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79816" y="1517515"/>
            <a:ext cx="570405" cy="6809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918315" y="1507787"/>
            <a:ext cx="972766" cy="68093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Primer2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1575881" y="2451689"/>
            <a:ext cx="7441660" cy="836579"/>
          </a:xfrm>
          <a:prstGeom prst="rightArrow">
            <a:avLst>
              <a:gd name="adj1" fmla="val 50000"/>
              <a:gd name="adj2" fmla="val 476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bp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read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250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68877" y="549453"/>
            <a:ext cx="7422204" cy="2738815"/>
            <a:chOff x="1468877" y="549453"/>
            <a:chExt cx="7422204" cy="2738815"/>
          </a:xfrm>
        </p:grpSpPr>
        <p:sp>
          <p:nvSpPr>
            <p:cNvPr id="5" name="TextBox 4"/>
            <p:cNvSpPr txBox="1"/>
            <p:nvPr/>
          </p:nvSpPr>
          <p:spPr>
            <a:xfrm>
              <a:off x="1468877" y="875489"/>
              <a:ext cx="3340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GSP1 PCR product for Sequencing</a:t>
              </a:r>
              <a:endParaRPr lang="en-US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575881" y="1857983"/>
              <a:ext cx="7315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575881" y="1507787"/>
              <a:ext cx="972766" cy="680936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PE1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23511" y="1507787"/>
              <a:ext cx="1355102" cy="68093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N18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279816" y="1517515"/>
              <a:ext cx="570405" cy="68093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ID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918315" y="1507787"/>
              <a:ext cx="972766" cy="680936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Primer2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1" name="Right Arrow 20"/>
            <p:cNvSpPr/>
            <p:nvPr/>
          </p:nvSpPr>
          <p:spPr>
            <a:xfrm>
              <a:off x="1575881" y="2451689"/>
              <a:ext cx="3871608" cy="836579"/>
            </a:xfrm>
            <a:prstGeom prst="rightArrow">
              <a:avLst>
                <a:gd name="adj1" fmla="val 50000"/>
                <a:gd name="adj2" fmla="val 4767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50 </a:t>
              </a:r>
              <a:r>
                <a:rPr lang="en-US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bp</a:t>
              </a: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read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5233481" y="549453"/>
              <a:ext cx="2616740" cy="836579"/>
            </a:xfrm>
            <a:prstGeom prst="rightArrow">
              <a:avLst>
                <a:gd name="adj1" fmla="val 50000"/>
                <a:gd name="adj2" fmla="val 4767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Custom Indexing 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</a:t>
              </a: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ead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212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68877" y="875489"/>
            <a:ext cx="3340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GSP1 PCR product for Sequencing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575881" y="1857983"/>
            <a:ext cx="731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575881" y="1507787"/>
            <a:ext cx="972766" cy="68093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23511" y="1507787"/>
            <a:ext cx="1355102" cy="68093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N18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79816" y="1517515"/>
            <a:ext cx="570405" cy="6809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918315" y="1507787"/>
            <a:ext cx="972766" cy="68093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Primer2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1575881" y="2451689"/>
            <a:ext cx="7441660" cy="836579"/>
          </a:xfrm>
          <a:prstGeom prst="rightArrow">
            <a:avLst>
              <a:gd name="adj1" fmla="val 50000"/>
              <a:gd name="adj2" fmla="val 476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bp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read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874" y="3802746"/>
            <a:ext cx="7529213" cy="27739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337594" y="2451689"/>
            <a:ext cx="26955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Is there a difference</a:t>
            </a:r>
            <a:r>
              <a:rPr lang="en-US" sz="2400" dirty="0"/>
              <a:t> i</a:t>
            </a:r>
            <a:r>
              <a:rPr lang="en-US" sz="2400" dirty="0" smtClean="0"/>
              <a:t>n quality between the two strategies?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31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1" t="13716" r="17562" b="4563"/>
          <a:stretch/>
        </p:blipFill>
        <p:spPr>
          <a:xfrm>
            <a:off x="175097" y="671209"/>
            <a:ext cx="5068111" cy="49902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46698" y="496111"/>
            <a:ext cx="226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Sequences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36596" y="2520023"/>
            <a:ext cx="4484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Separate sequences either by the sequence in the direct read or by the indexing read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149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1" t="13716" r="17562" b="4563"/>
          <a:stretch/>
        </p:blipFill>
        <p:spPr>
          <a:xfrm>
            <a:off x="175097" y="671209"/>
            <a:ext cx="5068111" cy="49902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46698" y="496111"/>
            <a:ext cx="226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Sequences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531" y="865443"/>
            <a:ext cx="5852172" cy="4389129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4114800" y="2461098"/>
            <a:ext cx="1011676" cy="8268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879404" y="5184843"/>
            <a:ext cx="1947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Hamming Distance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66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1" t="13716" r="17562" b="4563"/>
          <a:stretch/>
        </p:blipFill>
        <p:spPr>
          <a:xfrm>
            <a:off x="175097" y="671209"/>
            <a:ext cx="5068111" cy="49902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46698" y="496111"/>
            <a:ext cx="226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Sequences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531" y="865443"/>
            <a:ext cx="5852172" cy="4389129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4114800" y="2461098"/>
            <a:ext cx="1011676" cy="8268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879404" y="5184843"/>
            <a:ext cx="1947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Hamming Distance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607030" y="1177043"/>
            <a:ext cx="3375498" cy="397052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75190" y="5729593"/>
            <a:ext cx="5808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778 sequence could have been miss assigned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050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3.bp.blogspot.com/-SPXfBwADF9w/V8zG3qPSwXI/AAAAAAAAKvA/zCcigBmWcYIJbvOKBfDfIopVcXkpxLO-wCLcB/w1200-h630-p-k-no-nu/Programm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707" y="1611296"/>
            <a:ext cx="6924586" cy="3635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01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Ran/GSP1?</a:t>
            </a:r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3170161" y="2462262"/>
            <a:ext cx="3248239" cy="2860952"/>
            <a:chOff x="3170161" y="2462262"/>
            <a:chExt cx="3248239" cy="2860952"/>
          </a:xfrm>
        </p:grpSpPr>
        <p:sp>
          <p:nvSpPr>
            <p:cNvPr id="23" name="Arc 22"/>
            <p:cNvSpPr/>
            <p:nvPr/>
          </p:nvSpPr>
          <p:spPr>
            <a:xfrm rot="5400000">
              <a:off x="2896573" y="2897817"/>
              <a:ext cx="2698985" cy="2151809"/>
            </a:xfrm>
            <a:prstGeom prst="arc">
              <a:avLst>
                <a:gd name="adj1" fmla="val 10922762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c 23"/>
            <p:cNvSpPr/>
            <p:nvPr/>
          </p:nvSpPr>
          <p:spPr>
            <a:xfrm rot="9778041">
              <a:off x="5266485" y="2462262"/>
              <a:ext cx="965200" cy="2100015"/>
            </a:xfrm>
            <a:prstGeom prst="arc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113600" y="4371971"/>
              <a:ext cx="304800" cy="315727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27" name="Regular Pentagon 26"/>
            <p:cNvSpPr/>
            <p:nvPr/>
          </p:nvSpPr>
          <p:spPr>
            <a:xfrm>
              <a:off x="4779930" y="3488943"/>
              <a:ext cx="952500" cy="789132"/>
            </a:xfrm>
            <a:prstGeom prst="pent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GAP</a:t>
              </a:r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89794" y="2668773"/>
            <a:ext cx="3317730" cy="2698985"/>
            <a:chOff x="589794" y="2668773"/>
            <a:chExt cx="3317730" cy="2698985"/>
          </a:xfrm>
        </p:grpSpPr>
        <p:sp>
          <p:nvSpPr>
            <p:cNvPr id="17" name="Arc 16"/>
            <p:cNvSpPr/>
            <p:nvPr/>
          </p:nvSpPr>
          <p:spPr>
            <a:xfrm rot="16200000">
              <a:off x="1482127" y="2942361"/>
              <a:ext cx="2698985" cy="2151809"/>
            </a:xfrm>
            <a:prstGeom prst="arc">
              <a:avLst>
                <a:gd name="adj1" fmla="val 10922762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/>
            <p:cNvSpPr/>
            <p:nvPr/>
          </p:nvSpPr>
          <p:spPr>
            <a:xfrm rot="5400000" flipH="1">
              <a:off x="487991" y="3429272"/>
              <a:ext cx="1381592" cy="1177985"/>
            </a:xfrm>
            <a:prstGeom prst="arc">
              <a:avLst>
                <a:gd name="adj1" fmla="val 10922762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gular Pentagon 28"/>
            <p:cNvSpPr/>
            <p:nvPr/>
          </p:nvSpPr>
          <p:spPr>
            <a:xfrm>
              <a:off x="1291530" y="3561586"/>
              <a:ext cx="952500" cy="789132"/>
            </a:xfrm>
            <a:prstGeom prst="pent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GEF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11132" y="4535251"/>
              <a:ext cx="499179" cy="423404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GTP</a:t>
              </a:r>
              <a:endParaRPr lang="en-US" sz="14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07051" y="3074680"/>
              <a:ext cx="499179" cy="428821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GDP</a:t>
              </a:r>
              <a:endParaRPr lang="en-US" sz="14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940385" y="2041055"/>
            <a:ext cx="1206500" cy="1512417"/>
            <a:chOff x="2940385" y="2041055"/>
            <a:chExt cx="1206500" cy="1512417"/>
          </a:xfrm>
        </p:grpSpPr>
        <p:grpSp>
          <p:nvGrpSpPr>
            <p:cNvPr id="4" name="Group 3"/>
            <p:cNvGrpSpPr/>
            <p:nvPr/>
          </p:nvGrpSpPr>
          <p:grpSpPr>
            <a:xfrm>
              <a:off x="2940385" y="2041055"/>
              <a:ext cx="1206500" cy="1163872"/>
              <a:chOff x="1846246" y="5971277"/>
              <a:chExt cx="1206500" cy="40865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199906" y="5971277"/>
                <a:ext cx="499179" cy="2204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 smtClean="0"/>
                  <a:t>GTP</a:t>
                </a:r>
                <a:endParaRPr lang="en-US" sz="1400" dirty="0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1846246" y="6081478"/>
                <a:ext cx="1206500" cy="298450"/>
              </a:xfrm>
              <a:prstGeom prst="ellipse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Ran</a:t>
                </a:r>
                <a:endParaRPr lang="en-US" sz="2400" dirty="0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3182600" y="3184140"/>
              <a:ext cx="762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Active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940385" y="4027480"/>
            <a:ext cx="1206500" cy="1565045"/>
            <a:chOff x="2940385" y="4027480"/>
            <a:chExt cx="1206500" cy="1565045"/>
          </a:xfrm>
        </p:grpSpPr>
        <p:grpSp>
          <p:nvGrpSpPr>
            <p:cNvPr id="7" name="Group 6"/>
            <p:cNvGrpSpPr/>
            <p:nvPr/>
          </p:nvGrpSpPr>
          <p:grpSpPr>
            <a:xfrm>
              <a:off x="2940385" y="4428656"/>
              <a:ext cx="1206500" cy="1163869"/>
              <a:chOff x="1846246" y="5971278"/>
              <a:chExt cx="1206500" cy="40865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199906" y="5971278"/>
                <a:ext cx="499179" cy="2204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 smtClean="0"/>
                  <a:t>GDP</a:t>
                </a:r>
                <a:endParaRPr lang="en-US" sz="1400" dirty="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846246" y="6081478"/>
                <a:ext cx="1206500" cy="298450"/>
              </a:xfrm>
              <a:prstGeom prst="ellipse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Ran</a:t>
                </a:r>
                <a:endParaRPr lang="en-US" sz="2400" dirty="0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3104052" y="4027480"/>
              <a:ext cx="9199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Inactive</a:t>
              </a:r>
              <a:endParaRPr lang="en-US"/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3995969" y="1499160"/>
            <a:ext cx="1596961" cy="65236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Karyopherins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5732430" y="1620921"/>
            <a:ext cx="1799095" cy="1857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563244" y="1426178"/>
            <a:ext cx="212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Nuclear import cycle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5740765" y="1884317"/>
            <a:ext cx="1790760" cy="1867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563244" y="1892802"/>
            <a:ext cx="86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Mitosis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78138" y="6469635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PDB: 3M1I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098" y="2624229"/>
            <a:ext cx="5168924" cy="417783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098" y="2627386"/>
            <a:ext cx="5168924" cy="41778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098" y="2644953"/>
            <a:ext cx="5168924" cy="417783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0" y="6590268"/>
            <a:ext cx="259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Stewart, 2007; Clarke and Zhang, 2008</a:t>
            </a:r>
            <a:endParaRPr lang="en-US" sz="1200" dirty="0"/>
          </a:p>
        </p:txBody>
      </p:sp>
      <p:sp>
        <p:nvSpPr>
          <p:cNvPr id="16" name="Hexagon 15"/>
          <p:cNvSpPr/>
          <p:nvPr/>
        </p:nvSpPr>
        <p:spPr>
          <a:xfrm>
            <a:off x="2437827" y="5619322"/>
            <a:ext cx="1005116" cy="877110"/>
          </a:xfrm>
          <a:prstGeom prst="hexag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NTF2</a:t>
            </a:r>
            <a:endParaRPr lang="en-US" dirty="0"/>
          </a:p>
        </p:txBody>
      </p:sp>
      <p:sp>
        <p:nvSpPr>
          <p:cNvPr id="35" name="Hexagon 34"/>
          <p:cNvSpPr/>
          <p:nvPr/>
        </p:nvSpPr>
        <p:spPr>
          <a:xfrm>
            <a:off x="2137771" y="1516520"/>
            <a:ext cx="1005116" cy="877110"/>
          </a:xfrm>
          <a:prstGeom prst="hexag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210708" y="2357233"/>
            <a:ext cx="5429194" cy="3568244"/>
            <a:chOff x="210708" y="2357233"/>
            <a:chExt cx="5429194" cy="3568244"/>
          </a:xfrm>
        </p:grpSpPr>
        <p:cxnSp>
          <p:nvCxnSpPr>
            <p:cNvPr id="37" name="Straight Connector 36"/>
            <p:cNvCxnSpPr/>
            <p:nvPr/>
          </p:nvCxnSpPr>
          <p:spPr>
            <a:xfrm flipV="1">
              <a:off x="511494" y="2357233"/>
              <a:ext cx="5128408" cy="3497467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 rot="19555640">
              <a:off x="210708" y="5283863"/>
              <a:ext cx="933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Nucleus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 rot="19424166">
              <a:off x="411074" y="5556145"/>
              <a:ext cx="1169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Cytoplasm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1192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0" grpId="0"/>
      <p:bldP spid="45" grpId="0"/>
      <p:bldP spid="11" grpId="0"/>
      <p:bldP spid="16" grpId="0" animBg="1"/>
      <p:bldP spid="3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>
            <a:off x="6692630" y="5340485"/>
            <a:ext cx="817123" cy="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3142034" y="5077838"/>
            <a:ext cx="2149813" cy="169261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7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317" y="0"/>
            <a:ext cx="8552116" cy="68580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5410200" y="812800"/>
            <a:ext cx="0" cy="2413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026400" y="812800"/>
            <a:ext cx="0" cy="2413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537700" y="812800"/>
            <a:ext cx="0" cy="2413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88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806418"/>
            <a:ext cx="5852172" cy="43891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806418"/>
            <a:ext cx="5852172" cy="43891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61263" y="5175434"/>
            <a:ext cx="1617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 Generations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457263" y="5147068"/>
            <a:ext cx="1617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20 Generations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5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311" y="0"/>
            <a:ext cx="8773379" cy="658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34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311" y="0"/>
            <a:ext cx="8773379" cy="658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37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0" t="24180" r="7059" b="21077"/>
          <a:stretch/>
        </p:blipFill>
        <p:spPr>
          <a:xfrm>
            <a:off x="804408" y="824291"/>
            <a:ext cx="5097295" cy="240273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6" t="24402" r="6893" b="22850"/>
          <a:stretch/>
        </p:blipFill>
        <p:spPr>
          <a:xfrm>
            <a:off x="6239976" y="824291"/>
            <a:ext cx="5097295" cy="231518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2" t="27711" r="4654" b="22563"/>
          <a:stretch/>
        </p:blipFill>
        <p:spPr>
          <a:xfrm>
            <a:off x="804408" y="3227023"/>
            <a:ext cx="5236234" cy="218248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9" t="28422" r="7420" b="21657"/>
          <a:stretch/>
        </p:blipFill>
        <p:spPr>
          <a:xfrm>
            <a:off x="6316697" y="3227023"/>
            <a:ext cx="5020574" cy="219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20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5" t="23515" r="5895" b="22407"/>
          <a:stretch/>
        </p:blipFill>
        <p:spPr>
          <a:xfrm>
            <a:off x="804408" y="834020"/>
            <a:ext cx="5126476" cy="23735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4" t="24424" r="7826" b="21719"/>
          <a:stretch/>
        </p:blipFill>
        <p:spPr>
          <a:xfrm>
            <a:off x="6269157" y="834020"/>
            <a:ext cx="5048655" cy="236382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7" t="27559" r="7625" b="23109"/>
          <a:stretch/>
        </p:blipFill>
        <p:spPr>
          <a:xfrm>
            <a:off x="804408" y="3207569"/>
            <a:ext cx="5029200" cy="216523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5" t="28269" r="7093" b="23578"/>
          <a:stretch/>
        </p:blipFill>
        <p:spPr>
          <a:xfrm>
            <a:off x="6271359" y="3259328"/>
            <a:ext cx="5046453" cy="211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34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459" y="1304680"/>
            <a:ext cx="6488349" cy="48662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56817" y="893967"/>
            <a:ext cx="2675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Parul</a:t>
            </a:r>
            <a:r>
              <a:rPr lang="en-US" dirty="0" smtClean="0"/>
              <a:t> Fitness Score for data missing in 15Gen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326860" y="3498895"/>
            <a:ext cx="0" cy="21595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9" t="8920" r="6820"/>
          <a:stretch/>
        </p:blipFill>
        <p:spPr>
          <a:xfrm>
            <a:off x="6199762" y="1780161"/>
            <a:ext cx="5992238" cy="452696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953983" y="893967"/>
            <a:ext cx="2645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 Gen Fitness score at “Low” </a:t>
            </a:r>
            <a:r>
              <a:rPr lang="en-US" dirty="0" err="1" smtClean="0"/>
              <a:t>Parul</a:t>
            </a:r>
            <a:r>
              <a:rPr lang="en-US" dirty="0" smtClean="0"/>
              <a:t> score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013643" y="2091447"/>
            <a:ext cx="1235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574 of 733 are missing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0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hinge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93778" y="97277"/>
            <a:ext cx="9754600" cy="658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85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Ran/GSP1?</a:t>
            </a:r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3170161" y="2624229"/>
            <a:ext cx="3044932" cy="2948011"/>
            <a:chOff x="3170161" y="2624229"/>
            <a:chExt cx="3044932" cy="2948011"/>
          </a:xfrm>
        </p:grpSpPr>
        <p:sp>
          <p:nvSpPr>
            <p:cNvPr id="23" name="Arc 22"/>
            <p:cNvSpPr/>
            <p:nvPr/>
          </p:nvSpPr>
          <p:spPr>
            <a:xfrm rot="5400000">
              <a:off x="2896573" y="2897817"/>
              <a:ext cx="2698985" cy="2151809"/>
            </a:xfrm>
            <a:prstGeom prst="arc">
              <a:avLst>
                <a:gd name="adj1" fmla="val 10922762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c 23"/>
            <p:cNvSpPr/>
            <p:nvPr/>
          </p:nvSpPr>
          <p:spPr>
            <a:xfrm rot="9778041">
              <a:off x="5063178" y="3346804"/>
              <a:ext cx="965200" cy="2100015"/>
            </a:xfrm>
            <a:prstGeom prst="arc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910293" y="5256513"/>
              <a:ext cx="304800" cy="315727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27" name="Regular Pentagon 26"/>
            <p:cNvSpPr/>
            <p:nvPr/>
          </p:nvSpPr>
          <p:spPr>
            <a:xfrm>
              <a:off x="4576623" y="4373485"/>
              <a:ext cx="952500" cy="789132"/>
            </a:xfrm>
            <a:prstGeom prst="pent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GAP</a:t>
              </a:r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02476" y="1980995"/>
            <a:ext cx="3305048" cy="3386763"/>
            <a:chOff x="602476" y="1980995"/>
            <a:chExt cx="3305048" cy="3386763"/>
          </a:xfrm>
        </p:grpSpPr>
        <p:sp>
          <p:nvSpPr>
            <p:cNvPr id="17" name="Arc 16"/>
            <p:cNvSpPr/>
            <p:nvPr/>
          </p:nvSpPr>
          <p:spPr>
            <a:xfrm rot="16200000">
              <a:off x="1482127" y="2942361"/>
              <a:ext cx="2698985" cy="2151809"/>
            </a:xfrm>
            <a:prstGeom prst="arc">
              <a:avLst>
                <a:gd name="adj1" fmla="val 10922762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/>
            <p:cNvSpPr/>
            <p:nvPr/>
          </p:nvSpPr>
          <p:spPr>
            <a:xfrm rot="5400000" flipH="1">
              <a:off x="691176" y="2403952"/>
              <a:ext cx="1381592" cy="1177985"/>
            </a:xfrm>
            <a:prstGeom prst="arc">
              <a:avLst>
                <a:gd name="adj1" fmla="val 8471308"/>
                <a:gd name="adj2" fmla="val 21280712"/>
              </a:avLst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gular Pentagon 28"/>
            <p:cNvSpPr/>
            <p:nvPr/>
          </p:nvSpPr>
          <p:spPr>
            <a:xfrm>
              <a:off x="1494715" y="2536266"/>
              <a:ext cx="952500" cy="789132"/>
            </a:xfrm>
            <a:prstGeom prst="pent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GEF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02476" y="2992364"/>
              <a:ext cx="499179" cy="423404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GTP</a:t>
              </a:r>
              <a:endParaRPr lang="en-US" sz="14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8683" y="1980995"/>
              <a:ext cx="499179" cy="428821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GDP</a:t>
              </a:r>
              <a:endParaRPr lang="en-US" sz="14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940385" y="2041055"/>
            <a:ext cx="1206500" cy="1512417"/>
            <a:chOff x="2940385" y="2041055"/>
            <a:chExt cx="1206500" cy="1512417"/>
          </a:xfrm>
        </p:grpSpPr>
        <p:grpSp>
          <p:nvGrpSpPr>
            <p:cNvPr id="4" name="Group 3"/>
            <p:cNvGrpSpPr/>
            <p:nvPr/>
          </p:nvGrpSpPr>
          <p:grpSpPr>
            <a:xfrm>
              <a:off x="2940385" y="2041055"/>
              <a:ext cx="1206500" cy="1163872"/>
              <a:chOff x="1846246" y="5971277"/>
              <a:chExt cx="1206500" cy="40865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199906" y="5971277"/>
                <a:ext cx="499179" cy="2204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 smtClean="0"/>
                  <a:t>GTP</a:t>
                </a:r>
                <a:endParaRPr lang="en-US" sz="1400" dirty="0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1846246" y="6081478"/>
                <a:ext cx="1206500" cy="298450"/>
              </a:xfrm>
              <a:prstGeom prst="ellipse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Ran</a:t>
                </a:r>
                <a:endParaRPr lang="en-US" sz="2400" dirty="0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3182600" y="3184140"/>
              <a:ext cx="762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Active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940385" y="4428656"/>
            <a:ext cx="1206500" cy="1531196"/>
            <a:chOff x="2940385" y="4428656"/>
            <a:chExt cx="1206500" cy="1531196"/>
          </a:xfrm>
        </p:grpSpPr>
        <p:grpSp>
          <p:nvGrpSpPr>
            <p:cNvPr id="7" name="Group 6"/>
            <p:cNvGrpSpPr/>
            <p:nvPr/>
          </p:nvGrpSpPr>
          <p:grpSpPr>
            <a:xfrm>
              <a:off x="2940385" y="4428656"/>
              <a:ext cx="1206500" cy="1163869"/>
              <a:chOff x="1846246" y="5971278"/>
              <a:chExt cx="1206500" cy="40865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199906" y="5971278"/>
                <a:ext cx="499179" cy="2204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 smtClean="0"/>
                  <a:t>GDP</a:t>
                </a:r>
                <a:endParaRPr lang="en-US" sz="1400" dirty="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846246" y="6081478"/>
                <a:ext cx="1206500" cy="298450"/>
              </a:xfrm>
              <a:prstGeom prst="ellipse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Ran</a:t>
                </a:r>
                <a:endParaRPr lang="en-US" sz="2400" dirty="0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3104052" y="5590520"/>
              <a:ext cx="9199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Inactive</a:t>
              </a:r>
              <a:endParaRPr lang="en-US"/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3995969" y="1499160"/>
            <a:ext cx="1596961" cy="65236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Karyopherins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5732430" y="1620921"/>
            <a:ext cx="1799095" cy="1857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563244" y="1426178"/>
            <a:ext cx="212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Nuclear import cycle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5740765" y="1884317"/>
            <a:ext cx="1790760" cy="1867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563244" y="1892802"/>
            <a:ext cx="86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Mitosis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78138" y="6469635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PDB: 3M1I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098" y="2624229"/>
            <a:ext cx="5168924" cy="417783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098" y="2627386"/>
            <a:ext cx="5168924" cy="41778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098" y="2644953"/>
            <a:ext cx="5168924" cy="417783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0" y="6590268"/>
            <a:ext cx="259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Stewart, 2007; Clarke and Zhang, 2008</a:t>
            </a:r>
            <a:endParaRPr lang="en-US" sz="1200" dirty="0"/>
          </a:p>
        </p:txBody>
      </p:sp>
      <p:sp>
        <p:nvSpPr>
          <p:cNvPr id="16" name="Hexagon 15"/>
          <p:cNvSpPr/>
          <p:nvPr/>
        </p:nvSpPr>
        <p:spPr>
          <a:xfrm>
            <a:off x="1923405" y="5695345"/>
            <a:ext cx="1005116" cy="264507"/>
          </a:xfrm>
          <a:prstGeom prst="hexag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NTF2</a:t>
            </a:r>
            <a:endParaRPr lang="en-US" dirty="0"/>
          </a:p>
        </p:txBody>
      </p:sp>
      <p:sp>
        <p:nvSpPr>
          <p:cNvPr id="35" name="Hexagon 34"/>
          <p:cNvSpPr/>
          <p:nvPr/>
        </p:nvSpPr>
        <p:spPr>
          <a:xfrm>
            <a:off x="2165045" y="1698691"/>
            <a:ext cx="1005116" cy="253305"/>
          </a:xfrm>
          <a:prstGeom prst="hexag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 rot="2063854">
            <a:off x="554079" y="2249492"/>
            <a:ext cx="5429194" cy="3568244"/>
            <a:chOff x="210708" y="2357233"/>
            <a:chExt cx="5429194" cy="3568244"/>
          </a:xfrm>
        </p:grpSpPr>
        <p:cxnSp>
          <p:nvCxnSpPr>
            <p:cNvPr id="37" name="Straight Connector 36"/>
            <p:cNvCxnSpPr/>
            <p:nvPr/>
          </p:nvCxnSpPr>
          <p:spPr>
            <a:xfrm flipV="1">
              <a:off x="511494" y="2357233"/>
              <a:ext cx="5128408" cy="3497467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 rot="19555640">
              <a:off x="210708" y="5283863"/>
              <a:ext cx="933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Nucleus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 rot="19424166">
              <a:off x="411074" y="5556145"/>
              <a:ext cx="1169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Cytoplasm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5613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0" grpId="0"/>
      <p:bldP spid="45" grpId="0"/>
      <p:bldP spid="11" grpId="0"/>
      <p:bldP spid="16" grpId="0" animBg="1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Design</a:t>
            </a:r>
            <a:endParaRPr lang="en-US" dirty="0"/>
          </a:p>
        </p:txBody>
      </p:sp>
      <p:grpSp>
        <p:nvGrpSpPr>
          <p:cNvPr id="75" name="Group 74"/>
          <p:cNvGrpSpPr/>
          <p:nvPr/>
        </p:nvGrpSpPr>
        <p:grpSpPr>
          <a:xfrm>
            <a:off x="191688" y="2545133"/>
            <a:ext cx="3075958" cy="2340718"/>
            <a:chOff x="213421" y="1856986"/>
            <a:chExt cx="3075958" cy="2340718"/>
          </a:xfrm>
        </p:grpSpPr>
        <p:sp>
          <p:nvSpPr>
            <p:cNvPr id="60" name="Oval 59"/>
            <p:cNvSpPr/>
            <p:nvPr/>
          </p:nvSpPr>
          <p:spPr>
            <a:xfrm>
              <a:off x="213421" y="1856986"/>
              <a:ext cx="3075958" cy="234071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695809" y="2009661"/>
              <a:ext cx="1439118" cy="975207"/>
              <a:chOff x="820314" y="2112847"/>
              <a:chExt cx="1439118" cy="975207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820314" y="2112847"/>
                <a:ext cx="1439118" cy="966294"/>
                <a:chOff x="1662546" y="2481943"/>
                <a:chExt cx="1876301" cy="1259841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1662546" y="2600697"/>
                  <a:ext cx="1876301" cy="1068779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2258949" y="2481943"/>
                  <a:ext cx="686131" cy="237507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GSP1</a:t>
                  </a:r>
                  <a:endParaRPr lang="en-US" sz="1200" dirty="0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1975259" y="3503700"/>
                  <a:ext cx="598234" cy="238084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5" name="Rectangle 34"/>
              <p:cNvSpPr/>
              <p:nvPr/>
            </p:nvSpPr>
            <p:spPr>
              <a:xfrm>
                <a:off x="1597566" y="2896530"/>
                <a:ext cx="446299" cy="191524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 smtClean="0"/>
                  <a:t>Ura</a:t>
                </a:r>
                <a:endParaRPr lang="en-US" sz="1200" dirty="0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1356814" y="3017109"/>
              <a:ext cx="1439118" cy="978641"/>
              <a:chOff x="2369461" y="2809063"/>
              <a:chExt cx="1439118" cy="978641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2369461" y="2812497"/>
                <a:ext cx="1439118" cy="975207"/>
                <a:chOff x="820314" y="2112847"/>
                <a:chExt cx="1439118" cy="975207"/>
              </a:xfrm>
            </p:grpSpPr>
            <p:grpSp>
              <p:nvGrpSpPr>
                <p:cNvPr id="47" name="Group 46"/>
                <p:cNvGrpSpPr/>
                <p:nvPr/>
              </p:nvGrpSpPr>
              <p:grpSpPr>
                <a:xfrm>
                  <a:off x="820314" y="2112847"/>
                  <a:ext cx="1439118" cy="966294"/>
                  <a:chOff x="1662546" y="2481943"/>
                  <a:chExt cx="1876301" cy="1259841"/>
                </a:xfrm>
              </p:grpSpPr>
              <p:sp>
                <p:nvSpPr>
                  <p:cNvPr id="49" name="Oval 48"/>
                  <p:cNvSpPr/>
                  <p:nvPr/>
                </p:nvSpPr>
                <p:spPr>
                  <a:xfrm>
                    <a:off x="1662546" y="2600697"/>
                    <a:ext cx="1876301" cy="1068779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Rectangle 49"/>
                  <p:cNvSpPr/>
                  <p:nvPr/>
                </p:nvSpPr>
                <p:spPr>
                  <a:xfrm>
                    <a:off x="2258949" y="2481943"/>
                    <a:ext cx="686131" cy="237507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/>
                      <a:t>GSP1</a:t>
                    </a:r>
                    <a:endParaRPr lang="en-US" sz="1200" dirty="0"/>
                  </a:p>
                </p:txBody>
              </p:sp>
              <p:sp>
                <p:nvSpPr>
                  <p:cNvPr id="51" name="Rectangle 50"/>
                  <p:cNvSpPr/>
                  <p:nvPr/>
                </p:nvSpPr>
                <p:spPr>
                  <a:xfrm>
                    <a:off x="1975259" y="3503700"/>
                    <a:ext cx="598234" cy="238084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8" name="Rectangle 47"/>
                <p:cNvSpPr/>
                <p:nvPr/>
              </p:nvSpPr>
              <p:spPr>
                <a:xfrm>
                  <a:off x="1597566" y="2896530"/>
                  <a:ext cx="446299" cy="191524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His</a:t>
                  </a:r>
                  <a:endParaRPr lang="en-US" sz="1200" dirty="0"/>
                </a:p>
              </p:txBody>
            </p:sp>
          </p:grpSp>
          <p:cxnSp>
            <p:nvCxnSpPr>
              <p:cNvPr id="46" name="Straight Connector 45"/>
              <p:cNvCxnSpPr/>
              <p:nvPr/>
            </p:nvCxnSpPr>
            <p:spPr>
              <a:xfrm>
                <a:off x="2902065" y="2809063"/>
                <a:ext cx="0" cy="182167"/>
              </a:xfrm>
              <a:prstGeom prst="line">
                <a:avLst/>
              </a:prstGeom>
              <a:ln w="28575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6" name="Group 75"/>
          <p:cNvGrpSpPr/>
          <p:nvPr/>
        </p:nvGrpSpPr>
        <p:grpSpPr>
          <a:xfrm>
            <a:off x="2431196" y="4115705"/>
            <a:ext cx="3075958" cy="2340718"/>
            <a:chOff x="2482025" y="3711375"/>
            <a:chExt cx="3075958" cy="2340718"/>
          </a:xfrm>
        </p:grpSpPr>
        <p:sp>
          <p:nvSpPr>
            <p:cNvPr id="61" name="Oval 60"/>
            <p:cNvSpPr/>
            <p:nvPr/>
          </p:nvSpPr>
          <p:spPr>
            <a:xfrm>
              <a:off x="2482025" y="3711375"/>
              <a:ext cx="3075958" cy="234071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3085163" y="4888324"/>
              <a:ext cx="1439118" cy="975207"/>
              <a:chOff x="2369461" y="2812497"/>
              <a:chExt cx="1439118" cy="975207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2369461" y="2812497"/>
                <a:ext cx="1439118" cy="975207"/>
                <a:chOff x="820314" y="2112847"/>
                <a:chExt cx="1439118" cy="975207"/>
              </a:xfrm>
            </p:grpSpPr>
            <p:grpSp>
              <p:nvGrpSpPr>
                <p:cNvPr id="38" name="Group 37"/>
                <p:cNvGrpSpPr/>
                <p:nvPr/>
              </p:nvGrpSpPr>
              <p:grpSpPr>
                <a:xfrm>
                  <a:off x="820314" y="2112847"/>
                  <a:ext cx="1439118" cy="966294"/>
                  <a:chOff x="1662546" y="2481943"/>
                  <a:chExt cx="1876301" cy="1259841"/>
                </a:xfrm>
              </p:grpSpPr>
              <p:sp>
                <p:nvSpPr>
                  <p:cNvPr id="40" name="Oval 39"/>
                  <p:cNvSpPr/>
                  <p:nvPr/>
                </p:nvSpPr>
                <p:spPr>
                  <a:xfrm>
                    <a:off x="1662546" y="2600697"/>
                    <a:ext cx="1876301" cy="1068779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Rectangle 40"/>
                  <p:cNvSpPr/>
                  <p:nvPr/>
                </p:nvSpPr>
                <p:spPr>
                  <a:xfrm>
                    <a:off x="2258949" y="2481943"/>
                    <a:ext cx="686131" cy="237507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/>
                      <a:t>GSP1</a:t>
                    </a:r>
                    <a:endParaRPr lang="en-US" sz="1200" dirty="0"/>
                  </a:p>
                </p:txBody>
              </p:sp>
              <p:sp>
                <p:nvSpPr>
                  <p:cNvPr id="42" name="Rectangle 41"/>
                  <p:cNvSpPr/>
                  <p:nvPr/>
                </p:nvSpPr>
                <p:spPr>
                  <a:xfrm>
                    <a:off x="1975259" y="3503700"/>
                    <a:ext cx="598234" cy="238084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9" name="Rectangle 38"/>
                <p:cNvSpPr/>
                <p:nvPr/>
              </p:nvSpPr>
              <p:spPr>
                <a:xfrm>
                  <a:off x="1597566" y="2896530"/>
                  <a:ext cx="446299" cy="191524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His</a:t>
                  </a:r>
                  <a:endParaRPr lang="en-US" sz="1200" dirty="0"/>
                </a:p>
              </p:txBody>
            </p:sp>
          </p:grpSp>
          <p:cxnSp>
            <p:nvCxnSpPr>
              <p:cNvPr id="29" name="Straight Connector 28"/>
              <p:cNvCxnSpPr/>
              <p:nvPr/>
            </p:nvCxnSpPr>
            <p:spPr>
              <a:xfrm>
                <a:off x="3234573" y="2815413"/>
                <a:ext cx="0" cy="182167"/>
              </a:xfrm>
              <a:prstGeom prst="line">
                <a:avLst/>
              </a:prstGeom>
              <a:ln w="28575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3320157" y="3749948"/>
              <a:ext cx="1439118" cy="975207"/>
              <a:chOff x="820314" y="2112847"/>
              <a:chExt cx="1439118" cy="975207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820314" y="2112847"/>
                <a:ext cx="1439118" cy="966294"/>
                <a:chOff x="1662546" y="2481943"/>
                <a:chExt cx="1876301" cy="1259841"/>
              </a:xfrm>
            </p:grpSpPr>
            <p:sp>
              <p:nvSpPr>
                <p:cNvPr id="65" name="Oval 64"/>
                <p:cNvSpPr/>
                <p:nvPr/>
              </p:nvSpPr>
              <p:spPr>
                <a:xfrm>
                  <a:off x="1662546" y="2600697"/>
                  <a:ext cx="1876301" cy="1068779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2258949" y="2481943"/>
                  <a:ext cx="686131" cy="237507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GSP1</a:t>
                  </a:r>
                  <a:endParaRPr lang="en-US" sz="1200" dirty="0"/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1975259" y="3503700"/>
                  <a:ext cx="598234" cy="238084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4" name="Rectangle 63"/>
              <p:cNvSpPr/>
              <p:nvPr/>
            </p:nvSpPr>
            <p:spPr>
              <a:xfrm>
                <a:off x="1597566" y="2896530"/>
                <a:ext cx="446299" cy="191524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 smtClean="0"/>
                  <a:t>Ura</a:t>
                </a:r>
                <a:endParaRPr lang="en-US" sz="1200" dirty="0"/>
              </a:p>
            </p:txBody>
          </p:sp>
        </p:grpSp>
      </p:grpSp>
      <p:grpSp>
        <p:nvGrpSpPr>
          <p:cNvPr id="77" name="Group 76"/>
          <p:cNvGrpSpPr/>
          <p:nvPr/>
        </p:nvGrpSpPr>
        <p:grpSpPr>
          <a:xfrm>
            <a:off x="2570634" y="1754712"/>
            <a:ext cx="3075958" cy="2340718"/>
            <a:chOff x="3085163" y="1351371"/>
            <a:chExt cx="3075958" cy="2340718"/>
          </a:xfrm>
        </p:grpSpPr>
        <p:sp>
          <p:nvSpPr>
            <p:cNvPr id="74" name="Oval 73"/>
            <p:cNvSpPr/>
            <p:nvPr/>
          </p:nvSpPr>
          <p:spPr>
            <a:xfrm>
              <a:off x="3085163" y="1351371"/>
              <a:ext cx="3075958" cy="234071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3406657" y="2421494"/>
              <a:ext cx="1439118" cy="975207"/>
              <a:chOff x="2369461" y="2812497"/>
              <a:chExt cx="1439118" cy="975207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2369461" y="2812497"/>
                <a:ext cx="1439118" cy="975207"/>
                <a:chOff x="820314" y="2112847"/>
                <a:chExt cx="1439118" cy="975207"/>
              </a:xfrm>
            </p:grpSpPr>
            <p:grpSp>
              <p:nvGrpSpPr>
                <p:cNvPr id="55" name="Group 54"/>
                <p:cNvGrpSpPr/>
                <p:nvPr/>
              </p:nvGrpSpPr>
              <p:grpSpPr>
                <a:xfrm>
                  <a:off x="820314" y="2112847"/>
                  <a:ext cx="1439118" cy="966294"/>
                  <a:chOff x="1662546" y="2481943"/>
                  <a:chExt cx="1876301" cy="1259841"/>
                </a:xfrm>
              </p:grpSpPr>
              <p:sp>
                <p:nvSpPr>
                  <p:cNvPr id="57" name="Oval 56"/>
                  <p:cNvSpPr/>
                  <p:nvPr/>
                </p:nvSpPr>
                <p:spPr>
                  <a:xfrm>
                    <a:off x="1662546" y="2600697"/>
                    <a:ext cx="1876301" cy="1068779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Rectangle 57"/>
                  <p:cNvSpPr/>
                  <p:nvPr/>
                </p:nvSpPr>
                <p:spPr>
                  <a:xfrm>
                    <a:off x="2258949" y="2481943"/>
                    <a:ext cx="686131" cy="237507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/>
                      <a:t>GSP1</a:t>
                    </a:r>
                    <a:endParaRPr lang="en-US" sz="1200" dirty="0"/>
                  </a:p>
                </p:txBody>
              </p:sp>
              <p:sp>
                <p:nvSpPr>
                  <p:cNvPr id="59" name="Rectangle 58"/>
                  <p:cNvSpPr/>
                  <p:nvPr/>
                </p:nvSpPr>
                <p:spPr>
                  <a:xfrm>
                    <a:off x="1975259" y="3503700"/>
                    <a:ext cx="598234" cy="238084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6" name="Rectangle 55"/>
                <p:cNvSpPr/>
                <p:nvPr/>
              </p:nvSpPr>
              <p:spPr>
                <a:xfrm>
                  <a:off x="1597566" y="2896530"/>
                  <a:ext cx="446299" cy="191524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His</a:t>
                  </a:r>
                  <a:endParaRPr lang="en-US" sz="1200" dirty="0"/>
                </a:p>
              </p:txBody>
            </p:sp>
          </p:grpSp>
          <p:cxnSp>
            <p:nvCxnSpPr>
              <p:cNvPr id="54" name="Straight Connector 53"/>
              <p:cNvCxnSpPr/>
              <p:nvPr/>
            </p:nvCxnSpPr>
            <p:spPr>
              <a:xfrm>
                <a:off x="3068318" y="2815413"/>
                <a:ext cx="0" cy="182167"/>
              </a:xfrm>
              <a:prstGeom prst="line">
                <a:avLst/>
              </a:prstGeom>
              <a:ln w="28575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4320558" y="1533936"/>
              <a:ext cx="1439118" cy="975207"/>
              <a:chOff x="820314" y="2112847"/>
              <a:chExt cx="1439118" cy="975207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820314" y="2112847"/>
                <a:ext cx="1439118" cy="966294"/>
                <a:chOff x="1662546" y="2481943"/>
                <a:chExt cx="1876301" cy="1259841"/>
              </a:xfrm>
            </p:grpSpPr>
            <p:sp>
              <p:nvSpPr>
                <p:cNvPr id="71" name="Oval 70"/>
                <p:cNvSpPr/>
                <p:nvPr/>
              </p:nvSpPr>
              <p:spPr>
                <a:xfrm>
                  <a:off x="1662546" y="2600697"/>
                  <a:ext cx="1876301" cy="1068779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2258949" y="2481943"/>
                  <a:ext cx="686131" cy="237507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GSP1</a:t>
                  </a:r>
                  <a:endParaRPr lang="en-US" sz="1200" dirty="0"/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1975259" y="3503700"/>
                  <a:ext cx="598234" cy="238084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0" name="Rectangle 69"/>
              <p:cNvSpPr/>
              <p:nvPr/>
            </p:nvSpPr>
            <p:spPr>
              <a:xfrm>
                <a:off x="1597566" y="2896530"/>
                <a:ext cx="446299" cy="191524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 smtClean="0"/>
                  <a:t>Ura</a:t>
                </a:r>
                <a:endParaRPr lang="en-US" sz="1200" dirty="0"/>
              </a:p>
            </p:txBody>
          </p:sp>
        </p:grpSp>
      </p:grpSp>
      <p:sp>
        <p:nvSpPr>
          <p:cNvPr id="78" name="Rounded Rectangle 77"/>
          <p:cNvSpPr/>
          <p:nvPr/>
        </p:nvSpPr>
        <p:spPr>
          <a:xfrm>
            <a:off x="535990" y="5697845"/>
            <a:ext cx="1592996" cy="56270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SD –His –</a:t>
            </a:r>
            <a:r>
              <a:rPr lang="en-US" dirty="0" err="1" smtClean="0"/>
              <a:t>Ura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9" name="Rounded Rectangle 78"/>
          <p:cNvSpPr/>
          <p:nvPr/>
        </p:nvSpPr>
        <p:spPr>
          <a:xfrm>
            <a:off x="10328750" y="5696239"/>
            <a:ext cx="1592996" cy="56270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SD –His </a:t>
            </a:r>
            <a:endParaRPr lang="en-US" dirty="0"/>
          </a:p>
        </p:txBody>
      </p:sp>
      <p:grpSp>
        <p:nvGrpSpPr>
          <p:cNvPr id="80" name="Group 79"/>
          <p:cNvGrpSpPr/>
          <p:nvPr/>
        </p:nvGrpSpPr>
        <p:grpSpPr>
          <a:xfrm>
            <a:off x="6257777" y="1847221"/>
            <a:ext cx="3075958" cy="2340718"/>
            <a:chOff x="213421" y="1856986"/>
            <a:chExt cx="3075958" cy="2340718"/>
          </a:xfrm>
        </p:grpSpPr>
        <p:sp>
          <p:nvSpPr>
            <p:cNvPr id="81" name="Oval 80"/>
            <p:cNvSpPr/>
            <p:nvPr/>
          </p:nvSpPr>
          <p:spPr>
            <a:xfrm>
              <a:off x="213421" y="1856986"/>
              <a:ext cx="3075958" cy="234071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1356814" y="3017109"/>
              <a:ext cx="1439118" cy="978641"/>
              <a:chOff x="2369461" y="2809063"/>
              <a:chExt cx="1439118" cy="978641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2369461" y="2812497"/>
                <a:ext cx="1439118" cy="975207"/>
                <a:chOff x="820314" y="2112847"/>
                <a:chExt cx="1439118" cy="975207"/>
              </a:xfrm>
            </p:grpSpPr>
            <p:grpSp>
              <p:nvGrpSpPr>
                <p:cNvPr id="86" name="Group 85"/>
                <p:cNvGrpSpPr/>
                <p:nvPr/>
              </p:nvGrpSpPr>
              <p:grpSpPr>
                <a:xfrm>
                  <a:off x="820314" y="2112847"/>
                  <a:ext cx="1439118" cy="966294"/>
                  <a:chOff x="1662546" y="2481943"/>
                  <a:chExt cx="1876301" cy="1259841"/>
                </a:xfrm>
              </p:grpSpPr>
              <p:sp>
                <p:nvSpPr>
                  <p:cNvPr id="88" name="Oval 87"/>
                  <p:cNvSpPr/>
                  <p:nvPr/>
                </p:nvSpPr>
                <p:spPr>
                  <a:xfrm>
                    <a:off x="1662546" y="2600697"/>
                    <a:ext cx="1876301" cy="1068779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" name="Rectangle 88"/>
                  <p:cNvSpPr/>
                  <p:nvPr/>
                </p:nvSpPr>
                <p:spPr>
                  <a:xfrm>
                    <a:off x="2258949" y="2481943"/>
                    <a:ext cx="686131" cy="237507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/>
                      <a:t>GSP1</a:t>
                    </a:r>
                    <a:endParaRPr lang="en-US" sz="1200" dirty="0"/>
                  </a:p>
                </p:txBody>
              </p:sp>
              <p:sp>
                <p:nvSpPr>
                  <p:cNvPr id="90" name="Rectangle 89"/>
                  <p:cNvSpPr/>
                  <p:nvPr/>
                </p:nvSpPr>
                <p:spPr>
                  <a:xfrm>
                    <a:off x="1975259" y="3503700"/>
                    <a:ext cx="598234" cy="238084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7" name="Rectangle 86"/>
                <p:cNvSpPr/>
                <p:nvPr/>
              </p:nvSpPr>
              <p:spPr>
                <a:xfrm>
                  <a:off x="1597566" y="2896530"/>
                  <a:ext cx="446299" cy="191524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His</a:t>
                  </a:r>
                  <a:endParaRPr lang="en-US" sz="1200" dirty="0"/>
                </a:p>
              </p:txBody>
            </p:sp>
          </p:grpSp>
          <p:cxnSp>
            <p:nvCxnSpPr>
              <p:cNvPr id="85" name="Straight Connector 84"/>
              <p:cNvCxnSpPr/>
              <p:nvPr/>
            </p:nvCxnSpPr>
            <p:spPr>
              <a:xfrm>
                <a:off x="2902065" y="2809063"/>
                <a:ext cx="0" cy="182167"/>
              </a:xfrm>
              <a:prstGeom prst="line">
                <a:avLst/>
              </a:prstGeom>
              <a:ln w="28575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6" name="Group 95"/>
          <p:cNvGrpSpPr/>
          <p:nvPr/>
        </p:nvGrpSpPr>
        <p:grpSpPr>
          <a:xfrm>
            <a:off x="7255404" y="4154278"/>
            <a:ext cx="3075958" cy="2340718"/>
            <a:chOff x="2482025" y="3711375"/>
            <a:chExt cx="3075958" cy="2340718"/>
          </a:xfrm>
        </p:grpSpPr>
        <p:sp>
          <p:nvSpPr>
            <p:cNvPr id="97" name="Oval 96"/>
            <p:cNvSpPr/>
            <p:nvPr/>
          </p:nvSpPr>
          <p:spPr>
            <a:xfrm>
              <a:off x="2482025" y="3711375"/>
              <a:ext cx="3075958" cy="234071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3085163" y="4884890"/>
              <a:ext cx="1439118" cy="978641"/>
              <a:chOff x="2369461" y="2809063"/>
              <a:chExt cx="1439118" cy="978641"/>
            </a:xfrm>
          </p:grpSpPr>
          <p:grpSp>
            <p:nvGrpSpPr>
              <p:cNvPr id="105" name="Group 104"/>
              <p:cNvGrpSpPr/>
              <p:nvPr/>
            </p:nvGrpSpPr>
            <p:grpSpPr>
              <a:xfrm>
                <a:off x="2369461" y="2812497"/>
                <a:ext cx="1439118" cy="975207"/>
                <a:chOff x="820314" y="2112847"/>
                <a:chExt cx="1439118" cy="975207"/>
              </a:xfrm>
            </p:grpSpPr>
            <p:grpSp>
              <p:nvGrpSpPr>
                <p:cNvPr id="107" name="Group 106"/>
                <p:cNvGrpSpPr/>
                <p:nvPr/>
              </p:nvGrpSpPr>
              <p:grpSpPr>
                <a:xfrm>
                  <a:off x="820314" y="2112847"/>
                  <a:ext cx="1439118" cy="966294"/>
                  <a:chOff x="1662546" y="2481943"/>
                  <a:chExt cx="1876301" cy="1259841"/>
                </a:xfrm>
              </p:grpSpPr>
              <p:sp>
                <p:nvSpPr>
                  <p:cNvPr id="109" name="Oval 108"/>
                  <p:cNvSpPr/>
                  <p:nvPr/>
                </p:nvSpPr>
                <p:spPr>
                  <a:xfrm>
                    <a:off x="1662546" y="2600697"/>
                    <a:ext cx="1876301" cy="1068779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" name="Rectangle 109"/>
                  <p:cNvSpPr/>
                  <p:nvPr/>
                </p:nvSpPr>
                <p:spPr>
                  <a:xfrm>
                    <a:off x="2258949" y="2481943"/>
                    <a:ext cx="686131" cy="237507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/>
                      <a:t>GSP1</a:t>
                    </a:r>
                    <a:endParaRPr lang="en-US" sz="1200" dirty="0"/>
                  </a:p>
                </p:txBody>
              </p:sp>
              <p:sp>
                <p:nvSpPr>
                  <p:cNvPr id="111" name="Rectangle 110"/>
                  <p:cNvSpPr/>
                  <p:nvPr/>
                </p:nvSpPr>
                <p:spPr>
                  <a:xfrm>
                    <a:off x="1975259" y="3503700"/>
                    <a:ext cx="598234" cy="238084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8" name="Rectangle 107"/>
                <p:cNvSpPr/>
                <p:nvPr/>
              </p:nvSpPr>
              <p:spPr>
                <a:xfrm>
                  <a:off x="1597566" y="2896530"/>
                  <a:ext cx="446299" cy="191524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His</a:t>
                  </a:r>
                  <a:endParaRPr lang="en-US" sz="1200" dirty="0"/>
                </a:p>
              </p:txBody>
            </p:sp>
          </p:grpSp>
          <p:cxnSp>
            <p:nvCxnSpPr>
              <p:cNvPr id="106" name="Straight Connector 105"/>
              <p:cNvCxnSpPr/>
              <p:nvPr/>
            </p:nvCxnSpPr>
            <p:spPr>
              <a:xfrm>
                <a:off x="3234573" y="2809063"/>
                <a:ext cx="0" cy="182167"/>
              </a:xfrm>
              <a:prstGeom prst="line">
                <a:avLst/>
              </a:prstGeom>
              <a:ln w="28575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2" name="Group 111"/>
          <p:cNvGrpSpPr/>
          <p:nvPr/>
        </p:nvGrpSpPr>
        <p:grpSpPr>
          <a:xfrm>
            <a:off x="9080610" y="2201993"/>
            <a:ext cx="3075958" cy="2340718"/>
            <a:chOff x="3085163" y="1351371"/>
            <a:chExt cx="3075958" cy="2340718"/>
          </a:xfrm>
        </p:grpSpPr>
        <p:sp>
          <p:nvSpPr>
            <p:cNvPr id="113" name="Oval 112"/>
            <p:cNvSpPr/>
            <p:nvPr/>
          </p:nvSpPr>
          <p:spPr>
            <a:xfrm>
              <a:off x="3085163" y="1351371"/>
              <a:ext cx="3075958" cy="234071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3406657" y="2421494"/>
              <a:ext cx="1439118" cy="975207"/>
              <a:chOff x="2369461" y="2812497"/>
              <a:chExt cx="1439118" cy="975207"/>
            </a:xfrm>
          </p:grpSpPr>
          <p:grpSp>
            <p:nvGrpSpPr>
              <p:cNvPr id="121" name="Group 120"/>
              <p:cNvGrpSpPr/>
              <p:nvPr/>
            </p:nvGrpSpPr>
            <p:grpSpPr>
              <a:xfrm>
                <a:off x="2369461" y="2812497"/>
                <a:ext cx="1439118" cy="975207"/>
                <a:chOff x="820314" y="2112847"/>
                <a:chExt cx="1439118" cy="975207"/>
              </a:xfrm>
            </p:grpSpPr>
            <p:grpSp>
              <p:nvGrpSpPr>
                <p:cNvPr id="123" name="Group 122"/>
                <p:cNvGrpSpPr/>
                <p:nvPr/>
              </p:nvGrpSpPr>
              <p:grpSpPr>
                <a:xfrm>
                  <a:off x="820314" y="2112847"/>
                  <a:ext cx="1439118" cy="966294"/>
                  <a:chOff x="1662546" y="2481943"/>
                  <a:chExt cx="1876301" cy="1259841"/>
                </a:xfrm>
              </p:grpSpPr>
              <p:sp>
                <p:nvSpPr>
                  <p:cNvPr id="125" name="Oval 124"/>
                  <p:cNvSpPr/>
                  <p:nvPr/>
                </p:nvSpPr>
                <p:spPr>
                  <a:xfrm>
                    <a:off x="1662546" y="2600697"/>
                    <a:ext cx="1876301" cy="1068779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6" name="Rectangle 125"/>
                  <p:cNvSpPr/>
                  <p:nvPr/>
                </p:nvSpPr>
                <p:spPr>
                  <a:xfrm>
                    <a:off x="2258949" y="2481943"/>
                    <a:ext cx="686131" cy="237507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/>
                      <a:t>GSP1</a:t>
                    </a:r>
                    <a:endParaRPr lang="en-US" sz="1200" dirty="0"/>
                  </a:p>
                </p:txBody>
              </p:sp>
              <p:sp>
                <p:nvSpPr>
                  <p:cNvPr id="127" name="Rectangle 126"/>
                  <p:cNvSpPr/>
                  <p:nvPr/>
                </p:nvSpPr>
                <p:spPr>
                  <a:xfrm>
                    <a:off x="1975259" y="3503700"/>
                    <a:ext cx="598234" cy="238084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4" name="Rectangle 123"/>
                <p:cNvSpPr/>
                <p:nvPr/>
              </p:nvSpPr>
              <p:spPr>
                <a:xfrm>
                  <a:off x="1597566" y="2896530"/>
                  <a:ext cx="446299" cy="191524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His</a:t>
                  </a:r>
                  <a:endParaRPr lang="en-US" sz="1200" dirty="0"/>
                </a:p>
              </p:txBody>
            </p:sp>
          </p:grpSp>
          <p:cxnSp>
            <p:nvCxnSpPr>
              <p:cNvPr id="122" name="Straight Connector 121"/>
              <p:cNvCxnSpPr/>
              <p:nvPr/>
            </p:nvCxnSpPr>
            <p:spPr>
              <a:xfrm>
                <a:off x="3068318" y="2815413"/>
                <a:ext cx="0" cy="182167"/>
              </a:xfrm>
              <a:prstGeom prst="line">
                <a:avLst/>
              </a:prstGeom>
              <a:ln w="28575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114"/>
            <p:cNvGrpSpPr/>
            <p:nvPr/>
          </p:nvGrpSpPr>
          <p:grpSpPr>
            <a:xfrm>
              <a:off x="4320558" y="1533936"/>
              <a:ext cx="1439118" cy="975207"/>
              <a:chOff x="820314" y="2112847"/>
              <a:chExt cx="1439118" cy="975207"/>
            </a:xfrm>
          </p:grpSpPr>
          <p:grpSp>
            <p:nvGrpSpPr>
              <p:cNvPr id="116" name="Group 115"/>
              <p:cNvGrpSpPr/>
              <p:nvPr/>
            </p:nvGrpSpPr>
            <p:grpSpPr>
              <a:xfrm>
                <a:off x="820314" y="2112847"/>
                <a:ext cx="1439118" cy="966294"/>
                <a:chOff x="1662546" y="2481943"/>
                <a:chExt cx="1876301" cy="1259841"/>
              </a:xfrm>
            </p:grpSpPr>
            <p:sp>
              <p:nvSpPr>
                <p:cNvPr id="118" name="Oval 117"/>
                <p:cNvSpPr/>
                <p:nvPr/>
              </p:nvSpPr>
              <p:spPr>
                <a:xfrm>
                  <a:off x="1662546" y="2600697"/>
                  <a:ext cx="1876301" cy="1068779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Rectangle 118"/>
                <p:cNvSpPr/>
                <p:nvPr/>
              </p:nvSpPr>
              <p:spPr>
                <a:xfrm>
                  <a:off x="2258949" y="2481943"/>
                  <a:ext cx="686131" cy="237507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GSP1</a:t>
                  </a:r>
                  <a:endParaRPr lang="en-US" sz="1200" dirty="0"/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>
                  <a:off x="1975259" y="3503700"/>
                  <a:ext cx="598234" cy="238084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7" name="Rectangle 116"/>
              <p:cNvSpPr/>
              <p:nvPr/>
            </p:nvSpPr>
            <p:spPr>
              <a:xfrm>
                <a:off x="1597566" y="2896530"/>
                <a:ext cx="446299" cy="191524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 smtClean="0"/>
                  <a:t>Ura</a:t>
                </a:r>
                <a:endParaRPr lang="en-US" sz="1200" dirty="0"/>
              </a:p>
            </p:txBody>
          </p:sp>
        </p:grpSp>
      </p:grpSp>
      <p:cxnSp>
        <p:nvCxnSpPr>
          <p:cNvPr id="129" name="Straight Arrow Connector 128"/>
          <p:cNvCxnSpPr/>
          <p:nvPr/>
        </p:nvCxnSpPr>
        <p:spPr>
          <a:xfrm>
            <a:off x="5245147" y="4154278"/>
            <a:ext cx="15475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88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Design</a:t>
            </a:r>
            <a:endParaRPr lang="en-US" dirty="0"/>
          </a:p>
        </p:txBody>
      </p:sp>
      <p:grpSp>
        <p:nvGrpSpPr>
          <p:cNvPr id="75" name="Group 74"/>
          <p:cNvGrpSpPr/>
          <p:nvPr/>
        </p:nvGrpSpPr>
        <p:grpSpPr>
          <a:xfrm>
            <a:off x="1131830" y="2503086"/>
            <a:ext cx="782146" cy="595191"/>
            <a:chOff x="213421" y="1856986"/>
            <a:chExt cx="3075958" cy="2340718"/>
          </a:xfrm>
        </p:grpSpPr>
        <p:sp>
          <p:nvSpPr>
            <p:cNvPr id="60" name="Oval 59"/>
            <p:cNvSpPr/>
            <p:nvPr/>
          </p:nvSpPr>
          <p:spPr>
            <a:xfrm>
              <a:off x="213421" y="1856986"/>
              <a:ext cx="3075958" cy="234071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695809" y="2009661"/>
              <a:ext cx="1439118" cy="975207"/>
              <a:chOff x="820314" y="2112847"/>
              <a:chExt cx="1439118" cy="975207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820314" y="2112847"/>
                <a:ext cx="1439118" cy="966294"/>
                <a:chOff x="1662546" y="2481943"/>
                <a:chExt cx="1876301" cy="1259841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1662546" y="2600697"/>
                  <a:ext cx="1876301" cy="1068779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2258949" y="2481943"/>
                  <a:ext cx="686131" cy="237507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1975259" y="3503700"/>
                  <a:ext cx="598234" cy="238084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5" name="Rectangle 34"/>
              <p:cNvSpPr/>
              <p:nvPr/>
            </p:nvSpPr>
            <p:spPr>
              <a:xfrm>
                <a:off x="1597566" y="2896530"/>
                <a:ext cx="446299" cy="191524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1356814" y="3017109"/>
              <a:ext cx="1439118" cy="978641"/>
              <a:chOff x="2369461" y="2809063"/>
              <a:chExt cx="1439118" cy="978641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2369461" y="2812497"/>
                <a:ext cx="1439118" cy="975207"/>
                <a:chOff x="820314" y="2112847"/>
                <a:chExt cx="1439118" cy="975207"/>
              </a:xfrm>
            </p:grpSpPr>
            <p:grpSp>
              <p:nvGrpSpPr>
                <p:cNvPr id="47" name="Group 46"/>
                <p:cNvGrpSpPr/>
                <p:nvPr/>
              </p:nvGrpSpPr>
              <p:grpSpPr>
                <a:xfrm>
                  <a:off x="820314" y="2112847"/>
                  <a:ext cx="1439118" cy="966294"/>
                  <a:chOff x="1662546" y="2481943"/>
                  <a:chExt cx="1876301" cy="1259841"/>
                </a:xfrm>
              </p:grpSpPr>
              <p:sp>
                <p:nvSpPr>
                  <p:cNvPr id="49" name="Oval 48"/>
                  <p:cNvSpPr/>
                  <p:nvPr/>
                </p:nvSpPr>
                <p:spPr>
                  <a:xfrm>
                    <a:off x="1662546" y="2600697"/>
                    <a:ext cx="1876301" cy="1068779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Rectangle 49"/>
                  <p:cNvSpPr/>
                  <p:nvPr/>
                </p:nvSpPr>
                <p:spPr>
                  <a:xfrm>
                    <a:off x="2258949" y="2481943"/>
                    <a:ext cx="686131" cy="237507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/>
                  </a:p>
                </p:txBody>
              </p:sp>
              <p:sp>
                <p:nvSpPr>
                  <p:cNvPr id="51" name="Rectangle 50"/>
                  <p:cNvSpPr/>
                  <p:nvPr/>
                </p:nvSpPr>
                <p:spPr>
                  <a:xfrm>
                    <a:off x="1975259" y="3503700"/>
                    <a:ext cx="598234" cy="238084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8" name="Rectangle 47"/>
                <p:cNvSpPr/>
                <p:nvPr/>
              </p:nvSpPr>
              <p:spPr>
                <a:xfrm>
                  <a:off x="1597566" y="2896530"/>
                  <a:ext cx="446299" cy="191524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</p:grpSp>
          <p:cxnSp>
            <p:nvCxnSpPr>
              <p:cNvPr id="46" name="Straight Connector 45"/>
              <p:cNvCxnSpPr/>
              <p:nvPr/>
            </p:nvCxnSpPr>
            <p:spPr>
              <a:xfrm>
                <a:off x="2902065" y="2809063"/>
                <a:ext cx="0" cy="182167"/>
              </a:xfrm>
              <a:prstGeom prst="line">
                <a:avLst/>
              </a:prstGeom>
              <a:ln w="127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6" name="Group 75"/>
          <p:cNvGrpSpPr/>
          <p:nvPr/>
        </p:nvGrpSpPr>
        <p:grpSpPr>
          <a:xfrm>
            <a:off x="1808480" y="2906019"/>
            <a:ext cx="782146" cy="595191"/>
            <a:chOff x="2482025" y="3711375"/>
            <a:chExt cx="3075958" cy="2340718"/>
          </a:xfrm>
        </p:grpSpPr>
        <p:sp>
          <p:nvSpPr>
            <p:cNvPr id="61" name="Oval 60"/>
            <p:cNvSpPr/>
            <p:nvPr/>
          </p:nvSpPr>
          <p:spPr>
            <a:xfrm>
              <a:off x="2482025" y="3711375"/>
              <a:ext cx="3075958" cy="2340718"/>
            </a:xfrm>
            <a:prstGeom prst="ellipse">
              <a:avLst/>
            </a:prstGeom>
            <a:ln w="12700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3085163" y="4884890"/>
              <a:ext cx="1439118" cy="978641"/>
              <a:chOff x="2369461" y="2809063"/>
              <a:chExt cx="1439118" cy="978641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2369461" y="2812497"/>
                <a:ext cx="1439118" cy="975207"/>
                <a:chOff x="820314" y="2112847"/>
                <a:chExt cx="1439118" cy="975207"/>
              </a:xfrm>
            </p:grpSpPr>
            <p:grpSp>
              <p:nvGrpSpPr>
                <p:cNvPr id="38" name="Group 37"/>
                <p:cNvGrpSpPr/>
                <p:nvPr/>
              </p:nvGrpSpPr>
              <p:grpSpPr>
                <a:xfrm>
                  <a:off x="820314" y="2112847"/>
                  <a:ext cx="1439118" cy="966294"/>
                  <a:chOff x="1662546" y="2481943"/>
                  <a:chExt cx="1876301" cy="1259841"/>
                </a:xfrm>
              </p:grpSpPr>
              <p:sp>
                <p:nvSpPr>
                  <p:cNvPr id="40" name="Oval 39"/>
                  <p:cNvSpPr/>
                  <p:nvPr/>
                </p:nvSpPr>
                <p:spPr>
                  <a:xfrm>
                    <a:off x="1662546" y="2600697"/>
                    <a:ext cx="1876301" cy="1068779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Rectangle 40"/>
                  <p:cNvSpPr/>
                  <p:nvPr/>
                </p:nvSpPr>
                <p:spPr>
                  <a:xfrm>
                    <a:off x="2258949" y="2481943"/>
                    <a:ext cx="686131" cy="237507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/>
                  </a:p>
                </p:txBody>
              </p:sp>
              <p:sp>
                <p:nvSpPr>
                  <p:cNvPr id="42" name="Rectangle 41"/>
                  <p:cNvSpPr/>
                  <p:nvPr/>
                </p:nvSpPr>
                <p:spPr>
                  <a:xfrm>
                    <a:off x="1975259" y="3503700"/>
                    <a:ext cx="598234" cy="238084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9" name="Rectangle 38"/>
                <p:cNvSpPr/>
                <p:nvPr/>
              </p:nvSpPr>
              <p:spPr>
                <a:xfrm>
                  <a:off x="1597566" y="2896530"/>
                  <a:ext cx="446299" cy="191524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</p:grpSp>
          <p:cxnSp>
            <p:nvCxnSpPr>
              <p:cNvPr id="29" name="Straight Connector 28"/>
              <p:cNvCxnSpPr/>
              <p:nvPr/>
            </p:nvCxnSpPr>
            <p:spPr>
              <a:xfrm>
                <a:off x="3234573" y="2809063"/>
                <a:ext cx="0" cy="182167"/>
              </a:xfrm>
              <a:prstGeom prst="line">
                <a:avLst/>
              </a:prstGeom>
              <a:ln w="127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3320157" y="3749948"/>
              <a:ext cx="1439118" cy="975207"/>
              <a:chOff x="820314" y="2112847"/>
              <a:chExt cx="1439118" cy="975207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820314" y="2112847"/>
                <a:ext cx="1439118" cy="966294"/>
                <a:chOff x="1662546" y="2481943"/>
                <a:chExt cx="1876301" cy="1259841"/>
              </a:xfrm>
            </p:grpSpPr>
            <p:sp>
              <p:nvSpPr>
                <p:cNvPr id="65" name="Oval 64"/>
                <p:cNvSpPr/>
                <p:nvPr/>
              </p:nvSpPr>
              <p:spPr>
                <a:xfrm>
                  <a:off x="1662546" y="2600697"/>
                  <a:ext cx="1876301" cy="1068779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2258949" y="2481943"/>
                  <a:ext cx="686131" cy="237507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1975259" y="3503700"/>
                  <a:ext cx="598234" cy="238084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4" name="Rectangle 63"/>
              <p:cNvSpPr/>
              <p:nvPr/>
            </p:nvSpPr>
            <p:spPr>
              <a:xfrm>
                <a:off x="1597566" y="2896530"/>
                <a:ext cx="446299" cy="191524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</p:grpSp>
      <p:grpSp>
        <p:nvGrpSpPr>
          <p:cNvPr id="77" name="Group 76"/>
          <p:cNvGrpSpPr/>
          <p:nvPr/>
        </p:nvGrpSpPr>
        <p:grpSpPr>
          <a:xfrm>
            <a:off x="1958933" y="2205490"/>
            <a:ext cx="782146" cy="595191"/>
            <a:chOff x="3085163" y="1351371"/>
            <a:chExt cx="3075958" cy="2340718"/>
          </a:xfrm>
        </p:grpSpPr>
        <p:sp>
          <p:nvSpPr>
            <p:cNvPr id="74" name="Oval 73"/>
            <p:cNvSpPr/>
            <p:nvPr/>
          </p:nvSpPr>
          <p:spPr>
            <a:xfrm>
              <a:off x="3085163" y="1351371"/>
              <a:ext cx="3075958" cy="234071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3406657" y="2418060"/>
              <a:ext cx="1439118" cy="978641"/>
              <a:chOff x="2369461" y="2809063"/>
              <a:chExt cx="1439118" cy="978641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2369461" y="2812497"/>
                <a:ext cx="1439118" cy="975207"/>
                <a:chOff x="820314" y="2112847"/>
                <a:chExt cx="1439118" cy="975207"/>
              </a:xfrm>
            </p:grpSpPr>
            <p:grpSp>
              <p:nvGrpSpPr>
                <p:cNvPr id="55" name="Group 54"/>
                <p:cNvGrpSpPr/>
                <p:nvPr/>
              </p:nvGrpSpPr>
              <p:grpSpPr>
                <a:xfrm>
                  <a:off x="820314" y="2112847"/>
                  <a:ext cx="1439118" cy="966294"/>
                  <a:chOff x="1662546" y="2481943"/>
                  <a:chExt cx="1876301" cy="1259841"/>
                </a:xfrm>
              </p:grpSpPr>
              <p:sp>
                <p:nvSpPr>
                  <p:cNvPr id="57" name="Oval 56"/>
                  <p:cNvSpPr/>
                  <p:nvPr/>
                </p:nvSpPr>
                <p:spPr>
                  <a:xfrm>
                    <a:off x="1662546" y="2600697"/>
                    <a:ext cx="1876301" cy="1068779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Rectangle 57"/>
                  <p:cNvSpPr/>
                  <p:nvPr/>
                </p:nvSpPr>
                <p:spPr>
                  <a:xfrm>
                    <a:off x="2258949" y="2481943"/>
                    <a:ext cx="686131" cy="237507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/>
                  </a:p>
                </p:txBody>
              </p:sp>
              <p:sp>
                <p:nvSpPr>
                  <p:cNvPr id="59" name="Rectangle 58"/>
                  <p:cNvSpPr/>
                  <p:nvPr/>
                </p:nvSpPr>
                <p:spPr>
                  <a:xfrm>
                    <a:off x="1975259" y="3503700"/>
                    <a:ext cx="598234" cy="238084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6" name="Rectangle 55"/>
                <p:cNvSpPr/>
                <p:nvPr/>
              </p:nvSpPr>
              <p:spPr>
                <a:xfrm>
                  <a:off x="1597566" y="2896530"/>
                  <a:ext cx="446299" cy="191524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</p:grpSp>
          <p:cxnSp>
            <p:nvCxnSpPr>
              <p:cNvPr id="54" name="Straight Connector 53"/>
              <p:cNvCxnSpPr/>
              <p:nvPr/>
            </p:nvCxnSpPr>
            <p:spPr>
              <a:xfrm>
                <a:off x="3068318" y="2809063"/>
                <a:ext cx="0" cy="182167"/>
              </a:xfrm>
              <a:prstGeom prst="line">
                <a:avLst/>
              </a:prstGeom>
              <a:ln w="127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4320558" y="1533936"/>
              <a:ext cx="1439118" cy="975207"/>
              <a:chOff x="820314" y="2112847"/>
              <a:chExt cx="1439118" cy="975207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820314" y="2112847"/>
                <a:ext cx="1439118" cy="966294"/>
                <a:chOff x="1662546" y="2481943"/>
                <a:chExt cx="1876301" cy="1259841"/>
              </a:xfrm>
            </p:grpSpPr>
            <p:sp>
              <p:nvSpPr>
                <p:cNvPr id="71" name="Oval 70"/>
                <p:cNvSpPr/>
                <p:nvPr/>
              </p:nvSpPr>
              <p:spPr>
                <a:xfrm>
                  <a:off x="1662546" y="2600697"/>
                  <a:ext cx="1876301" cy="1068779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2258949" y="2481943"/>
                  <a:ext cx="686131" cy="237507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1975259" y="3503700"/>
                  <a:ext cx="598234" cy="238084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0" name="Rectangle 69"/>
              <p:cNvSpPr/>
              <p:nvPr/>
            </p:nvSpPr>
            <p:spPr>
              <a:xfrm>
                <a:off x="1597566" y="2896530"/>
                <a:ext cx="446299" cy="191524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</p:grpSp>
      <p:sp>
        <p:nvSpPr>
          <p:cNvPr id="78" name="Rounded Rectangle 77"/>
          <p:cNvSpPr/>
          <p:nvPr/>
        </p:nvSpPr>
        <p:spPr>
          <a:xfrm>
            <a:off x="1117478" y="3780963"/>
            <a:ext cx="1592996" cy="56270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SD –His –</a:t>
            </a:r>
            <a:r>
              <a:rPr lang="en-US" dirty="0" err="1" smtClean="0"/>
              <a:t>Ura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9" name="Rounded Rectangle 78"/>
          <p:cNvSpPr/>
          <p:nvPr/>
        </p:nvSpPr>
        <p:spPr>
          <a:xfrm>
            <a:off x="4549233" y="3791697"/>
            <a:ext cx="1592996" cy="56270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SD –His </a:t>
            </a:r>
            <a:endParaRPr lang="en-US" dirty="0"/>
          </a:p>
        </p:txBody>
      </p:sp>
      <p:grpSp>
        <p:nvGrpSpPr>
          <p:cNvPr id="80" name="Group 79"/>
          <p:cNvGrpSpPr/>
          <p:nvPr/>
        </p:nvGrpSpPr>
        <p:grpSpPr>
          <a:xfrm>
            <a:off x="4511786" y="2158383"/>
            <a:ext cx="782146" cy="595191"/>
            <a:chOff x="213421" y="1856986"/>
            <a:chExt cx="3075958" cy="2340718"/>
          </a:xfrm>
        </p:grpSpPr>
        <p:sp>
          <p:nvSpPr>
            <p:cNvPr id="81" name="Oval 80"/>
            <p:cNvSpPr/>
            <p:nvPr/>
          </p:nvSpPr>
          <p:spPr>
            <a:xfrm>
              <a:off x="213421" y="1856986"/>
              <a:ext cx="3075958" cy="234071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1356814" y="3017109"/>
              <a:ext cx="1439118" cy="978641"/>
              <a:chOff x="2369461" y="2809063"/>
              <a:chExt cx="1439118" cy="978641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2369461" y="2812497"/>
                <a:ext cx="1439118" cy="975207"/>
                <a:chOff x="820314" y="2112847"/>
                <a:chExt cx="1439118" cy="975207"/>
              </a:xfrm>
            </p:grpSpPr>
            <p:grpSp>
              <p:nvGrpSpPr>
                <p:cNvPr id="86" name="Group 85"/>
                <p:cNvGrpSpPr/>
                <p:nvPr/>
              </p:nvGrpSpPr>
              <p:grpSpPr>
                <a:xfrm>
                  <a:off x="820314" y="2112847"/>
                  <a:ext cx="1439118" cy="966294"/>
                  <a:chOff x="1662546" y="2481943"/>
                  <a:chExt cx="1876301" cy="1259841"/>
                </a:xfrm>
              </p:grpSpPr>
              <p:sp>
                <p:nvSpPr>
                  <p:cNvPr id="88" name="Oval 87"/>
                  <p:cNvSpPr/>
                  <p:nvPr/>
                </p:nvSpPr>
                <p:spPr>
                  <a:xfrm>
                    <a:off x="1662546" y="2600697"/>
                    <a:ext cx="1876301" cy="1068779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" name="Rectangle 88"/>
                  <p:cNvSpPr/>
                  <p:nvPr/>
                </p:nvSpPr>
                <p:spPr>
                  <a:xfrm>
                    <a:off x="2258949" y="2481943"/>
                    <a:ext cx="686131" cy="237507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/>
                  </a:p>
                </p:txBody>
              </p:sp>
              <p:sp>
                <p:nvSpPr>
                  <p:cNvPr id="90" name="Rectangle 89"/>
                  <p:cNvSpPr/>
                  <p:nvPr/>
                </p:nvSpPr>
                <p:spPr>
                  <a:xfrm>
                    <a:off x="1975259" y="3503700"/>
                    <a:ext cx="598234" cy="238084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7" name="Rectangle 86"/>
                <p:cNvSpPr/>
                <p:nvPr/>
              </p:nvSpPr>
              <p:spPr>
                <a:xfrm>
                  <a:off x="1597566" y="2896530"/>
                  <a:ext cx="446299" cy="191524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</p:grpSp>
          <p:cxnSp>
            <p:nvCxnSpPr>
              <p:cNvPr id="85" name="Straight Connector 84"/>
              <p:cNvCxnSpPr/>
              <p:nvPr/>
            </p:nvCxnSpPr>
            <p:spPr>
              <a:xfrm>
                <a:off x="2902065" y="2809063"/>
                <a:ext cx="0" cy="182167"/>
              </a:xfrm>
              <a:prstGeom prst="line">
                <a:avLst/>
              </a:prstGeom>
              <a:ln w="127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6" name="Group 95"/>
          <p:cNvGrpSpPr/>
          <p:nvPr/>
        </p:nvGrpSpPr>
        <p:grpSpPr>
          <a:xfrm>
            <a:off x="4942235" y="2732961"/>
            <a:ext cx="782146" cy="595191"/>
            <a:chOff x="2482025" y="3711375"/>
            <a:chExt cx="3075958" cy="2340718"/>
          </a:xfrm>
        </p:grpSpPr>
        <p:sp>
          <p:nvSpPr>
            <p:cNvPr id="97" name="Oval 96"/>
            <p:cNvSpPr/>
            <p:nvPr/>
          </p:nvSpPr>
          <p:spPr>
            <a:xfrm>
              <a:off x="2482025" y="3711375"/>
              <a:ext cx="3075958" cy="2340718"/>
            </a:xfrm>
            <a:prstGeom prst="ellipse">
              <a:avLst/>
            </a:prstGeom>
            <a:ln w="12700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3085163" y="4884890"/>
              <a:ext cx="1439118" cy="978641"/>
              <a:chOff x="2369461" y="2809063"/>
              <a:chExt cx="1439118" cy="978641"/>
            </a:xfrm>
          </p:grpSpPr>
          <p:grpSp>
            <p:nvGrpSpPr>
              <p:cNvPr id="105" name="Group 104"/>
              <p:cNvGrpSpPr/>
              <p:nvPr/>
            </p:nvGrpSpPr>
            <p:grpSpPr>
              <a:xfrm>
                <a:off x="2369461" y="2812497"/>
                <a:ext cx="1439118" cy="975207"/>
                <a:chOff x="820314" y="2112847"/>
                <a:chExt cx="1439118" cy="975207"/>
              </a:xfrm>
            </p:grpSpPr>
            <p:grpSp>
              <p:nvGrpSpPr>
                <p:cNvPr id="107" name="Group 106"/>
                <p:cNvGrpSpPr/>
                <p:nvPr/>
              </p:nvGrpSpPr>
              <p:grpSpPr>
                <a:xfrm>
                  <a:off x="820314" y="2112847"/>
                  <a:ext cx="1439118" cy="966294"/>
                  <a:chOff x="1662546" y="2481943"/>
                  <a:chExt cx="1876301" cy="1259841"/>
                </a:xfrm>
              </p:grpSpPr>
              <p:sp>
                <p:nvSpPr>
                  <p:cNvPr id="109" name="Oval 108"/>
                  <p:cNvSpPr/>
                  <p:nvPr/>
                </p:nvSpPr>
                <p:spPr>
                  <a:xfrm>
                    <a:off x="1662546" y="2600697"/>
                    <a:ext cx="1876301" cy="1068779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" name="Rectangle 109"/>
                  <p:cNvSpPr/>
                  <p:nvPr/>
                </p:nvSpPr>
                <p:spPr>
                  <a:xfrm>
                    <a:off x="2258949" y="2481943"/>
                    <a:ext cx="686131" cy="237507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/>
                  </a:p>
                </p:txBody>
              </p:sp>
              <p:sp>
                <p:nvSpPr>
                  <p:cNvPr id="111" name="Rectangle 110"/>
                  <p:cNvSpPr/>
                  <p:nvPr/>
                </p:nvSpPr>
                <p:spPr>
                  <a:xfrm>
                    <a:off x="1975259" y="3503700"/>
                    <a:ext cx="598234" cy="238084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8" name="Rectangle 107"/>
                <p:cNvSpPr/>
                <p:nvPr/>
              </p:nvSpPr>
              <p:spPr>
                <a:xfrm>
                  <a:off x="1597566" y="2896530"/>
                  <a:ext cx="446299" cy="191524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</p:grpSp>
          <p:cxnSp>
            <p:nvCxnSpPr>
              <p:cNvPr id="106" name="Straight Connector 105"/>
              <p:cNvCxnSpPr/>
              <p:nvPr/>
            </p:nvCxnSpPr>
            <p:spPr>
              <a:xfrm>
                <a:off x="3234573" y="2809063"/>
                <a:ext cx="0" cy="182167"/>
              </a:xfrm>
              <a:prstGeom prst="line">
                <a:avLst/>
              </a:prstGeom>
              <a:ln w="127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2" name="Group 111"/>
          <p:cNvGrpSpPr/>
          <p:nvPr/>
        </p:nvGrpSpPr>
        <p:grpSpPr>
          <a:xfrm>
            <a:off x="5459199" y="2153589"/>
            <a:ext cx="782146" cy="595191"/>
            <a:chOff x="3085163" y="1351371"/>
            <a:chExt cx="3075958" cy="2340718"/>
          </a:xfrm>
        </p:grpSpPr>
        <p:sp>
          <p:nvSpPr>
            <p:cNvPr id="113" name="Oval 112"/>
            <p:cNvSpPr/>
            <p:nvPr/>
          </p:nvSpPr>
          <p:spPr>
            <a:xfrm>
              <a:off x="3085163" y="1351371"/>
              <a:ext cx="3075958" cy="234071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3406657" y="2418060"/>
              <a:ext cx="1439118" cy="978641"/>
              <a:chOff x="2369461" y="2809063"/>
              <a:chExt cx="1439118" cy="978641"/>
            </a:xfrm>
          </p:grpSpPr>
          <p:grpSp>
            <p:nvGrpSpPr>
              <p:cNvPr id="121" name="Group 120"/>
              <p:cNvGrpSpPr/>
              <p:nvPr/>
            </p:nvGrpSpPr>
            <p:grpSpPr>
              <a:xfrm>
                <a:off x="2369461" y="2812497"/>
                <a:ext cx="1439118" cy="975207"/>
                <a:chOff x="820314" y="2112847"/>
                <a:chExt cx="1439118" cy="975207"/>
              </a:xfrm>
            </p:grpSpPr>
            <p:grpSp>
              <p:nvGrpSpPr>
                <p:cNvPr id="123" name="Group 122"/>
                <p:cNvGrpSpPr/>
                <p:nvPr/>
              </p:nvGrpSpPr>
              <p:grpSpPr>
                <a:xfrm>
                  <a:off x="820314" y="2112847"/>
                  <a:ext cx="1439118" cy="966294"/>
                  <a:chOff x="1662546" y="2481943"/>
                  <a:chExt cx="1876301" cy="1259841"/>
                </a:xfrm>
              </p:grpSpPr>
              <p:sp>
                <p:nvSpPr>
                  <p:cNvPr id="125" name="Oval 124"/>
                  <p:cNvSpPr/>
                  <p:nvPr/>
                </p:nvSpPr>
                <p:spPr>
                  <a:xfrm>
                    <a:off x="1662546" y="2600697"/>
                    <a:ext cx="1876301" cy="1068779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6" name="Rectangle 125"/>
                  <p:cNvSpPr/>
                  <p:nvPr/>
                </p:nvSpPr>
                <p:spPr>
                  <a:xfrm>
                    <a:off x="2258950" y="2481943"/>
                    <a:ext cx="686131" cy="237507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/>
                  </a:p>
                </p:txBody>
              </p:sp>
              <p:sp>
                <p:nvSpPr>
                  <p:cNvPr id="127" name="Rectangle 126"/>
                  <p:cNvSpPr/>
                  <p:nvPr/>
                </p:nvSpPr>
                <p:spPr>
                  <a:xfrm>
                    <a:off x="1975259" y="3503700"/>
                    <a:ext cx="598234" cy="238084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4" name="Rectangle 123"/>
                <p:cNvSpPr/>
                <p:nvPr/>
              </p:nvSpPr>
              <p:spPr>
                <a:xfrm>
                  <a:off x="1597566" y="2896530"/>
                  <a:ext cx="446299" cy="191524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</p:grpSp>
          <p:cxnSp>
            <p:nvCxnSpPr>
              <p:cNvPr id="122" name="Straight Connector 121"/>
              <p:cNvCxnSpPr/>
              <p:nvPr/>
            </p:nvCxnSpPr>
            <p:spPr>
              <a:xfrm>
                <a:off x="3068318" y="2809063"/>
                <a:ext cx="0" cy="182167"/>
              </a:xfrm>
              <a:prstGeom prst="line">
                <a:avLst/>
              </a:prstGeom>
              <a:ln w="127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114"/>
            <p:cNvGrpSpPr/>
            <p:nvPr/>
          </p:nvGrpSpPr>
          <p:grpSpPr>
            <a:xfrm>
              <a:off x="4320558" y="1533936"/>
              <a:ext cx="1439118" cy="975207"/>
              <a:chOff x="820314" y="2112847"/>
              <a:chExt cx="1439118" cy="975207"/>
            </a:xfrm>
          </p:grpSpPr>
          <p:grpSp>
            <p:nvGrpSpPr>
              <p:cNvPr id="116" name="Group 115"/>
              <p:cNvGrpSpPr/>
              <p:nvPr/>
            </p:nvGrpSpPr>
            <p:grpSpPr>
              <a:xfrm>
                <a:off x="820314" y="2112847"/>
                <a:ext cx="1439118" cy="966294"/>
                <a:chOff x="1662546" y="2481943"/>
                <a:chExt cx="1876301" cy="1259841"/>
              </a:xfrm>
            </p:grpSpPr>
            <p:sp>
              <p:nvSpPr>
                <p:cNvPr id="118" name="Oval 117"/>
                <p:cNvSpPr/>
                <p:nvPr/>
              </p:nvSpPr>
              <p:spPr>
                <a:xfrm>
                  <a:off x="1662546" y="2600697"/>
                  <a:ext cx="1876301" cy="1068779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Rectangle 118"/>
                <p:cNvSpPr/>
                <p:nvPr/>
              </p:nvSpPr>
              <p:spPr>
                <a:xfrm>
                  <a:off x="2258949" y="2481943"/>
                  <a:ext cx="686131" cy="237507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>
                  <a:off x="1975259" y="3503700"/>
                  <a:ext cx="598234" cy="238084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7" name="Rectangle 116"/>
              <p:cNvSpPr/>
              <p:nvPr/>
            </p:nvSpPr>
            <p:spPr>
              <a:xfrm>
                <a:off x="1597566" y="2896530"/>
                <a:ext cx="446299" cy="191524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</p:grpSp>
      <p:cxnSp>
        <p:nvCxnSpPr>
          <p:cNvPr id="129" name="Straight Arrow Connector 128"/>
          <p:cNvCxnSpPr/>
          <p:nvPr/>
        </p:nvCxnSpPr>
        <p:spPr>
          <a:xfrm>
            <a:off x="2941784" y="2798079"/>
            <a:ext cx="15475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4831760" y="4664519"/>
            <a:ext cx="1003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 hours</a:t>
            </a:r>
            <a:endParaRPr lang="en-US" dirty="0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6450842" y="2798079"/>
            <a:ext cx="15475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8953778" y="4038094"/>
            <a:ext cx="782146" cy="595191"/>
            <a:chOff x="213421" y="1856986"/>
            <a:chExt cx="3075958" cy="2340718"/>
          </a:xfrm>
        </p:grpSpPr>
        <p:sp>
          <p:nvSpPr>
            <p:cNvPr id="94" name="Oval 93"/>
            <p:cNvSpPr/>
            <p:nvPr/>
          </p:nvSpPr>
          <p:spPr>
            <a:xfrm>
              <a:off x="213421" y="1856986"/>
              <a:ext cx="3075958" cy="234071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5" name="Group 94"/>
            <p:cNvGrpSpPr/>
            <p:nvPr/>
          </p:nvGrpSpPr>
          <p:grpSpPr>
            <a:xfrm>
              <a:off x="1356814" y="3017109"/>
              <a:ext cx="1439118" cy="978641"/>
              <a:chOff x="2369461" y="2809063"/>
              <a:chExt cx="1439118" cy="978641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2369461" y="2812497"/>
                <a:ext cx="1439118" cy="975207"/>
                <a:chOff x="820314" y="2112847"/>
                <a:chExt cx="1439118" cy="975207"/>
              </a:xfrm>
            </p:grpSpPr>
            <p:grpSp>
              <p:nvGrpSpPr>
                <p:cNvPr id="101" name="Group 100"/>
                <p:cNvGrpSpPr/>
                <p:nvPr/>
              </p:nvGrpSpPr>
              <p:grpSpPr>
                <a:xfrm>
                  <a:off x="820314" y="2112847"/>
                  <a:ext cx="1439118" cy="966294"/>
                  <a:chOff x="1662546" y="2481943"/>
                  <a:chExt cx="1876301" cy="1259841"/>
                </a:xfrm>
              </p:grpSpPr>
              <p:sp>
                <p:nvSpPr>
                  <p:cNvPr id="103" name="Oval 102"/>
                  <p:cNvSpPr/>
                  <p:nvPr/>
                </p:nvSpPr>
                <p:spPr>
                  <a:xfrm>
                    <a:off x="1662546" y="2600697"/>
                    <a:ext cx="1876301" cy="1068779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Rectangle 103"/>
                  <p:cNvSpPr/>
                  <p:nvPr/>
                </p:nvSpPr>
                <p:spPr>
                  <a:xfrm>
                    <a:off x="2258949" y="2481943"/>
                    <a:ext cx="686131" cy="237507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/>
                  </a:p>
                </p:txBody>
              </p:sp>
              <p:sp>
                <p:nvSpPr>
                  <p:cNvPr id="128" name="Rectangle 127"/>
                  <p:cNvSpPr/>
                  <p:nvPr/>
                </p:nvSpPr>
                <p:spPr>
                  <a:xfrm>
                    <a:off x="1975259" y="3503700"/>
                    <a:ext cx="598234" cy="238084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2" name="Rectangle 101"/>
                <p:cNvSpPr/>
                <p:nvPr/>
              </p:nvSpPr>
              <p:spPr>
                <a:xfrm>
                  <a:off x="1597566" y="2896530"/>
                  <a:ext cx="446299" cy="191524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</p:grpSp>
          <p:cxnSp>
            <p:nvCxnSpPr>
              <p:cNvPr id="100" name="Straight Connector 99"/>
              <p:cNvCxnSpPr/>
              <p:nvPr/>
            </p:nvCxnSpPr>
            <p:spPr>
              <a:xfrm>
                <a:off x="2902065" y="2809063"/>
                <a:ext cx="0" cy="182167"/>
              </a:xfrm>
              <a:prstGeom prst="line">
                <a:avLst/>
              </a:prstGeom>
              <a:ln w="127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1" name="Group 130"/>
          <p:cNvGrpSpPr/>
          <p:nvPr/>
        </p:nvGrpSpPr>
        <p:grpSpPr>
          <a:xfrm>
            <a:off x="9869384" y="3866152"/>
            <a:ext cx="782146" cy="595191"/>
            <a:chOff x="2482025" y="3711375"/>
            <a:chExt cx="3075958" cy="2340718"/>
          </a:xfrm>
        </p:grpSpPr>
        <p:sp>
          <p:nvSpPr>
            <p:cNvPr id="132" name="Oval 131"/>
            <p:cNvSpPr/>
            <p:nvPr/>
          </p:nvSpPr>
          <p:spPr>
            <a:xfrm>
              <a:off x="2482025" y="3711375"/>
              <a:ext cx="3075958" cy="234071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3" name="Group 132"/>
            <p:cNvGrpSpPr/>
            <p:nvPr/>
          </p:nvGrpSpPr>
          <p:grpSpPr>
            <a:xfrm>
              <a:off x="3085163" y="4884890"/>
              <a:ext cx="1439118" cy="978641"/>
              <a:chOff x="2369461" y="2809063"/>
              <a:chExt cx="1439118" cy="978641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369461" y="2812497"/>
                <a:ext cx="1439118" cy="975207"/>
                <a:chOff x="820314" y="2112847"/>
                <a:chExt cx="1439118" cy="975207"/>
              </a:xfrm>
            </p:grpSpPr>
            <p:grpSp>
              <p:nvGrpSpPr>
                <p:cNvPr id="136" name="Group 135"/>
                <p:cNvGrpSpPr/>
                <p:nvPr/>
              </p:nvGrpSpPr>
              <p:grpSpPr>
                <a:xfrm>
                  <a:off x="820314" y="2112847"/>
                  <a:ext cx="1439118" cy="966294"/>
                  <a:chOff x="1662546" y="2481943"/>
                  <a:chExt cx="1876301" cy="1259841"/>
                </a:xfrm>
              </p:grpSpPr>
              <p:sp>
                <p:nvSpPr>
                  <p:cNvPr id="138" name="Oval 137"/>
                  <p:cNvSpPr/>
                  <p:nvPr/>
                </p:nvSpPr>
                <p:spPr>
                  <a:xfrm>
                    <a:off x="1662546" y="2600697"/>
                    <a:ext cx="1876301" cy="1068779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9" name="Rectangle 138"/>
                  <p:cNvSpPr/>
                  <p:nvPr/>
                </p:nvSpPr>
                <p:spPr>
                  <a:xfrm>
                    <a:off x="2258949" y="2481943"/>
                    <a:ext cx="686131" cy="237507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/>
                  </a:p>
                </p:txBody>
              </p:sp>
              <p:sp>
                <p:nvSpPr>
                  <p:cNvPr id="140" name="Rectangle 139"/>
                  <p:cNvSpPr/>
                  <p:nvPr/>
                </p:nvSpPr>
                <p:spPr>
                  <a:xfrm>
                    <a:off x="1975259" y="3503700"/>
                    <a:ext cx="598234" cy="238084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37" name="Rectangle 136"/>
                <p:cNvSpPr/>
                <p:nvPr/>
              </p:nvSpPr>
              <p:spPr>
                <a:xfrm>
                  <a:off x="1597566" y="2896530"/>
                  <a:ext cx="446299" cy="191524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</p:grpSp>
          <p:cxnSp>
            <p:nvCxnSpPr>
              <p:cNvPr id="135" name="Straight Connector 134"/>
              <p:cNvCxnSpPr/>
              <p:nvPr/>
            </p:nvCxnSpPr>
            <p:spPr>
              <a:xfrm>
                <a:off x="3234573" y="2809063"/>
                <a:ext cx="0" cy="182167"/>
              </a:xfrm>
              <a:prstGeom prst="line">
                <a:avLst/>
              </a:prstGeom>
              <a:ln w="127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1" name="Group 140"/>
          <p:cNvGrpSpPr/>
          <p:nvPr/>
        </p:nvGrpSpPr>
        <p:grpSpPr>
          <a:xfrm>
            <a:off x="9244129" y="1038704"/>
            <a:ext cx="782146" cy="595191"/>
            <a:chOff x="3085163" y="1351371"/>
            <a:chExt cx="3075958" cy="2340718"/>
          </a:xfrm>
        </p:grpSpPr>
        <p:sp>
          <p:nvSpPr>
            <p:cNvPr id="142" name="Oval 141"/>
            <p:cNvSpPr/>
            <p:nvPr/>
          </p:nvSpPr>
          <p:spPr>
            <a:xfrm>
              <a:off x="3085163" y="1351371"/>
              <a:ext cx="3075958" cy="2340718"/>
            </a:xfrm>
            <a:prstGeom prst="ellipse">
              <a:avLst/>
            </a:prstGeom>
            <a:ln w="12700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3" name="Group 142"/>
            <p:cNvGrpSpPr/>
            <p:nvPr/>
          </p:nvGrpSpPr>
          <p:grpSpPr>
            <a:xfrm>
              <a:off x="3406657" y="2418060"/>
              <a:ext cx="1439118" cy="978641"/>
              <a:chOff x="2369461" y="2809063"/>
              <a:chExt cx="1439118" cy="978641"/>
            </a:xfrm>
          </p:grpSpPr>
          <p:grpSp>
            <p:nvGrpSpPr>
              <p:cNvPr id="150" name="Group 149"/>
              <p:cNvGrpSpPr/>
              <p:nvPr/>
            </p:nvGrpSpPr>
            <p:grpSpPr>
              <a:xfrm>
                <a:off x="2369461" y="2812497"/>
                <a:ext cx="1439118" cy="975207"/>
                <a:chOff x="820314" y="2112847"/>
                <a:chExt cx="1439118" cy="975207"/>
              </a:xfrm>
            </p:grpSpPr>
            <p:grpSp>
              <p:nvGrpSpPr>
                <p:cNvPr id="152" name="Group 151"/>
                <p:cNvGrpSpPr/>
                <p:nvPr/>
              </p:nvGrpSpPr>
              <p:grpSpPr>
                <a:xfrm>
                  <a:off x="820314" y="2112847"/>
                  <a:ext cx="1439118" cy="966294"/>
                  <a:chOff x="1662546" y="2481943"/>
                  <a:chExt cx="1876301" cy="1259841"/>
                </a:xfrm>
              </p:grpSpPr>
              <p:sp>
                <p:nvSpPr>
                  <p:cNvPr id="154" name="Oval 153"/>
                  <p:cNvSpPr/>
                  <p:nvPr/>
                </p:nvSpPr>
                <p:spPr>
                  <a:xfrm>
                    <a:off x="1662546" y="2600697"/>
                    <a:ext cx="1876301" cy="1068779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" name="Rectangle 154"/>
                  <p:cNvSpPr/>
                  <p:nvPr/>
                </p:nvSpPr>
                <p:spPr>
                  <a:xfrm>
                    <a:off x="2258950" y="2481943"/>
                    <a:ext cx="686131" cy="237507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/>
                  </a:p>
                </p:txBody>
              </p:sp>
              <p:sp>
                <p:nvSpPr>
                  <p:cNvPr id="156" name="Rectangle 155"/>
                  <p:cNvSpPr/>
                  <p:nvPr/>
                </p:nvSpPr>
                <p:spPr>
                  <a:xfrm>
                    <a:off x="1975259" y="3503700"/>
                    <a:ext cx="598234" cy="238084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53" name="Rectangle 152"/>
                <p:cNvSpPr/>
                <p:nvPr/>
              </p:nvSpPr>
              <p:spPr>
                <a:xfrm>
                  <a:off x="1597566" y="2896530"/>
                  <a:ext cx="446299" cy="191524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</p:grpSp>
          <p:cxnSp>
            <p:nvCxnSpPr>
              <p:cNvPr id="151" name="Straight Connector 150"/>
              <p:cNvCxnSpPr/>
              <p:nvPr/>
            </p:nvCxnSpPr>
            <p:spPr>
              <a:xfrm>
                <a:off x="3068318" y="2809063"/>
                <a:ext cx="0" cy="182167"/>
              </a:xfrm>
              <a:prstGeom prst="line">
                <a:avLst/>
              </a:prstGeom>
              <a:ln w="127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4" name="Group 143"/>
            <p:cNvGrpSpPr/>
            <p:nvPr/>
          </p:nvGrpSpPr>
          <p:grpSpPr>
            <a:xfrm>
              <a:off x="4320558" y="1533936"/>
              <a:ext cx="1439118" cy="975207"/>
              <a:chOff x="820314" y="2112847"/>
              <a:chExt cx="1439118" cy="975207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820314" y="2112847"/>
                <a:ext cx="1439118" cy="966294"/>
                <a:chOff x="1662546" y="2481943"/>
                <a:chExt cx="1876301" cy="1259841"/>
              </a:xfrm>
            </p:grpSpPr>
            <p:sp>
              <p:nvSpPr>
                <p:cNvPr id="147" name="Oval 146"/>
                <p:cNvSpPr/>
                <p:nvPr/>
              </p:nvSpPr>
              <p:spPr>
                <a:xfrm>
                  <a:off x="1662546" y="2600697"/>
                  <a:ext cx="1876301" cy="1068779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2258949" y="2481943"/>
                  <a:ext cx="686131" cy="237507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149" name="Rectangle 148"/>
                <p:cNvSpPr/>
                <p:nvPr/>
              </p:nvSpPr>
              <p:spPr>
                <a:xfrm>
                  <a:off x="1975259" y="3503700"/>
                  <a:ext cx="598234" cy="238084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6" name="Rectangle 145"/>
              <p:cNvSpPr/>
              <p:nvPr/>
            </p:nvSpPr>
            <p:spPr>
              <a:xfrm>
                <a:off x="1597566" y="2896530"/>
                <a:ext cx="446299" cy="191524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</p:grpSp>
      <p:sp>
        <p:nvSpPr>
          <p:cNvPr id="13" name="Left-Right Arrow Callout 12"/>
          <p:cNvSpPr/>
          <p:nvPr/>
        </p:nvSpPr>
        <p:spPr>
          <a:xfrm rot="5400000">
            <a:off x="8563969" y="1581339"/>
            <a:ext cx="2170396" cy="2510918"/>
          </a:xfrm>
          <a:prstGeom prst="leftRightArrowCallout">
            <a:avLst>
              <a:gd name="adj1" fmla="val 12093"/>
              <a:gd name="adj2" fmla="val 18085"/>
              <a:gd name="adj3" fmla="val 19007"/>
              <a:gd name="adj4" fmla="val 280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FACS</a:t>
            </a:r>
          </a:p>
          <a:p>
            <a:pPr algn="ctr"/>
            <a:r>
              <a:rPr lang="en-US" sz="1200" dirty="0"/>
              <a:t>(Florescence-Activated Cell Sorting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9619250" y="4817951"/>
            <a:ext cx="0" cy="10388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ounded Rectangle 158"/>
          <p:cNvSpPr/>
          <p:nvPr/>
        </p:nvSpPr>
        <p:spPr>
          <a:xfrm>
            <a:off x="8716257" y="6045379"/>
            <a:ext cx="1872017" cy="562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Deep Sequencing </a:t>
            </a:r>
            <a:endParaRPr lang="en-US" dirty="0"/>
          </a:p>
        </p:txBody>
      </p:sp>
      <p:cxnSp>
        <p:nvCxnSpPr>
          <p:cNvPr id="157" name="Straight Arrow Connector 156"/>
          <p:cNvCxnSpPr/>
          <p:nvPr/>
        </p:nvCxnSpPr>
        <p:spPr>
          <a:xfrm flipH="1">
            <a:off x="6876939" y="6317400"/>
            <a:ext cx="1516769" cy="93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ounded Rectangle 159"/>
          <p:cNvSpPr/>
          <p:nvPr/>
        </p:nvSpPr>
        <p:spPr>
          <a:xfrm>
            <a:off x="4721256" y="6036045"/>
            <a:ext cx="1872017" cy="562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Analysis 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548130" y="3780963"/>
            <a:ext cx="2319426" cy="10369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862183" y="1970441"/>
            <a:ext cx="2319426" cy="16515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7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/>
      <p:bldP spid="2" grpId="0" animBg="1"/>
      <p:bldP spid="16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695700" y="2133600"/>
            <a:ext cx="5308600" cy="3506558"/>
            <a:chOff x="317500" y="3594100"/>
            <a:chExt cx="2019300" cy="1816100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317500" y="5397500"/>
              <a:ext cx="20193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V="1">
              <a:off x="325369" y="3594100"/>
              <a:ext cx="0" cy="18161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3927414" y="57137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25048" y="57137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53721" y="6083070"/>
            <a:ext cx="2700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(hour or generation)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467903" y="3292232"/>
                <a:ext cx="2100768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bg-BG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latin typeface="Cambria Math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𝑢𝑡𝑎𝑛𝑡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𝑟𝑒𝑎𝑑𝑠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charset="0"/>
                                </a:rPr>
                                <m:t>𝑊𝑇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𝑟𝑒𝑎𝑑𝑠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903" y="3292232"/>
                <a:ext cx="2100768" cy="52597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898900" y="2654300"/>
            <a:ext cx="266700" cy="2413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401050" y="4737100"/>
            <a:ext cx="266700" cy="2413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240413" y="3235867"/>
            <a:ext cx="2318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Slope = “Fitness score”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630786" y="6581001"/>
            <a:ext cx="2561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Hietpas</a:t>
            </a:r>
            <a:r>
              <a:rPr lang="en-US" sz="1200" dirty="0" smtClean="0"/>
              <a:t> et al., 2011; Rubin et al., 2017</a:t>
            </a:r>
            <a:endParaRPr lang="en-US" sz="1200" dirty="0"/>
          </a:p>
        </p:txBody>
      </p:sp>
      <p:sp>
        <p:nvSpPr>
          <p:cNvPr id="17" name="Oval 16"/>
          <p:cNvSpPr/>
          <p:nvPr/>
        </p:nvSpPr>
        <p:spPr>
          <a:xfrm>
            <a:off x="5020371" y="3291212"/>
            <a:ext cx="266700" cy="2413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23050" y="3888595"/>
            <a:ext cx="266700" cy="2413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3737075" y="2654300"/>
            <a:ext cx="5006677" cy="232410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88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1" grpId="0"/>
      <p:bldP spid="13" grpId="0" animBg="1"/>
      <p:bldP spid="14" grpId="0" animBg="1"/>
      <p:bldP spid="19" grpId="0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36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065995" y="723576"/>
            <a:ext cx="10322663" cy="5973937"/>
            <a:chOff x="414534" y="480850"/>
            <a:chExt cx="10322663" cy="597393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72" t="27711" r="4654" b="22563"/>
            <a:stretch/>
          </p:blipFill>
          <p:spPr>
            <a:xfrm>
              <a:off x="414534" y="480850"/>
              <a:ext cx="5236234" cy="218248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89" t="28422" r="7420" b="21657"/>
            <a:stretch/>
          </p:blipFill>
          <p:spPr>
            <a:xfrm>
              <a:off x="5690744" y="505614"/>
              <a:ext cx="5020574" cy="219111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37" t="27559" r="7625" b="23109"/>
            <a:stretch/>
          </p:blipFill>
          <p:spPr>
            <a:xfrm>
              <a:off x="454510" y="2663333"/>
              <a:ext cx="5029200" cy="216523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75" t="28269" r="7093" b="23578"/>
            <a:stretch/>
          </p:blipFill>
          <p:spPr>
            <a:xfrm>
              <a:off x="5690744" y="2711494"/>
              <a:ext cx="5046453" cy="2113471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37" t="23234" r="2271" b="44926"/>
            <a:stretch/>
          </p:blipFill>
          <p:spPr>
            <a:xfrm>
              <a:off x="2379953" y="4828563"/>
              <a:ext cx="6414548" cy="1626224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5111461" y="375541"/>
            <a:ext cx="2256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GSP1 – </a:t>
            </a:r>
            <a:r>
              <a:rPr lang="en-US" sz="2000" dirty="0" err="1" smtClean="0"/>
              <a:t>Parul’s</a:t>
            </a:r>
            <a:r>
              <a:rPr lang="en-US" sz="2000" dirty="0" smtClean="0"/>
              <a:t> Data 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5639192" y="5699735"/>
            <a:ext cx="1406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Fitness 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29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>
            <a:off x="6692630" y="5340485"/>
            <a:ext cx="817123" cy="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3142034" y="5077838"/>
            <a:ext cx="2149813" cy="169261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2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443</Words>
  <Application>Microsoft Office PowerPoint</Application>
  <PresentationFormat>Widescreen</PresentationFormat>
  <Paragraphs>150</Paragraphs>
  <Slides>28</Slides>
  <Notes>5</Notes>
  <HiddenSlides>1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Office Theme</vt:lpstr>
      <vt:lpstr>What is the effect of longer selection on the GSP1 fitness landscape?</vt:lpstr>
      <vt:lpstr>What is Ran/GSP1?</vt:lpstr>
      <vt:lpstr>What is Ran/GSP1?</vt:lpstr>
      <vt:lpstr>Experimental Design</vt:lpstr>
      <vt:lpstr>Experimental Design</vt:lpstr>
      <vt:lpstr>Data Analysis</vt:lpstr>
      <vt:lpstr>PowerPoint Presentation</vt:lpstr>
      <vt:lpstr>PowerPoint Presentation</vt:lpstr>
      <vt:lpstr>PowerPoint Presentation</vt:lpstr>
      <vt:lpstr>Experimental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UMass Medical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the effect of longer selection on the GSP1 fitness landscape?</dc:title>
  <dc:creator>Mavor, David</dc:creator>
  <cp:lastModifiedBy>Mavor, David</cp:lastModifiedBy>
  <cp:revision>12</cp:revision>
  <dcterms:created xsi:type="dcterms:W3CDTF">2018-05-03T11:47:16Z</dcterms:created>
  <dcterms:modified xsi:type="dcterms:W3CDTF">2018-05-03T15:36:13Z</dcterms:modified>
</cp:coreProperties>
</file>