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-114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446288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4691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x="0" y="4662139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2490375"/>
            <a:ext cx="7772400" cy="219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4836035"/>
            <a:ext cx="7772400" cy="10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 sz="3600"/>
            </a:lvl1pPr>
            <a:lvl2pPr rtl="0">
              <a:defRPr sz="3600"/>
            </a:lvl2pPr>
            <a:lvl3pPr rtl="0">
              <a:defRPr sz="3600"/>
            </a:lvl3pPr>
            <a:lvl4pPr rtl="0">
              <a:defRPr sz="3600"/>
            </a:lvl4pPr>
            <a:lvl5pPr rtl="0">
              <a:defRPr sz="3600"/>
            </a:lvl5pPr>
            <a:lvl6pPr rtl="0">
              <a:defRPr sz="3600"/>
            </a:lvl6pPr>
            <a:lvl7pPr rtl="0">
              <a:defRPr sz="3600"/>
            </a:lvl7pPr>
            <a:lvl8pPr rtl="0">
              <a:defRPr sz="3600"/>
            </a:lvl8pPr>
            <a:lvl9pPr rtl="0">
              <a:defRPr sz="36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1532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1800" b="0">
                <a:solidFill>
                  <a:schemeClr val="dk2"/>
                </a:solidFill>
              </a:defRPr>
            </a:lvl1pPr>
            <a:lvl2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1800" b="0">
                <a:solidFill>
                  <a:schemeClr val="dk2"/>
                </a:solidFill>
              </a:defRPr>
            </a:lvl2pPr>
            <a:lvl3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1800" b="0">
                <a:solidFill>
                  <a:schemeClr val="dk2"/>
                </a:solidFill>
              </a:defRPr>
            </a:lvl3pPr>
            <a:lvl4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1800" b="0">
                <a:solidFill>
                  <a:schemeClr val="dk2"/>
                </a:solidFill>
              </a:defRPr>
            </a:lvl4pPr>
            <a:lvl5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1800" b="0">
                <a:solidFill>
                  <a:schemeClr val="dk2"/>
                </a:solidFill>
              </a:defRPr>
            </a:lvl5pPr>
            <a:lvl6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1800" b="0">
                <a:solidFill>
                  <a:schemeClr val="dk2"/>
                </a:solidFill>
              </a:defRPr>
            </a:lvl6pPr>
            <a:lvl7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1800" b="0">
                <a:solidFill>
                  <a:schemeClr val="dk2"/>
                </a:solidFill>
              </a:defRPr>
            </a:lvl7pPr>
            <a:lvl8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1800" b="0">
                <a:solidFill>
                  <a:schemeClr val="dk2"/>
                </a:solidFill>
              </a:defRPr>
            </a:lvl8pPr>
            <a:lvl9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18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/>
          <p:nvPr/>
        </p:nvSpPr>
        <p:spPr>
          <a:xfrm>
            <a:off x="4274" y="0"/>
            <a:ext cx="9144000" cy="58752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x="0" y="5845828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685800" y="402500"/>
            <a:ext cx="7772400" cy="2198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 dirty="0"/>
              <a:t>Distributed </a:t>
            </a:r>
            <a:r>
              <a:rPr lang="en" dirty="0" smtClean="0"/>
              <a:t>   Shared </a:t>
            </a:r>
            <a:r>
              <a:rPr lang="en" dirty="0"/>
              <a:t>Memory</a:t>
            </a:r>
          </a:p>
        </p:txBody>
      </p:sp>
      <p:sp>
        <p:nvSpPr>
          <p:cNvPr id="34" name="Shape 34"/>
          <p:cNvSpPr txBox="1">
            <a:spLocks noGrp="1"/>
          </p:cNvSpPr>
          <p:nvPr>
            <p:ph type="subTitle" idx="1"/>
          </p:nvPr>
        </p:nvSpPr>
        <p:spPr>
          <a:xfrm>
            <a:off x="685800" y="3020235"/>
            <a:ext cx="7772400" cy="1032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buNone/>
            </a:pPr>
            <a:r>
              <a:rPr lang="en">
                <a:solidFill>
                  <a:srgbClr val="000000"/>
                </a:solidFill>
              </a:rPr>
              <a:t>Christopher Mersman</a:t>
            </a:r>
          </a:p>
          <a:p>
            <a:pPr lvl="0" algn="r" rtl="0">
              <a:buNone/>
            </a:pPr>
            <a:r>
              <a:rPr lang="en">
                <a:solidFill>
                  <a:srgbClr val="000000"/>
                </a:solidFill>
              </a:rPr>
              <a:t>Bradley M Richards</a:t>
            </a:r>
          </a:p>
          <a:p>
            <a:pPr algn="r">
              <a:buNone/>
            </a:pPr>
            <a:r>
              <a:rPr lang="en">
                <a:solidFill>
                  <a:srgbClr val="000000"/>
                </a:solidFill>
              </a:rPr>
              <a:t>Matt Rakel</a:t>
            </a:r>
          </a:p>
        </p:txBody>
      </p:sp>
      <p:sp>
        <p:nvSpPr>
          <p:cNvPr id="35" name="Shape 35"/>
          <p:cNvSpPr txBox="1"/>
          <p:nvPr/>
        </p:nvSpPr>
        <p:spPr>
          <a:xfrm>
            <a:off x="2124600" y="6074100"/>
            <a:ext cx="4894800" cy="4545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CS455: </a:t>
            </a:r>
            <a:r>
              <a:rPr lang="en" i="1"/>
              <a:t>Introduction to Distributed Systems</a:t>
            </a:r>
            <a:r>
              <a:rPr lang="en"/>
              <a:t> [Spring 2013]</a:t>
            </a:r>
          </a:p>
          <a:p>
            <a:pPr>
              <a:buNone/>
            </a:pPr>
            <a:r>
              <a:rPr lang="en" i="1"/>
              <a:t>Dept. of Computer Science</a:t>
            </a:r>
            <a:r>
              <a:rPr lang="en"/>
              <a:t>, Colorado State University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Questions?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Why is the Problem Important?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fontAlgn="base"/>
            <a:r>
              <a:rPr lang="en-US" dirty="0"/>
              <a:t>Faster Data Processing</a:t>
            </a:r>
          </a:p>
          <a:p>
            <a:pPr lvl="1" fontAlgn="base"/>
            <a:r>
              <a:rPr lang="en-US" dirty="0"/>
              <a:t>Processors are increasing </a:t>
            </a:r>
            <a:r>
              <a:rPr lang="en-US" dirty="0" smtClean="0"/>
              <a:t>exponentially</a:t>
            </a:r>
          </a:p>
          <a:p>
            <a:pPr fontAlgn="base"/>
            <a:r>
              <a:rPr lang="en-US" dirty="0" smtClean="0"/>
              <a:t>Parallel Programming Accessibility</a:t>
            </a:r>
          </a:p>
          <a:p>
            <a:pPr lvl="1" fontAlgn="base"/>
            <a:r>
              <a:rPr lang="en-US" dirty="0" smtClean="0"/>
              <a:t>Dividing </a:t>
            </a:r>
            <a:r>
              <a:rPr lang="en-US" dirty="0"/>
              <a:t>the work and distributing </a:t>
            </a:r>
            <a:r>
              <a:rPr lang="en-US" dirty="0" smtClean="0"/>
              <a:t>resources</a:t>
            </a:r>
            <a:endParaRPr lang="en-US" dirty="0"/>
          </a:p>
          <a:p>
            <a:pPr fontAlgn="base"/>
            <a:r>
              <a:rPr lang="en-US" dirty="0" smtClean="0"/>
              <a:t>Large </a:t>
            </a:r>
            <a:r>
              <a:rPr lang="en-US" dirty="0"/>
              <a:t>Data Sets</a:t>
            </a:r>
          </a:p>
          <a:p>
            <a:pPr lvl="1" fontAlgn="base"/>
            <a:r>
              <a:rPr lang="en-US" dirty="0"/>
              <a:t>When memory cannot be confined to a single device</a:t>
            </a:r>
          </a:p>
          <a:p>
            <a:pPr fontAlgn="base"/>
            <a:r>
              <a:rPr lang="en-US" dirty="0" smtClean="0"/>
              <a:t>Cloud </a:t>
            </a:r>
            <a:r>
              <a:rPr lang="en-US" dirty="0"/>
              <a:t>Computing</a:t>
            </a:r>
          </a:p>
          <a:p>
            <a:pPr lvl="1" fontAlgn="base"/>
            <a:r>
              <a:rPr lang="en-US" dirty="0"/>
              <a:t>Current trend in computing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Problem Characterization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fontAlgn="base"/>
            <a:r>
              <a:rPr lang="en-US" dirty="0"/>
              <a:t>Concurrency</a:t>
            </a:r>
          </a:p>
          <a:p>
            <a:pPr lvl="1" fontAlgn="base"/>
            <a:r>
              <a:rPr lang="en-US" dirty="0"/>
              <a:t>Large number of execution paths.</a:t>
            </a:r>
          </a:p>
          <a:p>
            <a:pPr fontAlgn="base"/>
            <a:r>
              <a:rPr lang="en-US" dirty="0"/>
              <a:t>Latency / Network</a:t>
            </a:r>
          </a:p>
          <a:p>
            <a:pPr lvl="1" fontAlgn="base"/>
            <a:r>
              <a:rPr lang="en-US" dirty="0"/>
              <a:t>Increased Contention and Latency Limit Scalability</a:t>
            </a:r>
          </a:p>
          <a:p>
            <a:pPr fontAlgn="base"/>
            <a:r>
              <a:rPr lang="en-US" dirty="0" smtClean="0"/>
              <a:t>Consistency </a:t>
            </a:r>
            <a:r>
              <a:rPr lang="en-US" dirty="0"/>
              <a:t>/ Coherence</a:t>
            </a:r>
          </a:p>
          <a:p>
            <a:pPr lvl="1" fontAlgn="base"/>
            <a:r>
              <a:rPr lang="en-US" dirty="0"/>
              <a:t>Synchronized and expected output </a:t>
            </a:r>
          </a:p>
          <a:p>
            <a:pPr fontAlgn="base"/>
            <a:r>
              <a:rPr lang="en-US" dirty="0" smtClean="0"/>
              <a:t>Design </a:t>
            </a:r>
            <a:r>
              <a:rPr lang="en-US" dirty="0"/>
              <a:t>Issues</a:t>
            </a:r>
          </a:p>
          <a:p>
            <a:pPr lvl="1" fontAlgn="base"/>
            <a:r>
              <a:rPr lang="en-US" dirty="0"/>
              <a:t>Conflicts in </a:t>
            </a:r>
            <a:r>
              <a:rPr lang="en-US" dirty="0" smtClean="0"/>
              <a:t>trade-offs</a:t>
            </a:r>
            <a:r>
              <a:rPr lang="en-US" dirty="0"/>
              <a:t/>
            </a:r>
            <a:br>
              <a:rPr lang="en-US" dirty="0"/>
            </a:b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Trade-off Space for Solutions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fontAlgn="base"/>
            <a:r>
              <a:rPr lang="en-US" dirty="0"/>
              <a:t>Software</a:t>
            </a:r>
          </a:p>
          <a:p>
            <a:pPr lvl="1" fontAlgn="base"/>
            <a:r>
              <a:rPr lang="en-US" dirty="0"/>
              <a:t>Single Reader / Single Writer </a:t>
            </a:r>
          </a:p>
          <a:p>
            <a:pPr lvl="1" fontAlgn="base"/>
            <a:r>
              <a:rPr lang="en-US" dirty="0"/>
              <a:t>Multi Reader / Single Writer </a:t>
            </a:r>
          </a:p>
          <a:p>
            <a:pPr lvl="1" fontAlgn="base"/>
            <a:r>
              <a:rPr lang="en-US" dirty="0"/>
              <a:t>Multi Reader / Multi Writer - RISKY!</a:t>
            </a:r>
          </a:p>
          <a:p>
            <a:pPr fontAlgn="base"/>
            <a:r>
              <a:rPr lang="en-US" dirty="0" smtClean="0"/>
              <a:t>Hardware</a:t>
            </a:r>
            <a:endParaRPr lang="en-US" dirty="0"/>
          </a:p>
          <a:p>
            <a:pPr lvl="1" fontAlgn="base"/>
            <a:r>
              <a:rPr lang="en-US" dirty="0"/>
              <a:t>Cache Coherent </a:t>
            </a:r>
            <a:r>
              <a:rPr lang="en-US" dirty="0" err="1"/>
              <a:t>Nonuniform</a:t>
            </a:r>
            <a:r>
              <a:rPr lang="en-US" dirty="0"/>
              <a:t> Memory Architectures</a:t>
            </a:r>
          </a:p>
          <a:p>
            <a:pPr lvl="1" fontAlgn="base"/>
            <a:r>
              <a:rPr lang="en-US" dirty="0"/>
              <a:t>Cache-only Memory Architectures</a:t>
            </a:r>
          </a:p>
          <a:p>
            <a:pPr lvl="1" fontAlgn="base"/>
            <a:r>
              <a:rPr lang="en-US" dirty="0"/>
              <a:t>Reflective Memory Systems</a:t>
            </a:r>
          </a:p>
          <a:p>
            <a:pPr fontAlgn="base"/>
            <a:r>
              <a:rPr lang="en-US" dirty="0" smtClean="0"/>
              <a:t>Hardware </a:t>
            </a:r>
            <a:r>
              <a:rPr lang="en-US" dirty="0" err="1"/>
              <a:t>vs</a:t>
            </a:r>
            <a:r>
              <a:rPr lang="en-US" dirty="0"/>
              <a:t> Software</a:t>
            </a:r>
          </a:p>
          <a:p>
            <a:pPr lvl="1" fontAlgn="base"/>
            <a:r>
              <a:rPr lang="en-US" dirty="0"/>
              <a:t>Performance </a:t>
            </a:r>
            <a:r>
              <a:rPr lang="en-US" dirty="0" err="1"/>
              <a:t>vs</a:t>
            </a:r>
            <a:r>
              <a:rPr lang="en-US" dirty="0"/>
              <a:t> Cost / Scalability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Dominant Approaches - Software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b="1"/>
              <a:t>Ivy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Original Software Proposal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Very inefficient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b="1"/>
              <a:t>Mermaid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First on Heterogeneous Environment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Needs Data Conversion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b="1"/>
              <a:t>Munin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Uses multiple-consistency protocols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Supports multiple concurrent writers</a:t>
            </a:r>
          </a:p>
          <a:p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Dominant Approaches - Hardware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b="1"/>
              <a:t>Memnet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Ring-based multiprocessor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Goal is to decrease communications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b="1"/>
              <a:t>Dash</a:t>
            </a:r>
            <a:r>
              <a:rPr lang="en"/>
              <a:t> </a:t>
            </a:r>
            <a:r>
              <a:rPr lang="en" sz="2000"/>
              <a:t>(Directory Architecture for Shared Memory)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Scalable directory-based DSM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Breaks memory into 4-Processor clusters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b="1"/>
              <a:t>Merlin</a:t>
            </a:r>
            <a:r>
              <a:rPr lang="en"/>
              <a:t> </a:t>
            </a:r>
            <a:r>
              <a:rPr lang="en" sz="2000"/>
              <a:t>(Memory Routed Logical Interconnection Network)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Provides scalability to bus-based systems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Able to handle a heterogenous environment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/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/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Insights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Speeds up Performance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No simple solution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Central-Server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Software Solutions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Scalable and Portable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Hardware Solutions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Less Congestion and higher Performance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Hybrid Solution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Best of both worlds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Future Problem Space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Quantum Entanglement</a:t>
            </a:r>
          </a:p>
          <a:p>
            <a:pPr marL="914400" lvl="1" indent="-381000" rtl="0">
              <a:spcBef>
                <a:spcPts val="48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Two particles share state over long distance</a:t>
            </a:r>
          </a:p>
          <a:p>
            <a:pPr marL="914400" lvl="1" indent="-381000" rtl="0">
              <a:spcBef>
                <a:spcPts val="48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Requires only initial physical interaction</a:t>
            </a:r>
          </a:p>
          <a:p>
            <a:endParaRPr lang="en" dirty="0"/>
          </a:p>
          <a:p>
            <a:pPr marL="457200" lvl="0" indent="-419100" rtl="0">
              <a:spcBef>
                <a:spcPts val="48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Very fast point-to-point communication</a:t>
            </a:r>
          </a:p>
          <a:p>
            <a:pPr marL="914400" lvl="1" indent="-381000" rtl="0">
              <a:spcBef>
                <a:spcPts val="48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At least 10,000 times faster than the speed of light</a:t>
            </a:r>
          </a:p>
          <a:p>
            <a:endParaRPr lang="en" dirty="0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Scalable to large networks</a:t>
            </a:r>
          </a:p>
          <a:p>
            <a:pPr marL="914400" lvl="1" indent="-381000" rtl="0">
              <a:spcBef>
                <a:spcPts val="48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Routers could distribute quantum pairs</a:t>
            </a:r>
          </a:p>
          <a:p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Trade-off Space and Future Solutions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fontAlgn="base"/>
            <a:r>
              <a:rPr lang="en-US" dirty="0"/>
              <a:t>Range of Quantum Communication</a:t>
            </a:r>
          </a:p>
          <a:p>
            <a:pPr lvl="1" fontAlgn="base"/>
            <a:r>
              <a:rPr lang="en-US" dirty="0"/>
              <a:t>about 100m - not even a datacenter</a:t>
            </a:r>
          </a:p>
          <a:p>
            <a:pPr fontAlgn="base"/>
            <a:r>
              <a:rPr lang="en-US" dirty="0" smtClean="0"/>
              <a:t>Inside </a:t>
            </a:r>
            <a:r>
              <a:rPr lang="en-US" dirty="0"/>
              <a:t>range, location doesn't matter</a:t>
            </a:r>
          </a:p>
          <a:p>
            <a:pPr lvl="1" fontAlgn="base"/>
            <a:r>
              <a:rPr lang="en-US" dirty="0"/>
              <a:t>No difference between same or different rack</a:t>
            </a:r>
          </a:p>
          <a:p>
            <a:pPr fontAlgn="base"/>
            <a:r>
              <a:rPr lang="en-US" dirty="0" smtClean="0"/>
              <a:t>Entanglement </a:t>
            </a:r>
            <a:r>
              <a:rPr lang="en-US" dirty="0"/>
              <a:t>Sudden Death (ESD)</a:t>
            </a:r>
          </a:p>
          <a:p>
            <a:pPr lvl="1" fontAlgn="base"/>
            <a:r>
              <a:rPr lang="en-US" dirty="0"/>
              <a:t>External forces break shared state</a:t>
            </a:r>
          </a:p>
          <a:p>
            <a:pPr fontAlgn="base"/>
            <a:r>
              <a:rPr lang="en-US" dirty="0" smtClean="0"/>
              <a:t>Research </a:t>
            </a:r>
            <a:r>
              <a:rPr lang="en-US" dirty="0"/>
              <a:t>could change this</a:t>
            </a:r>
          </a:p>
          <a:p>
            <a:pPr lvl="1" fontAlgn="base"/>
            <a:r>
              <a:rPr lang="en-US" dirty="0"/>
              <a:t>Reliable repeaters, ion traps</a:t>
            </a:r>
          </a:p>
          <a:p>
            <a:pPr fontAlgn="base"/>
            <a:r>
              <a:rPr lang="en-US" dirty="0" smtClean="0"/>
              <a:t>Quantum </a:t>
            </a:r>
            <a:r>
              <a:rPr lang="en-US" dirty="0"/>
              <a:t>communication has no real downside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build="p"/>
    </p:bldLst>
  </p:timing>
</p:sld>
</file>

<file path=ppt/theme/theme1.xml><?xml version="1.0" encoding="utf-8"?>
<a:theme xmlns:a="http://schemas.openxmlformats.org/drawingml/2006/main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338</Words>
  <Application>Microsoft Office PowerPoint</Application>
  <PresentationFormat>On-screen Show (4:3)</PresentationFormat>
  <Paragraphs>86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/>
      <vt:lpstr>Distributed    Shared Memory</vt:lpstr>
      <vt:lpstr>Why is the Problem Important?</vt:lpstr>
      <vt:lpstr>Problem Characterization</vt:lpstr>
      <vt:lpstr>Trade-off Space for Solutions</vt:lpstr>
      <vt:lpstr>Dominant Approaches - Software</vt:lpstr>
      <vt:lpstr>Dominant Approaches - Hardware</vt:lpstr>
      <vt:lpstr>Insights</vt:lpstr>
      <vt:lpstr>Future Problem Space</vt:lpstr>
      <vt:lpstr>Trade-off Space and Future Solutions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Shared Memory</dc:title>
  <dc:creator>Mersman,Christopher Joseph</dc:creator>
  <cp:lastModifiedBy>College of Business</cp:lastModifiedBy>
  <cp:revision>4</cp:revision>
  <dcterms:modified xsi:type="dcterms:W3CDTF">2013-05-07T06:06:25Z</dcterms:modified>
</cp:coreProperties>
</file>