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1" r:id="rId3"/>
    <p:sldId id="352" r:id="rId4"/>
    <p:sldId id="393" r:id="rId5"/>
    <p:sldId id="394" r:id="rId6"/>
    <p:sldId id="405" r:id="rId7"/>
    <p:sldId id="395" r:id="rId8"/>
    <p:sldId id="398" r:id="rId9"/>
    <p:sldId id="333" r:id="rId10"/>
    <p:sldId id="396" r:id="rId11"/>
    <p:sldId id="399" r:id="rId12"/>
    <p:sldId id="400" r:id="rId13"/>
    <p:sldId id="368" r:id="rId14"/>
    <p:sldId id="402" r:id="rId15"/>
    <p:sldId id="403" r:id="rId16"/>
    <p:sldId id="406" r:id="rId17"/>
    <p:sldId id="373" r:id="rId18"/>
    <p:sldId id="407" r:id="rId19"/>
    <p:sldId id="397" r:id="rId20"/>
    <p:sldId id="404" r:id="rId21"/>
    <p:sldId id="353" r:id="rId22"/>
    <p:sldId id="349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CC0000"/>
    <a:srgbClr val="A4B55E"/>
    <a:srgbClr val="5353FF"/>
    <a:srgbClr val="7878CE"/>
    <a:srgbClr val="4444BC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62" d="100"/>
          <a:sy n="62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4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4.12-three-dimensional-plott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>
                <a:solidFill>
                  <a:srgbClr val="000066"/>
                </a:solidFill>
              </a:rPr>
              <a:t>Modelling the Diffusion Equation in 2-D (Cartesian)</a:t>
            </a: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Major Christopher </a:t>
            </a:r>
            <a:r>
              <a:rPr lang="en-US" sz="1600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Mihal</a:t>
            </a:r>
            <a:endParaRPr lang="en-US" sz="16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7 December,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28E4E-0798-4E8E-BA6B-F0E3374B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3" y="1905000"/>
            <a:ext cx="2558562" cy="3429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Planar source centered on y-axis</a:t>
            </a:r>
          </a:p>
          <a:p>
            <a:endParaRPr lang="en-US" dirty="0"/>
          </a:p>
          <a:p>
            <a:r>
              <a:rPr lang="en-US" dirty="0"/>
              <a:t>Assume Material homogeneity</a:t>
            </a:r>
          </a:p>
          <a:p>
            <a:endParaRPr lang="en-US" dirty="0"/>
          </a:p>
          <a:p>
            <a:r>
              <a:rPr lang="en-US" dirty="0"/>
              <a:t>Time-independent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5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referenced: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code was run for future reference: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720B0-11EF-4B6B-B0A4-7756BAB4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02808"/>
            <a:ext cx="3095625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3C723-E750-4B51-B818-B88A691B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4" y="3953198"/>
            <a:ext cx="4857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inputs for variables: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2E56E-1915-4B98-90D0-8CA8E6AF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5772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27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Parameters to Adjust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55800"/>
              </p:ext>
            </p:extLst>
          </p:nvPr>
        </p:nvGraphicFramePr>
        <p:xfrm>
          <a:off x="1351445" y="1493838"/>
          <a:ext cx="6705599" cy="3638749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(number of cells)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2/a*h + 1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(size of geometry)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 (length of cell)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(source)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n/cm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∑a (cross section for absorption)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 (diffusion coefficient)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L^2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D/∑a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matrices (1-D and 2-D):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63EE4-3696-4709-B433-7F1FCC6A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1" y="1819275"/>
            <a:ext cx="4714875" cy="3219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5C05E-4471-46F7-B0B0-EE61F694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65" y="1819275"/>
            <a:ext cx="4053869" cy="41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86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Thomas Algorithm for approximation in 1-D: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B6F5E-52E1-4C9E-B152-908AEE08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7" y="1809750"/>
            <a:ext cx="6143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018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 Outputs: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3FB5D-3EB4-4A92-85E8-58B32973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105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776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Gauss-Seidel runs in 2-D, but returns incorrect values that I cannot plot, as seen below (True Flux on right)</a:t>
            </a:r>
          </a:p>
          <a:p>
            <a:r>
              <a:rPr lang="en-US" dirty="0"/>
              <a:t>Cryptic error message: “</a:t>
            </a:r>
            <a:r>
              <a:rPr lang="en-US" dirty="0" err="1"/>
              <a:t>ValueError</a:t>
            </a:r>
            <a:r>
              <a:rPr lang="en-US" dirty="0"/>
              <a:t>: input operand has more dimensions than allowed by the axis remapping”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5BEEB-C36A-43D1-8177-30E30DA1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39" y="2945485"/>
            <a:ext cx="4276725" cy="3209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824AD-7618-4874-986A-E5111445F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2275"/>
            <a:ext cx="4560862" cy="28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True Flux (calculated flux) equation in 1-D has correct slope, but values are incorrect, as shown below: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ED84D-307B-46C7-9992-2BCF27EE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2" y="2419350"/>
            <a:ext cx="4143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Number of “invalid syntax” errors throughout duration: 74</a:t>
            </a:r>
          </a:p>
          <a:p>
            <a:r>
              <a:rPr lang="en-US" dirty="0"/>
              <a:t>Number of times I had to clear the Kernel: 44</a:t>
            </a:r>
          </a:p>
          <a:p>
            <a:r>
              <a:rPr lang="en-US" dirty="0"/>
              <a:t>Number of times I deleted entire code accidentally: 1</a:t>
            </a:r>
          </a:p>
          <a:p>
            <a:r>
              <a:rPr lang="en-US" dirty="0"/>
              <a:t>Number of nightmares involving Python: 2</a:t>
            </a:r>
          </a:p>
          <a:p>
            <a:r>
              <a:rPr lang="en-US" dirty="0"/>
              <a:t>Number of visits to </a:t>
            </a:r>
            <a:r>
              <a:rPr lang="en-US" dirty="0" err="1"/>
              <a:t>Stackoverflow</a:t>
            </a:r>
            <a:r>
              <a:rPr lang="en-US" dirty="0"/>
              <a:t>: approaching infinity</a:t>
            </a:r>
          </a:p>
          <a:p>
            <a:r>
              <a:rPr lang="en-US" dirty="0"/>
              <a:t>Favorite inexplicable plotting error (since been fixed):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068F4-73BE-4387-83BD-899E2EC2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6" y="4132720"/>
            <a:ext cx="3876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Overview of the Diffusion Equation</a:t>
            </a:r>
          </a:p>
          <a:p>
            <a:r>
              <a:rPr lang="en-US" dirty="0"/>
              <a:t>Project Methodology</a:t>
            </a:r>
          </a:p>
          <a:p>
            <a:pPr lvl="1"/>
            <a:r>
              <a:rPr lang="en-US" dirty="0"/>
              <a:t>1-D</a:t>
            </a:r>
          </a:p>
          <a:p>
            <a:pPr lvl="1"/>
            <a:r>
              <a:rPr lang="en-US" dirty="0"/>
              <a:t>2-D</a:t>
            </a:r>
          </a:p>
          <a:p>
            <a:r>
              <a:rPr lang="en-US" dirty="0"/>
              <a:t>Select Python Code</a:t>
            </a:r>
          </a:p>
          <a:p>
            <a:r>
              <a:rPr lang="en-US" dirty="0"/>
              <a:t>Known issues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Project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What is the diffusion equation?</a:t>
            </a:r>
          </a:p>
          <a:p>
            <a:r>
              <a:rPr lang="en-US" dirty="0"/>
              <a:t>Modelling the diffusion equation in 2-D vs 1-D</a:t>
            </a:r>
          </a:p>
          <a:p>
            <a:r>
              <a:rPr lang="en-US" dirty="0"/>
              <a:t>Methodology I chose</a:t>
            </a:r>
          </a:p>
          <a:p>
            <a:r>
              <a:rPr lang="en-US" dirty="0"/>
              <a:t>Challenges I faced - Code compiles, but bugs in the underlying equations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07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References/Acknowledgements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James J. </a:t>
            </a:r>
            <a:r>
              <a:rPr lang="en-US" sz="1400" dirty="0" err="1"/>
              <a:t>Duderstadt</a:t>
            </a:r>
            <a:r>
              <a:rPr lang="en-US" sz="1400" dirty="0"/>
              <a:t> and Louis J. Hamilton, </a:t>
            </a:r>
            <a:r>
              <a:rPr lang="en-US" sz="1400" i="1" dirty="0"/>
              <a:t>Nuclear Reactor Analysis</a:t>
            </a:r>
            <a:r>
              <a:rPr lang="en-US" sz="1400" dirty="0"/>
              <a:t>, John Wiley and Sons, Inc., New York, NY, 1976. pp. 124-200. 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[2] 	Ryan </a:t>
            </a:r>
            <a:r>
              <a:rPr lang="en-US" sz="1400" dirty="0" err="1"/>
              <a:t>McClarren</a:t>
            </a:r>
            <a:r>
              <a:rPr lang="en-US" sz="1400" dirty="0"/>
              <a:t>, </a:t>
            </a:r>
            <a:r>
              <a:rPr lang="en-US" sz="1400" i="1" dirty="0"/>
              <a:t>Computational Nuclear Engineering and Radiological Science Using Python</a:t>
            </a:r>
            <a:r>
              <a:rPr lang="en-US" sz="1400" dirty="0"/>
              <a:t>, Academic Press, Notre Dame, IN, 2018. pp. 350-360.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[3]	David </a:t>
            </a:r>
            <a:r>
              <a:rPr lang="en-US" sz="1400" dirty="0" err="1"/>
              <a:t>Bodansky</a:t>
            </a:r>
            <a:r>
              <a:rPr lang="en-US" sz="1400" dirty="0"/>
              <a:t>, </a:t>
            </a:r>
            <a:r>
              <a:rPr lang="en-US" sz="1400" i="1" dirty="0"/>
              <a:t>Nuclear Energy Principles, Practices and Prospects</a:t>
            </a:r>
            <a:r>
              <a:rPr lang="en-US" sz="1400" dirty="0"/>
              <a:t>, Springer </a:t>
            </a:r>
            <a:r>
              <a:rPr lang="en-US" sz="1400" dirty="0" err="1"/>
              <a:t>Science+Business</a:t>
            </a:r>
            <a:r>
              <a:rPr lang="en-US" sz="1400" dirty="0"/>
              <a:t> Media, Seattle, WA, 2004. pp153-168.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[4]	Jake </a:t>
            </a:r>
            <a:r>
              <a:rPr lang="en-US" sz="1400" dirty="0" err="1"/>
              <a:t>VanderPlas</a:t>
            </a:r>
            <a:r>
              <a:rPr lang="en-US" sz="1400" dirty="0"/>
              <a:t>, </a:t>
            </a:r>
            <a:r>
              <a:rPr lang="en-US" sz="1400" i="1" dirty="0"/>
              <a:t>Python Data Science Handbook</a:t>
            </a:r>
            <a:r>
              <a:rPr lang="en-US" sz="1400" dirty="0"/>
              <a:t>, O’Reilly Media, 2016. Accessed via </a:t>
            </a:r>
            <a:r>
              <a:rPr lang="en-US" sz="1400" dirty="0">
                <a:hlinkClick r:id="rId3"/>
              </a:rPr>
              <a:t>https://jakevdp.github.io/PythonDataScienceHandbook/04.12-three-dimensional-plotting.html</a:t>
            </a:r>
            <a:endParaRPr lang="en-US" sz="1400" dirty="0"/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[5]	LTC Hobbs, AFIT ENP Instructor – numerous in-person conversations, guidance, and pointing </a:t>
            </a:r>
          </a:p>
          <a:p>
            <a:pPr marL="914400" indent="-914400">
              <a:buNone/>
            </a:pPr>
            <a:r>
              <a:rPr lang="en-US" sz="1400" dirty="0"/>
              <a:t>me to use </a:t>
            </a:r>
            <a:r>
              <a:rPr lang="en-US" sz="1400" dirty="0" err="1"/>
              <a:t>Duderstadt</a:t>
            </a:r>
            <a:endParaRPr lang="en-US" sz="1400" dirty="0"/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[6]	</a:t>
            </a:r>
            <a:r>
              <a:rPr lang="en-US" sz="1400" dirty="0" err="1"/>
              <a:t>Capt</a:t>
            </a:r>
            <a:r>
              <a:rPr lang="en-US" sz="1400" dirty="0"/>
              <a:t> Bevins, AFIT ENP Instructor – throughout</a:t>
            </a:r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2-D Diffusion solver that has vacuum boundaries on the bottom and left faces and reflecting boundaries on the top and right boundaries</a:t>
            </a:r>
          </a:p>
          <a:p>
            <a:endParaRPr lang="en-US" dirty="0"/>
          </a:p>
          <a:p>
            <a:r>
              <a:rPr lang="en-US" dirty="0"/>
              <a:t>Include a solver README file, code, output file</a:t>
            </a:r>
          </a:p>
          <a:p>
            <a:pPr lvl="1"/>
            <a:r>
              <a:rPr lang="en-US" dirty="0"/>
              <a:t>Annotate known bugs in code and status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2602A-D2ED-4EA9-B586-7D53AD47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09" y="3505200"/>
            <a:ext cx="6280484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BF88-654B-4EC7-8428-2EA651FD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766825"/>
            <a:ext cx="5261069" cy="973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6AF3C-CF5E-4FD2-84A4-4B2B11ACAAE4}"/>
              </a:ext>
            </a:extLst>
          </p:cNvPr>
          <p:cNvSpPr txBox="1"/>
          <p:nvPr/>
        </p:nvSpPr>
        <p:spPr>
          <a:xfrm>
            <a:off x="1600200" y="32120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1-D slab with vacuum boundaries:</a:t>
            </a:r>
          </a:p>
        </p:txBody>
      </p:sp>
    </p:spTree>
    <p:extLst>
      <p:ext uri="{BB962C8B-B14F-4D97-AF65-F5344CB8AC3E}">
        <p14:creationId xmlns:p14="http://schemas.microsoft.com/office/powerpoint/2010/main" val="38294750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2E8F-4947-4D8A-A221-698F0A12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6" y="4752387"/>
            <a:ext cx="7482644" cy="1395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1-D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36FD1-F821-4968-AE39-D28B79F1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0" y="2209801"/>
            <a:ext cx="7482644" cy="2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35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2-D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CE9D1-9917-4E18-827F-C5E6D153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52650"/>
            <a:ext cx="89170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461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2-D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800E4-3974-435A-B64E-0438FE43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57" y="4631238"/>
            <a:ext cx="6457744" cy="1694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C4E2C-BCF4-493C-83DA-5AD4A71E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57" y="2121932"/>
            <a:ext cx="6096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454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09E-3B60-4B9B-BB84-774DC22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B368-A1F6-4D1E-883A-DA0A2F99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834034" cy="4876800"/>
          </a:xfrm>
        </p:spPr>
        <p:txBody>
          <a:bodyPr/>
          <a:lstStyle/>
          <a:p>
            <a:r>
              <a:rPr lang="en-US" dirty="0"/>
              <a:t>Why 2-D?</a:t>
            </a:r>
          </a:p>
          <a:p>
            <a:endParaRPr lang="en-US" dirty="0"/>
          </a:p>
          <a:p>
            <a:pPr lvl="1"/>
            <a:r>
              <a:rPr lang="en-US" dirty="0"/>
              <a:t>1-D assumes infinite y- and z-axis – not very realistic</a:t>
            </a:r>
          </a:p>
          <a:p>
            <a:pPr lvl="1"/>
            <a:r>
              <a:rPr lang="en-US" dirty="0"/>
              <a:t>2-D gives y-axis, but not z-axis, but this is closer to reality</a:t>
            </a:r>
          </a:p>
          <a:p>
            <a:pPr lvl="2"/>
            <a:r>
              <a:rPr lang="en-US" dirty="0"/>
              <a:t>Fuel pins are very long, so assuming infinity in the z-axis is adequate for certain approximations</a:t>
            </a:r>
          </a:p>
          <a:p>
            <a:pPr lvl="1"/>
            <a:r>
              <a:rPr lang="en-US" dirty="0"/>
              <a:t>More dimensions = better accuracy in the models	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C5CE1-638F-4A81-B7C0-380EF2641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87E00-8C9D-44E2-A1DB-A6FBC4F0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43400"/>
            <a:ext cx="8844366" cy="1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210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Began by fully realizing problem in 1-D</a:t>
            </a:r>
          </a:p>
          <a:p>
            <a:endParaRPr lang="en-US" dirty="0"/>
          </a:p>
          <a:p>
            <a:r>
              <a:rPr lang="en-US" dirty="0"/>
              <a:t>Began with only vacuum boundaries</a:t>
            </a:r>
          </a:p>
          <a:p>
            <a:endParaRPr lang="en-US" dirty="0"/>
          </a:p>
          <a:p>
            <a:r>
              <a:rPr lang="en-US" dirty="0"/>
              <a:t>Added reflective boundaries</a:t>
            </a:r>
          </a:p>
          <a:p>
            <a:endParaRPr lang="en-US" baseline="30000" dirty="0"/>
          </a:p>
          <a:p>
            <a:r>
              <a:rPr lang="en-US" dirty="0"/>
              <a:t>Expanded problem to 2-D</a:t>
            </a:r>
          </a:p>
          <a:p>
            <a:endParaRPr lang="en-US" dirty="0"/>
          </a:p>
          <a:p>
            <a:r>
              <a:rPr lang="en-US" dirty="0"/>
              <a:t>Attempted both Thomas Algorithm and Gauss-Seidel iterative solutions for 2-D </a:t>
            </a:r>
          </a:p>
          <a:p>
            <a:pPr lvl="1"/>
            <a:r>
              <a:rPr lang="en-US" dirty="0"/>
              <a:t>Learned far too late Thomas Algorithm only applies to 1-D, since there are no tri-diagonals in 2-D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19392</TotalTime>
  <Words>548</Words>
  <Application>Microsoft Office PowerPoint</Application>
  <PresentationFormat>On-screen Show (4:3)</PresentationFormat>
  <Paragraphs>149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2_Default Design</vt:lpstr>
      <vt:lpstr>PowerPoint Presentation</vt:lpstr>
      <vt:lpstr>Overview</vt:lpstr>
      <vt:lpstr>Problem Statement</vt:lpstr>
      <vt:lpstr>The Diffusion Equation</vt:lpstr>
      <vt:lpstr>The Diffusion Equation</vt:lpstr>
      <vt:lpstr>The Diffusion Equation</vt:lpstr>
      <vt:lpstr>The Diffusion Equation</vt:lpstr>
      <vt:lpstr>The Diffusion Equation</vt:lpstr>
      <vt:lpstr>Project Methodology</vt:lpstr>
      <vt:lpstr>Project Methodology</vt:lpstr>
      <vt:lpstr>Select Python Code</vt:lpstr>
      <vt:lpstr>Select Python Code</vt:lpstr>
      <vt:lpstr>Parameters to Adjust</vt:lpstr>
      <vt:lpstr>Select Python Code</vt:lpstr>
      <vt:lpstr>Select Python Code</vt:lpstr>
      <vt:lpstr>Select Python Code</vt:lpstr>
      <vt:lpstr>Known Bugs</vt:lpstr>
      <vt:lpstr>Known Bugs</vt:lpstr>
      <vt:lpstr>Project Data</vt:lpstr>
      <vt:lpstr>Summary</vt:lpstr>
      <vt:lpstr>References/Acknowledgements</vt:lpstr>
      <vt:lpstr>Questions?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marizelchris</cp:lastModifiedBy>
  <cp:revision>1024</cp:revision>
  <dcterms:created xsi:type="dcterms:W3CDTF">2010-05-28T18:07:16Z</dcterms:created>
  <dcterms:modified xsi:type="dcterms:W3CDTF">2018-12-07T14:21:43Z</dcterms:modified>
</cp:coreProperties>
</file>