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6" r:id="rId3"/>
    <p:sldId id="349" r:id="rId4"/>
    <p:sldId id="362" r:id="rId5"/>
    <p:sldId id="348" r:id="rId6"/>
    <p:sldId id="352" r:id="rId7"/>
    <p:sldId id="363" r:id="rId8"/>
    <p:sldId id="364" r:id="rId9"/>
    <p:sldId id="365" r:id="rId10"/>
    <p:sldId id="366" r:id="rId11"/>
    <p:sldId id="368" r:id="rId12"/>
    <p:sldId id="370" r:id="rId13"/>
    <p:sldId id="367" r:id="rId14"/>
    <p:sldId id="369" r:id="rId15"/>
    <p:sldId id="29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0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796" autoAdjust="0"/>
  </p:normalViewPr>
  <p:slideViewPr>
    <p:cSldViewPr>
      <p:cViewPr>
        <p:scale>
          <a:sx n="100" d="100"/>
          <a:sy n="100" d="100"/>
        </p:scale>
        <p:origin x="-4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8725E7-1ABE-45BD-8434-A8A7B23116F6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63EC1C-E7F1-4C86-B4E4-ED6807A6C0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598FA8E-E149-49A4-A2DF-9EE626742083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7B6AA6-AD94-49B8-AC64-401669B07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B6AA6-AD94-49B8-AC64-401669B07CF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6890" y="1781176"/>
            <a:ext cx="56102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0390" y="20638"/>
            <a:ext cx="873125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550" y="6429376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76994-30FE-43B3-8551-5F16F85317FE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41663" y="6448426"/>
            <a:ext cx="30861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7E542-F13D-46DA-9CF5-A86EB261DFA5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FDBC6-E045-4942-AABA-A70D88BEC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76BAA-59E9-4628-B735-EC6943BD25E8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3929E-97FF-4F73-BBB7-9CED05AF2E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D0D9E-DE79-455E-B3D5-1BB99717E6FC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92C2B-E79D-4F4D-8162-61E8C33B93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B0EE6-B747-40B4-9685-6B49F4CFE377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9A111-5B41-49BF-B497-41B0CFF836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5ACB6-3FE1-42D4-B103-2D5F80B681A6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EEFA7-DAF6-4DD6-B620-050225FD5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微信截图_20161216111053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588" y="-7938"/>
            <a:ext cx="9147176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793FAB3-3EFC-43C4-B50C-D0A682A1910A}" type="datetimeFigureOut">
              <a:rPr lang="zh-CN" altLang="en-US"/>
              <a:pPr>
                <a:defRPr/>
              </a:pPr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4D7EDDE-C608-490F-BA43-64E56773B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ransition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sym-auth/registr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sym-auth/reques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sym-auth/respon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sym-auth/verify/aaa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 bwMode="auto">
          <a:xfrm>
            <a:off x="827584" y="2348880"/>
            <a:ext cx="7533456" cy="6570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dirty="0" smtClean="0"/>
              <a:t>基于</a:t>
            </a:r>
            <a:r>
              <a:rPr lang="en-US" altLang="zh-CN" sz="2800" dirty="0" err="1" smtClean="0"/>
              <a:t>Django+Nginx</a:t>
            </a:r>
            <a:r>
              <a:rPr lang="zh-CN" altLang="en-US" sz="2800" dirty="0" smtClean="0"/>
              <a:t>的身份认证实现</a:t>
            </a: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647056" y="3645024"/>
            <a:ext cx="5661248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马利 </a:t>
            </a:r>
            <a:r>
              <a:rPr lang="en-US" altLang="zh-CN" dirty="0" smtClean="0"/>
              <a:t>2018.2.22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68313" y="216024"/>
            <a:ext cx="8229600" cy="76470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 dirty="0" smtClean="0">
                <a:latin typeface="Cambria Math" pitchFamily="18" charset="0"/>
                <a:ea typeface="微软雅黑" pitchFamily="34" charset="-122"/>
              </a:rPr>
              <a:t>目          录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31640" y="1844824"/>
            <a:ext cx="4176464" cy="538163"/>
            <a:chOff x="1372" y="1355"/>
            <a:chExt cx="2984" cy="339"/>
          </a:xfrm>
        </p:grpSpPr>
        <p:sp>
          <p:nvSpPr>
            <p:cNvPr id="113" name="AutoShape 50"/>
            <p:cNvSpPr>
              <a:spLocks noChangeArrowheads="1"/>
            </p:cNvSpPr>
            <p:nvPr/>
          </p:nvSpPr>
          <p:spPr bwMode="gray">
            <a:xfrm>
              <a:off x="1572" y="1355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基于非对称密钥挑战响应流程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1372" y="1366"/>
              <a:ext cx="240" cy="328"/>
              <a:chOff x="2078" y="1386"/>
              <a:chExt cx="1615" cy="2215"/>
            </a:xfrm>
          </p:grpSpPr>
          <p:sp>
            <p:nvSpPr>
              <p:cNvPr id="115" name="Oval 5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Oval 5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Oval 54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49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55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49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56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57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331640" y="2686203"/>
            <a:ext cx="4248472" cy="555626"/>
            <a:chOff x="1372" y="1840"/>
            <a:chExt cx="2976" cy="350"/>
          </a:xfrm>
        </p:grpSpPr>
        <p:sp>
          <p:nvSpPr>
            <p:cNvPr id="122" name="AutoShape 59"/>
            <p:cNvSpPr>
              <a:spLocks noChangeArrowheads="1"/>
            </p:cNvSpPr>
            <p:nvPr/>
          </p:nvSpPr>
          <p:spPr bwMode="gray">
            <a:xfrm>
              <a:off x="1564" y="184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55AD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环境搭建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1372" y="1862"/>
              <a:ext cx="240" cy="328"/>
              <a:chOff x="2078" y="1386"/>
              <a:chExt cx="1615" cy="2215"/>
            </a:xfrm>
          </p:grpSpPr>
          <p:sp>
            <p:nvSpPr>
              <p:cNvPr id="124" name="Oval 6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Oval 6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Oval 63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24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64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24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65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66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333967" y="3448201"/>
            <a:ext cx="4246146" cy="525463"/>
            <a:chOff x="1374" y="2320"/>
            <a:chExt cx="3650" cy="331"/>
          </a:xfrm>
        </p:grpSpPr>
        <p:sp>
          <p:nvSpPr>
            <p:cNvPr id="131" name="AutoShape 68"/>
            <p:cNvSpPr>
              <a:spLocks noChangeArrowheads="1"/>
            </p:cNvSpPr>
            <p:nvPr/>
          </p:nvSpPr>
          <p:spPr bwMode="gray">
            <a:xfrm>
              <a:off x="1564" y="2320"/>
              <a:ext cx="3460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三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Nginx+uwsgi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部署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9"/>
            <p:cNvGrpSpPr>
              <a:grpSpLocks/>
            </p:cNvGrpSpPr>
            <p:nvPr/>
          </p:nvGrpSpPr>
          <p:grpSpPr bwMode="auto">
            <a:xfrm>
              <a:off x="1374" y="2323"/>
              <a:ext cx="250" cy="328"/>
              <a:chOff x="2078" y="1386"/>
              <a:chExt cx="1676" cy="2215"/>
            </a:xfrm>
          </p:grpSpPr>
          <p:sp>
            <p:nvSpPr>
              <p:cNvPr id="133" name="Oval 7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Oval 7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Oval 72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50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73"/>
              <p:cNvSpPr>
                <a:spLocks noChangeArrowheads="1"/>
              </p:cNvSpPr>
              <p:nvPr/>
            </p:nvSpPr>
            <p:spPr bwMode="gray">
              <a:xfrm>
                <a:off x="2240" y="1390"/>
                <a:ext cx="1497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74"/>
              <p:cNvSpPr>
                <a:spLocks noChangeArrowheads="1"/>
              </p:cNvSpPr>
              <p:nvPr/>
            </p:nvSpPr>
            <p:spPr bwMode="gray">
              <a:xfrm>
                <a:off x="2323" y="1392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75"/>
              <p:cNvSpPr>
                <a:spLocks noChangeArrowheads="1"/>
              </p:cNvSpPr>
              <p:nvPr/>
            </p:nvSpPr>
            <p:spPr bwMode="gray">
              <a:xfrm>
                <a:off x="2323" y="1393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1331640" y="1052736"/>
            <a:ext cx="4248472" cy="530226"/>
            <a:chOff x="1372" y="3266"/>
            <a:chExt cx="2972" cy="334"/>
          </a:xfrm>
        </p:grpSpPr>
        <p:sp>
          <p:nvSpPr>
            <p:cNvPr id="140" name="AutoShape 86"/>
            <p:cNvSpPr>
              <a:spLocks noChangeArrowheads="1"/>
            </p:cNvSpPr>
            <p:nvPr/>
          </p:nvSpPr>
          <p:spPr bwMode="gray">
            <a:xfrm>
              <a:off x="1560" y="328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 err="1" smtClean="0">
                  <a:solidFill>
                    <a:srgbClr val="013064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dirty="0" smtClean="0">
                  <a:solidFill>
                    <a:srgbClr val="013064"/>
                  </a:solidFill>
                  <a:latin typeface="微软雅黑" pitchFamily="34" charset="-122"/>
                  <a:ea typeface="微软雅黑" pitchFamily="34" charset="-122"/>
                </a:rPr>
                <a:t>可以支持的身份认证方式</a:t>
              </a:r>
              <a:endParaRPr lang="en-US" altLang="zh-CN" dirty="0">
                <a:solidFill>
                  <a:srgbClr val="0130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87"/>
            <p:cNvGrpSpPr>
              <a:grpSpLocks/>
            </p:cNvGrpSpPr>
            <p:nvPr/>
          </p:nvGrpSpPr>
          <p:grpSpPr bwMode="auto">
            <a:xfrm>
              <a:off x="1372" y="3266"/>
              <a:ext cx="224" cy="328"/>
              <a:chOff x="2078" y="1386"/>
              <a:chExt cx="1615" cy="2215"/>
            </a:xfrm>
          </p:grpSpPr>
          <p:sp>
            <p:nvSpPr>
              <p:cNvPr id="142" name="Oval 8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Oval 8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Oval 90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31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310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Oval 92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Oval 93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543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dirty="0" err="1" smtClean="0"/>
              <a:t>Django</a:t>
            </a:r>
            <a:r>
              <a:rPr lang="zh-CN" altLang="en-US" sz="3600" dirty="0" smtClean="0"/>
              <a:t>环境搭建</a:t>
            </a:r>
            <a:endParaRPr lang="zh-CN" sz="3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47525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ipython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1.11.9</a:t>
            </a:r>
          </a:p>
          <a:p>
            <a:r>
              <a:rPr lang="zh-CN" altLang="en-US" dirty="0" smtClean="0"/>
              <a:t>常用命令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 smtClean="0"/>
              <a:t>startproject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projectname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 smtClean="0"/>
              <a:t>startapp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manage.py migrate</a:t>
            </a:r>
          </a:p>
          <a:p>
            <a:pPr lvl="1"/>
            <a:r>
              <a:rPr lang="en-US" altLang="zh-CN" dirty="0" smtClean="0"/>
              <a:t>python manage.py </a:t>
            </a:r>
            <a:r>
              <a:rPr lang="en-US" altLang="zh-CN" dirty="0" err="1" smtClean="0"/>
              <a:t>runserver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app </a:t>
            </a:r>
            <a:r>
              <a:rPr lang="zh-CN" altLang="en-US" dirty="0" smtClean="0"/>
              <a:t>的基本步骤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http://blog.csdn.net/angel20082008/article/details/51910010</a:t>
            </a:r>
          </a:p>
          <a:p>
            <a:pPr lvl="1"/>
            <a:r>
              <a:rPr lang="en-US" altLang="zh-CN" sz="2400" dirty="0" smtClean="0"/>
              <a:t>http://blog.csdn.net/u010653526/article/details/8941803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543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Django</a:t>
            </a:r>
            <a:r>
              <a:rPr lang="zh-CN" altLang="en-US" sz="3600" b="1" dirty="0" smtClean="0"/>
              <a:t>处理</a:t>
            </a:r>
            <a:r>
              <a:rPr lang="en-US" altLang="zh-CN" sz="3600" b="1" dirty="0" smtClean="0"/>
              <a:t>Request</a:t>
            </a:r>
            <a:r>
              <a:rPr lang="zh-CN" altLang="en-US" sz="3600" b="1" dirty="0" smtClean="0"/>
              <a:t>的详细流程</a:t>
            </a:r>
            <a:endParaRPr lang="zh-CN" sz="3600" dirty="0" smtClean="0"/>
          </a:p>
        </p:txBody>
      </p:sp>
      <p:pic>
        <p:nvPicPr>
          <p:cNvPr id="4" name="内容占位符 3" descr="djang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772458" y="1125538"/>
            <a:ext cx="3817523" cy="5039766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68313" y="216024"/>
            <a:ext cx="8229600" cy="76470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 dirty="0" smtClean="0">
                <a:latin typeface="Cambria Math" pitchFamily="18" charset="0"/>
                <a:ea typeface="微软雅黑" pitchFamily="34" charset="-122"/>
              </a:rPr>
              <a:t>目          录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31640" y="1844824"/>
            <a:ext cx="4176464" cy="538163"/>
            <a:chOff x="1372" y="1355"/>
            <a:chExt cx="2984" cy="339"/>
          </a:xfrm>
        </p:grpSpPr>
        <p:sp>
          <p:nvSpPr>
            <p:cNvPr id="113" name="AutoShape 50"/>
            <p:cNvSpPr>
              <a:spLocks noChangeArrowheads="1"/>
            </p:cNvSpPr>
            <p:nvPr/>
          </p:nvSpPr>
          <p:spPr bwMode="gray">
            <a:xfrm>
              <a:off x="1572" y="1355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基于非对称密钥挑战响应流程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1372" y="1366"/>
              <a:ext cx="240" cy="328"/>
              <a:chOff x="2078" y="1386"/>
              <a:chExt cx="1615" cy="2215"/>
            </a:xfrm>
          </p:grpSpPr>
          <p:sp>
            <p:nvSpPr>
              <p:cNvPr id="115" name="Oval 5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Oval 5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Oval 54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49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55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49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56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57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331640" y="2686203"/>
            <a:ext cx="4248472" cy="555626"/>
            <a:chOff x="1372" y="1840"/>
            <a:chExt cx="2976" cy="350"/>
          </a:xfrm>
        </p:grpSpPr>
        <p:sp>
          <p:nvSpPr>
            <p:cNvPr id="122" name="AutoShape 59"/>
            <p:cNvSpPr>
              <a:spLocks noChangeArrowheads="1"/>
            </p:cNvSpPr>
            <p:nvPr/>
          </p:nvSpPr>
          <p:spPr bwMode="gray">
            <a:xfrm>
              <a:off x="1564" y="184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55AD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环境搭建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1372" y="1862"/>
              <a:ext cx="240" cy="328"/>
              <a:chOff x="2078" y="1386"/>
              <a:chExt cx="1615" cy="2215"/>
            </a:xfrm>
          </p:grpSpPr>
          <p:sp>
            <p:nvSpPr>
              <p:cNvPr id="124" name="Oval 6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Oval 6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Oval 63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24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64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24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65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66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333967" y="3448201"/>
            <a:ext cx="4246146" cy="525463"/>
            <a:chOff x="1374" y="2320"/>
            <a:chExt cx="3650" cy="331"/>
          </a:xfrm>
        </p:grpSpPr>
        <p:sp>
          <p:nvSpPr>
            <p:cNvPr id="131" name="AutoShape 68"/>
            <p:cNvSpPr>
              <a:spLocks noChangeArrowheads="1"/>
            </p:cNvSpPr>
            <p:nvPr/>
          </p:nvSpPr>
          <p:spPr bwMode="gray">
            <a:xfrm>
              <a:off x="1564" y="2320"/>
              <a:ext cx="3460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Nginx+uwsgi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部署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9"/>
            <p:cNvGrpSpPr>
              <a:grpSpLocks/>
            </p:cNvGrpSpPr>
            <p:nvPr/>
          </p:nvGrpSpPr>
          <p:grpSpPr bwMode="auto">
            <a:xfrm>
              <a:off x="1374" y="2323"/>
              <a:ext cx="250" cy="328"/>
              <a:chOff x="2078" y="1386"/>
              <a:chExt cx="1676" cy="2215"/>
            </a:xfrm>
          </p:grpSpPr>
          <p:sp>
            <p:nvSpPr>
              <p:cNvPr id="133" name="Oval 7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Oval 7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Oval 72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50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73"/>
              <p:cNvSpPr>
                <a:spLocks noChangeArrowheads="1"/>
              </p:cNvSpPr>
              <p:nvPr/>
            </p:nvSpPr>
            <p:spPr bwMode="gray">
              <a:xfrm>
                <a:off x="2240" y="1390"/>
                <a:ext cx="1497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74"/>
              <p:cNvSpPr>
                <a:spLocks noChangeArrowheads="1"/>
              </p:cNvSpPr>
              <p:nvPr/>
            </p:nvSpPr>
            <p:spPr bwMode="gray">
              <a:xfrm>
                <a:off x="2323" y="1392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75"/>
              <p:cNvSpPr>
                <a:spLocks noChangeArrowheads="1"/>
              </p:cNvSpPr>
              <p:nvPr/>
            </p:nvSpPr>
            <p:spPr bwMode="gray">
              <a:xfrm>
                <a:off x="2323" y="1393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1331640" y="1052736"/>
            <a:ext cx="4248472" cy="530226"/>
            <a:chOff x="1372" y="3266"/>
            <a:chExt cx="2972" cy="334"/>
          </a:xfrm>
        </p:grpSpPr>
        <p:sp>
          <p:nvSpPr>
            <p:cNvPr id="140" name="AutoShape 86"/>
            <p:cNvSpPr>
              <a:spLocks noChangeArrowheads="1"/>
            </p:cNvSpPr>
            <p:nvPr/>
          </p:nvSpPr>
          <p:spPr bwMode="gray">
            <a:xfrm>
              <a:off x="1560" y="328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 err="1" smtClean="0">
                  <a:solidFill>
                    <a:srgbClr val="013064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dirty="0" smtClean="0">
                  <a:solidFill>
                    <a:srgbClr val="013064"/>
                  </a:solidFill>
                  <a:latin typeface="微软雅黑" pitchFamily="34" charset="-122"/>
                  <a:ea typeface="微软雅黑" pitchFamily="34" charset="-122"/>
                </a:rPr>
                <a:t>可以支持的身份认证方式</a:t>
              </a:r>
              <a:endParaRPr lang="en-US" altLang="zh-CN" dirty="0">
                <a:solidFill>
                  <a:srgbClr val="0130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87"/>
            <p:cNvGrpSpPr>
              <a:grpSpLocks/>
            </p:cNvGrpSpPr>
            <p:nvPr/>
          </p:nvGrpSpPr>
          <p:grpSpPr bwMode="auto">
            <a:xfrm>
              <a:off x="1372" y="3266"/>
              <a:ext cx="224" cy="328"/>
              <a:chOff x="2078" y="1386"/>
              <a:chExt cx="1615" cy="2215"/>
            </a:xfrm>
          </p:grpSpPr>
          <p:sp>
            <p:nvSpPr>
              <p:cNvPr id="142" name="Oval 8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Oval 8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Oval 90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31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310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Oval 92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Oval 93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543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dirty="0" err="1" smtClean="0"/>
              <a:t>Nginx+uwsgi</a:t>
            </a:r>
            <a:r>
              <a:rPr lang="zh-CN" altLang="en-US" sz="3600" dirty="0" smtClean="0"/>
              <a:t>部署</a:t>
            </a:r>
            <a:endParaRPr lang="zh-CN" sz="3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41764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uwsgi</a:t>
            </a:r>
            <a:endParaRPr lang="en-US" altLang="zh-CN" dirty="0" smtClean="0"/>
          </a:p>
          <a:p>
            <a:r>
              <a:rPr lang="zh-CN" altLang="en-US" dirty="0" smtClean="0"/>
              <a:t>启动和停止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service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start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start</a:t>
            </a:r>
          </a:p>
          <a:p>
            <a:pPr lvl="1"/>
            <a:r>
              <a:rPr lang="en-US" altLang="zh-CN" dirty="0" smtClean="0"/>
              <a:t>service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stop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stop 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uwsgi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uwsgi</a:t>
            </a:r>
            <a:r>
              <a:rPr lang="en-US" altLang="zh-CN" dirty="0" smtClean="0"/>
              <a:t> --http :</a:t>
            </a:r>
            <a:r>
              <a:rPr lang="en-US" altLang="zh-CN" dirty="0" smtClean="0"/>
              <a:t>8000 </a:t>
            </a:r>
            <a:r>
              <a:rPr lang="en-US" altLang="zh-CN" dirty="0" smtClean="0"/>
              <a:t>--module </a:t>
            </a:r>
            <a:r>
              <a:rPr lang="en-US" altLang="zh-CN" dirty="0" err="1" smtClean="0"/>
              <a:t>publicAuth.wsgi</a:t>
            </a:r>
            <a:endParaRPr lang="en-US" altLang="zh-CN" dirty="0" smtClean="0"/>
          </a:p>
          <a:p>
            <a:r>
              <a:rPr lang="en-US" altLang="zh-CN" dirty="0" err="1" smtClean="0"/>
              <a:t>Nginx+uwsgi</a:t>
            </a:r>
            <a:r>
              <a:rPr lang="zh-CN" altLang="en-US" dirty="0" smtClean="0"/>
              <a:t>上如何部署项目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http://blog.csdn.net/jueyings/article/details/70258122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72817"/>
            <a:ext cx="7772400" cy="150018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 smtClean="0"/>
              <a:t>Thanks</a:t>
            </a:r>
            <a:r>
              <a:rPr lang="zh-CN" altLang="en-US" sz="3600" b="1" dirty="0" smtClean="0"/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68313" y="216024"/>
            <a:ext cx="8229600" cy="76470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 dirty="0" smtClean="0">
                <a:latin typeface="Cambria Math" pitchFamily="18" charset="0"/>
                <a:ea typeface="微软雅黑" pitchFamily="34" charset="-122"/>
              </a:rPr>
              <a:t>目          录</a:t>
            </a:r>
          </a:p>
        </p:txBody>
      </p:sp>
      <p:grpSp>
        <p:nvGrpSpPr>
          <p:cNvPr id="112" name="Group 49"/>
          <p:cNvGrpSpPr>
            <a:grpSpLocks/>
          </p:cNvGrpSpPr>
          <p:nvPr/>
        </p:nvGrpSpPr>
        <p:grpSpPr bwMode="auto">
          <a:xfrm>
            <a:off x="1331640" y="1844824"/>
            <a:ext cx="4176464" cy="538163"/>
            <a:chOff x="1372" y="1355"/>
            <a:chExt cx="2984" cy="339"/>
          </a:xfrm>
        </p:grpSpPr>
        <p:sp>
          <p:nvSpPr>
            <p:cNvPr id="113" name="AutoShape 50"/>
            <p:cNvSpPr>
              <a:spLocks noChangeArrowheads="1"/>
            </p:cNvSpPr>
            <p:nvPr/>
          </p:nvSpPr>
          <p:spPr bwMode="gray">
            <a:xfrm>
              <a:off x="1572" y="1355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基于非对称密钥挑战响应流程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4" name="Group 51"/>
            <p:cNvGrpSpPr>
              <a:grpSpLocks/>
            </p:cNvGrpSpPr>
            <p:nvPr/>
          </p:nvGrpSpPr>
          <p:grpSpPr bwMode="auto">
            <a:xfrm>
              <a:off x="1372" y="1366"/>
              <a:ext cx="240" cy="328"/>
              <a:chOff x="2078" y="1386"/>
              <a:chExt cx="1615" cy="2215"/>
            </a:xfrm>
          </p:grpSpPr>
          <p:sp>
            <p:nvSpPr>
              <p:cNvPr id="115" name="Oval 5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Oval 5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Oval 54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49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55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49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56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57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1" name="Group 58"/>
          <p:cNvGrpSpPr>
            <a:grpSpLocks/>
          </p:cNvGrpSpPr>
          <p:nvPr/>
        </p:nvGrpSpPr>
        <p:grpSpPr bwMode="auto">
          <a:xfrm>
            <a:off x="1331640" y="2686203"/>
            <a:ext cx="4248472" cy="555626"/>
            <a:chOff x="1372" y="1840"/>
            <a:chExt cx="2976" cy="350"/>
          </a:xfrm>
        </p:grpSpPr>
        <p:sp>
          <p:nvSpPr>
            <p:cNvPr id="122" name="AutoShape 59"/>
            <p:cNvSpPr>
              <a:spLocks noChangeArrowheads="1"/>
            </p:cNvSpPr>
            <p:nvPr/>
          </p:nvSpPr>
          <p:spPr bwMode="gray">
            <a:xfrm>
              <a:off x="1564" y="184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55AD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环境搭建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3" name="Group 60"/>
            <p:cNvGrpSpPr>
              <a:grpSpLocks/>
            </p:cNvGrpSpPr>
            <p:nvPr/>
          </p:nvGrpSpPr>
          <p:grpSpPr bwMode="auto">
            <a:xfrm>
              <a:off x="1372" y="1862"/>
              <a:ext cx="240" cy="328"/>
              <a:chOff x="2078" y="1386"/>
              <a:chExt cx="1615" cy="2215"/>
            </a:xfrm>
          </p:grpSpPr>
          <p:sp>
            <p:nvSpPr>
              <p:cNvPr id="124" name="Oval 6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Oval 6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Oval 63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24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64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24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65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66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67"/>
          <p:cNvGrpSpPr>
            <a:grpSpLocks/>
          </p:cNvGrpSpPr>
          <p:nvPr/>
        </p:nvGrpSpPr>
        <p:grpSpPr bwMode="auto">
          <a:xfrm>
            <a:off x="1333967" y="3448201"/>
            <a:ext cx="4246146" cy="525463"/>
            <a:chOff x="1374" y="2320"/>
            <a:chExt cx="3650" cy="331"/>
          </a:xfrm>
        </p:grpSpPr>
        <p:sp>
          <p:nvSpPr>
            <p:cNvPr id="131" name="AutoShape 68"/>
            <p:cNvSpPr>
              <a:spLocks noChangeArrowheads="1"/>
            </p:cNvSpPr>
            <p:nvPr/>
          </p:nvSpPr>
          <p:spPr bwMode="gray">
            <a:xfrm>
              <a:off x="1564" y="2320"/>
              <a:ext cx="3460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三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Nginx+uwsgi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部署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2" name="Group 69"/>
            <p:cNvGrpSpPr>
              <a:grpSpLocks/>
            </p:cNvGrpSpPr>
            <p:nvPr/>
          </p:nvGrpSpPr>
          <p:grpSpPr bwMode="auto">
            <a:xfrm>
              <a:off x="1374" y="2323"/>
              <a:ext cx="250" cy="328"/>
              <a:chOff x="2078" y="1386"/>
              <a:chExt cx="1676" cy="2215"/>
            </a:xfrm>
          </p:grpSpPr>
          <p:sp>
            <p:nvSpPr>
              <p:cNvPr id="133" name="Oval 7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Oval 7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Oval 72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50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73"/>
              <p:cNvSpPr>
                <a:spLocks noChangeArrowheads="1"/>
              </p:cNvSpPr>
              <p:nvPr/>
            </p:nvSpPr>
            <p:spPr bwMode="gray">
              <a:xfrm>
                <a:off x="2240" y="1390"/>
                <a:ext cx="1497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74"/>
              <p:cNvSpPr>
                <a:spLocks noChangeArrowheads="1"/>
              </p:cNvSpPr>
              <p:nvPr/>
            </p:nvSpPr>
            <p:spPr bwMode="gray">
              <a:xfrm>
                <a:off x="2323" y="1392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75"/>
              <p:cNvSpPr>
                <a:spLocks noChangeArrowheads="1"/>
              </p:cNvSpPr>
              <p:nvPr/>
            </p:nvSpPr>
            <p:spPr bwMode="gray">
              <a:xfrm>
                <a:off x="2323" y="1393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9" name="Group 85"/>
          <p:cNvGrpSpPr>
            <a:grpSpLocks/>
          </p:cNvGrpSpPr>
          <p:nvPr/>
        </p:nvGrpSpPr>
        <p:grpSpPr bwMode="auto">
          <a:xfrm>
            <a:off x="1331640" y="1052736"/>
            <a:ext cx="4248472" cy="530226"/>
            <a:chOff x="1372" y="3266"/>
            <a:chExt cx="2972" cy="334"/>
          </a:xfrm>
        </p:grpSpPr>
        <p:sp>
          <p:nvSpPr>
            <p:cNvPr id="140" name="AutoShape 86"/>
            <p:cNvSpPr>
              <a:spLocks noChangeArrowheads="1"/>
            </p:cNvSpPr>
            <p:nvPr/>
          </p:nvSpPr>
          <p:spPr bwMode="gray">
            <a:xfrm>
              <a:off x="1560" y="328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可以支持的身份认证方式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1" name="Group 87"/>
            <p:cNvGrpSpPr>
              <a:grpSpLocks/>
            </p:cNvGrpSpPr>
            <p:nvPr/>
          </p:nvGrpSpPr>
          <p:grpSpPr bwMode="auto">
            <a:xfrm>
              <a:off x="1372" y="3266"/>
              <a:ext cx="224" cy="328"/>
              <a:chOff x="2078" y="1386"/>
              <a:chExt cx="1615" cy="2215"/>
            </a:xfrm>
          </p:grpSpPr>
          <p:sp>
            <p:nvSpPr>
              <p:cNvPr id="142" name="Oval 8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Oval 8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Oval 90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31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310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Oval 92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Oval 93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1560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dirty="0" err="1" smtClean="0"/>
              <a:t>Django</a:t>
            </a:r>
            <a:r>
              <a:rPr lang="zh-CN" altLang="en-US" sz="3600" dirty="0" smtClean="0"/>
              <a:t>可以支持的身份认证方式</a:t>
            </a:r>
            <a:endParaRPr lang="zh-CN" sz="3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268760"/>
            <a:ext cx="8229600" cy="48245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DjangoRestFramework</a:t>
            </a:r>
            <a:r>
              <a:rPr lang="en-US" altLang="zh-CN" sz="2400" dirty="0" smtClean="0"/>
              <a:t> JWT</a:t>
            </a:r>
          </a:p>
          <a:p>
            <a:pPr>
              <a:buNone/>
            </a:pPr>
            <a:r>
              <a:rPr lang="zh-CN" altLang="en-US" sz="1600" dirty="0" smtClean="0"/>
              <a:t>        身份认证是通过验证用户名、密码的方式，身份认证比较快捷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存在用户密码在传输过程中被窃取的风险，需要</a:t>
            </a:r>
            <a:r>
              <a:rPr lang="en-US" altLang="zh-CN" sz="1600" dirty="0" smtClean="0"/>
              <a:t>https</a:t>
            </a:r>
            <a:r>
              <a:rPr lang="zh-CN" altLang="en-US" sz="1600" dirty="0" smtClean="0"/>
              <a:t>对传输的保护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比较适合于</a:t>
            </a:r>
            <a:r>
              <a:rPr lang="zh-CN" altLang="en-US" sz="1800" b="1" dirty="0" smtClean="0"/>
              <a:t>轻客户端</a:t>
            </a:r>
            <a:r>
              <a:rPr lang="zh-CN" altLang="en-US" sz="1600" dirty="0" smtClean="0"/>
              <a:t>应用场景</a:t>
            </a:r>
            <a:endParaRPr lang="en-US" altLang="zh-CN" sz="1600" dirty="0" smtClean="0"/>
          </a:p>
          <a:p>
            <a:r>
              <a:rPr lang="en-US" altLang="zh-CN" sz="2400" dirty="0" smtClean="0"/>
              <a:t>2 OAuth2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1600" dirty="0" smtClean="0"/>
              <a:t>开放平台，用于社交登录（</a:t>
            </a:r>
            <a:r>
              <a:rPr lang="en-US" altLang="zh-CN" sz="1600" dirty="0" err="1" smtClean="0"/>
              <a:t>Django</a:t>
            </a:r>
            <a:r>
              <a:rPr lang="zh-CN" altLang="en-US" sz="1600" dirty="0" smtClean="0"/>
              <a:t>可以支持，目前不知道如何使用，后续可以深入研究下）</a:t>
            </a:r>
            <a:endParaRPr lang="en-US" altLang="zh-CN" sz="1600" dirty="0" smtClean="0"/>
          </a:p>
          <a:p>
            <a:r>
              <a:rPr lang="en-US" altLang="zh-CN" sz="2400" dirty="0" smtClean="0"/>
              <a:t>3 </a:t>
            </a:r>
            <a:r>
              <a:rPr lang="zh-CN" altLang="en-US" sz="2400" dirty="0" smtClean="0"/>
              <a:t>基于非对称密钥挑战响应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1600" dirty="0" smtClean="0"/>
              <a:t>依据挑战响应流程，我们自己开发的，专门为法信项目定制的功能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被验证方必须生成公钥私钥对，并将公钥注册给身份认证服务器，自己保证私钥不被窃取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相对于基于用户名、密码的身份认证，非对称密钥挑战响应不需要对传输通道加密，比较适合于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被认证端有一定的计算、存储和安全</a:t>
            </a:r>
            <a:r>
              <a:rPr lang="zh-CN" altLang="en-US" sz="1600" dirty="0" smtClean="0"/>
              <a:t>能力，可以理解为比较适合于</a:t>
            </a:r>
            <a:r>
              <a:rPr lang="en-US" altLang="zh-CN" sz="2000" b="1" dirty="0" smtClean="0"/>
              <a:t>Machine to Machine</a:t>
            </a:r>
            <a:r>
              <a:rPr lang="zh-CN" altLang="en-US" sz="1600" dirty="0" smtClean="0"/>
              <a:t>的应用场景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      </a:t>
            </a:r>
            <a:endParaRPr lang="en-US" altLang="zh-CN" sz="1600" dirty="0" smtClean="0"/>
          </a:p>
          <a:p>
            <a:pPr>
              <a:buNone/>
            </a:pP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68313" y="216024"/>
            <a:ext cx="8229600" cy="76470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1" dirty="0" smtClean="0">
                <a:latin typeface="Cambria Math" pitchFamily="18" charset="0"/>
                <a:ea typeface="微软雅黑" pitchFamily="34" charset="-122"/>
              </a:rPr>
              <a:t>目          录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31640" y="1844824"/>
            <a:ext cx="4176464" cy="538163"/>
            <a:chOff x="1372" y="1355"/>
            <a:chExt cx="2984" cy="339"/>
          </a:xfrm>
        </p:grpSpPr>
        <p:sp>
          <p:nvSpPr>
            <p:cNvPr id="113" name="AutoShape 50"/>
            <p:cNvSpPr>
              <a:spLocks noChangeArrowheads="1"/>
            </p:cNvSpPr>
            <p:nvPr/>
          </p:nvSpPr>
          <p:spPr bwMode="gray">
            <a:xfrm>
              <a:off x="1572" y="1355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基于非对称密钥挑战响应流程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1372" y="1366"/>
              <a:ext cx="240" cy="328"/>
              <a:chOff x="2078" y="1386"/>
              <a:chExt cx="1615" cy="2215"/>
            </a:xfrm>
          </p:grpSpPr>
          <p:sp>
            <p:nvSpPr>
              <p:cNvPr id="115" name="Oval 5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Oval 5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Oval 54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49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55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49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Oval 56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Oval 57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331640" y="2686203"/>
            <a:ext cx="4248472" cy="555626"/>
            <a:chOff x="1372" y="1840"/>
            <a:chExt cx="2976" cy="350"/>
          </a:xfrm>
        </p:grpSpPr>
        <p:sp>
          <p:nvSpPr>
            <p:cNvPr id="122" name="AutoShape 59"/>
            <p:cNvSpPr>
              <a:spLocks noChangeArrowheads="1"/>
            </p:cNvSpPr>
            <p:nvPr/>
          </p:nvSpPr>
          <p:spPr bwMode="gray">
            <a:xfrm>
              <a:off x="1564" y="184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855AD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环境搭建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1372" y="1862"/>
              <a:ext cx="240" cy="328"/>
              <a:chOff x="2078" y="1386"/>
              <a:chExt cx="1615" cy="2215"/>
            </a:xfrm>
          </p:grpSpPr>
          <p:sp>
            <p:nvSpPr>
              <p:cNvPr id="124" name="Oval 6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Oval 6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Oval 63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224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64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224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65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Oval 66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333967" y="3448201"/>
            <a:ext cx="4246146" cy="525463"/>
            <a:chOff x="1374" y="2320"/>
            <a:chExt cx="3650" cy="331"/>
          </a:xfrm>
        </p:grpSpPr>
        <p:sp>
          <p:nvSpPr>
            <p:cNvPr id="131" name="AutoShape 68"/>
            <p:cNvSpPr>
              <a:spLocks noChangeArrowheads="1"/>
            </p:cNvSpPr>
            <p:nvPr/>
          </p:nvSpPr>
          <p:spPr bwMode="gray">
            <a:xfrm>
              <a:off x="1564" y="2320"/>
              <a:ext cx="3460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三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Nginx+uwsgi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部署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9"/>
            <p:cNvGrpSpPr>
              <a:grpSpLocks/>
            </p:cNvGrpSpPr>
            <p:nvPr/>
          </p:nvGrpSpPr>
          <p:grpSpPr bwMode="auto">
            <a:xfrm>
              <a:off x="1374" y="2323"/>
              <a:ext cx="250" cy="328"/>
              <a:chOff x="2078" y="1386"/>
              <a:chExt cx="1676" cy="2215"/>
            </a:xfrm>
          </p:grpSpPr>
          <p:sp>
            <p:nvSpPr>
              <p:cNvPr id="133" name="Oval 7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Oval 7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Oval 72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50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Oval 73"/>
              <p:cNvSpPr>
                <a:spLocks noChangeArrowheads="1"/>
              </p:cNvSpPr>
              <p:nvPr/>
            </p:nvSpPr>
            <p:spPr bwMode="gray">
              <a:xfrm>
                <a:off x="2240" y="1390"/>
                <a:ext cx="1497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" name="Oval 74"/>
              <p:cNvSpPr>
                <a:spLocks noChangeArrowheads="1"/>
              </p:cNvSpPr>
              <p:nvPr/>
            </p:nvSpPr>
            <p:spPr bwMode="gray">
              <a:xfrm>
                <a:off x="2323" y="1392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Oval 75"/>
              <p:cNvSpPr>
                <a:spLocks noChangeArrowheads="1"/>
              </p:cNvSpPr>
              <p:nvPr/>
            </p:nvSpPr>
            <p:spPr bwMode="gray">
              <a:xfrm>
                <a:off x="2323" y="1393"/>
                <a:ext cx="1092" cy="220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1331640" y="1052736"/>
            <a:ext cx="4248472" cy="530226"/>
            <a:chOff x="1372" y="3266"/>
            <a:chExt cx="2972" cy="334"/>
          </a:xfrm>
        </p:grpSpPr>
        <p:sp>
          <p:nvSpPr>
            <p:cNvPr id="140" name="AutoShape 86"/>
            <p:cNvSpPr>
              <a:spLocks noChangeArrowheads="1"/>
            </p:cNvSpPr>
            <p:nvPr/>
          </p:nvSpPr>
          <p:spPr bwMode="gray">
            <a:xfrm>
              <a:off x="1560" y="3280"/>
              <a:ext cx="2784" cy="3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EA7EA"/>
                </a:gs>
              </a:gsLst>
              <a:lin ang="0" scaled="1"/>
            </a:gra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 err="1" smtClean="0">
                  <a:solidFill>
                    <a:srgbClr val="013064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dirty="0" smtClean="0">
                  <a:solidFill>
                    <a:srgbClr val="013064"/>
                  </a:solidFill>
                  <a:latin typeface="微软雅黑" pitchFamily="34" charset="-122"/>
                  <a:ea typeface="微软雅黑" pitchFamily="34" charset="-122"/>
                </a:rPr>
                <a:t>可以支持的身份认证方式</a:t>
              </a:r>
              <a:endParaRPr lang="en-US" altLang="zh-CN" dirty="0">
                <a:solidFill>
                  <a:srgbClr val="0130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87"/>
            <p:cNvGrpSpPr>
              <a:grpSpLocks/>
            </p:cNvGrpSpPr>
            <p:nvPr/>
          </p:nvGrpSpPr>
          <p:grpSpPr bwMode="auto">
            <a:xfrm>
              <a:off x="1372" y="3266"/>
              <a:ext cx="224" cy="328"/>
              <a:chOff x="2078" y="1386"/>
              <a:chExt cx="1615" cy="2215"/>
            </a:xfrm>
          </p:grpSpPr>
          <p:sp>
            <p:nvSpPr>
              <p:cNvPr id="142" name="Oval 8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Oval 8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Oval 90"/>
              <p:cNvSpPr>
                <a:spLocks noChangeArrowheads="1"/>
              </p:cNvSpPr>
              <p:nvPr/>
            </p:nvSpPr>
            <p:spPr bwMode="gray">
              <a:xfrm>
                <a:off x="2254" y="1386"/>
                <a:ext cx="1310" cy="2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9999FF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gray">
              <a:xfrm>
                <a:off x="2254" y="1390"/>
                <a:ext cx="1310" cy="2208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Oval 92"/>
              <p:cNvSpPr>
                <a:spLocks noChangeArrowheads="1"/>
              </p:cNvSpPr>
              <p:nvPr/>
            </p:nvSpPr>
            <p:spPr bwMode="gray">
              <a:xfrm>
                <a:off x="2337" y="1392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53538A"/>
                  </a:gs>
                  <a:gs pos="50000">
                    <a:srgbClr val="9999FF"/>
                  </a:gs>
                  <a:gs pos="100000">
                    <a:srgbClr val="53538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Oval 93"/>
              <p:cNvSpPr>
                <a:spLocks noChangeArrowheads="1"/>
              </p:cNvSpPr>
              <p:nvPr/>
            </p:nvSpPr>
            <p:spPr bwMode="gray">
              <a:xfrm>
                <a:off x="2337" y="1393"/>
                <a:ext cx="1096" cy="220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260648"/>
            <a:ext cx="7886700" cy="471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非对称密钥挑战响应流程</a:t>
            </a:r>
            <a:endParaRPr lang="zh-CN" sz="3600" dirty="0" smtClean="0"/>
          </a:p>
        </p:txBody>
      </p:sp>
      <p:pic>
        <p:nvPicPr>
          <p:cNvPr id="5" name="内容占位符 4" descr="jw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403648" y="908720"/>
            <a:ext cx="5490341" cy="5040313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543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挑战响应认证接口例子</a:t>
            </a:r>
            <a:endParaRPr lang="zh-CN" sz="3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29523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registeration</a:t>
            </a:r>
            <a:r>
              <a:rPr lang="zh-CN" altLang="zh-CN" dirty="0" smtClean="0"/>
              <a:t>：</a:t>
            </a:r>
          </a:p>
          <a:p>
            <a:r>
              <a:rPr lang="en-US" altLang="zh-CN" sz="1800" dirty="0" smtClean="0"/>
              <a:t>curl -X POST -d "user=yilian333&amp;publickey=LS0tLS1CRUdJTiBQVUJMSUMgS0VZLS0tLS0KTUlHZk1BMEdDU3FHU0liM0RRRUJBUVVBQTRHTkFEQ0JpUUtCZ1FDSTdVZE9WVkx5Vk5XRnhlc1dmRWcwNWxacQplYitCVzRCR1NoV0tZOUQ0Sk05QVFON3U1OVhPdW1OTnFKdHduT04zOVJ1MHE5SlFGbC9MZjZocE4yU0laTEtmCm5ISU4rc3l3V1BaNkNkWEswNmxyMzJDNW5UdEFFL3drNjlsamNNMVgyNHpRR21QeEhBeC9DaE5RcUVGcEExVzEKNmFGc0FrZTJSNmpCSlN3bVNRSURBUUFCCi0tLS0tRU5EIFBVQkxJQyBLRVktLS0tLQ==" </a:t>
            </a:r>
            <a:r>
              <a:rPr lang="en-US" altLang="zh-CN" sz="1800" dirty="0" smtClean="0">
                <a:hlinkClick r:id="rId3"/>
              </a:rPr>
              <a:t>http://localhost:8000/asym-auth/registration/</a:t>
            </a:r>
            <a:endParaRPr lang="en-US" altLang="zh-CN" sz="1800" dirty="0" smtClean="0"/>
          </a:p>
          <a:p>
            <a:r>
              <a:rPr lang="zh-CN" altLang="en-US" sz="1800" dirty="0" smtClean="0"/>
              <a:t>用户注册是将用户名和公钥注册到授权服务器，暂时不考虑公钥更新需求</a:t>
            </a:r>
            <a:endParaRPr lang="en-US" altLang="zh-CN" sz="1800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543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挑战响应认证接口例子</a:t>
            </a:r>
            <a:endParaRPr lang="zh-CN" sz="3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23762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authRequest</a:t>
            </a:r>
            <a:r>
              <a:rPr lang="zh-CN" altLang="zh-CN" dirty="0" smtClean="0"/>
              <a:t>：</a:t>
            </a:r>
          </a:p>
          <a:p>
            <a:r>
              <a:rPr lang="en-US" altLang="zh-CN" sz="1800" dirty="0" smtClean="0"/>
              <a:t>curl -X POST -d "user=yilian333" </a:t>
            </a:r>
            <a:r>
              <a:rPr lang="en-US" altLang="zh-CN" sz="1800" dirty="0" smtClean="0">
                <a:hlinkClick r:id="rId3"/>
              </a:rPr>
              <a:t>http://localhost:8000/asym-auth/request/</a:t>
            </a:r>
            <a:endParaRPr lang="en-US" altLang="zh-CN" sz="1800" dirty="0" smtClean="0"/>
          </a:p>
          <a:p>
            <a:r>
              <a:rPr lang="zh-CN" altLang="en-US" sz="1800" dirty="0" smtClean="0"/>
              <a:t>获取</a:t>
            </a:r>
            <a:r>
              <a:rPr lang="en-US" altLang="zh-CN" sz="1800" dirty="0" smtClean="0"/>
              <a:t>JWT</a:t>
            </a:r>
            <a:r>
              <a:rPr lang="zh-CN" altLang="en-US" sz="1800" dirty="0" smtClean="0"/>
              <a:t>时，首先发起的第一条消息</a:t>
            </a:r>
            <a:endParaRPr lang="zh-CN" altLang="zh-CN" sz="1800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543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挑战响应认证接口例子</a:t>
            </a:r>
            <a:endParaRPr lang="zh-CN" sz="3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32403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response:</a:t>
            </a:r>
            <a:endParaRPr lang="zh-CN" altLang="zh-CN" dirty="0" smtClean="0"/>
          </a:p>
          <a:p>
            <a:r>
              <a:rPr lang="en-US" altLang="zh-CN" sz="1800" dirty="0" smtClean="0"/>
              <a:t>curl -X POST -d "user=yilian333&amp;signature=</a:t>
            </a:r>
            <a:r>
              <a:rPr lang="en-US" altLang="zh-CN" sz="1800" dirty="0" err="1" smtClean="0"/>
              <a:t>EaefQrB</a:t>
            </a:r>
            <a:r>
              <a:rPr lang="en-US" altLang="zh-CN" sz="1800" dirty="0" smtClean="0"/>
              <a:t>/uEwYokRjtJPvHJpfdJe6IjijKub1mAmY8uUvZQQiIRDLtvvno2NeveM3m7ge+97ZpOw3Ah1BfeYih3YWmIB+SppHIrLC6NM/Tpz1oCqydcVIUTHZO4fpJHunriGrBIncyf2t/j3Rr+QyVW4yjhsjAjXqAVzHdHk5pkI=" </a:t>
            </a:r>
            <a:r>
              <a:rPr lang="en-US" altLang="zh-CN" sz="1800" dirty="0" smtClean="0">
                <a:hlinkClick r:id="rId3"/>
              </a:rPr>
              <a:t>http://localhost:8000/asym-auth/response/</a:t>
            </a:r>
            <a:endParaRPr lang="en-US" altLang="zh-CN" sz="1800" dirty="0" smtClean="0"/>
          </a:p>
          <a:p>
            <a:r>
              <a:rPr lang="en-US" altLang="zh-CN" sz="1800" dirty="0" smtClean="0"/>
              <a:t>Response</a:t>
            </a:r>
            <a:r>
              <a:rPr lang="zh-CN" altLang="en-US" sz="1800" dirty="0" smtClean="0"/>
              <a:t>消息是将</a:t>
            </a:r>
            <a:r>
              <a:rPr lang="en-US" altLang="zh-CN" sz="1800" dirty="0" smtClean="0"/>
              <a:t>challenge</a:t>
            </a:r>
            <a:r>
              <a:rPr lang="zh-CN" altLang="en-US" sz="1800" dirty="0" smtClean="0"/>
              <a:t>消息里的随机数用私钥签名，并将签名返回到授权服务器，授权服务器验证签名正确就可以给用户返回</a:t>
            </a:r>
            <a:r>
              <a:rPr lang="en-US" altLang="zh-CN" sz="1800" dirty="0" smtClean="0"/>
              <a:t>JWT</a:t>
            </a:r>
            <a:endParaRPr lang="zh-CN" altLang="zh-CN" sz="1800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543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挑战响应认证接口例子</a:t>
            </a:r>
            <a:endParaRPr lang="zh-CN" sz="3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24482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get the resource:</a:t>
            </a:r>
            <a:endParaRPr lang="zh-CN" altLang="zh-CN" dirty="0" smtClean="0"/>
          </a:p>
          <a:p>
            <a:r>
              <a:rPr lang="en-US" altLang="zh-CN" sz="1800" dirty="0" smtClean="0"/>
              <a:t>curl -X POST -d "user=yilian333&amp;Authorization=eyJhbGciOiJIUzI1NiIsInR5cCI6IkpXVCJ9.eyJpc3MiOiJFYXJ0aGxlZGdlciBBVVRIIiwidXNlcm5hbWUiOiJ5aWxpYW4zMzMiLCJleHAiOjE1MTgzNDE1NDV9.cXaeADZYaS4hGyoWy7O7-YS7Vx55Vc5yBAtw43JABrs"  </a:t>
            </a:r>
            <a:r>
              <a:rPr lang="en-US" altLang="zh-CN" sz="1800" dirty="0" smtClean="0">
                <a:hlinkClick r:id="rId3"/>
              </a:rPr>
              <a:t>http://localhost:8000/asym-auth/verify/aaa/1</a:t>
            </a:r>
            <a:endParaRPr lang="en-US" altLang="zh-CN" sz="1800" dirty="0" smtClean="0"/>
          </a:p>
          <a:p>
            <a:r>
              <a:rPr lang="zh-CN" altLang="en-US" sz="1800" dirty="0" smtClean="0"/>
              <a:t>这里只是个例子，这个接口需要详细定制</a:t>
            </a:r>
            <a:endParaRPr lang="zh-CN" altLang="zh-CN" sz="1800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7613</TotalTime>
  <Words>551</Words>
  <Application>Microsoft Office PowerPoint</Application>
  <PresentationFormat>全屏显示(4:3)</PresentationFormat>
  <Paragraphs>82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2_Office 主题</vt:lpstr>
      <vt:lpstr>基于Django+Nginx的身份认证实现</vt:lpstr>
      <vt:lpstr>目          录</vt:lpstr>
      <vt:lpstr>Django可以支持的身份认证方式</vt:lpstr>
      <vt:lpstr>目          录</vt:lpstr>
      <vt:lpstr>非对称密钥挑战响应流程</vt:lpstr>
      <vt:lpstr>挑战响应认证接口例子</vt:lpstr>
      <vt:lpstr>挑战响应认证接口例子</vt:lpstr>
      <vt:lpstr>挑战响应认证接口例子</vt:lpstr>
      <vt:lpstr>挑战响应认证接口例子</vt:lpstr>
      <vt:lpstr>目          录</vt:lpstr>
      <vt:lpstr>Django环境搭建</vt:lpstr>
      <vt:lpstr>Django处理Request的详细流程</vt:lpstr>
      <vt:lpstr>目          录</vt:lpstr>
      <vt:lpstr>Nginx+uwsgi部署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密码工程实践指南</dc:title>
  <dc:creator>TwoDollors</dc:creator>
  <cp:lastModifiedBy>THINK</cp:lastModifiedBy>
  <cp:revision>538</cp:revision>
  <dcterms:created xsi:type="dcterms:W3CDTF">2011-08-18T04:48:48Z</dcterms:created>
  <dcterms:modified xsi:type="dcterms:W3CDTF">2018-02-24T09:39:30Z</dcterms:modified>
</cp:coreProperties>
</file>