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11/19/2019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1815677"/>
            <a:ext cx="1600200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Development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22548" y="1813339"/>
            <a:ext cx="1600200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Projects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92756" y="1813339"/>
            <a:ext cx="1600200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Joalda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Morancy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Operations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8077" y="2865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D9033AF-2248-40FA-9E09-2C5EC0CE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10450" y="1117518"/>
            <a:ext cx="1600200" cy="421931"/>
            <a:chOff x="5016000" y="1040449"/>
            <a:chExt cx="2160000" cy="511431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EFCDEF2-59EF-4EB8-929D-3D3A7A5FA64D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E58C083-7E4E-4DBF-B81F-8EB0FFF7CCD8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Executive Director</a:t>
              </a:r>
            </a:p>
          </p:txBody>
        </p:sp>
      </p:grpSp>
      <p:cxnSp>
        <p:nvCxnSpPr>
          <p:cNvPr id="255" name="Connector: Elbow 95" descr="decorative element">
            <a:extLst>
              <a:ext uri="{FF2B5EF4-FFF2-40B4-BE49-F238E27FC236}">
                <a16:creationId xmlns:a16="http://schemas.microsoft.com/office/drawing/2014/main" id="{2593C8BF-A776-4436-A06A-75C190FB6D4A}"/>
              </a:ext>
            </a:extLst>
          </p:cNvPr>
          <p:cNvCxnSpPr>
            <a:cxnSpLocks/>
            <a:stCxn id="198" idx="0"/>
            <a:endCxn id="122" idx="2"/>
          </p:cNvCxnSpPr>
          <p:nvPr/>
        </p:nvCxnSpPr>
        <p:spPr>
          <a:xfrm rot="16200000" flipV="1">
            <a:off x="3202963" y="-1690070"/>
            <a:ext cx="537768" cy="50774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D38F8988-5D70-4077-A965-77C08002C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2722260"/>
            <a:ext cx="1600200" cy="449136"/>
            <a:chOff x="4544127" y="3090121"/>
            <a:chExt cx="1388313" cy="544407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E8D5469-95AB-4F47-82D2-B6BF7FF45DA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8E6671D-6AAC-435B-83A3-5F25DEE411C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Spacevision </a:t>
              </a:r>
              <a:r>
                <a:rPr lang="en-US" sz="1000" b="1" dirty="0" err="1">
                  <a:solidFill>
                    <a:schemeClr val="bg1"/>
                  </a:solidFill>
                </a:rPr>
                <a:t>Liason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468DF8B-4795-4E15-B308-BD9859F1F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44444" y="2713164"/>
            <a:ext cx="1600200" cy="449136"/>
            <a:chOff x="9744174" y="3090121"/>
            <a:chExt cx="1387558" cy="54440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8151FA2-9678-40B8-94B0-9DB3937383B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</a:rPr>
                <a:t>Sumayya</a:t>
              </a:r>
              <a:r>
                <a:rPr lang="en-US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</a:rPr>
                <a:t>Abukhalil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1FCBFB3-D2FF-438C-A2D0-BF7069F815A3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SAT 2 Manager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B02833-52A5-4DE9-8170-E1C88A2D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7677" y="3399607"/>
            <a:ext cx="1600200" cy="449136"/>
            <a:chOff x="9744174" y="3090121"/>
            <a:chExt cx="1387558" cy="544407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856B6B1-9180-43EF-A2B3-5EEAB09F8474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Alex Thornton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D59AB16-B491-492A-A36A-B7E5DB471406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USRC Manager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9222066-2669-4417-9B1E-860C5481A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1059" y="3399607"/>
            <a:ext cx="1600200" cy="449136"/>
            <a:chOff x="4544127" y="3090121"/>
            <a:chExt cx="1388313" cy="54440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637BE63-1170-41CC-9510-E309DB06D1E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Albert Lin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D889C3F1-7737-4390-8893-9AD3C72B42FA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Webmaster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04A0E36-F1A7-4679-9E0D-D0A2152A4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044414"/>
            <a:ext cx="1600200" cy="449136"/>
            <a:chOff x="4544127" y="3090121"/>
            <a:chExt cx="1388313" cy="544407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44A077-5C5B-4C1A-89F4-9004CB9FE72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BD3D22F-E2B8-444C-B45E-5ABA4EFD8F0C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Social Media Coordinator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A3407A9-00B4-44E0-8833-BA21D2F9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968" y="4697954"/>
            <a:ext cx="1600200" cy="449136"/>
            <a:chOff x="4544127" y="3090121"/>
            <a:chExt cx="1388313" cy="54440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A64836C-FAD7-49F4-9FB5-04DE6E0B544C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926B727-9115-46A4-9CB0-7D63CFED19A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Alumni Coordinator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DB1E9559-0415-45EB-8BD6-67C284E2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9989" y="4048625"/>
            <a:ext cx="1600200" cy="449136"/>
            <a:chOff x="9744174" y="3090121"/>
            <a:chExt cx="1387558" cy="544407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8962841B-8134-4D15-834A-E24F716F838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Nicole Chase</a:t>
              </a: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7A18AA54-1061-4B05-A719-3D261C808BF2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SSPI Manager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DCCFCE8-CE3D-4E5E-9E85-A8BEE298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4729375"/>
            <a:ext cx="1600200" cy="449136"/>
            <a:chOff x="9744174" y="3090121"/>
            <a:chExt cx="1387558" cy="544407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BAEE109-1662-452B-886A-E8D874CDA992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Justine Walker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B38E128-00D5-47A2-8F36-903A2EE0A6CC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DALI Manager</a:t>
              </a:r>
            </a:p>
          </p:txBody>
        </p:sp>
      </p:grpSp>
      <p:cxnSp>
        <p:nvCxnSpPr>
          <p:cNvPr id="301" name="Connector: Elbow 95" descr="decorative element">
            <a:extLst>
              <a:ext uri="{FF2B5EF4-FFF2-40B4-BE49-F238E27FC236}">
                <a16:creationId xmlns:a16="http://schemas.microsoft.com/office/drawing/2014/main" id="{2B3C9A6D-BBE3-46B7-9F71-CC728D963B26}"/>
              </a:ext>
            </a:extLst>
          </p:cNvPr>
          <p:cNvCxnSpPr>
            <a:cxnSpLocks/>
            <a:stCxn id="32" idx="0"/>
            <a:endCxn id="199" idx="2"/>
          </p:cNvCxnSpPr>
          <p:nvPr/>
        </p:nvCxnSpPr>
        <p:spPr>
          <a:xfrm rot="5400000" flipH="1" flipV="1">
            <a:off x="4458905" y="261694"/>
            <a:ext cx="273890" cy="282940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or: Elbow 95" descr="decorative element">
            <a:extLst>
              <a:ext uri="{FF2B5EF4-FFF2-40B4-BE49-F238E27FC236}">
                <a16:creationId xmlns:a16="http://schemas.microsoft.com/office/drawing/2014/main" id="{D8776BC3-CEA0-498B-A24F-50E1FF9DBFE5}"/>
              </a:ext>
            </a:extLst>
          </p:cNvPr>
          <p:cNvCxnSpPr>
            <a:cxnSpLocks/>
            <a:stCxn id="40" idx="0"/>
            <a:endCxn id="199" idx="2"/>
          </p:cNvCxnSpPr>
          <p:nvPr/>
        </p:nvCxnSpPr>
        <p:spPr>
          <a:xfrm rot="5400000" flipH="1" flipV="1">
            <a:off x="5414309" y="1219437"/>
            <a:ext cx="276228" cy="91625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95" descr="decorative element">
            <a:extLst>
              <a:ext uri="{FF2B5EF4-FFF2-40B4-BE49-F238E27FC236}">
                <a16:creationId xmlns:a16="http://schemas.microsoft.com/office/drawing/2014/main" id="{22271F2F-7D66-47F9-9B1C-102B11E51EC3}"/>
              </a:ext>
            </a:extLst>
          </p:cNvPr>
          <p:cNvCxnSpPr>
            <a:cxnSpLocks/>
            <a:stCxn id="44" idx="0"/>
            <a:endCxn id="199" idx="2"/>
          </p:cNvCxnSpPr>
          <p:nvPr/>
        </p:nvCxnSpPr>
        <p:spPr>
          <a:xfrm rot="16200000" flipV="1">
            <a:off x="6374016" y="1175983"/>
            <a:ext cx="273890" cy="100082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5" descr="decorative element">
            <a:extLst>
              <a:ext uri="{FF2B5EF4-FFF2-40B4-BE49-F238E27FC236}">
                <a16:creationId xmlns:a16="http://schemas.microsoft.com/office/drawing/2014/main" id="{1F9AAF91-41C8-46EB-BB2B-343AAD926707}"/>
              </a:ext>
            </a:extLst>
          </p:cNvPr>
          <p:cNvCxnSpPr>
            <a:cxnSpLocks/>
            <a:stCxn id="263" idx="0"/>
            <a:endCxn id="45" idx="2"/>
          </p:cNvCxnSpPr>
          <p:nvPr/>
        </p:nvCxnSpPr>
        <p:spPr>
          <a:xfrm rot="5400000" flipH="1" flipV="1">
            <a:off x="6808252" y="2487491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Elbow 95" descr="decorative element">
            <a:extLst>
              <a:ext uri="{FF2B5EF4-FFF2-40B4-BE49-F238E27FC236}">
                <a16:creationId xmlns:a16="http://schemas.microsoft.com/office/drawing/2014/main" id="{E94B2976-F4A0-4A40-B911-ECF8A8D0ADC7}"/>
              </a:ext>
            </a:extLst>
          </p:cNvPr>
          <p:cNvCxnSpPr>
            <a:cxnSpLocks/>
            <a:endCxn id="41" idx="2"/>
          </p:cNvCxnSpPr>
          <p:nvPr/>
        </p:nvCxnSpPr>
        <p:spPr>
          <a:xfrm rot="5400000" flipH="1" flipV="1">
            <a:off x="4886974" y="2493537"/>
            <a:ext cx="457447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5" descr="decorative element">
            <a:extLst>
              <a:ext uri="{FF2B5EF4-FFF2-40B4-BE49-F238E27FC236}">
                <a16:creationId xmlns:a16="http://schemas.microsoft.com/office/drawing/2014/main" id="{B9EF7524-05E5-4F22-AAE9-FD25EB765E7A}"/>
              </a:ext>
            </a:extLst>
          </p:cNvPr>
          <p:cNvCxnSpPr>
            <a:cxnSpLocks/>
            <a:stCxn id="257" idx="0"/>
            <a:endCxn id="33" idx="2"/>
          </p:cNvCxnSpPr>
          <p:nvPr/>
        </p:nvCxnSpPr>
        <p:spPr>
          <a:xfrm rot="16200000" flipV="1">
            <a:off x="2975071" y="2491968"/>
            <a:ext cx="459785" cy="79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C76E73-3D1E-48BD-A8D4-396C3097623B}"/>
              </a:ext>
            </a:extLst>
          </p:cNvPr>
          <p:cNvSpPr txBox="1"/>
          <p:nvPr/>
        </p:nvSpPr>
        <p:spPr>
          <a:xfrm>
            <a:off x="3779222" y="85825"/>
            <a:ext cx="2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SEDS USA Board and Staff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1226AB-B8FE-4145-BF18-476FAE9E02F8}"/>
              </a:ext>
            </a:extLst>
          </p:cNvPr>
          <p:cNvCxnSpPr>
            <a:cxnSpLocks/>
          </p:cNvCxnSpPr>
          <p:nvPr/>
        </p:nvCxnSpPr>
        <p:spPr>
          <a:xfrm>
            <a:off x="2038350" y="942394"/>
            <a:ext cx="0" cy="672565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45EED9-BBE0-4F6D-ACA1-E63A18A0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7646" y="5345911"/>
            <a:ext cx="1600200" cy="449136"/>
            <a:chOff x="4544127" y="3090121"/>
            <a:chExt cx="1388313" cy="5444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54FB18-57A0-41FB-9BB7-072F52A7B079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NOVEMBER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9D333B-BFB4-4FE5-B3BD-E09EB367152E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Diversity and Inclusion Mgr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EFC48E1-1097-4125-B1FD-3EE65A7D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16207" y="5993868"/>
            <a:ext cx="1600200" cy="449136"/>
            <a:chOff x="4544127" y="3090121"/>
            <a:chExt cx="1388313" cy="54440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0D90B5C-898B-40B9-85F4-7630BE61039F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49A9E7-AE05-4DD6-AD95-7F924ACBAF8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Wiki Manager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0C1C79-8645-4DF9-AEA4-730E7B2A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04897" y="3381454"/>
            <a:ext cx="1600200" cy="449136"/>
            <a:chOff x="8010825" y="3090121"/>
            <a:chExt cx="1386544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1C0D2BF-55DC-4FAB-A42D-1C95F781ED8D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D3BC889-E49A-4EB0-8E7E-A6250C3DEF1F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Int Chapter Exp Manager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D35B882-A91D-48A1-BD8F-18E8BB15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298" y="4040387"/>
            <a:ext cx="1600200" cy="449136"/>
            <a:chOff x="8010825" y="3090121"/>
            <a:chExt cx="1386544" cy="5444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F1C87BB-84E7-42C7-AEFF-2A4BC61BBB7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DF83DC0-4AEB-4315-BA00-FB967AE848A1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Strategic Partnerships Cord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E964F05-2265-4744-B4FF-F38434ED2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56484" y="5386683"/>
            <a:ext cx="1600200" cy="449136"/>
            <a:chOff x="9744174" y="3090121"/>
            <a:chExt cx="1387558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C61D32-6BFE-4324-8641-DAF55E69276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LATER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F14B5E1-C1AB-4B39-AE09-F053CC9D2604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BPC Manager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464FD7-27C6-4300-B3DD-72D9A86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5939" y="2735075"/>
            <a:ext cx="1600197" cy="449138"/>
            <a:chOff x="8010825" y="3090121"/>
            <a:chExt cx="1386541" cy="54441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2F12A3B-D4E4-4872-8638-FD0B2E40233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DECEMBER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8B667E9-1BC9-4840-AAAA-93AF601C7ABA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USA Chapter Exp Manager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FFB7C72-7D2F-420D-AD30-ACB218E2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771" y="4734564"/>
            <a:ext cx="1600200" cy="449136"/>
            <a:chOff x="8010825" y="3090121"/>
            <a:chExt cx="1386544" cy="54440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E18707E-1E27-4633-B854-08FB7FB7822C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Morgan Kainu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052C3C4-34C6-4918-9496-FB9BA1B55352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Manager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55F3670-EE9E-41F9-8D7D-A8C557E8D542}"/>
              </a:ext>
            </a:extLst>
          </p:cNvPr>
          <p:cNvGrpSpPr/>
          <p:nvPr/>
        </p:nvGrpSpPr>
        <p:grpSpPr>
          <a:xfrm>
            <a:off x="133258" y="1871627"/>
            <a:ext cx="1600200" cy="609707"/>
            <a:chOff x="1505552" y="2334607"/>
            <a:chExt cx="1143943" cy="609707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E0DD20E-05FE-4F1D-A583-143C67748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C537AE-FE4E-4B40-A99D-C6A57C2EA7B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George Sarkodie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D35D3D-4A0A-4782-A652-80FCC30608FF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Vice Chair</a:t>
                </a:r>
              </a:p>
            </p:txBody>
          </p:sp>
        </p:grpSp>
        <p:cxnSp>
          <p:nvCxnSpPr>
            <p:cNvPr id="117" name="Straight Connector 116" descr="decorative element">
              <a:extLst>
                <a:ext uri="{FF2B5EF4-FFF2-40B4-BE49-F238E27FC236}">
                  <a16:creationId xmlns:a16="http://schemas.microsoft.com/office/drawing/2014/main" id="{C708B9A3-A0F7-4727-B263-D8680B94A9D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23E4EC7-26EE-4E7C-BDE1-203847EC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3043" y="157819"/>
            <a:ext cx="1600200" cy="421931"/>
            <a:chOff x="5016000" y="1040449"/>
            <a:chExt cx="2160000" cy="5114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26508B-E945-44BF-B992-20BC11927BB9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277309A-5072-4799-A187-0E13B5692DA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Chair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585FDF-EB3C-4E4A-A1E4-B7819CB33109}"/>
              </a:ext>
            </a:extLst>
          </p:cNvPr>
          <p:cNvGrpSpPr/>
          <p:nvPr/>
        </p:nvGrpSpPr>
        <p:grpSpPr>
          <a:xfrm>
            <a:off x="154720" y="4437832"/>
            <a:ext cx="1600200" cy="609707"/>
            <a:chOff x="1505552" y="2334607"/>
            <a:chExt cx="1143943" cy="60970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BD8BBE-12AC-40A3-BEFB-4EECFBCD3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CF5E94D3-7604-4474-921F-13BAE71AF112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Matthew Barr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BE3906E-F7D9-4340-8EE2-0BCAC1AD0523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Treasurer</a:t>
                </a:r>
              </a:p>
            </p:txBody>
          </p:sp>
        </p:grpSp>
        <p:cxnSp>
          <p:nvCxnSpPr>
            <p:cNvPr id="125" name="Straight Connector 124" descr="decorative element">
              <a:extLst>
                <a:ext uri="{FF2B5EF4-FFF2-40B4-BE49-F238E27FC236}">
                  <a16:creationId xmlns:a16="http://schemas.microsoft.com/office/drawing/2014/main" id="{043419A3-E19F-4D89-BB27-5F0D0DE151D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648B2E7-0A49-4B0D-A560-711CA2B529D4}"/>
              </a:ext>
            </a:extLst>
          </p:cNvPr>
          <p:cNvGrpSpPr/>
          <p:nvPr/>
        </p:nvGrpSpPr>
        <p:grpSpPr>
          <a:xfrm>
            <a:off x="133258" y="2727740"/>
            <a:ext cx="1600200" cy="609707"/>
            <a:chOff x="1505552" y="2334607"/>
            <a:chExt cx="1143943" cy="609707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69DC92D-38BA-4FA8-A041-D7529234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6C524A0-7E94-4F89-8211-15F14F274A7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Ian Burnell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E950649-8B18-4625-B301-7C1A14161276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Chair of CoC</a:t>
                </a:r>
              </a:p>
            </p:txBody>
          </p:sp>
        </p:grpSp>
        <p:cxnSp>
          <p:nvCxnSpPr>
            <p:cNvPr id="130" name="Straight Connector 129" descr="decorative element">
              <a:extLst>
                <a:ext uri="{FF2B5EF4-FFF2-40B4-BE49-F238E27FC236}">
                  <a16:creationId xmlns:a16="http://schemas.microsoft.com/office/drawing/2014/main" id="{41A0BA0D-0642-47FF-9092-F9A73DDB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240B80-36F6-4F45-9FF3-7A157DC9EC06}"/>
              </a:ext>
            </a:extLst>
          </p:cNvPr>
          <p:cNvGrpSpPr/>
          <p:nvPr/>
        </p:nvGrpSpPr>
        <p:grpSpPr>
          <a:xfrm>
            <a:off x="154720" y="5303068"/>
            <a:ext cx="1600200" cy="609707"/>
            <a:chOff x="1505552" y="2334607"/>
            <a:chExt cx="1143943" cy="60970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BFFE5-070A-4525-8CE9-BB50E441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2D28FB9-9EAC-4F86-9C45-CE48B668DB0A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Obi </a:t>
                </a:r>
                <a:r>
                  <a:rPr lang="en-US" sz="1000" b="1" dirty="0" err="1">
                    <a:solidFill>
                      <a:prstClr val="black"/>
                    </a:solidFill>
                  </a:rPr>
                  <a:t>Anyadiegwu</a:t>
                </a:r>
                <a:endParaRPr 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1E8C8CF-ADF3-4441-9BD6-F4F324FB49F5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1</a:t>
                </a:r>
              </a:p>
            </p:txBody>
          </p:sp>
        </p:grpSp>
        <p:cxnSp>
          <p:nvCxnSpPr>
            <p:cNvPr id="135" name="Straight Connector 134" descr="decorative element">
              <a:extLst>
                <a:ext uri="{FF2B5EF4-FFF2-40B4-BE49-F238E27FC236}">
                  <a16:creationId xmlns:a16="http://schemas.microsoft.com/office/drawing/2014/main" id="{CA270908-3344-4F0C-B52F-241CFB4F8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072A6F0-ABEC-4A9A-9EB9-5C2D7E4437EA}"/>
              </a:ext>
            </a:extLst>
          </p:cNvPr>
          <p:cNvGrpSpPr/>
          <p:nvPr/>
        </p:nvGrpSpPr>
        <p:grpSpPr>
          <a:xfrm>
            <a:off x="133258" y="3582786"/>
            <a:ext cx="1600200" cy="609707"/>
            <a:chOff x="1505552" y="2334607"/>
            <a:chExt cx="1143943" cy="609707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D19C847-A3D7-43DE-8F13-C4C7C2561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38C9D10-C7DC-474A-BD8F-1947E3042F6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Eitan Lis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3389C81-3EE9-4D64-8ACA-AA928A2B39CD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Secretary</a:t>
                </a:r>
              </a:p>
            </p:txBody>
          </p:sp>
        </p:grpSp>
        <p:cxnSp>
          <p:nvCxnSpPr>
            <p:cNvPr id="141" name="Straight Connector 140" descr="decorative element">
              <a:extLst>
                <a:ext uri="{FF2B5EF4-FFF2-40B4-BE49-F238E27FC236}">
                  <a16:creationId xmlns:a16="http://schemas.microsoft.com/office/drawing/2014/main" id="{20ED6A63-B248-4A19-AFEC-3717A3F70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C66514-C505-4709-8BAF-24B4325835FC}"/>
              </a:ext>
            </a:extLst>
          </p:cNvPr>
          <p:cNvGrpSpPr/>
          <p:nvPr/>
        </p:nvGrpSpPr>
        <p:grpSpPr>
          <a:xfrm>
            <a:off x="154720" y="6158516"/>
            <a:ext cx="1600200" cy="609707"/>
            <a:chOff x="1505552" y="2334607"/>
            <a:chExt cx="1143943" cy="609707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888B499-2722-40E4-8E64-B3C48E26C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05552" y="2334607"/>
              <a:ext cx="1143943" cy="449135"/>
              <a:chOff x="2810778" y="3090121"/>
              <a:chExt cx="1386597" cy="54440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F8590DF-66BD-477E-877E-4F647575B004}"/>
                  </a:ext>
                </a:extLst>
              </p:cNvPr>
              <p:cNvSpPr/>
              <p:nvPr/>
            </p:nvSpPr>
            <p:spPr>
              <a:xfrm>
                <a:off x="2810778" y="3090121"/>
                <a:ext cx="1368000" cy="509451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9400" tIns="4715" rIns="59400" bIns="44559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prstClr val="black"/>
                    </a:solidFill>
                  </a:rPr>
                  <a:t>Mauricio Elizondo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66B55E4-15DC-4900-ADE9-F890A566DAAC}"/>
                  </a:ext>
                </a:extLst>
              </p:cNvPr>
              <p:cNvSpPr/>
              <p:nvPr/>
            </p:nvSpPr>
            <p:spPr>
              <a:xfrm>
                <a:off x="2829375" y="3526527"/>
                <a:ext cx="136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9400" tIns="4715" rIns="59400" bIns="4715" numCol="1" spcCol="1270" anchor="ctr" anchorCtr="0">
                <a:noAutofit/>
                <a:flatTx/>
              </a:bodyPr>
              <a:lstStyle/>
              <a:p>
                <a:pPr algn="ctr" defTabSz="330044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dirty="0">
                    <a:solidFill>
                      <a:schemeClr val="bg1"/>
                    </a:solidFill>
                  </a:rPr>
                  <a:t>Member at Large 2</a:t>
                </a:r>
              </a:p>
            </p:txBody>
          </p:sp>
        </p:grpSp>
        <p:cxnSp>
          <p:nvCxnSpPr>
            <p:cNvPr id="146" name="Straight Connector 145" descr="decorative element">
              <a:extLst>
                <a:ext uri="{FF2B5EF4-FFF2-40B4-BE49-F238E27FC236}">
                  <a16:creationId xmlns:a16="http://schemas.microsoft.com/office/drawing/2014/main" id="{C1359E3B-F4BB-4EDC-BDEA-2082CC61BCF7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03" y="2819346"/>
              <a:ext cx="0" cy="12496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47DAC63-658F-4894-B6D4-5881A923F086}"/>
              </a:ext>
            </a:extLst>
          </p:cNvPr>
          <p:cNvSpPr txBox="1"/>
          <p:nvPr/>
        </p:nvSpPr>
        <p:spPr>
          <a:xfrm>
            <a:off x="145461" y="6875526"/>
            <a:ext cx="172834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Board</a:t>
            </a:r>
          </a:p>
          <a:p>
            <a:pPr algn="ctr"/>
            <a:r>
              <a:rPr lang="en-US" sz="1050" dirty="0"/>
              <a:t>To develop new initiatives and projects to increase the impact of SEDS nationwide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A9FC83A-01C3-4ED1-ADCC-E35DECF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852" y="1053877"/>
            <a:ext cx="1600200" cy="421931"/>
            <a:chOff x="5016000" y="1040449"/>
            <a:chExt cx="2160000" cy="51143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6517DB1-8A12-4031-8637-42C81E110FC4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Libby </a:t>
              </a:r>
              <a:r>
                <a:rPr lang="en-US" sz="1000" b="1" dirty="0" err="1">
                  <a:solidFill>
                    <a:schemeClr val="tx1"/>
                  </a:solidFill>
                </a:rPr>
                <a:t>Loyd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9A0919C-4E07-47AE-82F4-1C7A3F7BBA9E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accent6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ED (Non-Voting)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493271C-D840-4FA6-98AC-3A3AB72807FA}"/>
              </a:ext>
            </a:extLst>
          </p:cNvPr>
          <p:cNvSpPr txBox="1"/>
          <p:nvPr/>
        </p:nvSpPr>
        <p:spPr>
          <a:xfrm>
            <a:off x="2178698" y="6873950"/>
            <a:ext cx="239930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Staff</a:t>
            </a:r>
          </a:p>
          <a:p>
            <a:pPr algn="ctr"/>
            <a:r>
              <a:rPr lang="en-US" sz="1050" dirty="0"/>
              <a:t>To maintain solidified initiatives/projects to continue the reach of SEDS USA to its chapter and surrounding communities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4533C9-B625-4253-BCA1-95F9FEE86C98}"/>
              </a:ext>
            </a:extLst>
          </p:cNvPr>
          <p:cNvSpPr/>
          <p:nvPr/>
        </p:nvSpPr>
        <p:spPr>
          <a:xfrm>
            <a:off x="8654649" y="45875"/>
            <a:ext cx="14227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u="sng" dirty="0">
                <a:latin typeface="Calibri" panose="020F0502020204030204" pitchFamily="34" charset="0"/>
              </a:rPr>
              <a:t>SEDS USA Staff</a:t>
            </a:r>
            <a:r>
              <a:rPr lang="en-US" sz="1200" dirty="0">
                <a:latin typeface="Calibri" panose="020F050202020403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Anand 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Biradar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Jessica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Maschino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JJ Fiedler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Megan Bennett  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Miekkal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Clarkson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/>
              <a:t>Eric Laughlin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0B1E5B3-A3B1-4180-BE1A-C86A01AF9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4132" y="5508485"/>
            <a:ext cx="1600200" cy="449136"/>
            <a:chOff x="8010825" y="3090121"/>
            <a:chExt cx="1386544" cy="544407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94114CA-0CBB-4951-ABE3-7FA6D356950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F586213-7128-438A-8E91-91E40A8C34B5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Job Site Developer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566A379-5A69-42C9-BB6B-A2BD657B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72522" y="1818156"/>
            <a:ext cx="1600200" cy="449136"/>
            <a:chOff x="9744174" y="3090121"/>
            <a:chExt cx="1387558" cy="54440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1258211-0096-4541-87C1-048B5BAC696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C20357D-0980-4DA4-9565-6D00097427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Director of Fundraising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4570C35-38A3-46DF-85DA-41601620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94418" y="2717981"/>
            <a:ext cx="1600200" cy="449136"/>
            <a:chOff x="9744174" y="3090121"/>
            <a:chExt cx="1387558" cy="544407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50A7047-61B6-4A89-BB39-44015626998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0F96E97-64B6-4ED2-B576-8DF98AF0CF8A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SEDS USA Fundraiser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EE4A8E6-E935-4B35-9352-BF06EBB4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8126" y="3404424"/>
            <a:ext cx="1600200" cy="449136"/>
            <a:chOff x="9744174" y="3090121"/>
            <a:chExt cx="1387558" cy="54440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00E28EA-ECDE-4AE9-9BB9-134A1A4AD5F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tx1"/>
                  </a:solidFill>
                </a:rPr>
                <a:t>JANUARY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722F640-4FD3-467B-AFCF-7FCF41FF1E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>
                  <a:solidFill>
                    <a:schemeClr val="bg1"/>
                  </a:solidFill>
                </a:rPr>
                <a:t>Grant Manager</a:t>
              </a:r>
            </a:p>
          </p:txBody>
        </p:sp>
      </p:grpSp>
      <p:cxnSp>
        <p:nvCxnSpPr>
          <p:cNvPr id="167" name="Connector: Elbow 95" descr="decorative element">
            <a:extLst>
              <a:ext uri="{FF2B5EF4-FFF2-40B4-BE49-F238E27FC236}">
                <a16:creationId xmlns:a16="http://schemas.microsoft.com/office/drawing/2014/main" id="{5E15AA1D-ECB0-4A14-9F5E-52B5B6F9C2A4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rot="5400000" flipH="1" flipV="1">
            <a:off x="8758226" y="2492308"/>
            <a:ext cx="450689" cy="659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95" descr="decorative element">
            <a:extLst>
              <a:ext uri="{FF2B5EF4-FFF2-40B4-BE49-F238E27FC236}">
                <a16:creationId xmlns:a16="http://schemas.microsoft.com/office/drawing/2014/main" id="{241D35B8-A49F-4A82-A113-F78731347B9D}"/>
              </a:ext>
            </a:extLst>
          </p:cNvPr>
          <p:cNvCxnSpPr>
            <a:cxnSpLocks/>
            <a:stCxn id="159" idx="0"/>
            <a:endCxn id="199" idx="2"/>
          </p:cNvCxnSpPr>
          <p:nvPr/>
        </p:nvCxnSpPr>
        <p:spPr>
          <a:xfrm rot="16200000" flipV="1">
            <a:off x="7346595" y="203405"/>
            <a:ext cx="278707" cy="2950795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95" descr="decorative element">
            <a:extLst>
              <a:ext uri="{FF2B5EF4-FFF2-40B4-BE49-F238E27FC236}">
                <a16:creationId xmlns:a16="http://schemas.microsoft.com/office/drawing/2014/main" id="{282E6B4D-17CA-46FD-A527-85DECDE7883D}"/>
              </a:ext>
            </a:extLst>
          </p:cNvPr>
          <p:cNvCxnSpPr>
            <a:cxnSpLocks/>
            <a:stCxn id="156" idx="0"/>
            <a:endCxn id="115" idx="2"/>
          </p:cNvCxnSpPr>
          <p:nvPr/>
        </p:nvCxnSpPr>
        <p:spPr>
          <a:xfrm rot="5400000" flipH="1" flipV="1">
            <a:off x="4971160" y="5346073"/>
            <a:ext cx="324785" cy="4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95" descr="decorative element">
            <a:extLst>
              <a:ext uri="{FF2B5EF4-FFF2-40B4-BE49-F238E27FC236}">
                <a16:creationId xmlns:a16="http://schemas.microsoft.com/office/drawing/2014/main" id="{5E1B58B6-834E-452B-991A-6729DEB1B13F}"/>
              </a:ext>
            </a:extLst>
          </p:cNvPr>
          <p:cNvCxnSpPr>
            <a:cxnSpLocks/>
            <a:stCxn id="152" idx="0"/>
            <a:endCxn id="122" idx="2"/>
          </p:cNvCxnSpPr>
          <p:nvPr/>
        </p:nvCxnSpPr>
        <p:spPr>
          <a:xfrm rot="5400000" flipH="1" flipV="1">
            <a:off x="695484" y="816219"/>
            <a:ext cx="474127" cy="119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BA8A7B-D0E2-432C-A1BD-F425B65F98F3}"/>
              </a:ext>
            </a:extLst>
          </p:cNvPr>
          <p:cNvSpPr txBox="1"/>
          <p:nvPr/>
        </p:nvSpPr>
        <p:spPr>
          <a:xfrm>
            <a:off x="4905479" y="6204016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November</a:t>
            </a:r>
          </a:p>
          <a:p>
            <a:r>
              <a:rPr lang="en-US" sz="1400" dirty="0"/>
              <a:t>Director of Development</a:t>
            </a:r>
          </a:p>
          <a:p>
            <a:r>
              <a:rPr lang="en-US" sz="1400" dirty="0"/>
              <a:t>Director of Projects</a:t>
            </a:r>
          </a:p>
          <a:p>
            <a:r>
              <a:rPr lang="en-US" sz="1400" dirty="0"/>
              <a:t>Social Media Coordinator</a:t>
            </a:r>
          </a:p>
          <a:p>
            <a:r>
              <a:rPr lang="en-US" sz="1400" dirty="0"/>
              <a:t>Diversity and Inclusion Manager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7737143-6D09-4AD5-B133-E565DAFABF03}"/>
              </a:ext>
            </a:extLst>
          </p:cNvPr>
          <p:cNvSpPr txBox="1"/>
          <p:nvPr/>
        </p:nvSpPr>
        <p:spPr>
          <a:xfrm>
            <a:off x="7403891" y="6204016"/>
            <a:ext cx="27695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December</a:t>
            </a:r>
          </a:p>
          <a:p>
            <a:r>
              <a:rPr lang="en-US" sz="1400" dirty="0"/>
              <a:t>Alumni Coordinator</a:t>
            </a:r>
          </a:p>
          <a:p>
            <a:r>
              <a:rPr lang="en-US" sz="1400" dirty="0"/>
              <a:t>Wiki Manager</a:t>
            </a:r>
          </a:p>
          <a:p>
            <a:r>
              <a:rPr lang="en-US" sz="1400" dirty="0"/>
              <a:t>USA Chapter Expansion Manager</a:t>
            </a:r>
          </a:p>
          <a:p>
            <a:r>
              <a:rPr lang="en-US" sz="1400" dirty="0"/>
              <a:t>Strategic Partnership Coordinator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6647EC-B5D6-4BFA-B2E7-A9E7258C58CD}"/>
              </a:ext>
            </a:extLst>
          </p:cNvPr>
          <p:cNvSpPr txBox="1"/>
          <p:nvPr/>
        </p:nvSpPr>
        <p:spPr>
          <a:xfrm>
            <a:off x="7949587" y="4333882"/>
            <a:ext cx="2217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January</a:t>
            </a:r>
          </a:p>
          <a:p>
            <a:r>
              <a:rPr lang="en-US" sz="1400" dirty="0"/>
              <a:t>Int. Chapter Expansion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Job Site Developer</a:t>
            </a:r>
          </a:p>
          <a:p>
            <a:r>
              <a:rPr lang="en-US" sz="1400" dirty="0"/>
              <a:t>Director of Fundraising</a:t>
            </a:r>
          </a:p>
          <a:p>
            <a:r>
              <a:rPr lang="en-US" sz="1400" dirty="0"/>
              <a:t>SEDS USA Fundraiser</a:t>
            </a:r>
          </a:p>
          <a:p>
            <a:r>
              <a:rPr lang="en-US" sz="1400" dirty="0"/>
              <a:t>Grant Manager</a:t>
            </a:r>
          </a:p>
        </p:txBody>
      </p:sp>
    </p:spTree>
    <p:extLst>
      <p:ext uri="{BB962C8B-B14F-4D97-AF65-F5344CB8AC3E}">
        <p14:creationId xmlns:p14="http://schemas.microsoft.com/office/powerpoint/2010/main" val="3331100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2006/metadata/properties"/>
    <ds:schemaRef ds:uri="16c05727-aa75-4e4a-9b5f-8a80a1165891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218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2019-11-19T16:03:06Z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