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4" r:id="rId1"/>
  </p:sldMasterIdLst>
  <p:notesMasterIdLst>
    <p:notesMasterId r:id="rId25"/>
  </p:notesMasterIdLst>
  <p:handoutMasterIdLst>
    <p:handoutMasterId r:id="rId26"/>
  </p:handoutMasterIdLst>
  <p:sldIdLst>
    <p:sldId id="587" r:id="rId2"/>
    <p:sldId id="589" r:id="rId3"/>
    <p:sldId id="585" r:id="rId4"/>
    <p:sldId id="584" r:id="rId5"/>
    <p:sldId id="612" r:id="rId6"/>
    <p:sldId id="590" r:id="rId7"/>
    <p:sldId id="591" r:id="rId8"/>
    <p:sldId id="592" r:id="rId9"/>
    <p:sldId id="594" r:id="rId10"/>
    <p:sldId id="595" r:id="rId11"/>
    <p:sldId id="596" r:id="rId12"/>
    <p:sldId id="597" r:id="rId13"/>
    <p:sldId id="598" r:id="rId14"/>
    <p:sldId id="599" r:id="rId15"/>
    <p:sldId id="602" r:id="rId16"/>
    <p:sldId id="601" r:id="rId17"/>
    <p:sldId id="603" r:id="rId18"/>
    <p:sldId id="609" r:id="rId19"/>
    <p:sldId id="610" r:id="rId20"/>
    <p:sldId id="606" r:id="rId21"/>
    <p:sldId id="607" r:id="rId22"/>
    <p:sldId id="608" r:id="rId23"/>
    <p:sldId id="604" r:id="rId24"/>
  </p:sldIdLst>
  <p:sldSz cx="9144000" cy="6858000" type="screen4x3"/>
  <p:notesSz cx="9296400" cy="7010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2FF2"/>
    <a:srgbClr val="BABABC"/>
    <a:srgbClr val="2EACCA"/>
    <a:srgbClr val="2300F8"/>
    <a:srgbClr val="8B8BED"/>
    <a:srgbClr val="FE44D6"/>
    <a:srgbClr val="FF0000"/>
    <a:srgbClr val="007E02"/>
    <a:srgbClr val="135FCA"/>
    <a:srgbClr val="0035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0" autoAdjust="0"/>
    <p:restoredTop sz="91281" autoAdjust="0"/>
  </p:normalViewPr>
  <p:slideViewPr>
    <p:cSldViewPr snapToGrid="0">
      <p:cViewPr>
        <p:scale>
          <a:sx n="66" d="100"/>
          <a:sy n="66" d="100"/>
        </p:scale>
        <p:origin x="2142" y="12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130" d="100"/>
          <a:sy n="130" d="100"/>
        </p:scale>
        <p:origin x="-1888" y="-96"/>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4027488" cy="349250"/>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defRPr sz="1200"/>
            </a:lvl1pPr>
          </a:lstStyle>
          <a:p>
            <a:pPr>
              <a:defRPr/>
            </a:pPr>
            <a:endParaRPr lang="en-US" altLang="en-US"/>
          </a:p>
        </p:txBody>
      </p:sp>
      <p:sp>
        <p:nvSpPr>
          <p:cNvPr id="33795" name="Rectangle 3"/>
          <p:cNvSpPr>
            <a:spLocks noGrp="1" noChangeArrowheads="1"/>
          </p:cNvSpPr>
          <p:nvPr>
            <p:ph type="dt" sz="quarter" idx="1"/>
          </p:nvPr>
        </p:nvSpPr>
        <p:spPr bwMode="auto">
          <a:xfrm>
            <a:off x="5265738" y="0"/>
            <a:ext cx="4029075" cy="349250"/>
          </a:xfrm>
          <a:prstGeom prst="rect">
            <a:avLst/>
          </a:prstGeom>
          <a:noFill/>
          <a:ln w="9525">
            <a:noFill/>
            <a:miter lim="800000"/>
            <a:headEnd/>
            <a:tailEnd/>
          </a:ln>
          <a:effectLst/>
        </p:spPr>
        <p:txBody>
          <a:bodyPr vert="horz" wrap="square" lIns="91650" tIns="45825" rIns="91650" bIns="45825" numCol="1" anchor="t" anchorCtr="0" compatLnSpc="1">
            <a:prstTxWarp prst="textNoShape">
              <a:avLst/>
            </a:prstTxWarp>
          </a:bodyPr>
          <a:lstStyle>
            <a:lvl1pPr algn="r">
              <a:defRPr sz="1200"/>
            </a:lvl1pPr>
          </a:lstStyle>
          <a:p>
            <a:pPr>
              <a:defRPr/>
            </a:pPr>
            <a:endParaRPr lang="en-US" altLang="en-US"/>
          </a:p>
        </p:txBody>
      </p:sp>
      <p:sp>
        <p:nvSpPr>
          <p:cNvPr id="33796" name="Rectangle 4"/>
          <p:cNvSpPr>
            <a:spLocks noGrp="1" noChangeArrowheads="1"/>
          </p:cNvSpPr>
          <p:nvPr>
            <p:ph type="ftr" sz="quarter" idx="2"/>
          </p:nvPr>
        </p:nvSpPr>
        <p:spPr bwMode="auto">
          <a:xfrm>
            <a:off x="0" y="6659563"/>
            <a:ext cx="4027488" cy="349250"/>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defRPr sz="1200"/>
            </a:lvl1pPr>
          </a:lstStyle>
          <a:p>
            <a:pPr>
              <a:defRPr/>
            </a:pPr>
            <a:endParaRPr lang="en-US" altLang="en-US"/>
          </a:p>
        </p:txBody>
      </p:sp>
      <p:sp>
        <p:nvSpPr>
          <p:cNvPr id="33797" name="Rectangle 5"/>
          <p:cNvSpPr>
            <a:spLocks noGrp="1" noChangeArrowheads="1"/>
          </p:cNvSpPr>
          <p:nvPr>
            <p:ph type="sldNum" sz="quarter" idx="3"/>
          </p:nvPr>
        </p:nvSpPr>
        <p:spPr bwMode="auto">
          <a:xfrm>
            <a:off x="5265738" y="6659563"/>
            <a:ext cx="4029075" cy="349250"/>
          </a:xfrm>
          <a:prstGeom prst="rect">
            <a:avLst/>
          </a:prstGeom>
          <a:noFill/>
          <a:ln w="9525">
            <a:noFill/>
            <a:miter lim="800000"/>
            <a:headEnd/>
            <a:tailEnd/>
          </a:ln>
          <a:effectLst/>
        </p:spPr>
        <p:txBody>
          <a:bodyPr vert="horz" wrap="square" lIns="91650" tIns="45825" rIns="91650" bIns="45825" numCol="1" anchor="b" anchorCtr="0" compatLnSpc="1">
            <a:prstTxWarp prst="textNoShape">
              <a:avLst/>
            </a:prstTxWarp>
          </a:bodyPr>
          <a:lstStyle>
            <a:lvl1pPr algn="r">
              <a:defRPr sz="1200"/>
            </a:lvl1pPr>
          </a:lstStyle>
          <a:p>
            <a:pPr>
              <a:defRPr/>
            </a:pPr>
            <a:fld id="{CD380951-2BC6-4381-96FA-8C0446B0A169}" type="slidenum">
              <a:rPr lang="en-US" altLang="en-US"/>
              <a:pPr>
                <a:defRPr/>
              </a:pPr>
              <a:t>‹#›</a:t>
            </a:fld>
            <a:endParaRPr lang="en-US" altLang="en-US"/>
          </a:p>
        </p:txBody>
      </p:sp>
    </p:spTree>
    <p:extLst>
      <p:ext uri="{BB962C8B-B14F-4D97-AF65-F5344CB8AC3E}">
        <p14:creationId xmlns:p14="http://schemas.microsoft.com/office/powerpoint/2010/main" val="1750468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492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defTabSz="931863">
              <a:defRPr sz="1200"/>
            </a:lvl1pPr>
          </a:lstStyle>
          <a:p>
            <a:pPr>
              <a:defRPr/>
            </a:pPr>
            <a:endParaRPr lang="en-US" altLang="en-US"/>
          </a:p>
        </p:txBody>
      </p:sp>
      <p:sp>
        <p:nvSpPr>
          <p:cNvPr id="4099" name="Rectangle 3"/>
          <p:cNvSpPr>
            <a:spLocks noGrp="1" noChangeArrowheads="1"/>
          </p:cNvSpPr>
          <p:nvPr>
            <p:ph type="dt" idx="1"/>
          </p:nvPr>
        </p:nvSpPr>
        <p:spPr bwMode="auto">
          <a:xfrm>
            <a:off x="5268913" y="0"/>
            <a:ext cx="4027487" cy="349250"/>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lvl1pPr algn="r" defTabSz="931863">
              <a:defRPr sz="1200"/>
            </a:lvl1pPr>
          </a:lstStyle>
          <a:p>
            <a:pPr>
              <a:defRPr/>
            </a:pPr>
            <a:endParaRPr lang="en-US" altLang="en-US"/>
          </a:p>
        </p:txBody>
      </p:sp>
      <p:sp>
        <p:nvSpPr>
          <p:cNvPr id="5124" name="Rectangle 4"/>
          <p:cNvSpPr>
            <a:spLocks noGrp="1" noRot="1" noChangeAspect="1" noChangeArrowheads="1" noTextEdit="1"/>
          </p:cNvSpPr>
          <p:nvPr>
            <p:ph type="sldImg" idx="2"/>
          </p:nvPr>
        </p:nvSpPr>
        <p:spPr bwMode="auto">
          <a:xfrm>
            <a:off x="2895600" y="527050"/>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1239838" y="3330575"/>
            <a:ext cx="6816725" cy="3152775"/>
          </a:xfrm>
          <a:prstGeom prst="rect">
            <a:avLst/>
          </a:prstGeom>
          <a:noFill/>
          <a:ln w="9525">
            <a:noFill/>
            <a:miter lim="800000"/>
            <a:headEnd/>
            <a:tailEnd/>
          </a:ln>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661150"/>
            <a:ext cx="4027488" cy="3492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defTabSz="931863">
              <a:defRPr sz="1200"/>
            </a:lvl1pPr>
          </a:lstStyle>
          <a:p>
            <a:pPr>
              <a:defRPr/>
            </a:pPr>
            <a:endParaRPr lang="en-US" altLang="en-US"/>
          </a:p>
        </p:txBody>
      </p:sp>
      <p:sp>
        <p:nvSpPr>
          <p:cNvPr id="4103" name="Rectangle 7"/>
          <p:cNvSpPr>
            <a:spLocks noGrp="1" noChangeArrowheads="1"/>
          </p:cNvSpPr>
          <p:nvPr>
            <p:ph type="sldNum" sz="quarter" idx="5"/>
          </p:nvPr>
        </p:nvSpPr>
        <p:spPr bwMode="auto">
          <a:xfrm>
            <a:off x="5268913" y="6661150"/>
            <a:ext cx="4027487" cy="349250"/>
          </a:xfrm>
          <a:prstGeom prst="rect">
            <a:avLst/>
          </a:prstGeom>
          <a:noFill/>
          <a:ln w="9525">
            <a:noFill/>
            <a:miter lim="800000"/>
            <a:headEnd/>
            <a:tailEnd/>
          </a:ln>
        </p:spPr>
        <p:txBody>
          <a:bodyPr vert="horz" wrap="square" lIns="93172" tIns="46586" rIns="93172" bIns="46586" numCol="1" anchor="b" anchorCtr="0" compatLnSpc="1">
            <a:prstTxWarp prst="textNoShape">
              <a:avLst/>
            </a:prstTxWarp>
          </a:bodyPr>
          <a:lstStyle>
            <a:lvl1pPr algn="r" defTabSz="931863">
              <a:defRPr sz="1200"/>
            </a:lvl1pPr>
          </a:lstStyle>
          <a:p>
            <a:pPr>
              <a:defRPr/>
            </a:pPr>
            <a:fld id="{FCF5FF66-933B-455B-8E57-FDEE547E3E28}" type="slidenum">
              <a:rPr lang="en-US" altLang="en-US"/>
              <a:pPr>
                <a:defRPr/>
              </a:pPr>
              <a:t>‹#›</a:t>
            </a:fld>
            <a:endParaRPr lang="en-US" altLang="en-US"/>
          </a:p>
        </p:txBody>
      </p:sp>
    </p:spTree>
    <p:extLst>
      <p:ext uri="{BB962C8B-B14F-4D97-AF65-F5344CB8AC3E}">
        <p14:creationId xmlns:p14="http://schemas.microsoft.com/office/powerpoint/2010/main" val="2020121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F5FF66-933B-455B-8E57-FDEE547E3E28}" type="slidenum">
              <a:rPr lang="en-US" altLang="en-US" smtClean="0"/>
              <a:pPr>
                <a:defRPr/>
              </a:pPr>
              <a:t>5</a:t>
            </a:fld>
            <a:endParaRPr lang="en-US" altLang="en-US"/>
          </a:p>
        </p:txBody>
      </p:sp>
    </p:spTree>
    <p:extLst>
      <p:ext uri="{BB962C8B-B14F-4D97-AF65-F5344CB8AC3E}">
        <p14:creationId xmlns:p14="http://schemas.microsoft.com/office/powerpoint/2010/main" val="344213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en-US"/>
          </a:p>
        </p:txBody>
      </p:sp>
    </p:spTree>
    <p:extLst>
      <p:ext uri="{BB962C8B-B14F-4D97-AF65-F5344CB8AC3E}">
        <p14:creationId xmlns:p14="http://schemas.microsoft.com/office/powerpoint/2010/main" val="5490965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UNH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734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Text Box 8"/>
          <p:cNvSpPr txBox="1">
            <a:spLocks noChangeArrowheads="1"/>
          </p:cNvSpPr>
          <p:nvPr userDrawn="1"/>
        </p:nvSpPr>
        <p:spPr bwMode="auto">
          <a:xfrm>
            <a:off x="0" y="6562725"/>
            <a:ext cx="5791200"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defRPr/>
            </a:pPr>
            <a:r>
              <a:rPr lang="en-US" altLang="zh-CN" sz="1100" dirty="0">
                <a:latin typeface="Microsoft Sans Serif" panose="020B0604020202020204" pitchFamily="34" charset="0"/>
                <a:ea typeface="SimSun" panose="02010600030101010101" pitchFamily="2" charset="-122"/>
                <a:cs typeface="Microsoft Sans Serif" panose="020B0604020202020204" pitchFamily="34" charset="0"/>
              </a:rPr>
              <a:t>  Charlie</a:t>
            </a:r>
            <a:r>
              <a:rPr lang="en-US" altLang="zh-CN" sz="1100" baseline="0" dirty="0">
                <a:latin typeface="Microsoft Sans Serif" panose="020B0604020202020204" pitchFamily="34" charset="0"/>
                <a:ea typeface="SimSun" panose="02010600030101010101" pitchFamily="2" charset="-122"/>
                <a:cs typeface="Microsoft Sans Serif" panose="020B0604020202020204" pitchFamily="34" charset="0"/>
              </a:rPr>
              <a:t> Nitschelm</a:t>
            </a:r>
            <a:r>
              <a:rPr lang="en-US" altLang="zh-CN" sz="1100" dirty="0">
                <a:latin typeface="Microsoft Sans Serif" panose="020B0604020202020204" pitchFamily="34" charset="0"/>
                <a:ea typeface="SimSun" panose="02010600030101010101" pitchFamily="2" charset="-122"/>
                <a:cs typeface="Microsoft Sans Serif" panose="020B0604020202020204" pitchFamily="34" charset="0"/>
              </a:rPr>
              <a:t>    |    Univ. of New Hampshire    |    </a:t>
            </a:r>
            <a:fld id="{E68B9163-5350-424A-9047-E176D2C417C8}" type="slidenum">
              <a:rPr lang="en-US" altLang="en-US" sz="1100" smtClean="0">
                <a:latin typeface="Microsoft Sans Serif" panose="020B0604020202020204" pitchFamily="34" charset="0"/>
                <a:ea typeface="SimSun" panose="02010600030101010101" pitchFamily="2" charset="-122"/>
                <a:cs typeface="Microsoft Sans Serif" panose="020B0604020202020204" pitchFamily="34" charset="0"/>
              </a:rPr>
              <a:pPr eaLnBrk="1" hangingPunct="1">
                <a:spcBef>
                  <a:spcPct val="50000"/>
                </a:spcBef>
                <a:defRPr/>
              </a:pPr>
              <a:t>‹#›</a:t>
            </a:fld>
            <a:endParaRPr lang="en-US" altLang="zh-CN" sz="1100" i="1" dirty="0">
              <a:solidFill>
                <a:srgbClr val="FFFFFF"/>
              </a:solidFill>
              <a:latin typeface="Microsoft Sans Serif" panose="020B0604020202020204" pitchFamily="34" charset="0"/>
              <a:ea typeface="SimSun" panose="02010600030101010101" pitchFamily="2" charset="-122"/>
              <a:cs typeface="Microsoft Sans Serif" panose="020B0604020202020204" pitchFamily="34" charset="0"/>
            </a:endParaRPr>
          </a:p>
        </p:txBody>
      </p:sp>
      <p:cxnSp>
        <p:nvCxnSpPr>
          <p:cNvPr id="1031" name="Straight Connector 8"/>
          <p:cNvCxnSpPr>
            <a:cxnSpLocks noChangeShapeType="1"/>
          </p:cNvCxnSpPr>
          <p:nvPr userDrawn="1"/>
        </p:nvCxnSpPr>
        <p:spPr bwMode="auto">
          <a:xfrm>
            <a:off x="0" y="6553200"/>
            <a:ext cx="9144000" cy="0"/>
          </a:xfrm>
          <a:prstGeom prst="line">
            <a:avLst/>
          </a:prstGeom>
          <a:noFill/>
          <a:ln w="25400" algn="ctr">
            <a:solidFill>
              <a:schemeClr val="tx1"/>
            </a:solidFill>
            <a:round/>
            <a:headEnd/>
            <a:tailEnd/>
          </a:ln>
          <a:extLst>
            <a:ext uri="{909E8E84-426E-40dd-AFC4-6F175D3DCCD1}">
              <a14:hiddenFill xmlns:a14="http://schemas.microsoft.com/office/drawing/2010/main" xmlns="">
                <a:noFill/>
              </a14:hiddenFill>
            </a:ext>
          </a:extLst>
        </p:spPr>
      </p:cxnSp>
      <p:grpSp>
        <p:nvGrpSpPr>
          <p:cNvPr id="1032" name="Group 12"/>
          <p:cNvGrpSpPr>
            <a:grpSpLocks/>
          </p:cNvGrpSpPr>
          <p:nvPr userDrawn="1"/>
        </p:nvGrpSpPr>
        <p:grpSpPr bwMode="auto">
          <a:xfrm>
            <a:off x="7342188" y="5678488"/>
            <a:ext cx="1878012" cy="1179512"/>
            <a:chOff x="7312136" y="5678788"/>
            <a:chExt cx="1876211" cy="1180562"/>
          </a:xfrm>
        </p:grpSpPr>
        <p:sp>
          <p:nvSpPr>
            <p:cNvPr id="1034" name="Rectangle 13"/>
            <p:cNvSpPr>
              <a:spLocks noChangeArrowheads="1"/>
            </p:cNvSpPr>
            <p:nvPr userDrawn="1"/>
          </p:nvSpPr>
          <p:spPr bwMode="auto">
            <a:xfrm>
              <a:off x="7312136" y="6020404"/>
              <a:ext cx="1800084" cy="83894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pic>
          <p:nvPicPr>
            <p:cNvPr id="1035" name="Picture 15"/>
            <p:cNvPicPr>
              <a:picLocks noChangeAspect="1" noChangeArrowheads="1"/>
            </p:cNvPicPr>
            <p:nvPr userDrawn="1"/>
          </p:nvPicPr>
          <p:blipFill>
            <a:blip r:embed="rId4" cstate="print">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7832246" y="5678788"/>
              <a:ext cx="1219200" cy="97948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36" name="Text Box 8"/>
            <p:cNvSpPr txBox="1">
              <a:spLocks noChangeArrowheads="1"/>
            </p:cNvSpPr>
            <p:nvPr userDrawn="1"/>
          </p:nvSpPr>
          <p:spPr bwMode="auto">
            <a:xfrm>
              <a:off x="7312136" y="6428755"/>
              <a:ext cx="1876211" cy="430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Mechanics,</a:t>
              </a:r>
            </a:p>
            <a:p>
              <a:pPr eaLnBrk="1" hangingPunct="1">
                <a:defRPr/>
              </a:pP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Materials</a:t>
              </a:r>
              <a:r>
                <a:rPr lang="en-US" altLang="zh-CN" sz="8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  </a:t>
              </a:r>
              <a:r>
                <a:rPr lang="en-US" altLang="zh-CN" sz="10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&amp;</a:t>
              </a:r>
              <a:r>
                <a:rPr lang="en-US" altLang="zh-CN" sz="8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  </a:t>
              </a:r>
              <a:r>
                <a:rPr lang="en-US" altLang="zh-CN" sz="1100"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rPr>
                <a:t>Manufacturing</a:t>
              </a:r>
              <a:endParaRPr lang="en-US" altLang="zh-CN" sz="1100" i="1" dirty="0">
                <a:solidFill>
                  <a:srgbClr val="7F7F7F"/>
                </a:solidFill>
                <a:latin typeface="Microsoft Sans Serif" panose="020B0604020202020204" pitchFamily="34" charset="0"/>
                <a:ea typeface="SimSun" panose="02010600030101010101" pitchFamily="2" charset="-122"/>
                <a:cs typeface="Microsoft Sans Serif" panose="020B0604020202020204" pitchFamily="34" charset="0"/>
              </a:endParaRPr>
            </a:p>
          </p:txBody>
        </p:sp>
      </p:grpSp>
      <p:pic>
        <p:nvPicPr>
          <p:cNvPr id="1033" name="Picture 12"/>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94713" y="3175"/>
            <a:ext cx="641350" cy="77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74" r:id="rId1"/>
    <p:sldLayoutId id="2147484575" r:id="rId2"/>
  </p:sldLayoutIdLst>
  <p:transition/>
  <p:hf sldNum="0"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E09F63-67E2-4161-9FD7-D3326336F861}"/>
              </a:ext>
            </a:extLst>
          </p:cNvPr>
          <p:cNvSpPr txBox="1"/>
          <p:nvPr/>
        </p:nvSpPr>
        <p:spPr>
          <a:xfrm>
            <a:off x="2277979" y="3615649"/>
            <a:ext cx="4566084" cy="1323439"/>
          </a:xfrm>
          <a:prstGeom prst="rect">
            <a:avLst/>
          </a:prstGeom>
          <a:noFill/>
        </p:spPr>
        <p:txBody>
          <a:bodyPr wrap="square" rtlCol="0">
            <a:spAutoFit/>
          </a:bodyPr>
          <a:lstStyle/>
          <a:p>
            <a:pPr algn="ctr"/>
            <a:r>
              <a:rPr lang="en-US" sz="2000" dirty="0"/>
              <a:t>A Study of Inconel 625 in both Tension and Compression at High Strain Rates using a Pulse-Heated Split Hopkinson Bar</a:t>
            </a:r>
          </a:p>
        </p:txBody>
      </p:sp>
      <p:pic>
        <p:nvPicPr>
          <p:cNvPr id="6" name="Picture 5">
            <a:extLst>
              <a:ext uri="{FF2B5EF4-FFF2-40B4-BE49-F238E27FC236}">
                <a16:creationId xmlns:a16="http://schemas.microsoft.com/office/drawing/2014/main" id="{B5121C09-0C26-4C46-B50D-7062327C05BC}"/>
              </a:ext>
            </a:extLst>
          </p:cNvPr>
          <p:cNvPicPr>
            <a:picLocks/>
          </p:cNvPicPr>
          <p:nvPr/>
        </p:nvPicPr>
        <p:blipFill>
          <a:blip r:embed="rId2"/>
          <a:stretch>
            <a:fillRect/>
          </a:stretch>
        </p:blipFill>
        <p:spPr>
          <a:xfrm>
            <a:off x="275500" y="1520039"/>
            <a:ext cx="3993125" cy="1828800"/>
          </a:xfrm>
          <a:prstGeom prst="rect">
            <a:avLst/>
          </a:prstGeom>
          <a:effectLst>
            <a:innerShdw blurRad="114300">
              <a:prstClr val="black"/>
            </a:innerShdw>
          </a:effectLst>
        </p:spPr>
      </p:pic>
      <p:sp>
        <p:nvSpPr>
          <p:cNvPr id="3" name="TextBox 2">
            <a:extLst>
              <a:ext uri="{FF2B5EF4-FFF2-40B4-BE49-F238E27FC236}">
                <a16:creationId xmlns:a16="http://schemas.microsoft.com/office/drawing/2014/main" id="{11BF2F31-8AFE-4569-BBDA-658BB1EF31C2}"/>
              </a:ext>
            </a:extLst>
          </p:cNvPr>
          <p:cNvSpPr txBox="1"/>
          <p:nvPr/>
        </p:nvSpPr>
        <p:spPr>
          <a:xfrm>
            <a:off x="1236848" y="356260"/>
            <a:ext cx="6614556" cy="523220"/>
          </a:xfrm>
          <a:prstGeom prst="rect">
            <a:avLst/>
          </a:prstGeom>
          <a:noFill/>
        </p:spPr>
        <p:txBody>
          <a:bodyPr wrap="square" rtlCol="0">
            <a:spAutoFit/>
          </a:bodyPr>
          <a:lstStyle/>
          <a:p>
            <a:pPr algn="ctr"/>
            <a:r>
              <a:rPr lang="en-US" sz="2800" dirty="0"/>
              <a:t>NIST SURF Program Final Presentation</a:t>
            </a:r>
          </a:p>
        </p:txBody>
      </p:sp>
      <p:sp>
        <p:nvSpPr>
          <p:cNvPr id="8" name="TextBox 7">
            <a:extLst>
              <a:ext uri="{FF2B5EF4-FFF2-40B4-BE49-F238E27FC236}">
                <a16:creationId xmlns:a16="http://schemas.microsoft.com/office/drawing/2014/main" id="{1FB72390-8892-4CC9-956F-801568E8622A}"/>
              </a:ext>
            </a:extLst>
          </p:cNvPr>
          <p:cNvSpPr txBox="1"/>
          <p:nvPr/>
        </p:nvSpPr>
        <p:spPr>
          <a:xfrm>
            <a:off x="2596572" y="5835416"/>
            <a:ext cx="3895107" cy="338554"/>
          </a:xfrm>
          <a:prstGeom prst="rect">
            <a:avLst/>
          </a:prstGeom>
          <a:noFill/>
        </p:spPr>
        <p:txBody>
          <a:bodyPr wrap="square" rtlCol="0">
            <a:spAutoFit/>
          </a:bodyPr>
          <a:lstStyle/>
          <a:p>
            <a:pPr algn="ctr"/>
            <a:r>
              <a:rPr lang="en-US" sz="1600" dirty="0"/>
              <a:t>Mentor: Steven Mates</a:t>
            </a:r>
          </a:p>
        </p:txBody>
      </p:sp>
      <p:sp>
        <p:nvSpPr>
          <p:cNvPr id="9" name="TextBox 8">
            <a:extLst>
              <a:ext uri="{FF2B5EF4-FFF2-40B4-BE49-F238E27FC236}">
                <a16:creationId xmlns:a16="http://schemas.microsoft.com/office/drawing/2014/main" id="{4C09F368-237A-4CCD-B5D6-679EDBB0DB55}"/>
              </a:ext>
            </a:extLst>
          </p:cNvPr>
          <p:cNvSpPr txBox="1"/>
          <p:nvPr/>
        </p:nvSpPr>
        <p:spPr>
          <a:xfrm>
            <a:off x="2707325" y="5373751"/>
            <a:ext cx="3673600" cy="400110"/>
          </a:xfrm>
          <a:prstGeom prst="rect">
            <a:avLst/>
          </a:prstGeom>
          <a:noFill/>
        </p:spPr>
        <p:txBody>
          <a:bodyPr wrap="square" rtlCol="0">
            <a:spAutoFit/>
          </a:bodyPr>
          <a:lstStyle/>
          <a:p>
            <a:pPr algn="ctr"/>
            <a:r>
              <a:rPr lang="en-US" sz="2000" dirty="0"/>
              <a:t>Author: Charlie Nitschelm</a:t>
            </a:r>
          </a:p>
        </p:txBody>
      </p:sp>
      <p:pic>
        <p:nvPicPr>
          <p:cNvPr id="4" name="Picture 3">
            <a:extLst>
              <a:ext uri="{FF2B5EF4-FFF2-40B4-BE49-F238E27FC236}">
                <a16:creationId xmlns:a16="http://schemas.microsoft.com/office/drawing/2014/main" id="{2AEABE10-4827-4F35-A66B-6004177CF3A4}"/>
              </a:ext>
            </a:extLst>
          </p:cNvPr>
          <p:cNvPicPr>
            <a:picLocks noChangeAspect="1"/>
          </p:cNvPicPr>
          <p:nvPr/>
        </p:nvPicPr>
        <p:blipFill>
          <a:blip r:embed="rId3"/>
          <a:stretch>
            <a:fillRect/>
          </a:stretch>
        </p:blipFill>
        <p:spPr>
          <a:xfrm>
            <a:off x="4875377" y="1528648"/>
            <a:ext cx="3993123" cy="1828800"/>
          </a:xfrm>
          <a:prstGeom prst="rect">
            <a:avLst/>
          </a:prstGeom>
          <a:effectLst>
            <a:innerShdw blurRad="114300">
              <a:prstClr val="black"/>
            </a:innerShdw>
          </a:effectLst>
        </p:spPr>
      </p:pic>
      <p:sp>
        <p:nvSpPr>
          <p:cNvPr id="5" name="TextBox 4">
            <a:extLst>
              <a:ext uri="{FF2B5EF4-FFF2-40B4-BE49-F238E27FC236}">
                <a16:creationId xmlns:a16="http://schemas.microsoft.com/office/drawing/2014/main" id="{F86CA4D6-032F-453C-920D-EA0301CD48C2}"/>
              </a:ext>
            </a:extLst>
          </p:cNvPr>
          <p:cNvSpPr txBox="1"/>
          <p:nvPr/>
        </p:nvSpPr>
        <p:spPr>
          <a:xfrm>
            <a:off x="5764179" y="1197239"/>
            <a:ext cx="2215517" cy="307777"/>
          </a:xfrm>
          <a:prstGeom prst="rect">
            <a:avLst/>
          </a:prstGeom>
          <a:noFill/>
        </p:spPr>
        <p:txBody>
          <a:bodyPr wrap="square" rtlCol="0">
            <a:spAutoFit/>
          </a:bodyPr>
          <a:lstStyle/>
          <a:p>
            <a:r>
              <a:rPr lang="en-US" sz="1400" dirty="0"/>
              <a:t>Compression Specimen</a:t>
            </a:r>
          </a:p>
        </p:txBody>
      </p:sp>
      <p:sp>
        <p:nvSpPr>
          <p:cNvPr id="11" name="TextBox 10">
            <a:extLst>
              <a:ext uri="{FF2B5EF4-FFF2-40B4-BE49-F238E27FC236}">
                <a16:creationId xmlns:a16="http://schemas.microsoft.com/office/drawing/2014/main" id="{B7F34DE4-2386-4BE4-9ECF-7442CBC0B71F}"/>
              </a:ext>
            </a:extLst>
          </p:cNvPr>
          <p:cNvSpPr txBox="1"/>
          <p:nvPr/>
        </p:nvSpPr>
        <p:spPr>
          <a:xfrm>
            <a:off x="1442509" y="1203500"/>
            <a:ext cx="1659106" cy="307777"/>
          </a:xfrm>
          <a:prstGeom prst="rect">
            <a:avLst/>
          </a:prstGeom>
          <a:noFill/>
        </p:spPr>
        <p:txBody>
          <a:bodyPr wrap="square" rtlCol="0">
            <a:spAutoFit/>
          </a:bodyPr>
          <a:lstStyle/>
          <a:p>
            <a:r>
              <a:rPr lang="en-US" sz="1400" dirty="0"/>
              <a:t>Tension Specimen</a:t>
            </a:r>
          </a:p>
        </p:txBody>
      </p:sp>
    </p:spTree>
    <p:extLst>
      <p:ext uri="{BB962C8B-B14F-4D97-AF65-F5344CB8AC3E}">
        <p14:creationId xmlns:p14="http://schemas.microsoft.com/office/powerpoint/2010/main" val="20228974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6CA042-71AC-4689-AAC9-C5F394AE9EA8}"/>
              </a:ext>
            </a:extLst>
          </p:cNvPr>
          <p:cNvSpPr txBox="1"/>
          <p:nvPr/>
        </p:nvSpPr>
        <p:spPr>
          <a:xfrm>
            <a:off x="269903" y="212818"/>
            <a:ext cx="3395717" cy="461665"/>
          </a:xfrm>
          <a:prstGeom prst="rect">
            <a:avLst/>
          </a:prstGeom>
          <a:noFill/>
        </p:spPr>
        <p:txBody>
          <a:bodyPr wrap="square" rtlCol="0">
            <a:spAutoFit/>
          </a:bodyPr>
          <a:lstStyle/>
          <a:p>
            <a:r>
              <a:rPr lang="en-US" dirty="0"/>
              <a:t>Low Strain Rate Tests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93C456-F40E-4450-9F85-EF9F75A39955}"/>
                  </a:ext>
                </a:extLst>
              </p:cNvPr>
              <p:cNvSpPr txBox="1"/>
              <p:nvPr/>
            </p:nvSpPr>
            <p:spPr>
              <a:xfrm>
                <a:off x="269903" y="858253"/>
                <a:ext cx="4302098" cy="3785652"/>
              </a:xfrm>
              <a:prstGeom prst="rect">
                <a:avLst/>
              </a:prstGeom>
              <a:noFill/>
            </p:spPr>
            <p:txBody>
              <a:bodyPr wrap="square" rtlCol="0">
                <a:spAutoFit/>
              </a:bodyPr>
              <a:lstStyle/>
              <a:p>
                <a:r>
                  <a:rPr lang="en-US" sz="2000" dirty="0"/>
                  <a:t>12 tests were performed on the Inconel 625 tension specimens:</a:t>
                </a:r>
              </a:p>
              <a:p>
                <a:pPr marL="457200" indent="-457200">
                  <a:buFont typeface="+mj-lt"/>
                  <a:buAutoNum type="arabicPeriod"/>
                </a:pPr>
                <a:r>
                  <a:rPr lang="en-US" sz="2000" dirty="0"/>
                  <a:t>Four in the rolling direction</a:t>
                </a:r>
              </a:p>
              <a:p>
                <a:pPr marL="914400" lvl="1" indent="-457200">
                  <a:buFont typeface="+mj-lt"/>
                  <a:buAutoNum type="arabicPeriod"/>
                </a:pPr>
                <a:r>
                  <a:rPr lang="en-US" sz="2000" dirty="0"/>
                  <a:t>Two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−4</m:t>
                        </m:r>
                      </m:sup>
                    </m:sSup>
                    <m:r>
                      <a:rPr lang="en-US" sz="2000" i="1">
                        <a:latin typeface="Cambria Math" panose="02040503050406030204" pitchFamily="18" charset="0"/>
                      </a:rPr>
                      <m:t>/</m:t>
                    </m:r>
                    <m:r>
                      <a:rPr lang="en-US" sz="2000" i="1">
                        <a:latin typeface="Cambria Math" panose="02040503050406030204" pitchFamily="18" charset="0"/>
                      </a:rPr>
                      <m:t>𝑠</m:t>
                    </m:r>
                  </m:oMath>
                </a14:m>
                <a:r>
                  <a:rPr lang="en-US" sz="2000" dirty="0"/>
                  <a:t> </a:t>
                </a:r>
              </a:p>
              <a:p>
                <a:pPr marL="914400" lvl="1" indent="-457200">
                  <a:buFont typeface="+mj-lt"/>
                  <a:buAutoNum type="arabicPeriod"/>
                </a:pPr>
                <a:r>
                  <a:rPr lang="en-US" sz="2000" dirty="0"/>
                  <a:t>Two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1</m:t>
                        </m:r>
                      </m:sup>
                    </m:sSup>
                    <m:r>
                      <a:rPr lang="en-US" sz="2000" i="1">
                        <a:latin typeface="Cambria Math" panose="02040503050406030204" pitchFamily="18" charset="0"/>
                      </a:rPr>
                      <m:t>/</m:t>
                    </m:r>
                    <m:r>
                      <a:rPr lang="en-US" sz="2000" i="1">
                        <a:latin typeface="Cambria Math" panose="02040503050406030204" pitchFamily="18" charset="0"/>
                      </a:rPr>
                      <m:t>𝑠</m:t>
                    </m:r>
                  </m:oMath>
                </a14:m>
                <a:r>
                  <a:rPr lang="en-US" sz="2000" dirty="0"/>
                  <a:t> </a:t>
                </a:r>
              </a:p>
              <a:p>
                <a:pPr marL="457200" indent="-457200">
                  <a:buFont typeface="+mj-lt"/>
                  <a:buAutoNum type="arabicPeriod"/>
                </a:pPr>
                <a:r>
                  <a:rPr lang="en-US" sz="2000" dirty="0"/>
                  <a:t>Four in the transverse direction</a:t>
                </a:r>
              </a:p>
              <a:p>
                <a:pPr marL="914400" lvl="1" indent="-457200">
                  <a:buFont typeface="+mj-lt"/>
                  <a:buAutoNum type="arabicPeriod"/>
                </a:pPr>
                <a:r>
                  <a:rPr lang="en-US" sz="2000" dirty="0"/>
                  <a:t>Two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−4</m:t>
                        </m:r>
                      </m:sup>
                    </m:sSup>
                    <m:r>
                      <a:rPr lang="en-US" sz="2000" i="1">
                        <a:latin typeface="Cambria Math" panose="02040503050406030204" pitchFamily="18" charset="0"/>
                      </a:rPr>
                      <m:t>/</m:t>
                    </m:r>
                    <m:r>
                      <a:rPr lang="en-US" sz="2000" i="1">
                        <a:latin typeface="Cambria Math" panose="02040503050406030204" pitchFamily="18" charset="0"/>
                      </a:rPr>
                      <m:t>𝑠</m:t>
                    </m:r>
                  </m:oMath>
                </a14:m>
                <a:r>
                  <a:rPr lang="en-US" sz="2000" dirty="0"/>
                  <a:t> </a:t>
                </a:r>
              </a:p>
              <a:p>
                <a:pPr marL="914400" lvl="1" indent="-457200">
                  <a:buFont typeface="+mj-lt"/>
                  <a:buAutoNum type="arabicPeriod"/>
                </a:pPr>
                <a:r>
                  <a:rPr lang="en-US" sz="2000" dirty="0"/>
                  <a:t>Two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−1</m:t>
                        </m:r>
                      </m:sup>
                    </m:sSup>
                    <m:r>
                      <a:rPr lang="en-US" sz="2000" i="1">
                        <a:latin typeface="Cambria Math" panose="02040503050406030204" pitchFamily="18" charset="0"/>
                      </a:rPr>
                      <m:t>/</m:t>
                    </m:r>
                    <m:r>
                      <a:rPr lang="en-US" sz="2000" i="1">
                        <a:latin typeface="Cambria Math" panose="02040503050406030204" pitchFamily="18" charset="0"/>
                      </a:rPr>
                      <m:t>𝑠</m:t>
                    </m:r>
                  </m:oMath>
                </a14:m>
                <a:r>
                  <a:rPr lang="en-US" sz="2000" dirty="0"/>
                  <a:t> </a:t>
                </a:r>
              </a:p>
              <a:p>
                <a:pPr marL="457200" indent="-457200">
                  <a:buFont typeface="+mj-lt"/>
                  <a:buAutoNum type="arabicPeriod"/>
                </a:pPr>
                <a:r>
                  <a:rPr lang="en-US" sz="2000" dirty="0"/>
                  <a:t>Four in the 45</a:t>
                </a:r>
                <a14:m>
                  <m:oMath xmlns:m="http://schemas.openxmlformats.org/officeDocument/2006/math">
                    <m:r>
                      <a:rPr lang="en-US" sz="2000" i="1">
                        <a:latin typeface="Cambria Math" panose="02040503050406030204" pitchFamily="18" charset="0"/>
                      </a:rPr>
                      <m:t>° </m:t>
                    </m:r>
                  </m:oMath>
                </a14:m>
                <a:r>
                  <a:rPr lang="en-US" sz="2000" dirty="0"/>
                  <a:t>direction</a:t>
                </a:r>
              </a:p>
              <a:p>
                <a:pPr marL="914400" lvl="1" indent="-457200">
                  <a:buFont typeface="+mj-lt"/>
                  <a:buAutoNum type="arabicPeriod"/>
                </a:pPr>
                <a:r>
                  <a:rPr lang="en-US" sz="2000" dirty="0"/>
                  <a:t>Two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−4</m:t>
                        </m:r>
                      </m:sup>
                    </m:sSup>
                    <m:r>
                      <a:rPr lang="en-US" sz="2000" i="1">
                        <a:latin typeface="Cambria Math" panose="02040503050406030204" pitchFamily="18" charset="0"/>
                      </a:rPr>
                      <m:t>/</m:t>
                    </m:r>
                    <m:r>
                      <a:rPr lang="en-US" sz="2000" i="1">
                        <a:latin typeface="Cambria Math" panose="02040503050406030204" pitchFamily="18" charset="0"/>
                      </a:rPr>
                      <m:t>𝑠</m:t>
                    </m:r>
                  </m:oMath>
                </a14:m>
                <a:r>
                  <a:rPr lang="en-US" sz="2000" dirty="0"/>
                  <a:t> </a:t>
                </a:r>
              </a:p>
              <a:p>
                <a:pPr marL="914400" lvl="1" indent="-457200">
                  <a:buFont typeface="+mj-lt"/>
                  <a:buAutoNum type="arabicPeriod"/>
                </a:pPr>
                <a:r>
                  <a:rPr lang="en-US" sz="2000" dirty="0"/>
                  <a:t>Two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−1</m:t>
                        </m:r>
                      </m:sup>
                    </m:sSup>
                    <m:r>
                      <a:rPr lang="en-US" sz="2000" i="1">
                        <a:latin typeface="Cambria Math" panose="02040503050406030204" pitchFamily="18" charset="0"/>
                      </a:rPr>
                      <m:t>/</m:t>
                    </m:r>
                    <m:r>
                      <a:rPr lang="en-US" sz="2000" i="1">
                        <a:latin typeface="Cambria Math" panose="02040503050406030204" pitchFamily="18" charset="0"/>
                      </a:rPr>
                      <m:t>𝑠</m:t>
                    </m:r>
                  </m:oMath>
                </a14:m>
                <a:r>
                  <a:rPr lang="en-US" sz="2000" dirty="0"/>
                  <a:t> </a:t>
                </a:r>
              </a:p>
              <a:p>
                <a:pPr marL="457200" indent="-457200">
                  <a:buFont typeface="+mj-lt"/>
                  <a:buAutoNum type="arabicPeriod"/>
                </a:pPr>
                <a:endParaRPr lang="en-US" sz="2000" dirty="0"/>
              </a:p>
            </p:txBody>
          </p:sp>
        </mc:Choice>
        <mc:Fallback xmlns="">
          <p:sp>
            <p:nvSpPr>
              <p:cNvPr id="3" name="TextBox 2">
                <a:extLst>
                  <a:ext uri="{FF2B5EF4-FFF2-40B4-BE49-F238E27FC236}">
                    <a16:creationId xmlns:a16="http://schemas.microsoft.com/office/drawing/2014/main" id="{EF93C456-F40E-4450-9F85-EF9F75A39955}"/>
                  </a:ext>
                </a:extLst>
              </p:cNvPr>
              <p:cNvSpPr txBox="1">
                <a:spLocks noRot="1" noChangeAspect="1" noMove="1" noResize="1" noEditPoints="1" noAdjustHandles="1" noChangeArrowheads="1" noChangeShapeType="1" noTextEdit="1"/>
              </p:cNvSpPr>
              <p:nvPr/>
            </p:nvSpPr>
            <p:spPr>
              <a:xfrm>
                <a:off x="269903" y="858253"/>
                <a:ext cx="4302098" cy="3785652"/>
              </a:xfrm>
              <a:prstGeom prst="rect">
                <a:avLst/>
              </a:prstGeom>
              <a:blipFill>
                <a:blip r:embed="rId2"/>
                <a:stretch>
                  <a:fillRect l="-1416" t="-805"/>
                </a:stretch>
              </a:blipFill>
            </p:spPr>
            <p:txBody>
              <a:bodyPr/>
              <a:lstStyle/>
              <a:p>
                <a:r>
                  <a:rPr lang="en-US">
                    <a:noFill/>
                  </a:rPr>
                  <a:t> </a:t>
                </a:r>
              </a:p>
            </p:txBody>
          </p:sp>
        </mc:Fallback>
      </mc:AlternateContent>
    </p:spTree>
    <p:extLst>
      <p:ext uri="{BB962C8B-B14F-4D97-AF65-F5344CB8AC3E}">
        <p14:creationId xmlns:p14="http://schemas.microsoft.com/office/powerpoint/2010/main" val="26226152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E7907C8-C5BD-40B7-8C6D-3EA144A4D359}"/>
                  </a:ext>
                </a:extLst>
              </p:cNvPr>
              <p:cNvSpPr txBox="1"/>
              <p:nvPr/>
            </p:nvSpPr>
            <p:spPr>
              <a:xfrm>
                <a:off x="280737" y="200526"/>
                <a:ext cx="6456947" cy="461665"/>
              </a:xfrm>
              <a:prstGeom prst="rect">
                <a:avLst/>
              </a:prstGeom>
              <a:noFill/>
            </p:spPr>
            <p:txBody>
              <a:bodyPr wrap="square" rtlCol="0">
                <a:spAutoFit/>
              </a:bodyPr>
              <a:lstStyle/>
              <a:p>
                <a:r>
                  <a:rPr lang="en-US" dirty="0"/>
                  <a:t>Low Strain Rate Test Results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10</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𝑠</m:t>
                    </m:r>
                  </m:oMath>
                </a14:m>
                <a:endParaRPr lang="en-US" dirty="0"/>
              </a:p>
            </p:txBody>
          </p:sp>
        </mc:Choice>
        <mc:Fallback xmlns="">
          <p:sp>
            <p:nvSpPr>
              <p:cNvPr id="2" name="TextBox 1">
                <a:extLst>
                  <a:ext uri="{FF2B5EF4-FFF2-40B4-BE49-F238E27FC236}">
                    <a16:creationId xmlns:a16="http://schemas.microsoft.com/office/drawing/2014/main" id="{FE7907C8-C5BD-40B7-8C6D-3EA144A4D359}"/>
                  </a:ext>
                </a:extLst>
              </p:cNvPr>
              <p:cNvSpPr txBox="1">
                <a:spLocks noRot="1" noChangeAspect="1" noMove="1" noResize="1" noEditPoints="1" noAdjustHandles="1" noChangeArrowheads="1" noChangeShapeType="1" noTextEdit="1"/>
              </p:cNvSpPr>
              <p:nvPr/>
            </p:nvSpPr>
            <p:spPr>
              <a:xfrm>
                <a:off x="280737" y="200526"/>
                <a:ext cx="6456947" cy="461665"/>
              </a:xfrm>
              <a:prstGeom prst="rect">
                <a:avLst/>
              </a:prstGeom>
              <a:blipFill>
                <a:blip r:embed="rId2"/>
                <a:stretch>
                  <a:fillRect l="-1416"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169225005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E454E24-3E9D-4661-ACC7-0D40B5423907}"/>
                  </a:ext>
                </a:extLst>
              </p:cNvPr>
              <p:cNvSpPr/>
              <p:nvPr/>
            </p:nvSpPr>
            <p:spPr>
              <a:xfrm>
                <a:off x="296779" y="286344"/>
                <a:ext cx="6096000" cy="461665"/>
              </a:xfrm>
              <a:prstGeom prst="rect">
                <a:avLst/>
              </a:prstGeom>
            </p:spPr>
            <p:txBody>
              <a:bodyPr wrap="square">
                <a:spAutoFit/>
              </a:bodyPr>
              <a:lstStyle/>
              <a:p>
                <a:r>
                  <a:rPr lang="en-US" dirty="0"/>
                  <a:t>Low Strain Rate Test Results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10</m:t>
                        </m:r>
                      </m:e>
                      <m:sup>
                        <m:r>
                          <a:rPr lang="en-US" i="1">
                            <a:latin typeface="Cambria Math" panose="02040503050406030204" pitchFamily="18" charset="0"/>
                          </a:rPr>
                          <m:t>−</m:t>
                        </m:r>
                        <m:r>
                          <a:rPr lang="en-US" b="0" i="1" smtClean="0">
                            <a:latin typeface="Cambria Math" panose="02040503050406030204" pitchFamily="18" charset="0"/>
                          </a:rPr>
                          <m:t>4</m:t>
                        </m:r>
                      </m:sup>
                    </m:sSup>
                    <m:r>
                      <a:rPr lang="en-US" i="1">
                        <a:latin typeface="Cambria Math" panose="02040503050406030204" pitchFamily="18" charset="0"/>
                      </a:rPr>
                      <m:t>/</m:t>
                    </m:r>
                    <m:r>
                      <a:rPr lang="en-US" i="1">
                        <a:latin typeface="Cambria Math" panose="02040503050406030204" pitchFamily="18" charset="0"/>
                      </a:rPr>
                      <m:t>𝑠</m:t>
                    </m:r>
                  </m:oMath>
                </a14:m>
                <a:endParaRPr lang="en-US" dirty="0"/>
              </a:p>
            </p:txBody>
          </p:sp>
        </mc:Choice>
        <mc:Fallback xmlns="">
          <p:sp>
            <p:nvSpPr>
              <p:cNvPr id="2" name="Rectangle 1">
                <a:extLst>
                  <a:ext uri="{FF2B5EF4-FFF2-40B4-BE49-F238E27FC236}">
                    <a16:creationId xmlns:a16="http://schemas.microsoft.com/office/drawing/2014/main" id="{0E454E24-3E9D-4661-ACC7-0D40B5423907}"/>
                  </a:ext>
                </a:extLst>
              </p:cNvPr>
              <p:cNvSpPr>
                <a:spLocks noRot="1" noChangeAspect="1" noMove="1" noResize="1" noEditPoints="1" noAdjustHandles="1" noChangeArrowheads="1" noChangeShapeType="1" noTextEdit="1"/>
              </p:cNvSpPr>
              <p:nvPr/>
            </p:nvSpPr>
            <p:spPr>
              <a:xfrm>
                <a:off x="296779" y="286344"/>
                <a:ext cx="6096000" cy="461665"/>
              </a:xfrm>
              <a:prstGeom prst="rect">
                <a:avLst/>
              </a:prstGeom>
              <a:blipFill>
                <a:blip r:embed="rId2"/>
                <a:stretch>
                  <a:fillRect l="-1600"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5485308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CD0038-C685-49B9-9212-F3B9B352D38E}"/>
                  </a:ext>
                </a:extLst>
              </p:cNvPr>
              <p:cNvSpPr txBox="1"/>
              <p:nvPr/>
            </p:nvSpPr>
            <p:spPr>
              <a:xfrm>
                <a:off x="-256675" y="280737"/>
                <a:ext cx="6264443" cy="400110"/>
              </a:xfrm>
              <a:prstGeom prst="rect">
                <a:avLst/>
              </a:prstGeom>
              <a:noFill/>
            </p:spPr>
            <p:txBody>
              <a:bodyPr wrap="square" rtlCol="0">
                <a:spAutoFit/>
              </a:bodyPr>
              <a:lstStyle/>
              <a:p>
                <a:pPr lvl="1"/>
                <a:r>
                  <a:rPr lang="en-US" sz="2000" dirty="0"/>
                  <a:t>Low Strain Rate Test Results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−1</m:t>
                        </m:r>
                      </m:sup>
                    </m:sSup>
                    <m:r>
                      <a:rPr lang="en-US" sz="2000" i="1">
                        <a:latin typeface="Cambria Math" panose="02040503050406030204" pitchFamily="18" charset="0"/>
                      </a:rPr>
                      <m:t>/</m:t>
                    </m:r>
                    <m:r>
                      <a:rPr lang="en-US" sz="2000" i="1">
                        <a:latin typeface="Cambria Math" panose="02040503050406030204" pitchFamily="18" charset="0"/>
                      </a:rPr>
                      <m:t>𝑠</m:t>
                    </m:r>
                  </m:oMath>
                </a14:m>
                <a:r>
                  <a:rPr lang="en-US" sz="2000" dirty="0"/>
                  <a:t> 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−4</m:t>
                        </m:r>
                      </m:sup>
                    </m:sSup>
                    <m:r>
                      <a:rPr lang="en-US" sz="2000" i="1">
                        <a:latin typeface="Cambria Math" panose="02040503050406030204" pitchFamily="18" charset="0"/>
                      </a:rPr>
                      <m:t>/</m:t>
                    </m:r>
                    <m:r>
                      <a:rPr lang="en-US" sz="2000" i="1">
                        <a:latin typeface="Cambria Math" panose="02040503050406030204" pitchFamily="18" charset="0"/>
                      </a:rPr>
                      <m:t>𝑠</m:t>
                    </m:r>
                  </m:oMath>
                </a14:m>
                <a:endParaRPr lang="en-US" sz="2000" dirty="0"/>
              </a:p>
            </p:txBody>
          </p:sp>
        </mc:Choice>
        <mc:Fallback xmlns="">
          <p:sp>
            <p:nvSpPr>
              <p:cNvPr id="4" name="TextBox 3">
                <a:extLst>
                  <a:ext uri="{FF2B5EF4-FFF2-40B4-BE49-F238E27FC236}">
                    <a16:creationId xmlns:a16="http://schemas.microsoft.com/office/drawing/2014/main" id="{3FCD0038-C685-49B9-9212-F3B9B352D38E}"/>
                  </a:ext>
                </a:extLst>
              </p:cNvPr>
              <p:cNvSpPr txBox="1">
                <a:spLocks noRot="1" noChangeAspect="1" noMove="1" noResize="1" noEditPoints="1" noAdjustHandles="1" noChangeArrowheads="1" noChangeShapeType="1" noTextEdit="1"/>
              </p:cNvSpPr>
              <p:nvPr/>
            </p:nvSpPr>
            <p:spPr>
              <a:xfrm>
                <a:off x="-256675" y="280737"/>
                <a:ext cx="6264443" cy="400110"/>
              </a:xfrm>
              <a:prstGeom prst="rect">
                <a:avLst/>
              </a:prstGeom>
              <a:blipFill>
                <a:blip r:embed="rId2"/>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35050241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1EF9C-2BFA-4D43-B050-878F00CAB634}"/>
              </a:ext>
            </a:extLst>
          </p:cNvPr>
          <p:cNvSpPr txBox="1"/>
          <p:nvPr/>
        </p:nvSpPr>
        <p:spPr>
          <a:xfrm>
            <a:off x="256674" y="232611"/>
            <a:ext cx="6745705" cy="461665"/>
          </a:xfrm>
          <a:prstGeom prst="rect">
            <a:avLst/>
          </a:prstGeom>
          <a:noFill/>
        </p:spPr>
        <p:txBody>
          <a:bodyPr wrap="square" rtlCol="0">
            <a:spAutoFit/>
          </a:bodyPr>
          <a:lstStyle/>
          <a:p>
            <a:r>
              <a:rPr lang="en-US" dirty="0"/>
              <a:t>Rolling Direction at all Strain Rates</a:t>
            </a:r>
          </a:p>
        </p:txBody>
      </p:sp>
    </p:spTree>
    <p:extLst>
      <p:ext uri="{BB962C8B-B14F-4D97-AF65-F5344CB8AC3E}">
        <p14:creationId xmlns:p14="http://schemas.microsoft.com/office/powerpoint/2010/main" val="15675674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1EF9C-2BFA-4D43-B050-878F00CAB634}"/>
              </a:ext>
            </a:extLst>
          </p:cNvPr>
          <p:cNvSpPr txBox="1"/>
          <p:nvPr/>
        </p:nvSpPr>
        <p:spPr>
          <a:xfrm>
            <a:off x="256674" y="232611"/>
            <a:ext cx="6745705" cy="461665"/>
          </a:xfrm>
          <a:prstGeom prst="rect">
            <a:avLst/>
          </a:prstGeom>
          <a:noFill/>
        </p:spPr>
        <p:txBody>
          <a:bodyPr wrap="square" rtlCol="0">
            <a:spAutoFit/>
          </a:bodyPr>
          <a:lstStyle/>
          <a:p>
            <a:r>
              <a:rPr lang="en-US" dirty="0"/>
              <a:t>Transverse Direction at all Strain Rates</a:t>
            </a:r>
          </a:p>
        </p:txBody>
      </p:sp>
    </p:spTree>
    <p:extLst>
      <p:ext uri="{BB962C8B-B14F-4D97-AF65-F5344CB8AC3E}">
        <p14:creationId xmlns:p14="http://schemas.microsoft.com/office/powerpoint/2010/main" val="13105778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F21EF9C-2BFA-4D43-B050-878F00CAB634}"/>
                  </a:ext>
                </a:extLst>
              </p:cNvPr>
              <p:cNvSpPr txBox="1"/>
              <p:nvPr/>
            </p:nvSpPr>
            <p:spPr>
              <a:xfrm>
                <a:off x="256674" y="232611"/>
                <a:ext cx="6745705" cy="461665"/>
              </a:xfrm>
              <a:prstGeom prst="rect">
                <a:avLst/>
              </a:prstGeom>
              <a:noFill/>
            </p:spPr>
            <p:txBody>
              <a:bodyPr wrap="square" rtlCol="0">
                <a:spAutoFit/>
              </a:bodyPr>
              <a:lstStyle/>
              <a:p>
                <a:r>
                  <a:rPr lang="en-US" dirty="0"/>
                  <a:t>45</a:t>
                </a:r>
                <a14:m>
                  <m:oMath xmlns:m="http://schemas.openxmlformats.org/officeDocument/2006/math">
                    <m:r>
                      <a:rPr lang="en-US" i="1">
                        <a:latin typeface="Cambria Math" panose="02040503050406030204" pitchFamily="18" charset="0"/>
                      </a:rPr>
                      <m:t>°</m:t>
                    </m:r>
                  </m:oMath>
                </a14:m>
                <a:r>
                  <a:rPr lang="en-US" dirty="0"/>
                  <a:t> Direction at all Strain Rates</a:t>
                </a:r>
              </a:p>
            </p:txBody>
          </p:sp>
        </mc:Choice>
        <mc:Fallback xmlns="">
          <p:sp>
            <p:nvSpPr>
              <p:cNvPr id="2" name="TextBox 1">
                <a:extLst>
                  <a:ext uri="{FF2B5EF4-FFF2-40B4-BE49-F238E27FC236}">
                    <a16:creationId xmlns:a16="http://schemas.microsoft.com/office/drawing/2014/main" id="{DF21EF9C-2BFA-4D43-B050-878F00CAB634}"/>
                  </a:ext>
                </a:extLst>
              </p:cNvPr>
              <p:cNvSpPr txBox="1">
                <a:spLocks noRot="1" noChangeAspect="1" noMove="1" noResize="1" noEditPoints="1" noAdjustHandles="1" noChangeArrowheads="1" noChangeShapeType="1" noTextEdit="1"/>
              </p:cNvSpPr>
              <p:nvPr/>
            </p:nvSpPr>
            <p:spPr>
              <a:xfrm>
                <a:off x="256674" y="232611"/>
                <a:ext cx="6745705" cy="461665"/>
              </a:xfrm>
              <a:prstGeom prst="rect">
                <a:avLst/>
              </a:prstGeom>
              <a:blipFill>
                <a:blip r:embed="rId2"/>
                <a:stretch>
                  <a:fillRect l="-1355"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25284845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D06E723-EFE2-4F26-A143-86BB9CD30D06}"/>
                  </a:ext>
                </a:extLst>
              </p:cNvPr>
              <p:cNvSpPr txBox="1"/>
              <p:nvPr/>
            </p:nvSpPr>
            <p:spPr>
              <a:xfrm>
                <a:off x="256674" y="192505"/>
                <a:ext cx="6232358" cy="461665"/>
              </a:xfrm>
              <a:prstGeom prst="rect">
                <a:avLst/>
              </a:prstGeom>
              <a:noFill/>
            </p:spPr>
            <p:txBody>
              <a:bodyPr wrap="square" rtlCol="0">
                <a:spAutoFit/>
              </a:bodyPr>
              <a:lstStyle/>
              <a:p>
                <a:r>
                  <a:rPr lang="en-US" dirty="0"/>
                  <a:t>Peer Verification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10</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𝑠</m:t>
                    </m:r>
                  </m:oMath>
                </a14:m>
                <a:r>
                  <a:rPr lang="en-US" dirty="0"/>
                  <a:t> Strain Rate</a:t>
                </a:r>
              </a:p>
            </p:txBody>
          </p:sp>
        </mc:Choice>
        <mc:Fallback xmlns="">
          <p:sp>
            <p:nvSpPr>
              <p:cNvPr id="2" name="TextBox 1">
                <a:extLst>
                  <a:ext uri="{FF2B5EF4-FFF2-40B4-BE49-F238E27FC236}">
                    <a16:creationId xmlns:a16="http://schemas.microsoft.com/office/drawing/2014/main" id="{6D06E723-EFE2-4F26-A143-86BB9CD30D06}"/>
                  </a:ext>
                </a:extLst>
              </p:cNvPr>
              <p:cNvSpPr txBox="1">
                <a:spLocks noRot="1" noChangeAspect="1" noMove="1" noResize="1" noEditPoints="1" noAdjustHandles="1" noChangeArrowheads="1" noChangeShapeType="1" noTextEdit="1"/>
              </p:cNvSpPr>
              <p:nvPr/>
            </p:nvSpPr>
            <p:spPr>
              <a:xfrm>
                <a:off x="256674" y="192505"/>
                <a:ext cx="6232358" cy="461665"/>
              </a:xfrm>
              <a:prstGeom prst="rect">
                <a:avLst/>
              </a:prstGeom>
              <a:blipFill>
                <a:blip r:embed="rId2"/>
                <a:stretch>
                  <a:fillRect l="-1468" t="-9333" b="-32000"/>
                </a:stretch>
              </a:blipFill>
            </p:spPr>
            <p:txBody>
              <a:bodyPr/>
              <a:lstStyle/>
              <a:p>
                <a:r>
                  <a:rPr lang="en-US">
                    <a:noFill/>
                  </a:rPr>
                  <a:t> </a:t>
                </a:r>
              </a:p>
            </p:txBody>
          </p:sp>
        </mc:Fallback>
      </mc:AlternateContent>
    </p:spTree>
    <p:extLst>
      <p:ext uri="{BB962C8B-B14F-4D97-AF65-F5344CB8AC3E}">
        <p14:creationId xmlns:p14="http://schemas.microsoft.com/office/powerpoint/2010/main" val="36142107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7588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176" y="210312"/>
            <a:ext cx="8165592" cy="461665"/>
          </a:xfrm>
          <a:prstGeom prst="rect">
            <a:avLst/>
          </a:prstGeom>
          <a:noFill/>
        </p:spPr>
        <p:txBody>
          <a:bodyPr wrap="square" rtlCol="0">
            <a:spAutoFit/>
          </a:bodyPr>
          <a:lstStyle/>
          <a:p>
            <a:r>
              <a:rPr lang="en-US" dirty="0"/>
              <a:t>IN 625 Compression Specimens</a:t>
            </a:r>
          </a:p>
        </p:txBody>
      </p:sp>
      <p:sp>
        <p:nvSpPr>
          <p:cNvPr id="5" name="TextBox 4"/>
          <p:cNvSpPr txBox="1"/>
          <p:nvPr/>
        </p:nvSpPr>
        <p:spPr>
          <a:xfrm>
            <a:off x="265176" y="836585"/>
            <a:ext cx="4306824" cy="1477328"/>
          </a:xfrm>
          <a:prstGeom prst="rect">
            <a:avLst/>
          </a:prstGeom>
          <a:noFill/>
        </p:spPr>
        <p:txBody>
          <a:bodyPr wrap="square" rtlCol="0">
            <a:spAutoFit/>
          </a:bodyPr>
          <a:lstStyle/>
          <a:p>
            <a:r>
              <a:rPr lang="en-US" sz="1800" dirty="0"/>
              <a:t>The IN 625 compression tests will be used to probe the deformation mechanics to derive the parameters of the Johnson-Cook equation to better design systems using the material.</a:t>
            </a:r>
          </a:p>
        </p:txBody>
      </p:sp>
      <p:sp>
        <p:nvSpPr>
          <p:cNvPr id="6" name="TextBox 5"/>
          <p:cNvSpPr txBox="1"/>
          <p:nvPr/>
        </p:nvSpPr>
        <p:spPr>
          <a:xfrm>
            <a:off x="5137074" y="3412754"/>
            <a:ext cx="2860307" cy="2585323"/>
          </a:xfrm>
          <a:prstGeom prst="rect">
            <a:avLst/>
          </a:prstGeom>
          <a:noFill/>
        </p:spPr>
        <p:txBody>
          <a:bodyPr wrap="square" rtlCol="0">
            <a:spAutoFit/>
          </a:bodyPr>
          <a:lstStyle/>
          <a:p>
            <a:r>
              <a:rPr lang="en-US" sz="1800" dirty="0"/>
              <a:t>Inconel plates come with a specific direction of rolling to form it to its given dimensions. To understand the mechanical difference, different orientations of the IN 625 must be tested at various strain rates. </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84C40DD0-DEDD-4802-97EC-D7F85B750950}"/>
                  </a:ext>
                </a:extLst>
              </p:cNvPr>
              <p:cNvGraphicFramePr>
                <a:graphicFrameLocks noGrp="1"/>
              </p:cNvGraphicFramePr>
              <p:nvPr>
                <p:extLst/>
              </p:nvPr>
            </p:nvGraphicFramePr>
            <p:xfrm>
              <a:off x="360902" y="3679047"/>
              <a:ext cx="4448226" cy="2329735"/>
            </p:xfrm>
            <a:graphic>
              <a:graphicData uri="http://schemas.openxmlformats.org/drawingml/2006/table">
                <a:tbl>
                  <a:tblPr firstRow="1" firstCol="1" bandRow="1">
                    <a:tableStyleId>{5C22544A-7EE6-4342-B048-85BDC9FD1C3A}</a:tableStyleId>
                  </a:tblPr>
                  <a:tblGrid>
                    <a:gridCol w="1482742">
                      <a:extLst>
                        <a:ext uri="{9D8B030D-6E8A-4147-A177-3AD203B41FA5}">
                          <a16:colId xmlns:a16="http://schemas.microsoft.com/office/drawing/2014/main" val="481551386"/>
                        </a:ext>
                      </a:extLst>
                    </a:gridCol>
                    <a:gridCol w="1482742">
                      <a:extLst>
                        <a:ext uri="{9D8B030D-6E8A-4147-A177-3AD203B41FA5}">
                          <a16:colId xmlns:a16="http://schemas.microsoft.com/office/drawing/2014/main" val="2791144289"/>
                        </a:ext>
                      </a:extLst>
                    </a:gridCol>
                    <a:gridCol w="1482742">
                      <a:extLst>
                        <a:ext uri="{9D8B030D-6E8A-4147-A177-3AD203B41FA5}">
                          <a16:colId xmlns:a16="http://schemas.microsoft.com/office/drawing/2014/main" val="1504789406"/>
                        </a:ext>
                      </a:extLst>
                    </a:gridCol>
                  </a:tblGrid>
                  <a:tr h="319781">
                    <a:tc>
                      <a:txBody>
                        <a:bodyPr/>
                        <a:lstStyle/>
                        <a:p>
                          <a:pPr marL="0" marR="0">
                            <a:lnSpc>
                              <a:spcPct val="107000"/>
                            </a:lnSpc>
                            <a:spcBef>
                              <a:spcPts val="0"/>
                            </a:spcBef>
                            <a:spcAft>
                              <a:spcPts val="0"/>
                            </a:spcAft>
                          </a:pPr>
                          <a:r>
                            <a:rPr lang="en-US" sz="1400">
                              <a:effectLst/>
                            </a:rPr>
                            <a:t>Equipment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Strain Rate [1/s]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Orientation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350213"/>
                      </a:ext>
                    </a:extLst>
                  </a:tr>
                  <a:tr h="628221">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MTS</a:t>
                          </a: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−3</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558415"/>
                      </a:ext>
                    </a:extLst>
                  </a:tr>
                  <a:tr h="628221">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MTS</a:t>
                          </a: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0</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441349"/>
                      </a:ext>
                    </a:extLst>
                  </a:tr>
                  <a:tr h="628221">
                    <a:tc>
                      <a:txBody>
                        <a:bodyPr/>
                        <a:lstStyle/>
                        <a:p>
                          <a:pPr marL="0" marR="0">
                            <a:lnSpc>
                              <a:spcPct val="107000"/>
                            </a:lnSpc>
                            <a:spcBef>
                              <a:spcPts val="0"/>
                            </a:spcBef>
                            <a:spcAft>
                              <a:spcPts val="0"/>
                            </a:spcAft>
                          </a:pPr>
                          <a:r>
                            <a:rPr lang="en-US" sz="1100" dirty="0">
                              <a:effectLst/>
                            </a:rPr>
                            <a:t>Split Hopkinson Bar</a:t>
                          </a:r>
                        </a:p>
                        <a:p>
                          <a:pPr marL="0" marR="0">
                            <a:lnSpc>
                              <a:spcPct val="107000"/>
                            </a:lnSpc>
                            <a:spcBef>
                              <a:spcPts val="0"/>
                            </a:spcBef>
                            <a:spcAft>
                              <a:spcPts val="0"/>
                            </a:spcAft>
                          </a:pPr>
                          <a:r>
                            <a:rPr lang="en-US" sz="1100" dirty="0">
                              <a:effectLst/>
                            </a:rPr>
                            <a:t>(</a:t>
                          </a:r>
                          <a:r>
                            <a:rPr lang="en-US" sz="1100" dirty="0" err="1">
                              <a:effectLst/>
                            </a:rPr>
                            <a:t>Kolsky</a:t>
                          </a:r>
                          <a:r>
                            <a:rPr lang="en-US" sz="1100" dirty="0">
                              <a:effectLst/>
                            </a:rPr>
                            <a:t> Bar)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3</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Rolling Direction</a:t>
                          </a:r>
                        </a:p>
                        <a:p>
                          <a:pPr marL="0" marR="0">
                            <a:lnSpc>
                              <a:spcPct val="107000"/>
                            </a:lnSpc>
                            <a:spcBef>
                              <a:spcPts val="0"/>
                            </a:spcBef>
                            <a:spcAft>
                              <a:spcPts val="0"/>
                            </a:spcAft>
                          </a:pPr>
                          <a:r>
                            <a:rPr lang="en-US" sz="1100" dirty="0">
                              <a:effectLst/>
                            </a:rPr>
                            <a:t>45 Degree Direction</a:t>
                          </a:r>
                        </a:p>
                        <a:p>
                          <a:pPr marL="0" marR="0">
                            <a:lnSpc>
                              <a:spcPct val="107000"/>
                            </a:lnSpc>
                            <a:spcBef>
                              <a:spcPts val="0"/>
                            </a:spcBef>
                            <a:spcAft>
                              <a:spcPts val="0"/>
                            </a:spcAft>
                          </a:pPr>
                          <a:r>
                            <a:rPr lang="en-US" sz="1100" dirty="0">
                              <a:effectLst/>
                            </a:rPr>
                            <a:t>Transverse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310981"/>
                      </a:ext>
                    </a:extLst>
                  </a:tr>
                </a:tbl>
              </a:graphicData>
            </a:graphic>
          </p:graphicFrame>
        </mc:Choice>
        <mc:Fallback xmlns="">
          <p:graphicFrame>
            <p:nvGraphicFramePr>
              <p:cNvPr id="3" name="Table 2">
                <a:extLst>
                  <a:ext uri="{FF2B5EF4-FFF2-40B4-BE49-F238E27FC236}">
                    <a16:creationId xmlns:a16="http://schemas.microsoft.com/office/drawing/2014/main" id="{84C40DD0-DEDD-4802-97EC-D7F85B750950}"/>
                  </a:ext>
                </a:extLst>
              </p:cNvPr>
              <p:cNvGraphicFramePr>
                <a:graphicFrameLocks noGrp="1"/>
              </p:cNvGraphicFramePr>
              <p:nvPr>
                <p:extLst/>
              </p:nvPr>
            </p:nvGraphicFramePr>
            <p:xfrm>
              <a:off x="360902" y="3679047"/>
              <a:ext cx="4448226" cy="2329735"/>
            </p:xfrm>
            <a:graphic>
              <a:graphicData uri="http://schemas.openxmlformats.org/drawingml/2006/table">
                <a:tbl>
                  <a:tblPr firstRow="1" firstCol="1" bandRow="1">
                    <a:tableStyleId>{5C22544A-7EE6-4342-B048-85BDC9FD1C3A}</a:tableStyleId>
                  </a:tblPr>
                  <a:tblGrid>
                    <a:gridCol w="1482742">
                      <a:extLst>
                        <a:ext uri="{9D8B030D-6E8A-4147-A177-3AD203B41FA5}">
                          <a16:colId xmlns:a16="http://schemas.microsoft.com/office/drawing/2014/main" val="481551386"/>
                        </a:ext>
                      </a:extLst>
                    </a:gridCol>
                    <a:gridCol w="1482742">
                      <a:extLst>
                        <a:ext uri="{9D8B030D-6E8A-4147-A177-3AD203B41FA5}">
                          <a16:colId xmlns:a16="http://schemas.microsoft.com/office/drawing/2014/main" val="2791144289"/>
                        </a:ext>
                      </a:extLst>
                    </a:gridCol>
                    <a:gridCol w="1482742">
                      <a:extLst>
                        <a:ext uri="{9D8B030D-6E8A-4147-A177-3AD203B41FA5}">
                          <a16:colId xmlns:a16="http://schemas.microsoft.com/office/drawing/2014/main" val="1504789406"/>
                        </a:ext>
                      </a:extLst>
                    </a:gridCol>
                  </a:tblGrid>
                  <a:tr h="445072">
                    <a:tc>
                      <a:txBody>
                        <a:bodyPr/>
                        <a:lstStyle/>
                        <a:p>
                          <a:pPr marL="0" marR="0">
                            <a:lnSpc>
                              <a:spcPct val="107000"/>
                            </a:lnSpc>
                            <a:spcBef>
                              <a:spcPts val="0"/>
                            </a:spcBef>
                            <a:spcAft>
                              <a:spcPts val="0"/>
                            </a:spcAft>
                          </a:pPr>
                          <a:r>
                            <a:rPr lang="en-US" sz="1400">
                              <a:effectLst/>
                            </a:rPr>
                            <a:t>Equipment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Strain Rate [1/s]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Orientation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350213"/>
                      </a:ext>
                    </a:extLst>
                  </a:tr>
                  <a:tr h="628221">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MTS</a:t>
                          </a:r>
                        </a:p>
                      </a:txBody>
                      <a:tcPr marL="68580" marR="68580" marT="0" marB="0"/>
                    </a:tc>
                    <a:tc>
                      <a:txBody>
                        <a:bodyPr/>
                        <a:lstStyle/>
                        <a:p>
                          <a:endParaRPr lang="en-US"/>
                        </a:p>
                      </a:txBody>
                      <a:tcPr marL="68580" marR="68580" marT="0" marB="0">
                        <a:blipFill>
                          <a:blip r:embed="rId2"/>
                          <a:stretch>
                            <a:fillRect l="-100000" t="-79612" r="-101639" b="-202913"/>
                          </a:stretch>
                        </a:blipFill>
                      </a:tcPr>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558415"/>
                      </a:ext>
                    </a:extLst>
                  </a:tr>
                  <a:tr h="628221">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MTS</a:t>
                          </a:r>
                        </a:p>
                      </a:txBody>
                      <a:tcPr marL="68580" marR="68580" marT="0" marB="0"/>
                    </a:tc>
                    <a:tc>
                      <a:txBody>
                        <a:bodyPr/>
                        <a:lstStyle/>
                        <a:p>
                          <a:endParaRPr lang="en-US"/>
                        </a:p>
                      </a:txBody>
                      <a:tcPr marL="68580" marR="68580" marT="0" marB="0">
                        <a:blipFill>
                          <a:blip r:embed="rId2"/>
                          <a:stretch>
                            <a:fillRect l="-100000" t="-177885" r="-101639" b="-100962"/>
                          </a:stretch>
                        </a:blipFill>
                      </a:tcPr>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441349"/>
                      </a:ext>
                    </a:extLst>
                  </a:tr>
                  <a:tr h="628221">
                    <a:tc>
                      <a:txBody>
                        <a:bodyPr/>
                        <a:lstStyle/>
                        <a:p>
                          <a:pPr marL="0" marR="0">
                            <a:lnSpc>
                              <a:spcPct val="107000"/>
                            </a:lnSpc>
                            <a:spcBef>
                              <a:spcPts val="0"/>
                            </a:spcBef>
                            <a:spcAft>
                              <a:spcPts val="0"/>
                            </a:spcAft>
                          </a:pPr>
                          <a:r>
                            <a:rPr lang="en-US" sz="1100" dirty="0">
                              <a:effectLst/>
                            </a:rPr>
                            <a:t>Split Hopkinson Bar</a:t>
                          </a:r>
                        </a:p>
                        <a:p>
                          <a:pPr marL="0" marR="0">
                            <a:lnSpc>
                              <a:spcPct val="107000"/>
                            </a:lnSpc>
                            <a:spcBef>
                              <a:spcPts val="0"/>
                            </a:spcBef>
                            <a:spcAft>
                              <a:spcPts val="0"/>
                            </a:spcAft>
                          </a:pPr>
                          <a:r>
                            <a:rPr lang="en-US" sz="1100" dirty="0">
                              <a:effectLst/>
                            </a:rPr>
                            <a:t>(</a:t>
                          </a:r>
                          <a:r>
                            <a:rPr lang="en-US" sz="1100" dirty="0" err="1">
                              <a:effectLst/>
                            </a:rPr>
                            <a:t>Kolsky</a:t>
                          </a:r>
                          <a:r>
                            <a:rPr lang="en-US" sz="1100" dirty="0">
                              <a:effectLst/>
                            </a:rPr>
                            <a:t> Bar)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0000" t="-280583" r="-101639" b="-1942"/>
                          </a:stretch>
                        </a:blipFill>
                      </a:tcPr>
                    </a:tc>
                    <a:tc>
                      <a:txBody>
                        <a:bodyPr/>
                        <a:lstStyle/>
                        <a:p>
                          <a:pPr marL="0" marR="0">
                            <a:lnSpc>
                              <a:spcPct val="107000"/>
                            </a:lnSpc>
                            <a:spcBef>
                              <a:spcPts val="0"/>
                            </a:spcBef>
                            <a:spcAft>
                              <a:spcPts val="0"/>
                            </a:spcAft>
                          </a:pPr>
                          <a:r>
                            <a:rPr lang="en-US" sz="1100" dirty="0">
                              <a:effectLst/>
                            </a:rPr>
                            <a:t>Rolling Direction</a:t>
                          </a:r>
                        </a:p>
                        <a:p>
                          <a:pPr marL="0" marR="0">
                            <a:lnSpc>
                              <a:spcPct val="107000"/>
                            </a:lnSpc>
                            <a:spcBef>
                              <a:spcPts val="0"/>
                            </a:spcBef>
                            <a:spcAft>
                              <a:spcPts val="0"/>
                            </a:spcAft>
                          </a:pPr>
                          <a:r>
                            <a:rPr lang="en-US" sz="1100" dirty="0">
                              <a:effectLst/>
                            </a:rPr>
                            <a:t>45 Degree Direction</a:t>
                          </a:r>
                        </a:p>
                        <a:p>
                          <a:pPr marL="0" marR="0">
                            <a:lnSpc>
                              <a:spcPct val="107000"/>
                            </a:lnSpc>
                            <a:spcBef>
                              <a:spcPts val="0"/>
                            </a:spcBef>
                            <a:spcAft>
                              <a:spcPts val="0"/>
                            </a:spcAft>
                          </a:pPr>
                          <a:r>
                            <a:rPr lang="en-US" sz="1100" dirty="0">
                              <a:effectLst/>
                            </a:rPr>
                            <a:t>Transverse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310981"/>
                      </a:ext>
                    </a:extLst>
                  </a:tr>
                </a:tbl>
              </a:graphicData>
            </a:graphic>
          </p:graphicFrame>
        </mc:Fallback>
      </mc:AlternateContent>
      <p:pic>
        <p:nvPicPr>
          <p:cNvPr id="7" name="Picture 6">
            <a:extLst>
              <a:ext uri="{FF2B5EF4-FFF2-40B4-BE49-F238E27FC236}">
                <a16:creationId xmlns:a16="http://schemas.microsoft.com/office/drawing/2014/main" id="{BFDF52D7-F1AB-4F36-BE3B-C118CADC5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3937" y="849218"/>
            <a:ext cx="4006926" cy="2414513"/>
          </a:xfrm>
          <a:prstGeom prst="rect">
            <a:avLst/>
          </a:prstGeom>
        </p:spPr>
      </p:pic>
    </p:spTree>
    <p:extLst>
      <p:ext uri="{BB962C8B-B14F-4D97-AF65-F5344CB8AC3E}">
        <p14:creationId xmlns:p14="http://schemas.microsoft.com/office/powerpoint/2010/main" val="15904430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77E598-6A76-4C2A-9280-8676B0B0BD56}"/>
              </a:ext>
            </a:extLst>
          </p:cNvPr>
          <p:cNvSpPr txBox="1"/>
          <p:nvPr/>
        </p:nvSpPr>
        <p:spPr>
          <a:xfrm>
            <a:off x="219171" y="212401"/>
            <a:ext cx="7071965" cy="461665"/>
          </a:xfrm>
          <a:prstGeom prst="rect">
            <a:avLst/>
          </a:prstGeom>
          <a:noFill/>
        </p:spPr>
        <p:txBody>
          <a:bodyPr wrap="square" rtlCol="0">
            <a:spAutoFit/>
          </a:bodyPr>
          <a:lstStyle/>
          <a:p>
            <a:r>
              <a:rPr lang="en-US" dirty="0"/>
              <a:t>Why Inconel 625? What are the Applications</a:t>
            </a:r>
          </a:p>
        </p:txBody>
      </p:sp>
      <p:sp>
        <p:nvSpPr>
          <p:cNvPr id="3" name="TextBox 2">
            <a:extLst>
              <a:ext uri="{FF2B5EF4-FFF2-40B4-BE49-F238E27FC236}">
                <a16:creationId xmlns:a16="http://schemas.microsoft.com/office/drawing/2014/main" id="{5FCBE508-4568-43B2-8E34-E94C2D5BE89E}"/>
              </a:ext>
            </a:extLst>
          </p:cNvPr>
          <p:cNvSpPr txBox="1"/>
          <p:nvPr/>
        </p:nvSpPr>
        <p:spPr>
          <a:xfrm>
            <a:off x="3697705" y="2959872"/>
            <a:ext cx="4807212" cy="2585323"/>
          </a:xfrm>
          <a:prstGeom prst="rect">
            <a:avLst/>
          </a:prstGeom>
          <a:noFill/>
        </p:spPr>
        <p:txBody>
          <a:bodyPr wrap="square" rtlCol="0">
            <a:spAutoFit/>
          </a:bodyPr>
          <a:lstStyle/>
          <a:p>
            <a:r>
              <a:rPr lang="en-US" sz="1800" b="1" dirty="0"/>
              <a:t>Why is it useful?</a:t>
            </a:r>
          </a:p>
          <a:p>
            <a:pPr marL="342900" indent="-342900">
              <a:buFont typeface="+mj-lt"/>
              <a:buAutoNum type="arabicPeriod"/>
            </a:pPr>
            <a:r>
              <a:rPr lang="en-US" sz="1800" dirty="0"/>
              <a:t>High strength-to-weight ratio</a:t>
            </a:r>
          </a:p>
          <a:p>
            <a:pPr marL="342900" indent="-342900">
              <a:buFont typeface="+mj-lt"/>
              <a:buAutoNum type="arabicPeriod"/>
            </a:pPr>
            <a:r>
              <a:rPr lang="en-US" sz="1800" dirty="0"/>
              <a:t>The capabilities of the material as sheet metal </a:t>
            </a:r>
          </a:p>
          <a:p>
            <a:pPr marL="342900" indent="-342900">
              <a:buFont typeface="+mj-lt"/>
              <a:buAutoNum type="arabicPeriod"/>
            </a:pPr>
            <a:r>
              <a:rPr lang="en-US" sz="1800" dirty="0"/>
              <a:t>Oxidation and corrosion resistant</a:t>
            </a:r>
          </a:p>
          <a:p>
            <a:pPr marL="342900" indent="-342900">
              <a:buFont typeface="+mj-lt"/>
              <a:buAutoNum type="arabicPeriod"/>
            </a:pPr>
            <a:r>
              <a:rPr lang="en-US" sz="1800" dirty="0"/>
              <a:t>Great in high pressure and temperature environments</a:t>
            </a:r>
          </a:p>
          <a:p>
            <a:pPr marL="342900" indent="-342900">
              <a:buFont typeface="+mj-lt"/>
              <a:buAutoNum type="arabicPeriod"/>
            </a:pPr>
            <a:r>
              <a:rPr lang="en-US" sz="1800" dirty="0"/>
              <a:t>More resistant to creep than its competitors</a:t>
            </a:r>
          </a:p>
        </p:txBody>
      </p:sp>
      <p:sp>
        <p:nvSpPr>
          <p:cNvPr id="4" name="Rectangle 3">
            <a:extLst>
              <a:ext uri="{FF2B5EF4-FFF2-40B4-BE49-F238E27FC236}">
                <a16:creationId xmlns:a16="http://schemas.microsoft.com/office/drawing/2014/main" id="{CB957877-CA18-4772-923D-2FB92238547D}"/>
              </a:ext>
            </a:extLst>
          </p:cNvPr>
          <p:cNvSpPr/>
          <p:nvPr/>
        </p:nvSpPr>
        <p:spPr>
          <a:xfrm>
            <a:off x="425736" y="860751"/>
            <a:ext cx="4572000" cy="1323439"/>
          </a:xfrm>
          <a:prstGeom prst="rect">
            <a:avLst/>
          </a:prstGeom>
        </p:spPr>
        <p:txBody>
          <a:bodyPr>
            <a:spAutoFit/>
          </a:bodyPr>
          <a:lstStyle/>
          <a:p>
            <a:r>
              <a:rPr lang="en-US" sz="1600" b="1" dirty="0"/>
              <a:t>What it is: </a:t>
            </a:r>
            <a:r>
              <a:rPr lang="en-US" sz="1600" dirty="0"/>
              <a:t>Small amounts of niobium combine with nickel to form intermetallic compounds. These compounds form small cubic crystals that inhibit slip and creep effectively at elevated temperatures. Inconel is known as a superalloy.</a:t>
            </a:r>
          </a:p>
        </p:txBody>
      </p:sp>
      <p:pic>
        <p:nvPicPr>
          <p:cNvPr id="1026" name="Picture 2" descr="Image result for inconel 625">
            <a:extLst>
              <a:ext uri="{FF2B5EF4-FFF2-40B4-BE49-F238E27FC236}">
                <a16:creationId xmlns:a16="http://schemas.microsoft.com/office/drawing/2014/main" id="{D6E42D25-8281-4898-8D20-279ED1FF6A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1390" y="906781"/>
            <a:ext cx="3476874" cy="1820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inconel rocket">
            <a:extLst>
              <a:ext uri="{FF2B5EF4-FFF2-40B4-BE49-F238E27FC236}">
                <a16:creationId xmlns:a16="http://schemas.microsoft.com/office/drawing/2014/main" id="{A0197BCB-01A7-4072-8ED8-B24FEAC74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18" y="2263313"/>
            <a:ext cx="3070823" cy="40944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C5D8B15-B4DD-4DC4-B5F3-E363934194A7}"/>
              </a:ext>
            </a:extLst>
          </p:cNvPr>
          <p:cNvSpPr/>
          <p:nvPr/>
        </p:nvSpPr>
        <p:spPr bwMode="auto">
          <a:xfrm>
            <a:off x="0" y="1611086"/>
            <a:ext cx="450418" cy="474665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550469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710FE-AAE6-4342-898A-6E90D42C2A26}"/>
              </a:ext>
            </a:extLst>
          </p:cNvPr>
          <p:cNvSpPr txBox="1"/>
          <p:nvPr/>
        </p:nvSpPr>
        <p:spPr>
          <a:xfrm>
            <a:off x="1674421" y="1575876"/>
            <a:ext cx="4702628" cy="1009403"/>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D8AF41A-4320-4DFF-B7E6-FB35E91C86A3}"/>
              </a:ext>
            </a:extLst>
          </p:cNvPr>
          <p:cNvSpPr txBox="1"/>
          <p:nvPr/>
        </p:nvSpPr>
        <p:spPr>
          <a:xfrm>
            <a:off x="205421" y="261153"/>
            <a:ext cx="5288999" cy="461665"/>
          </a:xfrm>
          <a:prstGeom prst="rect">
            <a:avLst/>
          </a:prstGeom>
          <a:noFill/>
        </p:spPr>
        <p:txBody>
          <a:bodyPr wrap="square" rtlCol="0">
            <a:spAutoFit/>
          </a:bodyPr>
          <a:lstStyle/>
          <a:p>
            <a:r>
              <a:rPr lang="en-US" dirty="0"/>
              <a:t>Testing Conditions – High Strain Rate</a:t>
            </a:r>
          </a:p>
        </p:txBody>
      </p:sp>
      <p:sp>
        <p:nvSpPr>
          <p:cNvPr id="4" name="TextBox 3">
            <a:extLst>
              <a:ext uri="{FF2B5EF4-FFF2-40B4-BE49-F238E27FC236}">
                <a16:creationId xmlns:a16="http://schemas.microsoft.com/office/drawing/2014/main" id="{6573ED8A-54BD-48FD-82E9-4FAF71433401}"/>
              </a:ext>
            </a:extLst>
          </p:cNvPr>
          <p:cNvSpPr txBox="1"/>
          <p:nvPr/>
        </p:nvSpPr>
        <p:spPr>
          <a:xfrm>
            <a:off x="457200" y="1171074"/>
            <a:ext cx="7884695" cy="3046988"/>
          </a:xfrm>
          <a:prstGeom prst="rect">
            <a:avLst/>
          </a:prstGeom>
          <a:noFill/>
        </p:spPr>
        <p:txBody>
          <a:bodyPr wrap="square" rtlCol="0">
            <a:spAutoFit/>
          </a:bodyPr>
          <a:lstStyle/>
          <a:p>
            <a:r>
              <a:rPr lang="en-US" dirty="0"/>
              <a:t>Picture of Kolsky Bar</a:t>
            </a:r>
          </a:p>
          <a:p>
            <a:r>
              <a:rPr lang="en-US" dirty="0"/>
              <a:t>!</a:t>
            </a:r>
            <a:br>
              <a:rPr lang="en-US" dirty="0"/>
            </a:br>
            <a:r>
              <a:rPr lang="en-US" dirty="0"/>
              <a:t>!</a:t>
            </a:r>
          </a:p>
          <a:p>
            <a:r>
              <a:rPr lang="en-US" dirty="0"/>
              <a:t>!</a:t>
            </a:r>
          </a:p>
          <a:p>
            <a:r>
              <a:rPr lang="en-US" dirty="0"/>
              <a:t>!</a:t>
            </a:r>
          </a:p>
          <a:p>
            <a:r>
              <a:rPr lang="en-US" dirty="0"/>
              <a:t>!</a:t>
            </a:r>
            <a:br>
              <a:rPr lang="en-US" dirty="0"/>
            </a:br>
            <a:r>
              <a:rPr lang="en-US" dirty="0"/>
              <a:t>!</a:t>
            </a:r>
          </a:p>
          <a:p>
            <a:r>
              <a:rPr lang="en-US"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1FAD91-4730-452C-88AB-BBB05FC69B4B}"/>
                  </a:ext>
                </a:extLst>
              </p:cNvPr>
              <p:cNvSpPr txBox="1"/>
              <p:nvPr/>
            </p:nvSpPr>
            <p:spPr>
              <a:xfrm>
                <a:off x="457200" y="4453501"/>
                <a:ext cx="7374474" cy="1200329"/>
              </a:xfrm>
              <a:prstGeom prst="rect">
                <a:avLst/>
              </a:prstGeom>
              <a:noFill/>
            </p:spPr>
            <p:txBody>
              <a:bodyPr wrap="square" rtlCol="0">
                <a:spAutoFit/>
              </a:bodyPr>
              <a:lstStyle/>
              <a:p>
                <a:r>
                  <a:rPr lang="en-US" sz="1800" dirty="0"/>
                  <a:t>A Split Hopkinson (Kolsky) Bar is utilized to achieve a strain rate of at least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m:t>
                    </m:r>
                    <m:r>
                      <a:rPr lang="en-US" sz="1800" b="0" i="1" smtClean="0">
                        <a:latin typeface="Cambria Math" panose="02040503050406030204" pitchFamily="18" charset="0"/>
                      </a:rPr>
                      <m:t>𝑠</m:t>
                    </m:r>
                  </m:oMath>
                </a14:m>
                <a:r>
                  <a:rPr lang="en-US" sz="1800" dirty="0"/>
                  <a:t>. This strain rate is crucial to understand for its applications in aerospace and high speed machining exhibit the types of conditions seen from a Kolsky Bar test.</a:t>
                </a:r>
              </a:p>
            </p:txBody>
          </p:sp>
        </mc:Choice>
        <mc:Fallback xmlns="">
          <p:sp>
            <p:nvSpPr>
              <p:cNvPr id="5" name="TextBox 4">
                <a:extLst>
                  <a:ext uri="{FF2B5EF4-FFF2-40B4-BE49-F238E27FC236}">
                    <a16:creationId xmlns:a16="http://schemas.microsoft.com/office/drawing/2014/main" id="{AE1FAD91-4730-452C-88AB-BBB05FC69B4B}"/>
                  </a:ext>
                </a:extLst>
              </p:cNvPr>
              <p:cNvSpPr txBox="1">
                <a:spLocks noRot="1" noChangeAspect="1" noMove="1" noResize="1" noEditPoints="1" noAdjustHandles="1" noChangeArrowheads="1" noChangeShapeType="1" noTextEdit="1"/>
              </p:cNvSpPr>
              <p:nvPr/>
            </p:nvSpPr>
            <p:spPr>
              <a:xfrm>
                <a:off x="457200" y="4453501"/>
                <a:ext cx="7374474" cy="1200329"/>
              </a:xfrm>
              <a:prstGeom prst="rect">
                <a:avLst/>
              </a:prstGeom>
              <a:blipFill>
                <a:blip r:embed="rId2"/>
                <a:stretch>
                  <a:fillRect l="-661" t="-3061" r="-248" b="-7653"/>
                </a:stretch>
              </a:blipFill>
            </p:spPr>
            <p:txBody>
              <a:bodyPr/>
              <a:lstStyle/>
              <a:p>
                <a:r>
                  <a:rPr lang="en-US">
                    <a:noFill/>
                  </a:rPr>
                  <a:t> </a:t>
                </a:r>
              </a:p>
            </p:txBody>
          </p:sp>
        </mc:Fallback>
      </mc:AlternateContent>
    </p:spTree>
    <p:extLst>
      <p:ext uri="{BB962C8B-B14F-4D97-AF65-F5344CB8AC3E}">
        <p14:creationId xmlns:p14="http://schemas.microsoft.com/office/powerpoint/2010/main" val="428931283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6CA042-71AC-4689-AAC9-C5F394AE9EA8}"/>
              </a:ext>
            </a:extLst>
          </p:cNvPr>
          <p:cNvSpPr txBox="1"/>
          <p:nvPr/>
        </p:nvSpPr>
        <p:spPr>
          <a:xfrm>
            <a:off x="269903" y="212818"/>
            <a:ext cx="3395717" cy="461665"/>
          </a:xfrm>
          <a:prstGeom prst="rect">
            <a:avLst/>
          </a:prstGeom>
          <a:noFill/>
        </p:spPr>
        <p:txBody>
          <a:bodyPr wrap="square" rtlCol="0">
            <a:spAutoFit/>
          </a:bodyPr>
          <a:lstStyle/>
          <a:p>
            <a:r>
              <a:rPr lang="en-US" dirty="0"/>
              <a:t>High Strain Rate Tests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93C456-F40E-4450-9F85-EF9F75A39955}"/>
                  </a:ext>
                </a:extLst>
              </p:cNvPr>
              <p:cNvSpPr txBox="1"/>
              <p:nvPr/>
            </p:nvSpPr>
            <p:spPr>
              <a:xfrm>
                <a:off x="269902" y="858253"/>
                <a:ext cx="4959823" cy="1640962"/>
              </a:xfrm>
              <a:prstGeom prst="rect">
                <a:avLst/>
              </a:prstGeom>
              <a:noFill/>
            </p:spPr>
            <p:txBody>
              <a:bodyPr wrap="square" rtlCol="0">
                <a:spAutoFit/>
              </a:bodyPr>
              <a:lstStyle/>
              <a:p>
                <a:r>
                  <a:rPr lang="en-US" sz="2000" dirty="0"/>
                  <a:t>Nine tests were performed on the Inconel 625 tension specimens:</a:t>
                </a:r>
              </a:p>
              <a:p>
                <a:pPr marL="457200" indent="-457200">
                  <a:buFont typeface="+mj-lt"/>
                  <a:buAutoNum type="arabicPeriod"/>
                </a:pPr>
                <a:r>
                  <a:rPr lang="en-US" sz="2000" dirty="0"/>
                  <a:t>Three in the rolling direction</a:t>
                </a:r>
              </a:p>
              <a:p>
                <a:pPr marL="457200" indent="-457200">
                  <a:buFont typeface="+mj-lt"/>
                  <a:buAutoNum type="arabicPeriod"/>
                </a:pPr>
                <a:r>
                  <a:rPr lang="en-US" sz="2000" dirty="0"/>
                  <a:t>Three in the transverse direction</a:t>
                </a:r>
              </a:p>
              <a:p>
                <a:pPr marL="457200" indent="-457200">
                  <a:buFont typeface="+mj-lt"/>
                  <a:buAutoNum type="arabicPeriod"/>
                </a:pPr>
                <a:r>
                  <a:rPr lang="en-US" sz="2000" dirty="0"/>
                  <a:t>Three in the 45</a:t>
                </a:r>
                <a14:m>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 </m:t>
                    </m:r>
                  </m:oMath>
                </a14:m>
                <a:r>
                  <a:rPr lang="en-US" sz="2000" dirty="0"/>
                  <a:t>direction</a:t>
                </a:r>
              </a:p>
            </p:txBody>
          </p:sp>
        </mc:Choice>
        <mc:Fallback xmlns="">
          <p:sp>
            <p:nvSpPr>
              <p:cNvPr id="3" name="TextBox 2">
                <a:extLst>
                  <a:ext uri="{FF2B5EF4-FFF2-40B4-BE49-F238E27FC236}">
                    <a16:creationId xmlns:a16="http://schemas.microsoft.com/office/drawing/2014/main" id="{EF93C456-F40E-4450-9F85-EF9F75A39955}"/>
                  </a:ext>
                </a:extLst>
              </p:cNvPr>
              <p:cNvSpPr txBox="1">
                <a:spLocks noRot="1" noChangeAspect="1" noMove="1" noResize="1" noEditPoints="1" noAdjustHandles="1" noChangeArrowheads="1" noChangeShapeType="1" noTextEdit="1"/>
              </p:cNvSpPr>
              <p:nvPr/>
            </p:nvSpPr>
            <p:spPr>
              <a:xfrm>
                <a:off x="269902" y="858253"/>
                <a:ext cx="4959823" cy="1640962"/>
              </a:xfrm>
              <a:prstGeom prst="rect">
                <a:avLst/>
              </a:prstGeom>
              <a:blipFill>
                <a:blip r:embed="rId2"/>
                <a:stretch>
                  <a:fillRect l="-1229" t="-1859" b="-5576"/>
                </a:stretch>
              </a:blipFill>
            </p:spPr>
            <p:txBody>
              <a:bodyPr/>
              <a:lstStyle/>
              <a:p>
                <a:r>
                  <a:rPr lang="en-US">
                    <a:noFill/>
                  </a:rPr>
                  <a:t> </a:t>
                </a:r>
              </a:p>
            </p:txBody>
          </p:sp>
        </mc:Fallback>
      </mc:AlternateContent>
    </p:spTree>
    <p:extLst>
      <p:ext uri="{BB962C8B-B14F-4D97-AF65-F5344CB8AC3E}">
        <p14:creationId xmlns:p14="http://schemas.microsoft.com/office/powerpoint/2010/main" val="296909650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907C8-C5BD-40B7-8C6D-3EA144A4D359}"/>
              </a:ext>
            </a:extLst>
          </p:cNvPr>
          <p:cNvSpPr txBox="1"/>
          <p:nvPr/>
        </p:nvSpPr>
        <p:spPr>
          <a:xfrm>
            <a:off x="280737" y="200526"/>
            <a:ext cx="4580021" cy="461665"/>
          </a:xfrm>
          <a:prstGeom prst="rect">
            <a:avLst/>
          </a:prstGeom>
          <a:noFill/>
        </p:spPr>
        <p:txBody>
          <a:bodyPr wrap="square" rtlCol="0">
            <a:spAutoFit/>
          </a:bodyPr>
          <a:lstStyle/>
          <a:p>
            <a:r>
              <a:rPr lang="en-US" dirty="0"/>
              <a:t>High Strain Rate Test Results</a:t>
            </a:r>
          </a:p>
        </p:txBody>
      </p:sp>
    </p:spTree>
    <p:extLst>
      <p:ext uri="{BB962C8B-B14F-4D97-AF65-F5344CB8AC3E}">
        <p14:creationId xmlns:p14="http://schemas.microsoft.com/office/powerpoint/2010/main" val="280475380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3FCFFA-1BA1-41B0-A5F9-A12C51B0C280}"/>
              </a:ext>
            </a:extLst>
          </p:cNvPr>
          <p:cNvSpPr txBox="1"/>
          <p:nvPr/>
        </p:nvSpPr>
        <p:spPr>
          <a:xfrm>
            <a:off x="280737" y="160421"/>
            <a:ext cx="5783179" cy="461665"/>
          </a:xfrm>
          <a:prstGeom prst="rect">
            <a:avLst/>
          </a:prstGeom>
          <a:noFill/>
        </p:spPr>
        <p:txBody>
          <a:bodyPr wrap="square" rtlCol="0">
            <a:spAutoFit/>
          </a:bodyPr>
          <a:lstStyle/>
          <a:p>
            <a:r>
              <a:rPr lang="en-US" dirty="0"/>
              <a:t>Johnson-Cook Model</a:t>
            </a:r>
          </a:p>
        </p:txBody>
      </p:sp>
    </p:spTree>
    <p:extLst>
      <p:ext uri="{BB962C8B-B14F-4D97-AF65-F5344CB8AC3E}">
        <p14:creationId xmlns:p14="http://schemas.microsoft.com/office/powerpoint/2010/main" val="17314849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616" y="201168"/>
            <a:ext cx="5394960" cy="461665"/>
          </a:xfrm>
          <a:prstGeom prst="rect">
            <a:avLst/>
          </a:prstGeom>
          <a:noFill/>
        </p:spPr>
        <p:txBody>
          <a:bodyPr wrap="square" rtlCol="0">
            <a:spAutoFit/>
          </a:bodyPr>
          <a:lstStyle/>
          <a:p>
            <a:r>
              <a:rPr lang="en-US" dirty="0"/>
              <a:t>Abstract</a:t>
            </a:r>
          </a:p>
        </p:txBody>
      </p:sp>
      <p:sp>
        <p:nvSpPr>
          <p:cNvPr id="3" name="TextBox 2">
            <a:extLst>
              <a:ext uri="{FF2B5EF4-FFF2-40B4-BE49-F238E27FC236}">
                <a16:creationId xmlns:a16="http://schemas.microsoft.com/office/drawing/2014/main" id="{77334C43-25C3-44F7-A758-252E3819BADB}"/>
              </a:ext>
            </a:extLst>
          </p:cNvPr>
          <p:cNvSpPr txBox="1"/>
          <p:nvPr/>
        </p:nvSpPr>
        <p:spPr>
          <a:xfrm>
            <a:off x="356616" y="1183478"/>
            <a:ext cx="5618427" cy="584775"/>
          </a:xfrm>
          <a:prstGeom prst="rect">
            <a:avLst/>
          </a:prstGeom>
          <a:noFill/>
        </p:spPr>
        <p:txBody>
          <a:bodyPr wrap="square" rtlCol="0">
            <a:spAutoFit/>
          </a:bodyPr>
          <a:lstStyle/>
          <a:p>
            <a:r>
              <a:rPr lang="en-US" sz="1600" dirty="0">
                <a:solidFill>
                  <a:schemeClr val="tx1">
                    <a:lumMod val="95000"/>
                    <a:lumOff val="5000"/>
                  </a:schemeClr>
                </a:solidFill>
                <a:latin typeface="+mn-lt"/>
              </a:rPr>
              <a:t>This project focuses on the mechanical behavior of Inconel 625 (IN625) at various temperatures and strain rates.</a:t>
            </a:r>
          </a:p>
        </p:txBody>
      </p:sp>
      <p:sp>
        <p:nvSpPr>
          <p:cNvPr id="9" name="TextBox 8">
            <a:extLst>
              <a:ext uri="{FF2B5EF4-FFF2-40B4-BE49-F238E27FC236}">
                <a16:creationId xmlns:a16="http://schemas.microsoft.com/office/drawing/2014/main" id="{3B6CB314-1D03-4894-BF8B-AEC3D7A1517D}"/>
              </a:ext>
            </a:extLst>
          </p:cNvPr>
          <p:cNvSpPr txBox="1"/>
          <p:nvPr/>
        </p:nvSpPr>
        <p:spPr>
          <a:xfrm>
            <a:off x="574402" y="1837843"/>
            <a:ext cx="7107859" cy="584775"/>
          </a:xfrm>
          <a:prstGeom prst="rect">
            <a:avLst/>
          </a:prstGeom>
          <a:noFill/>
        </p:spPr>
        <p:txBody>
          <a:bodyPr wrap="square" rtlCol="0">
            <a:spAutoFit/>
          </a:bodyPr>
          <a:lstStyle/>
          <a:p>
            <a:r>
              <a:rPr lang="en-US" sz="1600" dirty="0"/>
              <a:t>To better understand how the material behaves during dynamic metal forming processes, which is at high strain rates and temperatures.</a:t>
            </a:r>
          </a:p>
        </p:txBody>
      </p:sp>
      <p:sp>
        <p:nvSpPr>
          <p:cNvPr id="10" name="TextBox 9">
            <a:extLst>
              <a:ext uri="{FF2B5EF4-FFF2-40B4-BE49-F238E27FC236}">
                <a16:creationId xmlns:a16="http://schemas.microsoft.com/office/drawing/2014/main" id="{80B0DC9E-ED32-4152-80D9-78A72A35BFED}"/>
              </a:ext>
            </a:extLst>
          </p:cNvPr>
          <p:cNvSpPr txBox="1"/>
          <p:nvPr/>
        </p:nvSpPr>
        <p:spPr>
          <a:xfrm>
            <a:off x="847842" y="2492208"/>
            <a:ext cx="6052457" cy="584775"/>
          </a:xfrm>
          <a:prstGeom prst="rect">
            <a:avLst/>
          </a:prstGeom>
          <a:noFill/>
        </p:spPr>
        <p:txBody>
          <a:bodyPr wrap="square" rtlCol="0">
            <a:spAutoFit/>
          </a:bodyPr>
          <a:lstStyle/>
          <a:p>
            <a:r>
              <a:rPr lang="en-US" sz="1600" dirty="0"/>
              <a:t>The degradation of mechanical properties near 700 °C may involve the gradual growth of brittle carbides or precipitates, </a:t>
            </a:r>
          </a:p>
        </p:txBody>
      </p:sp>
      <p:sp>
        <p:nvSpPr>
          <p:cNvPr id="11" name="TextBox 10">
            <a:extLst>
              <a:ext uri="{FF2B5EF4-FFF2-40B4-BE49-F238E27FC236}">
                <a16:creationId xmlns:a16="http://schemas.microsoft.com/office/drawing/2014/main" id="{BDB43B0C-8B81-4A07-A789-FC0B9F5ADD4E}"/>
              </a:ext>
            </a:extLst>
          </p:cNvPr>
          <p:cNvSpPr txBox="1"/>
          <p:nvPr/>
        </p:nvSpPr>
        <p:spPr>
          <a:xfrm>
            <a:off x="1216079" y="3197879"/>
            <a:ext cx="6711841" cy="830997"/>
          </a:xfrm>
          <a:prstGeom prst="rect">
            <a:avLst/>
          </a:prstGeom>
          <a:noFill/>
        </p:spPr>
        <p:txBody>
          <a:bodyPr wrap="square" rtlCol="0">
            <a:spAutoFit/>
          </a:bodyPr>
          <a:lstStyle/>
          <a:p>
            <a:r>
              <a:rPr lang="en-US" sz="1600" dirty="0"/>
              <a:t>Brittle carbides and precipitates introduce the possibility that the strength of IN625 is time-dependent under dynamic forming conditions, where heating times are short and strain rates are high.</a:t>
            </a:r>
          </a:p>
        </p:txBody>
      </p:sp>
      <p:sp>
        <p:nvSpPr>
          <p:cNvPr id="12" name="TextBox 11">
            <a:extLst>
              <a:ext uri="{FF2B5EF4-FFF2-40B4-BE49-F238E27FC236}">
                <a16:creationId xmlns:a16="http://schemas.microsoft.com/office/drawing/2014/main" id="{F260FF90-DF08-4EFE-A3F6-A8ACD99FD61E}"/>
              </a:ext>
            </a:extLst>
          </p:cNvPr>
          <p:cNvSpPr txBox="1"/>
          <p:nvPr/>
        </p:nvSpPr>
        <p:spPr>
          <a:xfrm>
            <a:off x="1624455" y="4097568"/>
            <a:ext cx="6711842" cy="830997"/>
          </a:xfrm>
          <a:prstGeom prst="rect">
            <a:avLst/>
          </a:prstGeom>
          <a:noFill/>
        </p:spPr>
        <p:txBody>
          <a:bodyPr wrap="square" rtlCol="0">
            <a:spAutoFit/>
          </a:bodyPr>
          <a:lstStyle/>
          <a:p>
            <a:r>
              <a:rPr lang="en-US" sz="1600" dirty="0"/>
              <a:t>The data is then used to calibrate the Johnson-Cook flow stress model, which can accurately capture strain hardening, strain-rate hardening and thermal softening in many metal alloys.</a:t>
            </a:r>
          </a:p>
        </p:txBody>
      </p:sp>
      <p:sp>
        <p:nvSpPr>
          <p:cNvPr id="13" name="TextBox 12">
            <a:extLst>
              <a:ext uri="{FF2B5EF4-FFF2-40B4-BE49-F238E27FC236}">
                <a16:creationId xmlns:a16="http://schemas.microsoft.com/office/drawing/2014/main" id="{79D7FEF6-CA36-4434-9CDE-CE19036A0770}"/>
              </a:ext>
            </a:extLst>
          </p:cNvPr>
          <p:cNvSpPr txBox="1"/>
          <p:nvPr/>
        </p:nvSpPr>
        <p:spPr>
          <a:xfrm>
            <a:off x="2176891" y="4956464"/>
            <a:ext cx="6711841" cy="1323439"/>
          </a:xfrm>
          <a:prstGeom prst="rect">
            <a:avLst/>
          </a:prstGeom>
          <a:noFill/>
        </p:spPr>
        <p:txBody>
          <a:bodyPr wrap="square" rtlCol="0">
            <a:spAutoFit/>
          </a:bodyPr>
          <a:lstStyle/>
          <a:p>
            <a:r>
              <a:rPr lang="en-US" sz="1600" dirty="0"/>
              <a:t>The calibrated model will then be used to simulate the dynamic forming of laminate components for a heat exchanger to allow electricity to be created from high temperature waste heat from industrial exhaust which currently adds up to 2.4 million kWh (or 8,000,000,000 gallons of gasoline)</a:t>
            </a:r>
          </a:p>
        </p:txBody>
      </p:sp>
      <p:sp>
        <p:nvSpPr>
          <p:cNvPr id="4" name="Right Triangle 3">
            <a:extLst>
              <a:ext uri="{FF2B5EF4-FFF2-40B4-BE49-F238E27FC236}">
                <a16:creationId xmlns:a16="http://schemas.microsoft.com/office/drawing/2014/main" id="{672E0554-0424-40AA-908E-550524801A3D}"/>
              </a:ext>
            </a:extLst>
          </p:cNvPr>
          <p:cNvSpPr/>
          <p:nvPr/>
        </p:nvSpPr>
        <p:spPr bwMode="auto">
          <a:xfrm>
            <a:off x="-39593" y="761894"/>
            <a:ext cx="2318084" cy="5702969"/>
          </a:xfrm>
          <a:prstGeom prst="rtTriangle">
            <a:avLst/>
          </a:prstGeom>
          <a:gradFill flip="none" rotWithShape="1">
            <a:gsLst>
              <a:gs pos="83000">
                <a:srgbClr val="062FF2"/>
              </a:gs>
              <a:gs pos="0">
                <a:srgbClr val="00B0F0"/>
              </a:gs>
            </a:gsLst>
            <a:lin ang="2700000" scaled="1"/>
            <a:tileRect/>
          </a:gradFill>
          <a:ln w="9525" cap="flat" cmpd="sng" algn="ctr">
            <a:gradFill>
              <a:gsLst>
                <a:gs pos="0">
                  <a:schemeClr val="accent1">
                    <a:lumMod val="5000"/>
                    <a:lumOff val="95000"/>
                  </a:schemeClr>
                </a:gs>
                <a:gs pos="74000">
                  <a:schemeClr val="bg2">
                    <a:lumMod val="50000"/>
                  </a:schemeClr>
                </a:gs>
                <a:gs pos="83000">
                  <a:schemeClr val="accent1">
                    <a:lumMod val="45000"/>
                    <a:lumOff val="55000"/>
                  </a:schemeClr>
                </a:gs>
                <a:gs pos="100000">
                  <a:schemeClr val="tx1"/>
                </a:gs>
              </a:gsLst>
              <a:lin ang="5400000" scaled="1"/>
            </a:gra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4843537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176" y="210312"/>
            <a:ext cx="8165592" cy="338554"/>
          </a:xfrm>
          <a:prstGeom prst="rect">
            <a:avLst/>
          </a:prstGeom>
          <a:noFill/>
        </p:spPr>
        <p:txBody>
          <a:bodyPr wrap="square" rtlCol="0">
            <a:spAutoFit/>
          </a:bodyPr>
          <a:lstStyle/>
          <a:p>
            <a:r>
              <a:rPr lang="en-US" sz="1600" dirty="0"/>
              <a:t>NIST IN625 Tension Specimen vs ASTM E8 Standard</a:t>
            </a:r>
          </a:p>
        </p:txBody>
      </p:sp>
      <p:pic>
        <p:nvPicPr>
          <p:cNvPr id="11" name="Picture 10">
            <a:extLst>
              <a:ext uri="{FF2B5EF4-FFF2-40B4-BE49-F238E27FC236}">
                <a16:creationId xmlns:a16="http://schemas.microsoft.com/office/drawing/2014/main" id="{F41B2DD6-FE59-48AB-ADEB-D291BEBF10BE}"/>
              </a:ext>
            </a:extLst>
          </p:cNvPr>
          <p:cNvPicPr>
            <a:picLocks/>
          </p:cNvPicPr>
          <p:nvPr/>
        </p:nvPicPr>
        <p:blipFill>
          <a:blip r:embed="rId2"/>
          <a:stretch>
            <a:fillRect/>
          </a:stretch>
        </p:blipFill>
        <p:spPr>
          <a:xfrm>
            <a:off x="145143" y="1520039"/>
            <a:ext cx="4101039" cy="1828800"/>
          </a:xfrm>
          <a:prstGeom prst="rect">
            <a:avLst/>
          </a:prstGeom>
          <a:effectLst>
            <a:innerShdw blurRad="114300">
              <a:prstClr val="black"/>
            </a:innerShdw>
          </a:effectLst>
        </p:spPr>
      </p:pic>
      <p:pic>
        <p:nvPicPr>
          <p:cNvPr id="10" name="Picture 9">
            <a:extLst>
              <a:ext uri="{FF2B5EF4-FFF2-40B4-BE49-F238E27FC236}">
                <a16:creationId xmlns:a16="http://schemas.microsoft.com/office/drawing/2014/main" id="{BA3A764D-2CE2-468F-B953-5A263DAEE7BB}"/>
              </a:ext>
            </a:extLst>
          </p:cNvPr>
          <p:cNvPicPr>
            <a:picLocks noChangeAspect="1"/>
          </p:cNvPicPr>
          <p:nvPr/>
        </p:nvPicPr>
        <p:blipFill>
          <a:blip r:embed="rId3"/>
          <a:stretch>
            <a:fillRect/>
          </a:stretch>
        </p:blipFill>
        <p:spPr>
          <a:xfrm>
            <a:off x="4347972" y="1520039"/>
            <a:ext cx="4542971" cy="1828800"/>
          </a:xfrm>
          <a:prstGeom prst="rect">
            <a:avLst/>
          </a:prstGeom>
          <a:effectLst>
            <a:innerShdw blurRad="114300">
              <a:prstClr val="black"/>
            </a:innerShdw>
          </a:effectLst>
        </p:spPr>
      </p:pic>
      <p:sp>
        <p:nvSpPr>
          <p:cNvPr id="12" name="TextBox 11">
            <a:extLst>
              <a:ext uri="{FF2B5EF4-FFF2-40B4-BE49-F238E27FC236}">
                <a16:creationId xmlns:a16="http://schemas.microsoft.com/office/drawing/2014/main" id="{29F41AA3-3699-4D2C-9825-D11D5F365DBB}"/>
              </a:ext>
            </a:extLst>
          </p:cNvPr>
          <p:cNvSpPr txBox="1"/>
          <p:nvPr/>
        </p:nvSpPr>
        <p:spPr>
          <a:xfrm>
            <a:off x="921657" y="1118471"/>
            <a:ext cx="2655924" cy="338554"/>
          </a:xfrm>
          <a:prstGeom prst="rect">
            <a:avLst/>
          </a:prstGeom>
          <a:noFill/>
        </p:spPr>
        <p:txBody>
          <a:bodyPr wrap="square" rtlCol="0">
            <a:spAutoFit/>
          </a:bodyPr>
          <a:lstStyle/>
          <a:p>
            <a:r>
              <a:rPr lang="en-US" sz="1600" dirty="0"/>
              <a:t>NIST Tension Specimen</a:t>
            </a:r>
          </a:p>
        </p:txBody>
      </p:sp>
      <p:sp>
        <p:nvSpPr>
          <p:cNvPr id="13" name="TextBox 12">
            <a:extLst>
              <a:ext uri="{FF2B5EF4-FFF2-40B4-BE49-F238E27FC236}">
                <a16:creationId xmlns:a16="http://schemas.microsoft.com/office/drawing/2014/main" id="{CAB71099-095B-494D-B98B-8046E9ECCE4F}"/>
              </a:ext>
            </a:extLst>
          </p:cNvPr>
          <p:cNvSpPr txBox="1"/>
          <p:nvPr/>
        </p:nvSpPr>
        <p:spPr>
          <a:xfrm>
            <a:off x="4743014" y="1118471"/>
            <a:ext cx="3752886" cy="338554"/>
          </a:xfrm>
          <a:prstGeom prst="rect">
            <a:avLst/>
          </a:prstGeom>
          <a:noFill/>
        </p:spPr>
        <p:txBody>
          <a:bodyPr wrap="square" rtlCol="0">
            <a:spAutoFit/>
          </a:bodyPr>
          <a:lstStyle/>
          <a:p>
            <a:r>
              <a:rPr lang="en-US" sz="1600" dirty="0"/>
              <a:t>ASTM Standard Tension Specimen</a:t>
            </a:r>
          </a:p>
        </p:txBody>
      </p:sp>
      <p:sp>
        <p:nvSpPr>
          <p:cNvPr id="14" name="TextBox 13">
            <a:extLst>
              <a:ext uri="{FF2B5EF4-FFF2-40B4-BE49-F238E27FC236}">
                <a16:creationId xmlns:a16="http://schemas.microsoft.com/office/drawing/2014/main" id="{C434643A-9FAA-4264-A5FE-4F6872762E26}"/>
              </a:ext>
            </a:extLst>
          </p:cNvPr>
          <p:cNvSpPr txBox="1"/>
          <p:nvPr/>
        </p:nvSpPr>
        <p:spPr>
          <a:xfrm>
            <a:off x="145142" y="3564731"/>
            <a:ext cx="4101039" cy="584775"/>
          </a:xfrm>
          <a:prstGeom prst="rect">
            <a:avLst/>
          </a:prstGeom>
          <a:noFill/>
        </p:spPr>
        <p:txBody>
          <a:bodyPr wrap="square" rtlCol="0">
            <a:spAutoFit/>
          </a:bodyPr>
          <a:lstStyle/>
          <a:p>
            <a:r>
              <a:rPr lang="en-US" sz="1600" dirty="0"/>
              <a:t>1. Specimen uses the full thickness of sheet for a .5 mm thickness</a:t>
            </a:r>
          </a:p>
        </p:txBody>
      </p:sp>
      <p:sp>
        <p:nvSpPr>
          <p:cNvPr id="15" name="TextBox 14">
            <a:extLst>
              <a:ext uri="{FF2B5EF4-FFF2-40B4-BE49-F238E27FC236}">
                <a16:creationId xmlns:a16="http://schemas.microsoft.com/office/drawing/2014/main" id="{1DDF0024-4A03-4ABE-899D-3F9BACD232AE}"/>
              </a:ext>
            </a:extLst>
          </p:cNvPr>
          <p:cNvSpPr txBox="1"/>
          <p:nvPr/>
        </p:nvSpPr>
        <p:spPr>
          <a:xfrm>
            <a:off x="4347972" y="3564731"/>
            <a:ext cx="4147928" cy="584775"/>
          </a:xfrm>
          <a:prstGeom prst="rect">
            <a:avLst/>
          </a:prstGeom>
          <a:noFill/>
        </p:spPr>
        <p:txBody>
          <a:bodyPr wrap="square" rtlCol="0">
            <a:spAutoFit/>
          </a:bodyPr>
          <a:lstStyle/>
          <a:p>
            <a:r>
              <a:rPr lang="en-US" sz="1600" dirty="0"/>
              <a:t>1. Requires the specimen to use the entire thickness of the sheet metal</a:t>
            </a:r>
          </a:p>
        </p:txBody>
      </p:sp>
      <p:sp>
        <p:nvSpPr>
          <p:cNvPr id="17" name="TextBox 16">
            <a:extLst>
              <a:ext uri="{FF2B5EF4-FFF2-40B4-BE49-F238E27FC236}">
                <a16:creationId xmlns:a16="http://schemas.microsoft.com/office/drawing/2014/main" id="{7AFC2919-2FF6-4934-B195-2A2774A787FF}"/>
              </a:ext>
            </a:extLst>
          </p:cNvPr>
          <p:cNvSpPr txBox="1"/>
          <p:nvPr/>
        </p:nvSpPr>
        <p:spPr>
          <a:xfrm>
            <a:off x="145143" y="4149506"/>
            <a:ext cx="3958118" cy="830997"/>
          </a:xfrm>
          <a:prstGeom prst="rect">
            <a:avLst/>
          </a:prstGeom>
          <a:noFill/>
        </p:spPr>
        <p:txBody>
          <a:bodyPr wrap="square" rtlCol="0">
            <a:spAutoFit/>
          </a:bodyPr>
          <a:lstStyle/>
          <a:p>
            <a:r>
              <a:rPr lang="en-US" sz="1600" dirty="0"/>
              <a:t>2. The gage length is designed to 7 mm because of the limitations of the applied force and displacement of the Kolsky Bar</a:t>
            </a:r>
          </a:p>
        </p:txBody>
      </p:sp>
      <p:sp>
        <p:nvSpPr>
          <p:cNvPr id="18" name="TextBox 17">
            <a:extLst>
              <a:ext uri="{FF2B5EF4-FFF2-40B4-BE49-F238E27FC236}">
                <a16:creationId xmlns:a16="http://schemas.microsoft.com/office/drawing/2014/main" id="{6A15FCC2-7D08-435B-B1E3-BEB5F29950C1}"/>
              </a:ext>
            </a:extLst>
          </p:cNvPr>
          <p:cNvSpPr txBox="1"/>
          <p:nvPr/>
        </p:nvSpPr>
        <p:spPr>
          <a:xfrm>
            <a:off x="157260" y="4982360"/>
            <a:ext cx="4098958" cy="584775"/>
          </a:xfrm>
          <a:prstGeom prst="rect">
            <a:avLst/>
          </a:prstGeom>
          <a:noFill/>
        </p:spPr>
        <p:txBody>
          <a:bodyPr wrap="square" rtlCol="0">
            <a:spAutoFit/>
          </a:bodyPr>
          <a:lstStyle/>
          <a:p>
            <a:r>
              <a:rPr lang="en-US" sz="1600" dirty="0"/>
              <a:t>3. The Gage length to gage width ratio is 4:3</a:t>
            </a:r>
          </a:p>
        </p:txBody>
      </p:sp>
      <p:sp>
        <p:nvSpPr>
          <p:cNvPr id="19" name="TextBox 18">
            <a:extLst>
              <a:ext uri="{FF2B5EF4-FFF2-40B4-BE49-F238E27FC236}">
                <a16:creationId xmlns:a16="http://schemas.microsoft.com/office/drawing/2014/main" id="{EEE452EE-3A51-4358-85E9-DF43A63DD1DD}"/>
              </a:ext>
            </a:extLst>
          </p:cNvPr>
          <p:cNvSpPr txBox="1"/>
          <p:nvPr/>
        </p:nvSpPr>
        <p:spPr>
          <a:xfrm>
            <a:off x="143061" y="5534948"/>
            <a:ext cx="4101039" cy="830997"/>
          </a:xfrm>
          <a:prstGeom prst="rect">
            <a:avLst/>
          </a:prstGeom>
          <a:noFill/>
        </p:spPr>
        <p:txBody>
          <a:bodyPr wrap="square" rtlCol="0">
            <a:spAutoFit/>
          </a:bodyPr>
          <a:lstStyle/>
          <a:p>
            <a:r>
              <a:rPr lang="en-US" sz="1600" dirty="0"/>
              <a:t>4. Ensures a strain of ~.35 for each test, assisting with the likelihood of capturing fracture</a:t>
            </a:r>
          </a:p>
        </p:txBody>
      </p:sp>
      <p:sp>
        <p:nvSpPr>
          <p:cNvPr id="20" name="TextBox 19">
            <a:extLst>
              <a:ext uri="{FF2B5EF4-FFF2-40B4-BE49-F238E27FC236}">
                <a16:creationId xmlns:a16="http://schemas.microsoft.com/office/drawing/2014/main" id="{248E8A0A-D0AC-4D65-BFB6-497396AD4BBB}"/>
              </a:ext>
            </a:extLst>
          </p:cNvPr>
          <p:cNvSpPr txBox="1"/>
          <p:nvPr/>
        </p:nvSpPr>
        <p:spPr>
          <a:xfrm>
            <a:off x="4347972" y="4153340"/>
            <a:ext cx="3838086" cy="584775"/>
          </a:xfrm>
          <a:prstGeom prst="rect">
            <a:avLst/>
          </a:prstGeom>
          <a:noFill/>
        </p:spPr>
        <p:txBody>
          <a:bodyPr wrap="square" rtlCol="0">
            <a:spAutoFit/>
          </a:bodyPr>
          <a:lstStyle/>
          <a:p>
            <a:r>
              <a:rPr lang="en-US" sz="1600" dirty="0"/>
              <a:t>2. Requires a minimum gage length (G) of 32 mm for each specimen</a:t>
            </a:r>
          </a:p>
        </p:txBody>
      </p:sp>
      <p:sp>
        <p:nvSpPr>
          <p:cNvPr id="21" name="TextBox 20">
            <a:extLst>
              <a:ext uri="{FF2B5EF4-FFF2-40B4-BE49-F238E27FC236}">
                <a16:creationId xmlns:a16="http://schemas.microsoft.com/office/drawing/2014/main" id="{00908EE2-B50E-4564-9049-8030D0A5DB4E}"/>
              </a:ext>
            </a:extLst>
          </p:cNvPr>
          <p:cNvSpPr txBox="1"/>
          <p:nvPr/>
        </p:nvSpPr>
        <p:spPr>
          <a:xfrm>
            <a:off x="4347972" y="4946338"/>
            <a:ext cx="3838085" cy="584775"/>
          </a:xfrm>
          <a:prstGeom prst="rect">
            <a:avLst/>
          </a:prstGeom>
          <a:noFill/>
        </p:spPr>
        <p:txBody>
          <a:bodyPr wrap="square" rtlCol="0">
            <a:spAutoFit/>
          </a:bodyPr>
          <a:lstStyle/>
          <a:p>
            <a:r>
              <a:rPr lang="en-US" sz="1600" dirty="0"/>
              <a:t>3. Gage length to gage width ratio of at least 4:1</a:t>
            </a:r>
          </a:p>
        </p:txBody>
      </p:sp>
      <p:sp>
        <p:nvSpPr>
          <p:cNvPr id="22" name="TextBox 21">
            <a:extLst>
              <a:ext uri="{FF2B5EF4-FFF2-40B4-BE49-F238E27FC236}">
                <a16:creationId xmlns:a16="http://schemas.microsoft.com/office/drawing/2014/main" id="{1A7843B1-7D3B-4D12-894C-0DCACBF7F4BD}"/>
              </a:ext>
            </a:extLst>
          </p:cNvPr>
          <p:cNvSpPr txBox="1"/>
          <p:nvPr/>
        </p:nvSpPr>
        <p:spPr>
          <a:xfrm>
            <a:off x="4347972" y="5534947"/>
            <a:ext cx="4082796" cy="830997"/>
          </a:xfrm>
          <a:prstGeom prst="rect">
            <a:avLst/>
          </a:prstGeom>
          <a:noFill/>
        </p:spPr>
        <p:txBody>
          <a:bodyPr wrap="square" rtlCol="0">
            <a:spAutoFit/>
          </a:bodyPr>
          <a:lstStyle/>
          <a:p>
            <a:r>
              <a:rPr lang="en-US" sz="1600" dirty="0"/>
              <a:t>4. If all suggestions are applied to the NIST Tension Specimen for the Kolsky Bar, a strain of .11 would be achieved.</a:t>
            </a:r>
          </a:p>
        </p:txBody>
      </p:sp>
    </p:spTree>
    <p:extLst>
      <p:ext uri="{BB962C8B-B14F-4D97-AF65-F5344CB8AC3E}">
        <p14:creationId xmlns:p14="http://schemas.microsoft.com/office/powerpoint/2010/main" val="526685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1+#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 calcmode="lin" valueType="num">
                                      <p:cBhvr additive="base">
                                        <p:cTn id="31"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 calcmode="lin" valueType="num">
                                      <p:cBhvr additive="base">
                                        <p:cTn id="4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F3361-62F0-4BCB-88DD-8F4A4B9DBC49}"/>
              </a:ext>
            </a:extLst>
          </p:cNvPr>
          <p:cNvSpPr txBox="1"/>
          <p:nvPr/>
        </p:nvSpPr>
        <p:spPr>
          <a:xfrm>
            <a:off x="290286" y="159657"/>
            <a:ext cx="6299200" cy="461665"/>
          </a:xfrm>
          <a:prstGeom prst="rect">
            <a:avLst/>
          </a:prstGeom>
          <a:noFill/>
        </p:spPr>
        <p:txBody>
          <a:bodyPr wrap="square" rtlCol="0">
            <a:spAutoFit/>
          </a:bodyPr>
          <a:lstStyle/>
          <a:p>
            <a:r>
              <a:rPr lang="en-US" dirty="0"/>
              <a:t>What are we testing </a:t>
            </a:r>
          </a:p>
        </p:txBody>
      </p:sp>
      <p:sp>
        <p:nvSpPr>
          <p:cNvPr id="3" name="TextBox 2">
            <a:extLst>
              <a:ext uri="{FF2B5EF4-FFF2-40B4-BE49-F238E27FC236}">
                <a16:creationId xmlns:a16="http://schemas.microsoft.com/office/drawing/2014/main" id="{D831C4F4-A0FF-4B2C-8286-044803E61099}"/>
              </a:ext>
            </a:extLst>
          </p:cNvPr>
          <p:cNvSpPr txBox="1"/>
          <p:nvPr/>
        </p:nvSpPr>
        <p:spPr>
          <a:xfrm>
            <a:off x="3439885" y="4401456"/>
            <a:ext cx="5561889" cy="1477328"/>
          </a:xfrm>
          <a:prstGeom prst="rect">
            <a:avLst/>
          </a:prstGeom>
          <a:noFill/>
        </p:spPr>
        <p:txBody>
          <a:bodyPr wrap="square" rtlCol="0">
            <a:spAutoFit/>
          </a:bodyPr>
          <a:lstStyle/>
          <a:p>
            <a:r>
              <a:rPr lang="en-US" sz="1800" dirty="0"/>
              <a:t>IN 625 sheets come with a specific direction of rolling to form it to its given dimensions. To understand the mechanical difference of its rolling direction, different orientations of the material had to be tested at various strain rates. </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08632E48-2397-4474-B417-263231068B06}"/>
                  </a:ext>
                </a:extLst>
              </p:cNvPr>
              <p:cNvGraphicFramePr>
                <a:graphicFrameLocks noGrp="1"/>
              </p:cNvGraphicFramePr>
              <p:nvPr>
                <p:extLst>
                  <p:ext uri="{D42A27DB-BD31-4B8C-83A1-F6EECF244321}">
                    <p14:modId xmlns:p14="http://schemas.microsoft.com/office/powerpoint/2010/main" val="137626388"/>
                  </p:ext>
                </p:extLst>
              </p:nvPr>
            </p:nvGraphicFramePr>
            <p:xfrm>
              <a:off x="3439886" y="1052778"/>
              <a:ext cx="5561889" cy="2917222"/>
            </p:xfrm>
            <a:graphic>
              <a:graphicData uri="http://schemas.openxmlformats.org/drawingml/2006/table">
                <a:tbl>
                  <a:tblPr firstRow="1" firstCol="1" bandRow="1">
                    <a:tableStyleId>{5C22544A-7EE6-4342-B048-85BDC9FD1C3A}</a:tableStyleId>
                  </a:tblPr>
                  <a:tblGrid>
                    <a:gridCol w="1853963">
                      <a:extLst>
                        <a:ext uri="{9D8B030D-6E8A-4147-A177-3AD203B41FA5}">
                          <a16:colId xmlns:a16="http://schemas.microsoft.com/office/drawing/2014/main" val="481551386"/>
                        </a:ext>
                      </a:extLst>
                    </a:gridCol>
                    <a:gridCol w="1853963">
                      <a:extLst>
                        <a:ext uri="{9D8B030D-6E8A-4147-A177-3AD203B41FA5}">
                          <a16:colId xmlns:a16="http://schemas.microsoft.com/office/drawing/2014/main" val="2791144289"/>
                        </a:ext>
                      </a:extLst>
                    </a:gridCol>
                    <a:gridCol w="1853963">
                      <a:extLst>
                        <a:ext uri="{9D8B030D-6E8A-4147-A177-3AD203B41FA5}">
                          <a16:colId xmlns:a16="http://schemas.microsoft.com/office/drawing/2014/main" val="1504789406"/>
                        </a:ext>
                      </a:extLst>
                    </a:gridCol>
                  </a:tblGrid>
                  <a:tr h="557305">
                    <a:tc>
                      <a:txBody>
                        <a:bodyPr/>
                        <a:lstStyle/>
                        <a:p>
                          <a:pPr marL="0" marR="0">
                            <a:lnSpc>
                              <a:spcPct val="107000"/>
                            </a:lnSpc>
                            <a:spcBef>
                              <a:spcPts val="0"/>
                            </a:spcBef>
                            <a:spcAft>
                              <a:spcPts val="0"/>
                            </a:spcAft>
                          </a:pPr>
                          <a:r>
                            <a:rPr lang="en-US" sz="1400">
                              <a:effectLst/>
                            </a:rPr>
                            <a:t>Equipment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Strain Rate [1/s]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Orientation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350213"/>
                      </a:ext>
                    </a:extLst>
                  </a:tr>
                  <a:tr h="786639">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MTS</a:t>
                          </a: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−3</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Rolling Direction</a:t>
                          </a:r>
                        </a:p>
                        <a:p>
                          <a:pPr marL="0" marR="0">
                            <a:lnSpc>
                              <a:spcPct val="107000"/>
                            </a:lnSpc>
                            <a:spcBef>
                              <a:spcPts val="0"/>
                            </a:spcBef>
                            <a:spcAft>
                              <a:spcPts val="0"/>
                            </a:spcAft>
                          </a:pPr>
                          <a:r>
                            <a:rPr lang="en-US" sz="1100" dirty="0">
                              <a:effectLst/>
                            </a:rPr>
                            <a:t>45 Degree Direction</a:t>
                          </a:r>
                        </a:p>
                        <a:p>
                          <a:pPr marL="0" marR="0">
                            <a:lnSpc>
                              <a:spcPct val="107000"/>
                            </a:lnSpc>
                            <a:spcBef>
                              <a:spcPts val="0"/>
                            </a:spcBef>
                            <a:spcAft>
                              <a:spcPts val="0"/>
                            </a:spcAft>
                          </a:pPr>
                          <a:r>
                            <a:rPr lang="en-US" sz="1100" dirty="0">
                              <a:effectLst/>
                            </a:rPr>
                            <a:t>Transverse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558415"/>
                      </a:ext>
                    </a:extLst>
                  </a:tr>
                  <a:tr h="786639">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MTS</a:t>
                          </a: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0</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441349"/>
                      </a:ext>
                    </a:extLst>
                  </a:tr>
                  <a:tr h="786639">
                    <a:tc>
                      <a:txBody>
                        <a:bodyPr/>
                        <a:lstStyle/>
                        <a:p>
                          <a:pPr marL="0" marR="0">
                            <a:lnSpc>
                              <a:spcPct val="107000"/>
                            </a:lnSpc>
                            <a:spcBef>
                              <a:spcPts val="0"/>
                            </a:spcBef>
                            <a:spcAft>
                              <a:spcPts val="0"/>
                            </a:spcAft>
                          </a:pPr>
                          <a:r>
                            <a:rPr lang="en-US" sz="1100" dirty="0">
                              <a:effectLst/>
                            </a:rPr>
                            <a:t>Split Hopkinson Bar</a:t>
                          </a:r>
                        </a:p>
                        <a:p>
                          <a:pPr marL="0" marR="0">
                            <a:lnSpc>
                              <a:spcPct val="107000"/>
                            </a:lnSpc>
                            <a:spcBef>
                              <a:spcPts val="0"/>
                            </a:spcBef>
                            <a:spcAft>
                              <a:spcPts val="0"/>
                            </a:spcAft>
                          </a:pPr>
                          <a:r>
                            <a:rPr lang="en-US" sz="1100" dirty="0">
                              <a:effectLst/>
                            </a:rPr>
                            <a:t>(</a:t>
                          </a:r>
                          <a:r>
                            <a:rPr lang="en-US" sz="1100" dirty="0" err="1">
                              <a:effectLst/>
                            </a:rPr>
                            <a:t>Kolsky</a:t>
                          </a:r>
                          <a:r>
                            <a:rPr lang="en-US" sz="1100" dirty="0">
                              <a:effectLst/>
                            </a:rPr>
                            <a:t> Bar)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100" i="1">
                                        <a:effectLst/>
                                        <a:latin typeface="Cambria Math" panose="02040503050406030204" pitchFamily="18" charset="0"/>
                                      </a:rPr>
                                    </m:ctrlPr>
                                  </m:sSupPr>
                                  <m:e>
                                    <m:r>
                                      <a:rPr lang="en-US" sz="1100">
                                        <a:effectLst/>
                                        <a:latin typeface="Cambria Math" panose="02040503050406030204" pitchFamily="18" charset="0"/>
                                      </a:rPr>
                                      <m:t>10</m:t>
                                    </m:r>
                                  </m:e>
                                  <m:sup>
                                    <m:r>
                                      <a:rPr lang="en-US" sz="1100">
                                        <a:effectLst/>
                                        <a:latin typeface="Cambria Math" panose="02040503050406030204" pitchFamily="18" charset="0"/>
                                      </a:rPr>
                                      <m:t>3</m:t>
                                    </m:r>
                                  </m:sup>
                                </m:sSup>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Rolling Direction</a:t>
                          </a:r>
                        </a:p>
                        <a:p>
                          <a:pPr marL="0" marR="0">
                            <a:lnSpc>
                              <a:spcPct val="107000"/>
                            </a:lnSpc>
                            <a:spcBef>
                              <a:spcPts val="0"/>
                            </a:spcBef>
                            <a:spcAft>
                              <a:spcPts val="0"/>
                            </a:spcAft>
                          </a:pPr>
                          <a:r>
                            <a:rPr lang="en-US" sz="1100" dirty="0">
                              <a:effectLst/>
                            </a:rPr>
                            <a:t>45 Degree Direction</a:t>
                          </a:r>
                        </a:p>
                        <a:p>
                          <a:pPr marL="0" marR="0">
                            <a:lnSpc>
                              <a:spcPct val="107000"/>
                            </a:lnSpc>
                            <a:spcBef>
                              <a:spcPts val="0"/>
                            </a:spcBef>
                            <a:spcAft>
                              <a:spcPts val="0"/>
                            </a:spcAft>
                          </a:pPr>
                          <a:r>
                            <a:rPr lang="en-US" sz="1100" dirty="0">
                              <a:effectLst/>
                            </a:rPr>
                            <a:t>Transverse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310981"/>
                      </a:ext>
                    </a:extLst>
                  </a:tr>
                </a:tbl>
              </a:graphicData>
            </a:graphic>
          </p:graphicFrame>
        </mc:Choice>
        <mc:Fallback>
          <p:graphicFrame>
            <p:nvGraphicFramePr>
              <p:cNvPr id="5" name="Table 4">
                <a:extLst>
                  <a:ext uri="{FF2B5EF4-FFF2-40B4-BE49-F238E27FC236}">
                    <a16:creationId xmlns:a16="http://schemas.microsoft.com/office/drawing/2014/main" id="{08632E48-2397-4474-B417-263231068B06}"/>
                  </a:ext>
                </a:extLst>
              </p:cNvPr>
              <p:cNvGraphicFramePr>
                <a:graphicFrameLocks noGrp="1"/>
              </p:cNvGraphicFramePr>
              <p:nvPr>
                <p:extLst>
                  <p:ext uri="{D42A27DB-BD31-4B8C-83A1-F6EECF244321}">
                    <p14:modId xmlns:p14="http://schemas.microsoft.com/office/powerpoint/2010/main" val="137626388"/>
                  </p:ext>
                </p:extLst>
              </p:nvPr>
            </p:nvGraphicFramePr>
            <p:xfrm>
              <a:off x="3439886" y="1052778"/>
              <a:ext cx="5561889" cy="2917222"/>
            </p:xfrm>
            <a:graphic>
              <a:graphicData uri="http://schemas.openxmlformats.org/drawingml/2006/table">
                <a:tbl>
                  <a:tblPr firstRow="1" firstCol="1" bandRow="1">
                    <a:tableStyleId>{5C22544A-7EE6-4342-B048-85BDC9FD1C3A}</a:tableStyleId>
                  </a:tblPr>
                  <a:tblGrid>
                    <a:gridCol w="1853963">
                      <a:extLst>
                        <a:ext uri="{9D8B030D-6E8A-4147-A177-3AD203B41FA5}">
                          <a16:colId xmlns:a16="http://schemas.microsoft.com/office/drawing/2014/main" val="481551386"/>
                        </a:ext>
                      </a:extLst>
                    </a:gridCol>
                    <a:gridCol w="1853963">
                      <a:extLst>
                        <a:ext uri="{9D8B030D-6E8A-4147-A177-3AD203B41FA5}">
                          <a16:colId xmlns:a16="http://schemas.microsoft.com/office/drawing/2014/main" val="2791144289"/>
                        </a:ext>
                      </a:extLst>
                    </a:gridCol>
                    <a:gridCol w="1853963">
                      <a:extLst>
                        <a:ext uri="{9D8B030D-6E8A-4147-A177-3AD203B41FA5}">
                          <a16:colId xmlns:a16="http://schemas.microsoft.com/office/drawing/2014/main" val="1504789406"/>
                        </a:ext>
                      </a:extLst>
                    </a:gridCol>
                  </a:tblGrid>
                  <a:tr h="557305">
                    <a:tc>
                      <a:txBody>
                        <a:bodyPr/>
                        <a:lstStyle/>
                        <a:p>
                          <a:pPr marL="0" marR="0">
                            <a:lnSpc>
                              <a:spcPct val="107000"/>
                            </a:lnSpc>
                            <a:spcBef>
                              <a:spcPts val="0"/>
                            </a:spcBef>
                            <a:spcAft>
                              <a:spcPts val="0"/>
                            </a:spcAft>
                          </a:pPr>
                          <a:r>
                            <a:rPr lang="en-US" sz="1400">
                              <a:effectLst/>
                            </a:rPr>
                            <a:t>Equipment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Strain Rate [1/s]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Orientation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350213"/>
                      </a:ext>
                    </a:extLst>
                  </a:tr>
                  <a:tr h="786639">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MTS</a:t>
                          </a:r>
                        </a:p>
                      </a:txBody>
                      <a:tcPr marL="68580" marR="68580" marT="0" marB="0"/>
                    </a:tc>
                    <a:tc>
                      <a:txBody>
                        <a:bodyPr/>
                        <a:lstStyle/>
                        <a:p>
                          <a:endParaRPr lang="en-US"/>
                        </a:p>
                      </a:txBody>
                      <a:tcPr marL="68580" marR="68580" marT="0" marB="0">
                        <a:blipFill>
                          <a:blip r:embed="rId3"/>
                          <a:stretch>
                            <a:fillRect l="-100000" t="-78295" r="-100984" b="-202326"/>
                          </a:stretch>
                        </a:blipFill>
                      </a:tcPr>
                    </a:tc>
                    <a:tc>
                      <a:txBody>
                        <a:bodyPr/>
                        <a:lstStyle/>
                        <a:p>
                          <a:pPr marL="0" marR="0">
                            <a:lnSpc>
                              <a:spcPct val="107000"/>
                            </a:lnSpc>
                            <a:spcBef>
                              <a:spcPts val="0"/>
                            </a:spcBef>
                            <a:spcAft>
                              <a:spcPts val="0"/>
                            </a:spcAft>
                          </a:pPr>
                          <a:r>
                            <a:rPr lang="en-US" sz="1100" dirty="0">
                              <a:effectLst/>
                            </a:rPr>
                            <a:t>Rolling Direction</a:t>
                          </a:r>
                        </a:p>
                        <a:p>
                          <a:pPr marL="0" marR="0">
                            <a:lnSpc>
                              <a:spcPct val="107000"/>
                            </a:lnSpc>
                            <a:spcBef>
                              <a:spcPts val="0"/>
                            </a:spcBef>
                            <a:spcAft>
                              <a:spcPts val="0"/>
                            </a:spcAft>
                          </a:pPr>
                          <a:r>
                            <a:rPr lang="en-US" sz="1100" dirty="0">
                              <a:effectLst/>
                            </a:rPr>
                            <a:t>45 Degree Direction</a:t>
                          </a:r>
                        </a:p>
                        <a:p>
                          <a:pPr marL="0" marR="0">
                            <a:lnSpc>
                              <a:spcPct val="107000"/>
                            </a:lnSpc>
                            <a:spcBef>
                              <a:spcPts val="0"/>
                            </a:spcBef>
                            <a:spcAft>
                              <a:spcPts val="0"/>
                            </a:spcAft>
                          </a:pPr>
                          <a:r>
                            <a:rPr lang="en-US" sz="1100" dirty="0">
                              <a:effectLst/>
                            </a:rPr>
                            <a:t>Transverse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3558415"/>
                      </a:ext>
                    </a:extLst>
                  </a:tr>
                  <a:tr h="786639">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MTS</a:t>
                          </a:r>
                        </a:p>
                      </a:txBody>
                      <a:tcPr marL="68580" marR="68580" marT="0" marB="0"/>
                    </a:tc>
                    <a:tc>
                      <a:txBody>
                        <a:bodyPr/>
                        <a:lstStyle/>
                        <a:p>
                          <a:endParaRPr lang="en-US"/>
                        </a:p>
                      </a:txBody>
                      <a:tcPr marL="68580" marR="68580" marT="0" marB="0">
                        <a:blipFill>
                          <a:blip r:embed="rId3"/>
                          <a:stretch>
                            <a:fillRect l="-100000" t="-176923" r="-100984" b="-100769"/>
                          </a:stretch>
                        </a:blipFill>
                      </a:tcPr>
                    </a:tc>
                    <a:tc>
                      <a:txBody>
                        <a:bodyPr/>
                        <a:lstStyle/>
                        <a:p>
                          <a:pPr marL="0" marR="0">
                            <a:lnSpc>
                              <a:spcPct val="107000"/>
                            </a:lnSpc>
                            <a:spcBef>
                              <a:spcPts val="0"/>
                            </a:spcBef>
                            <a:spcAft>
                              <a:spcPts val="0"/>
                            </a:spcAft>
                          </a:pPr>
                          <a:r>
                            <a:rPr lang="en-US" sz="1100">
                              <a:effectLst/>
                            </a:rPr>
                            <a:t>Rolling Direction</a:t>
                          </a:r>
                        </a:p>
                        <a:p>
                          <a:pPr marL="0" marR="0">
                            <a:lnSpc>
                              <a:spcPct val="107000"/>
                            </a:lnSpc>
                            <a:spcBef>
                              <a:spcPts val="0"/>
                            </a:spcBef>
                            <a:spcAft>
                              <a:spcPts val="0"/>
                            </a:spcAft>
                          </a:pPr>
                          <a:r>
                            <a:rPr lang="en-US" sz="1100">
                              <a:effectLst/>
                            </a:rPr>
                            <a:t>45 Degree Direction</a:t>
                          </a:r>
                        </a:p>
                        <a:p>
                          <a:pPr marL="0" marR="0">
                            <a:lnSpc>
                              <a:spcPct val="107000"/>
                            </a:lnSpc>
                            <a:spcBef>
                              <a:spcPts val="0"/>
                            </a:spcBef>
                            <a:spcAft>
                              <a:spcPts val="0"/>
                            </a:spcAft>
                          </a:pPr>
                          <a:r>
                            <a:rPr lang="en-US" sz="1100">
                              <a:effectLst/>
                            </a:rPr>
                            <a:t>Transverse 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441349"/>
                      </a:ext>
                    </a:extLst>
                  </a:tr>
                  <a:tr h="786639">
                    <a:tc>
                      <a:txBody>
                        <a:bodyPr/>
                        <a:lstStyle/>
                        <a:p>
                          <a:pPr marL="0" marR="0">
                            <a:lnSpc>
                              <a:spcPct val="107000"/>
                            </a:lnSpc>
                            <a:spcBef>
                              <a:spcPts val="0"/>
                            </a:spcBef>
                            <a:spcAft>
                              <a:spcPts val="0"/>
                            </a:spcAft>
                          </a:pPr>
                          <a:r>
                            <a:rPr lang="en-US" sz="1100" dirty="0">
                              <a:effectLst/>
                            </a:rPr>
                            <a:t>Split Hopkinson Bar</a:t>
                          </a:r>
                        </a:p>
                        <a:p>
                          <a:pPr marL="0" marR="0">
                            <a:lnSpc>
                              <a:spcPct val="107000"/>
                            </a:lnSpc>
                            <a:spcBef>
                              <a:spcPts val="0"/>
                            </a:spcBef>
                            <a:spcAft>
                              <a:spcPts val="0"/>
                            </a:spcAft>
                          </a:pPr>
                          <a:r>
                            <a:rPr lang="en-US" sz="1100" dirty="0">
                              <a:effectLst/>
                            </a:rPr>
                            <a:t>(</a:t>
                          </a:r>
                          <a:r>
                            <a:rPr lang="en-US" sz="1100" dirty="0" err="1">
                              <a:effectLst/>
                            </a:rPr>
                            <a:t>Kolsky</a:t>
                          </a:r>
                          <a:r>
                            <a:rPr lang="en-US" sz="1100" dirty="0">
                              <a:effectLst/>
                            </a:rPr>
                            <a:t> Bar)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00000" t="-279070" r="-100984" b="-1550"/>
                          </a:stretch>
                        </a:blipFill>
                      </a:tcPr>
                    </a:tc>
                    <a:tc>
                      <a:txBody>
                        <a:bodyPr/>
                        <a:lstStyle/>
                        <a:p>
                          <a:pPr marL="0" marR="0">
                            <a:lnSpc>
                              <a:spcPct val="107000"/>
                            </a:lnSpc>
                            <a:spcBef>
                              <a:spcPts val="0"/>
                            </a:spcBef>
                            <a:spcAft>
                              <a:spcPts val="0"/>
                            </a:spcAft>
                          </a:pPr>
                          <a:r>
                            <a:rPr lang="en-US" sz="1100" dirty="0">
                              <a:effectLst/>
                            </a:rPr>
                            <a:t>Rolling Direction</a:t>
                          </a:r>
                        </a:p>
                        <a:p>
                          <a:pPr marL="0" marR="0">
                            <a:lnSpc>
                              <a:spcPct val="107000"/>
                            </a:lnSpc>
                            <a:spcBef>
                              <a:spcPts val="0"/>
                            </a:spcBef>
                            <a:spcAft>
                              <a:spcPts val="0"/>
                            </a:spcAft>
                          </a:pPr>
                          <a:r>
                            <a:rPr lang="en-US" sz="1100" dirty="0">
                              <a:effectLst/>
                            </a:rPr>
                            <a:t>45 Degree Direction</a:t>
                          </a:r>
                        </a:p>
                        <a:p>
                          <a:pPr marL="0" marR="0">
                            <a:lnSpc>
                              <a:spcPct val="107000"/>
                            </a:lnSpc>
                            <a:spcBef>
                              <a:spcPts val="0"/>
                            </a:spcBef>
                            <a:spcAft>
                              <a:spcPts val="0"/>
                            </a:spcAft>
                          </a:pPr>
                          <a:r>
                            <a:rPr lang="en-US" sz="1100" dirty="0">
                              <a:effectLst/>
                            </a:rPr>
                            <a:t>Transverse Direction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310981"/>
                      </a:ext>
                    </a:extLst>
                  </a:tr>
                </a:tbl>
              </a:graphicData>
            </a:graphic>
          </p:graphicFrame>
        </mc:Fallback>
      </mc:AlternateContent>
      <p:sp>
        <p:nvSpPr>
          <p:cNvPr id="7" name="TextBox 6">
            <a:extLst>
              <a:ext uri="{FF2B5EF4-FFF2-40B4-BE49-F238E27FC236}">
                <a16:creationId xmlns:a16="http://schemas.microsoft.com/office/drawing/2014/main" id="{4737BF8A-A2C2-408F-9C8F-B3041A8CFFC7}"/>
              </a:ext>
            </a:extLst>
          </p:cNvPr>
          <p:cNvSpPr txBox="1"/>
          <p:nvPr/>
        </p:nvSpPr>
        <p:spPr>
          <a:xfrm>
            <a:off x="0" y="1052778"/>
            <a:ext cx="3439886" cy="2308324"/>
          </a:xfrm>
          <a:prstGeom prst="rect">
            <a:avLst/>
          </a:prstGeom>
          <a:noFill/>
        </p:spPr>
        <p:txBody>
          <a:bodyPr wrap="square" rtlCol="0">
            <a:spAutoFit/>
          </a:bodyPr>
          <a:lstStyle/>
          <a:p>
            <a:r>
              <a:rPr lang="en-US" sz="1800" dirty="0"/>
              <a:t>Two different tension machines must be used to obtain the desired strain rates. One is the typical MTS machine that can do very low strain rates. The other is the Kolsky Bar, which is designed to handle very high strain rates.</a:t>
            </a:r>
          </a:p>
        </p:txBody>
      </p:sp>
      <p:pic>
        <p:nvPicPr>
          <p:cNvPr id="8" name="Picture 2" descr="https://scontent.fzty2-1.fna.fbcdn.net/v/t1.15752-9/33079127_2222761734417736_5182589044395081728_n.jpg?_nc_cat=0&amp;oh=36eb1e7a32b21cf1c076ef8714e352ec&amp;oe=5B8139A6">
            <a:extLst>
              <a:ext uri="{FF2B5EF4-FFF2-40B4-BE49-F238E27FC236}">
                <a16:creationId xmlns:a16="http://schemas.microsoft.com/office/drawing/2014/main" id="{E8205A75-AD5D-4B73-8125-52843F4ED9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434800" y="3399443"/>
            <a:ext cx="2411560" cy="3197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39793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710FE-AAE6-4342-898A-6E90D42C2A26}"/>
              </a:ext>
            </a:extLst>
          </p:cNvPr>
          <p:cNvSpPr txBox="1"/>
          <p:nvPr/>
        </p:nvSpPr>
        <p:spPr>
          <a:xfrm>
            <a:off x="1674421" y="1575876"/>
            <a:ext cx="4702628" cy="1009403"/>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D8AF41A-4320-4DFF-B7E6-FB35E91C86A3}"/>
              </a:ext>
            </a:extLst>
          </p:cNvPr>
          <p:cNvSpPr txBox="1"/>
          <p:nvPr/>
        </p:nvSpPr>
        <p:spPr>
          <a:xfrm>
            <a:off x="205421" y="261153"/>
            <a:ext cx="5288999" cy="461665"/>
          </a:xfrm>
          <a:prstGeom prst="rect">
            <a:avLst/>
          </a:prstGeom>
          <a:noFill/>
        </p:spPr>
        <p:txBody>
          <a:bodyPr wrap="square" rtlCol="0">
            <a:spAutoFit/>
          </a:bodyPr>
          <a:lstStyle/>
          <a:p>
            <a:r>
              <a:rPr lang="en-US" dirty="0"/>
              <a:t>Testing Conditions – High Strain Rate</a:t>
            </a:r>
          </a:p>
        </p:txBody>
      </p:sp>
      <p:sp>
        <p:nvSpPr>
          <p:cNvPr id="4" name="TextBox 3">
            <a:extLst>
              <a:ext uri="{FF2B5EF4-FFF2-40B4-BE49-F238E27FC236}">
                <a16:creationId xmlns:a16="http://schemas.microsoft.com/office/drawing/2014/main" id="{6573ED8A-54BD-48FD-82E9-4FAF71433401}"/>
              </a:ext>
            </a:extLst>
          </p:cNvPr>
          <p:cNvSpPr txBox="1"/>
          <p:nvPr/>
        </p:nvSpPr>
        <p:spPr>
          <a:xfrm>
            <a:off x="457200" y="1171074"/>
            <a:ext cx="7884695" cy="3046988"/>
          </a:xfrm>
          <a:prstGeom prst="rect">
            <a:avLst/>
          </a:prstGeom>
          <a:noFill/>
        </p:spPr>
        <p:txBody>
          <a:bodyPr wrap="square" rtlCol="0">
            <a:spAutoFit/>
          </a:bodyPr>
          <a:lstStyle/>
          <a:p>
            <a:r>
              <a:rPr lang="en-US" dirty="0"/>
              <a:t>Picture of Kolsky Bar</a:t>
            </a:r>
          </a:p>
          <a:p>
            <a:r>
              <a:rPr lang="en-US" dirty="0"/>
              <a:t>!</a:t>
            </a:r>
            <a:br>
              <a:rPr lang="en-US" dirty="0"/>
            </a:br>
            <a:r>
              <a:rPr lang="en-US" dirty="0"/>
              <a:t>!</a:t>
            </a:r>
          </a:p>
          <a:p>
            <a:r>
              <a:rPr lang="en-US" dirty="0"/>
              <a:t>!</a:t>
            </a:r>
          </a:p>
          <a:p>
            <a:r>
              <a:rPr lang="en-US" dirty="0"/>
              <a:t>!</a:t>
            </a:r>
          </a:p>
          <a:p>
            <a:r>
              <a:rPr lang="en-US" dirty="0"/>
              <a:t>!</a:t>
            </a:r>
            <a:br>
              <a:rPr lang="en-US" dirty="0"/>
            </a:br>
            <a:r>
              <a:rPr lang="en-US" dirty="0"/>
              <a:t>!</a:t>
            </a:r>
          </a:p>
          <a:p>
            <a:r>
              <a:rPr lang="en-US"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1FAD91-4730-452C-88AB-BBB05FC69B4B}"/>
                  </a:ext>
                </a:extLst>
              </p:cNvPr>
              <p:cNvSpPr txBox="1"/>
              <p:nvPr/>
            </p:nvSpPr>
            <p:spPr>
              <a:xfrm>
                <a:off x="457200" y="4453501"/>
                <a:ext cx="7374474" cy="1200329"/>
              </a:xfrm>
              <a:prstGeom prst="rect">
                <a:avLst/>
              </a:prstGeom>
              <a:noFill/>
            </p:spPr>
            <p:txBody>
              <a:bodyPr wrap="square" rtlCol="0">
                <a:spAutoFit/>
              </a:bodyPr>
              <a:lstStyle/>
              <a:p>
                <a:r>
                  <a:rPr lang="en-US" sz="1800" dirty="0"/>
                  <a:t>A Split Hopkinson (Kolsky) Bar is utilized to achieve a strain rate of at least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3</m:t>
                        </m:r>
                      </m:sup>
                    </m:sSup>
                    <m:r>
                      <a:rPr lang="en-US" sz="1800" b="0" i="1" smtClean="0">
                        <a:latin typeface="Cambria Math" panose="02040503050406030204" pitchFamily="18" charset="0"/>
                      </a:rPr>
                      <m:t>/</m:t>
                    </m:r>
                    <m:r>
                      <a:rPr lang="en-US" sz="1800" b="0" i="1" smtClean="0">
                        <a:latin typeface="Cambria Math" panose="02040503050406030204" pitchFamily="18" charset="0"/>
                      </a:rPr>
                      <m:t>𝑠</m:t>
                    </m:r>
                  </m:oMath>
                </a14:m>
                <a:r>
                  <a:rPr lang="en-US" sz="1800" dirty="0"/>
                  <a:t>. This strain rate is crucial to understand for its applications in aerospace and high speed machining exhibit the types of conditions seen from a Kolsky Bar test.</a:t>
                </a:r>
              </a:p>
            </p:txBody>
          </p:sp>
        </mc:Choice>
        <mc:Fallback xmlns="">
          <p:sp>
            <p:nvSpPr>
              <p:cNvPr id="5" name="TextBox 4">
                <a:extLst>
                  <a:ext uri="{FF2B5EF4-FFF2-40B4-BE49-F238E27FC236}">
                    <a16:creationId xmlns:a16="http://schemas.microsoft.com/office/drawing/2014/main" id="{AE1FAD91-4730-452C-88AB-BBB05FC69B4B}"/>
                  </a:ext>
                </a:extLst>
              </p:cNvPr>
              <p:cNvSpPr txBox="1">
                <a:spLocks noRot="1" noChangeAspect="1" noMove="1" noResize="1" noEditPoints="1" noAdjustHandles="1" noChangeArrowheads="1" noChangeShapeType="1" noTextEdit="1"/>
              </p:cNvSpPr>
              <p:nvPr/>
            </p:nvSpPr>
            <p:spPr>
              <a:xfrm>
                <a:off x="457200" y="4453501"/>
                <a:ext cx="7374474" cy="1200329"/>
              </a:xfrm>
              <a:prstGeom prst="rect">
                <a:avLst/>
              </a:prstGeom>
              <a:blipFill>
                <a:blip r:embed="rId2"/>
                <a:stretch>
                  <a:fillRect l="-661" t="-3061" r="-248" b="-7653"/>
                </a:stretch>
              </a:blipFill>
            </p:spPr>
            <p:txBody>
              <a:bodyPr/>
              <a:lstStyle/>
              <a:p>
                <a:r>
                  <a:rPr lang="en-US">
                    <a:noFill/>
                  </a:rPr>
                  <a:t> </a:t>
                </a:r>
              </a:p>
            </p:txBody>
          </p:sp>
        </mc:Fallback>
      </mc:AlternateContent>
    </p:spTree>
    <p:extLst>
      <p:ext uri="{BB962C8B-B14F-4D97-AF65-F5344CB8AC3E}">
        <p14:creationId xmlns:p14="http://schemas.microsoft.com/office/powerpoint/2010/main" val="11316850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6CA042-71AC-4689-AAC9-C5F394AE9EA8}"/>
              </a:ext>
            </a:extLst>
          </p:cNvPr>
          <p:cNvSpPr txBox="1"/>
          <p:nvPr/>
        </p:nvSpPr>
        <p:spPr>
          <a:xfrm>
            <a:off x="269903" y="212818"/>
            <a:ext cx="3395717" cy="461665"/>
          </a:xfrm>
          <a:prstGeom prst="rect">
            <a:avLst/>
          </a:prstGeom>
          <a:noFill/>
        </p:spPr>
        <p:txBody>
          <a:bodyPr wrap="square" rtlCol="0">
            <a:spAutoFit/>
          </a:bodyPr>
          <a:lstStyle/>
          <a:p>
            <a:r>
              <a:rPr lang="en-US" dirty="0"/>
              <a:t>High Strain Rate Tests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93C456-F40E-4450-9F85-EF9F75A39955}"/>
                  </a:ext>
                </a:extLst>
              </p:cNvPr>
              <p:cNvSpPr txBox="1"/>
              <p:nvPr/>
            </p:nvSpPr>
            <p:spPr>
              <a:xfrm>
                <a:off x="269902" y="858253"/>
                <a:ext cx="4959823" cy="1640962"/>
              </a:xfrm>
              <a:prstGeom prst="rect">
                <a:avLst/>
              </a:prstGeom>
              <a:noFill/>
            </p:spPr>
            <p:txBody>
              <a:bodyPr wrap="square" rtlCol="0">
                <a:spAutoFit/>
              </a:bodyPr>
              <a:lstStyle/>
              <a:p>
                <a:r>
                  <a:rPr lang="en-US" sz="2000" dirty="0"/>
                  <a:t>Nine tests were performed on the Inconel 625 tension specimens:</a:t>
                </a:r>
              </a:p>
              <a:p>
                <a:pPr marL="457200" indent="-457200">
                  <a:buFont typeface="+mj-lt"/>
                  <a:buAutoNum type="arabicPeriod"/>
                </a:pPr>
                <a:r>
                  <a:rPr lang="en-US" sz="2000" dirty="0"/>
                  <a:t>Three in the rolling direction</a:t>
                </a:r>
              </a:p>
              <a:p>
                <a:pPr marL="457200" indent="-457200">
                  <a:buFont typeface="+mj-lt"/>
                  <a:buAutoNum type="arabicPeriod"/>
                </a:pPr>
                <a:r>
                  <a:rPr lang="en-US" sz="2000" dirty="0"/>
                  <a:t>Three in the transverse direction</a:t>
                </a:r>
              </a:p>
              <a:p>
                <a:pPr marL="457200" indent="-457200">
                  <a:buFont typeface="+mj-lt"/>
                  <a:buAutoNum type="arabicPeriod"/>
                </a:pPr>
                <a:r>
                  <a:rPr lang="en-US" sz="2000" dirty="0"/>
                  <a:t>Three in the 45</a:t>
                </a:r>
                <a14:m>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 </m:t>
                    </m:r>
                  </m:oMath>
                </a14:m>
                <a:r>
                  <a:rPr lang="en-US" sz="2000" dirty="0"/>
                  <a:t>direction</a:t>
                </a:r>
              </a:p>
            </p:txBody>
          </p:sp>
        </mc:Choice>
        <mc:Fallback xmlns="">
          <p:sp>
            <p:nvSpPr>
              <p:cNvPr id="3" name="TextBox 2">
                <a:extLst>
                  <a:ext uri="{FF2B5EF4-FFF2-40B4-BE49-F238E27FC236}">
                    <a16:creationId xmlns:a16="http://schemas.microsoft.com/office/drawing/2014/main" id="{EF93C456-F40E-4450-9F85-EF9F75A39955}"/>
                  </a:ext>
                </a:extLst>
              </p:cNvPr>
              <p:cNvSpPr txBox="1">
                <a:spLocks noRot="1" noChangeAspect="1" noMove="1" noResize="1" noEditPoints="1" noAdjustHandles="1" noChangeArrowheads="1" noChangeShapeType="1" noTextEdit="1"/>
              </p:cNvSpPr>
              <p:nvPr/>
            </p:nvSpPr>
            <p:spPr>
              <a:xfrm>
                <a:off x="269902" y="858253"/>
                <a:ext cx="4959823" cy="1640962"/>
              </a:xfrm>
              <a:prstGeom prst="rect">
                <a:avLst/>
              </a:prstGeom>
              <a:blipFill>
                <a:blip r:embed="rId2"/>
                <a:stretch>
                  <a:fillRect l="-1229" t="-1859" b="-5576"/>
                </a:stretch>
              </a:blipFill>
            </p:spPr>
            <p:txBody>
              <a:bodyPr/>
              <a:lstStyle/>
              <a:p>
                <a:r>
                  <a:rPr lang="en-US">
                    <a:noFill/>
                  </a:rPr>
                  <a:t> </a:t>
                </a:r>
              </a:p>
            </p:txBody>
          </p:sp>
        </mc:Fallback>
      </mc:AlternateContent>
    </p:spTree>
    <p:extLst>
      <p:ext uri="{BB962C8B-B14F-4D97-AF65-F5344CB8AC3E}">
        <p14:creationId xmlns:p14="http://schemas.microsoft.com/office/powerpoint/2010/main" val="5347995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907C8-C5BD-40B7-8C6D-3EA144A4D359}"/>
              </a:ext>
            </a:extLst>
          </p:cNvPr>
          <p:cNvSpPr txBox="1"/>
          <p:nvPr/>
        </p:nvSpPr>
        <p:spPr>
          <a:xfrm>
            <a:off x="280737" y="200526"/>
            <a:ext cx="4580021" cy="461665"/>
          </a:xfrm>
          <a:prstGeom prst="rect">
            <a:avLst/>
          </a:prstGeom>
          <a:noFill/>
        </p:spPr>
        <p:txBody>
          <a:bodyPr wrap="square" rtlCol="0">
            <a:spAutoFit/>
          </a:bodyPr>
          <a:lstStyle/>
          <a:p>
            <a:r>
              <a:rPr lang="en-US" dirty="0"/>
              <a:t>High Strain Rate Test Results</a:t>
            </a:r>
          </a:p>
        </p:txBody>
      </p:sp>
    </p:spTree>
    <p:extLst>
      <p:ext uri="{BB962C8B-B14F-4D97-AF65-F5344CB8AC3E}">
        <p14:creationId xmlns:p14="http://schemas.microsoft.com/office/powerpoint/2010/main" val="40129673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710FE-AAE6-4342-898A-6E90D42C2A26}"/>
              </a:ext>
            </a:extLst>
          </p:cNvPr>
          <p:cNvSpPr txBox="1"/>
          <p:nvPr/>
        </p:nvSpPr>
        <p:spPr>
          <a:xfrm>
            <a:off x="1674421" y="1575876"/>
            <a:ext cx="4702628" cy="1009403"/>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D8AF41A-4320-4DFF-B7E6-FB35E91C86A3}"/>
              </a:ext>
            </a:extLst>
          </p:cNvPr>
          <p:cNvSpPr txBox="1"/>
          <p:nvPr/>
        </p:nvSpPr>
        <p:spPr>
          <a:xfrm>
            <a:off x="205421" y="261153"/>
            <a:ext cx="5377232" cy="461665"/>
          </a:xfrm>
          <a:prstGeom prst="rect">
            <a:avLst/>
          </a:prstGeom>
          <a:noFill/>
        </p:spPr>
        <p:txBody>
          <a:bodyPr wrap="square" rtlCol="0">
            <a:spAutoFit/>
          </a:bodyPr>
          <a:lstStyle/>
          <a:p>
            <a:r>
              <a:rPr lang="en-US" dirty="0"/>
              <a:t>Testing Conditions – Low Strain Rates</a:t>
            </a:r>
          </a:p>
        </p:txBody>
      </p:sp>
      <p:sp>
        <p:nvSpPr>
          <p:cNvPr id="4" name="TextBox 3">
            <a:extLst>
              <a:ext uri="{FF2B5EF4-FFF2-40B4-BE49-F238E27FC236}">
                <a16:creationId xmlns:a16="http://schemas.microsoft.com/office/drawing/2014/main" id="{6573ED8A-54BD-48FD-82E9-4FAF71433401}"/>
              </a:ext>
            </a:extLst>
          </p:cNvPr>
          <p:cNvSpPr txBox="1"/>
          <p:nvPr/>
        </p:nvSpPr>
        <p:spPr>
          <a:xfrm>
            <a:off x="457200" y="1171074"/>
            <a:ext cx="7884695" cy="3046988"/>
          </a:xfrm>
          <a:prstGeom prst="rect">
            <a:avLst/>
          </a:prstGeom>
          <a:noFill/>
        </p:spPr>
        <p:txBody>
          <a:bodyPr wrap="square" rtlCol="0">
            <a:spAutoFit/>
          </a:bodyPr>
          <a:lstStyle/>
          <a:p>
            <a:r>
              <a:rPr lang="en-US" dirty="0"/>
              <a:t>Picture of MTS</a:t>
            </a:r>
          </a:p>
          <a:p>
            <a:r>
              <a:rPr lang="en-US" dirty="0"/>
              <a:t>!</a:t>
            </a:r>
            <a:br>
              <a:rPr lang="en-US" dirty="0"/>
            </a:br>
            <a:r>
              <a:rPr lang="en-US" dirty="0"/>
              <a:t>!</a:t>
            </a:r>
          </a:p>
          <a:p>
            <a:r>
              <a:rPr lang="en-US" dirty="0"/>
              <a:t>!</a:t>
            </a:r>
          </a:p>
          <a:p>
            <a:r>
              <a:rPr lang="en-US" dirty="0"/>
              <a:t>!</a:t>
            </a:r>
          </a:p>
          <a:p>
            <a:r>
              <a:rPr lang="en-US" dirty="0"/>
              <a:t>!</a:t>
            </a:r>
            <a:br>
              <a:rPr lang="en-US" dirty="0"/>
            </a:br>
            <a:r>
              <a:rPr lang="en-US" dirty="0"/>
              <a:t>!</a:t>
            </a:r>
          </a:p>
          <a:p>
            <a:r>
              <a:rPr lang="en-US"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1FAD91-4730-452C-88AB-BBB05FC69B4B}"/>
                  </a:ext>
                </a:extLst>
              </p:cNvPr>
              <p:cNvSpPr txBox="1"/>
              <p:nvPr/>
            </p:nvSpPr>
            <p:spPr>
              <a:xfrm>
                <a:off x="457200" y="4453501"/>
                <a:ext cx="7374474" cy="1200329"/>
              </a:xfrm>
              <a:prstGeom prst="rect">
                <a:avLst/>
              </a:prstGeom>
              <a:noFill/>
            </p:spPr>
            <p:txBody>
              <a:bodyPr wrap="square" rtlCol="0">
                <a:spAutoFit/>
              </a:bodyPr>
              <a:lstStyle/>
              <a:p>
                <a:r>
                  <a:rPr lang="en-US" sz="1800" dirty="0"/>
                  <a:t>A Split Hopkinson (Kolsky) Bar is utilized to achieve a strain rate of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−4</m:t>
                        </m:r>
                      </m:sup>
                    </m:sSup>
                    <m:r>
                      <a:rPr lang="en-US" sz="1800" b="0" i="1" smtClean="0">
                        <a:latin typeface="Cambria Math" panose="02040503050406030204" pitchFamily="18" charset="0"/>
                      </a:rPr>
                      <m:t>/</m:t>
                    </m:r>
                    <m:r>
                      <a:rPr lang="en-US" sz="1800" b="0" i="1" smtClean="0">
                        <a:latin typeface="Cambria Math" panose="02040503050406030204" pitchFamily="18" charset="0"/>
                      </a:rPr>
                      <m:t>𝑠</m:t>
                    </m:r>
                  </m:oMath>
                </a14:m>
                <a:r>
                  <a:rPr lang="en-US" sz="1800" dirty="0"/>
                  <a:t> and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10</m:t>
                        </m:r>
                      </m:e>
                      <m:sup>
                        <m:r>
                          <a:rPr lang="en-US" sz="1800" b="0" i="1" smtClean="0">
                            <a:latin typeface="Cambria Math" panose="02040503050406030204" pitchFamily="18" charset="0"/>
                          </a:rPr>
                          <m:t>−1</m:t>
                        </m:r>
                      </m:sup>
                    </m:sSup>
                    <m:r>
                      <a:rPr lang="en-US" sz="1800" i="1">
                        <a:latin typeface="Cambria Math" panose="02040503050406030204" pitchFamily="18" charset="0"/>
                      </a:rPr>
                      <m:t>/</m:t>
                    </m:r>
                    <m:r>
                      <a:rPr lang="en-US" sz="1800" i="1">
                        <a:latin typeface="Cambria Math" panose="02040503050406030204" pitchFamily="18" charset="0"/>
                      </a:rPr>
                      <m:t>𝑠</m:t>
                    </m:r>
                  </m:oMath>
                </a14:m>
                <a:r>
                  <a:rPr lang="en-US" sz="1800" dirty="0"/>
                  <a:t>. This strain rate is important to understand for its mechanical properties when it is subject to a increasing load over a longer period of time.</a:t>
                </a:r>
              </a:p>
            </p:txBody>
          </p:sp>
        </mc:Choice>
        <mc:Fallback xmlns="">
          <p:sp>
            <p:nvSpPr>
              <p:cNvPr id="5" name="TextBox 4">
                <a:extLst>
                  <a:ext uri="{FF2B5EF4-FFF2-40B4-BE49-F238E27FC236}">
                    <a16:creationId xmlns:a16="http://schemas.microsoft.com/office/drawing/2014/main" id="{AE1FAD91-4730-452C-88AB-BBB05FC69B4B}"/>
                  </a:ext>
                </a:extLst>
              </p:cNvPr>
              <p:cNvSpPr txBox="1">
                <a:spLocks noRot="1" noChangeAspect="1" noMove="1" noResize="1" noEditPoints="1" noAdjustHandles="1" noChangeArrowheads="1" noChangeShapeType="1" noTextEdit="1"/>
              </p:cNvSpPr>
              <p:nvPr/>
            </p:nvSpPr>
            <p:spPr>
              <a:xfrm>
                <a:off x="457200" y="4453501"/>
                <a:ext cx="7374474" cy="1200329"/>
              </a:xfrm>
              <a:prstGeom prst="rect">
                <a:avLst/>
              </a:prstGeom>
              <a:blipFill>
                <a:blip r:embed="rId2"/>
                <a:stretch>
                  <a:fillRect l="-661" t="-3061" b="-7653"/>
                </a:stretch>
              </a:blipFill>
            </p:spPr>
            <p:txBody>
              <a:bodyPr/>
              <a:lstStyle/>
              <a:p>
                <a:r>
                  <a:rPr lang="en-US">
                    <a:noFill/>
                  </a:rPr>
                  <a:t> </a:t>
                </a:r>
              </a:p>
            </p:txBody>
          </p:sp>
        </mc:Fallback>
      </mc:AlternateContent>
    </p:spTree>
    <p:extLst>
      <p:ext uri="{BB962C8B-B14F-4D97-AF65-F5344CB8AC3E}">
        <p14:creationId xmlns:p14="http://schemas.microsoft.com/office/powerpoint/2010/main" val="388752946"/>
      </p:ext>
    </p:extLst>
  </p:cSld>
  <p:clrMapOvr>
    <a:masterClrMapping/>
  </p:clrMapOvr>
  <p:transition/>
</p:sld>
</file>

<file path=ppt/theme/theme1.xml><?xml version="1.0" encoding="utf-8"?>
<a:theme xmlns:a="http://schemas.openxmlformats.org/drawingml/2006/main" name="2_Blank Presentatio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21350</TotalTime>
  <Words>1059</Words>
  <Application>Microsoft Office PowerPoint</Application>
  <PresentationFormat>On-screen Show (4:3)</PresentationFormat>
  <Paragraphs>132</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ＭＳ Ｐゴシック</vt:lpstr>
      <vt:lpstr>SimSun</vt:lpstr>
      <vt:lpstr>Arial</vt:lpstr>
      <vt:lpstr>Calibri</vt:lpstr>
      <vt:lpstr>Cambria Math</vt:lpstr>
      <vt:lpstr>Microsoft Sans Serif</vt:lpstr>
      <vt:lpstr>Times New Roman</vt:lpstr>
      <vt:lpstr>2_Blank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Yannis Korkolis</dc:creator>
  <cp:lastModifiedBy>Nitschelm, Charlie J</cp:lastModifiedBy>
  <cp:revision>937</cp:revision>
  <dcterms:created xsi:type="dcterms:W3CDTF">2007-05-26T14:27:38Z</dcterms:created>
  <dcterms:modified xsi:type="dcterms:W3CDTF">2018-07-24T19:24:42Z</dcterms:modified>
</cp:coreProperties>
</file>