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759" r:id="rId4"/>
  </p:sldMasterIdLst>
  <p:notesMasterIdLst>
    <p:notesMasterId r:id="rId8"/>
  </p:notesMasterIdLst>
  <p:handoutMasterIdLst>
    <p:handoutMasterId r:id="rId9"/>
  </p:handoutMasterIdLst>
  <p:sldIdLst>
    <p:sldId id="267" r:id="rId5"/>
    <p:sldId id="264" r:id="rId6"/>
    <p:sldId id="266" r:id="rId7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101" d="100"/>
          <a:sy n="101" d="100"/>
        </p:scale>
        <p:origin x="166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2C5104-B160-49CA-BBEA-F89DC47F2E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77B3F-59DC-4CD3-9EDD-457BB0F4ED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AD89C-BB88-48A3-A1C9-D13CF625B286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14D80-1829-4047-8B70-CA13F85B2A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C54F4-FD5F-49B3-9277-2EBC1373B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205A-E1E8-4792-BFE4-BDA0088545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8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9F21-8F1F-4129-8AEA-7EF5D9ADF331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31BA-67D8-413F-A5DD-028125073D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8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26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31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86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8979" y="2226169"/>
            <a:ext cx="5938124" cy="2744326"/>
          </a:xfrm>
        </p:spPr>
        <p:txBody>
          <a:bodyPr anchor="b">
            <a:normAutofit/>
          </a:bodyPr>
          <a:lstStyle>
            <a:lvl1pPr algn="r">
              <a:defRPr sz="396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8979" y="4970499"/>
            <a:ext cx="5938124" cy="1592863"/>
          </a:xfrm>
        </p:spPr>
        <p:txBody>
          <a:bodyPr anchor="t">
            <a:normAutofit/>
          </a:bodyPr>
          <a:lstStyle>
            <a:lvl1pPr marL="0" indent="0" algn="r">
              <a:buNone/>
              <a:defRPr sz="1485" cap="all">
                <a:solidFill>
                  <a:schemeClr val="tx1"/>
                </a:solidFill>
              </a:defRPr>
            </a:lvl1pPr>
            <a:lvl2pPr marL="377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4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1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08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3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0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17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69360" y="6653321"/>
            <a:ext cx="1320165" cy="428202"/>
          </a:xfrm>
        </p:spPr>
        <p:txBody>
          <a:bodyPr/>
          <a:lstStyle/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68979" y="6653321"/>
            <a:ext cx="4037515" cy="428202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52393" y="6653321"/>
            <a:ext cx="454713" cy="428202"/>
          </a:xfrm>
        </p:spPr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1645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5363916"/>
            <a:ext cx="8358427" cy="642303"/>
          </a:xfrm>
        </p:spPr>
        <p:txBody>
          <a:bodyPr anchor="b">
            <a:normAutofit/>
          </a:bodyPr>
          <a:lstStyle>
            <a:lvl1pPr algn="l">
              <a:defRPr sz="198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1573" y="1056396"/>
            <a:ext cx="7226857" cy="358697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0"/>
            </a:lvl1pPr>
            <a:lvl2pPr marL="377192" indent="0">
              <a:buNone/>
              <a:defRPr sz="1320"/>
            </a:lvl2pPr>
            <a:lvl3pPr marL="754385" indent="0">
              <a:buNone/>
              <a:defRPr sz="1320"/>
            </a:lvl3pPr>
            <a:lvl4pPr marL="1131577" indent="0">
              <a:buNone/>
              <a:defRPr sz="1320"/>
            </a:lvl4pPr>
            <a:lvl5pPr marL="1508770" indent="0">
              <a:buNone/>
              <a:defRPr sz="1320"/>
            </a:lvl5pPr>
            <a:lvl6pPr marL="1885962" indent="0">
              <a:buNone/>
              <a:defRPr sz="1320"/>
            </a:lvl6pPr>
            <a:lvl7pPr marL="2263154" indent="0">
              <a:buNone/>
              <a:defRPr sz="1320"/>
            </a:lvl7pPr>
            <a:lvl8pPr marL="2640347" indent="0">
              <a:buNone/>
              <a:defRPr sz="1320"/>
            </a:lvl8pPr>
            <a:lvl9pPr marL="3017540" indent="0">
              <a:buNone/>
              <a:defRPr sz="132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8" y="6006217"/>
            <a:ext cx="8358427" cy="559540"/>
          </a:xfrm>
        </p:spPr>
        <p:txBody>
          <a:bodyPr anchor="t">
            <a:normAutofit/>
          </a:bodyPr>
          <a:lstStyle>
            <a:lvl1pPr marL="0" indent="0">
              <a:buNone/>
              <a:defRPr sz="1155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604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690884"/>
            <a:ext cx="8358427" cy="3540759"/>
          </a:xfrm>
        </p:spPr>
        <p:txBody>
          <a:bodyPr anchor="ctr">
            <a:normAutofit/>
          </a:bodyPr>
          <a:lstStyle>
            <a:lvl1pPr algn="l">
              <a:defRPr sz="264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4922520"/>
            <a:ext cx="8358428" cy="16408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30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446240" y="3108960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2827" y="933115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623" y="690884"/>
            <a:ext cx="7879079" cy="3108959"/>
          </a:xfrm>
        </p:spPr>
        <p:txBody>
          <a:bodyPr anchor="ctr">
            <a:normAutofit/>
          </a:bodyPr>
          <a:lstStyle>
            <a:lvl1pPr algn="l">
              <a:defRPr sz="264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05748" y="3799840"/>
            <a:ext cx="7704827" cy="4318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77192" indent="0">
              <a:buFontTx/>
              <a:buNone/>
              <a:defRPr/>
            </a:lvl2pPr>
            <a:lvl3pPr marL="754385" indent="0">
              <a:buFontTx/>
              <a:buNone/>
              <a:defRPr/>
            </a:lvl3pPr>
            <a:lvl4pPr marL="1131577" indent="0">
              <a:buFontTx/>
              <a:buNone/>
              <a:defRPr/>
            </a:lvl4pPr>
            <a:lvl5pPr marL="1508770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161" y="4922520"/>
            <a:ext cx="8375703" cy="16408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2376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9" y="3749725"/>
            <a:ext cx="8358426" cy="1664640"/>
          </a:xfrm>
        </p:spPr>
        <p:txBody>
          <a:bodyPr anchor="b">
            <a:normAutofit/>
          </a:bodyPr>
          <a:lstStyle>
            <a:lvl1pPr algn="l">
              <a:defRPr sz="264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5414365"/>
            <a:ext cx="8358426" cy="97512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593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46240" y="3108960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2827" y="933115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18623" y="690884"/>
            <a:ext cx="7879079" cy="3108959"/>
          </a:xfrm>
        </p:spPr>
        <p:txBody>
          <a:bodyPr anchor="ctr">
            <a:normAutofit/>
          </a:bodyPr>
          <a:lstStyle>
            <a:lvl1pPr algn="l">
              <a:defRPr sz="264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787" y="4404360"/>
            <a:ext cx="8361735" cy="10075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98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5411893"/>
            <a:ext cx="8361735" cy="1151467"/>
          </a:xfrm>
        </p:spPr>
        <p:txBody>
          <a:bodyPr anchor="t">
            <a:normAutofit/>
          </a:bodyPr>
          <a:lstStyle>
            <a:lvl1pPr marL="0" indent="0" algn="l">
              <a:buNone/>
              <a:defRPr sz="1485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3343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690884"/>
            <a:ext cx="8358427" cy="31089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786" y="3972560"/>
            <a:ext cx="8358428" cy="949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1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4922520"/>
            <a:ext cx="8358428" cy="1640840"/>
          </a:xfrm>
        </p:spPr>
        <p:txBody>
          <a:bodyPr anchor="t">
            <a:normAutofit/>
          </a:bodyPr>
          <a:lstStyle>
            <a:lvl1pPr marL="0" indent="0" algn="l">
              <a:buNone/>
              <a:defRPr sz="1485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9956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65786" y="690883"/>
            <a:ext cx="8358426" cy="1650436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6541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409" y="690882"/>
            <a:ext cx="1780805" cy="5872481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690880"/>
            <a:ext cx="6461496" cy="5872480"/>
          </a:xfrm>
        </p:spPr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862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207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3749725"/>
            <a:ext cx="8358427" cy="1664640"/>
          </a:xfrm>
        </p:spPr>
        <p:txBody>
          <a:bodyPr anchor="b"/>
          <a:lstStyle>
            <a:lvl1pPr algn="l">
              <a:defRPr sz="3300" b="0" cap="all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4" y="5414365"/>
            <a:ext cx="8358428" cy="97512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 cap="all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4788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8" y="2427676"/>
            <a:ext cx="4121151" cy="4135685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3063" y="2427679"/>
            <a:ext cx="4121149" cy="4135684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57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8" y="2514037"/>
            <a:ext cx="3884970" cy="653097"/>
          </a:xfrm>
        </p:spPr>
        <p:txBody>
          <a:bodyPr anchor="b">
            <a:noAutofit/>
          </a:bodyPr>
          <a:lstStyle>
            <a:lvl1pPr marL="0" indent="0">
              <a:buNone/>
              <a:defRPr sz="2310" b="0"/>
            </a:lvl1pPr>
            <a:lvl2pPr marL="377192" indent="0">
              <a:buNone/>
              <a:defRPr sz="1650" b="1"/>
            </a:lvl2pPr>
            <a:lvl3pPr marL="754385" indent="0">
              <a:buNone/>
              <a:defRPr sz="1485" b="1"/>
            </a:lvl3pPr>
            <a:lvl4pPr marL="1131577" indent="0">
              <a:buNone/>
              <a:defRPr sz="1320" b="1"/>
            </a:lvl4pPr>
            <a:lvl5pPr marL="1508770" indent="0">
              <a:buNone/>
              <a:defRPr sz="1320" b="1"/>
            </a:lvl5pPr>
            <a:lvl6pPr marL="1885962" indent="0">
              <a:buNone/>
              <a:defRPr sz="1320" b="1"/>
            </a:lvl6pPr>
            <a:lvl7pPr marL="2263154" indent="0">
              <a:buNone/>
              <a:defRPr sz="1320" b="1"/>
            </a:lvl7pPr>
            <a:lvl8pPr marL="2640347" indent="0">
              <a:buNone/>
              <a:defRPr sz="1320" b="1"/>
            </a:lvl8pPr>
            <a:lvl9pPr marL="3017540" indent="0">
              <a:buNone/>
              <a:defRPr sz="132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786" y="3252895"/>
            <a:ext cx="4122461" cy="3310464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5" y="2523633"/>
            <a:ext cx="3896321" cy="653097"/>
          </a:xfrm>
        </p:spPr>
        <p:txBody>
          <a:bodyPr anchor="b">
            <a:noAutofit/>
          </a:bodyPr>
          <a:lstStyle>
            <a:lvl1pPr marL="0" indent="0">
              <a:buNone/>
              <a:defRPr sz="2310" b="0"/>
            </a:lvl1pPr>
            <a:lvl2pPr marL="377192" indent="0">
              <a:buNone/>
              <a:defRPr sz="1650" b="1"/>
            </a:lvl2pPr>
            <a:lvl3pPr marL="754385" indent="0">
              <a:buNone/>
              <a:defRPr sz="1485" b="1"/>
            </a:lvl3pPr>
            <a:lvl4pPr marL="1131577" indent="0">
              <a:buNone/>
              <a:defRPr sz="1320" b="1"/>
            </a:lvl4pPr>
            <a:lvl5pPr marL="1508770" indent="0">
              <a:buNone/>
              <a:defRPr sz="1320" b="1"/>
            </a:lvl5pPr>
            <a:lvl6pPr marL="1885962" indent="0">
              <a:buNone/>
              <a:defRPr sz="1320" b="1"/>
            </a:lvl6pPr>
            <a:lvl7pPr marL="2263154" indent="0">
              <a:buNone/>
              <a:defRPr sz="1320" b="1"/>
            </a:lvl7pPr>
            <a:lvl8pPr marL="2640347" indent="0">
              <a:buNone/>
              <a:defRPr sz="1320" b="1"/>
            </a:lvl8pPr>
            <a:lvl9pPr marL="3017540" indent="0">
              <a:buNone/>
              <a:defRPr sz="132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4375" y="3252895"/>
            <a:ext cx="4121151" cy="3310464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687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30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545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5" y="2350911"/>
            <a:ext cx="3036730" cy="1554480"/>
          </a:xfrm>
        </p:spPr>
        <p:txBody>
          <a:bodyPr anchor="b">
            <a:normAutofit/>
          </a:bodyPr>
          <a:lstStyle>
            <a:lvl1pPr algn="l">
              <a:defRPr sz="198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766" y="690881"/>
            <a:ext cx="5089446" cy="5872480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5" y="3905391"/>
            <a:ext cx="3036730" cy="2072640"/>
          </a:xfrm>
        </p:spPr>
        <p:txBody>
          <a:bodyPr anchor="t">
            <a:normAutofit/>
          </a:bodyPr>
          <a:lstStyle>
            <a:lvl1pPr marL="0" indent="0">
              <a:buNone/>
              <a:defRPr sz="1320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001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7" y="1813560"/>
            <a:ext cx="5085839" cy="1554480"/>
          </a:xfrm>
        </p:spPr>
        <p:txBody>
          <a:bodyPr anchor="b">
            <a:normAutofit/>
          </a:bodyPr>
          <a:lstStyle>
            <a:lvl1pPr algn="l">
              <a:defRPr sz="231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7409" y="1036320"/>
            <a:ext cx="2706804" cy="51816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0"/>
            </a:lvl1pPr>
            <a:lvl2pPr marL="377192" indent="0">
              <a:buNone/>
              <a:defRPr sz="1320"/>
            </a:lvl2pPr>
            <a:lvl3pPr marL="754385" indent="0">
              <a:buNone/>
              <a:defRPr sz="1320"/>
            </a:lvl3pPr>
            <a:lvl4pPr marL="1131577" indent="0">
              <a:buNone/>
              <a:defRPr sz="1320"/>
            </a:lvl4pPr>
            <a:lvl5pPr marL="1508770" indent="0">
              <a:buNone/>
              <a:defRPr sz="1320"/>
            </a:lvl5pPr>
            <a:lvl6pPr marL="1885962" indent="0">
              <a:buNone/>
              <a:defRPr sz="1320"/>
            </a:lvl6pPr>
            <a:lvl7pPr marL="2263154" indent="0">
              <a:buNone/>
              <a:defRPr sz="1320"/>
            </a:lvl7pPr>
            <a:lvl8pPr marL="2640347" indent="0">
              <a:buNone/>
              <a:defRPr sz="1320"/>
            </a:lvl8pPr>
            <a:lvl9pPr marL="3017540" indent="0">
              <a:buNone/>
              <a:defRPr sz="132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7" y="3368040"/>
            <a:ext cx="5085839" cy="2072640"/>
          </a:xfrm>
        </p:spPr>
        <p:txBody>
          <a:bodyPr anchor="t">
            <a:normAutofit/>
          </a:bodyPr>
          <a:lstStyle>
            <a:lvl1pPr marL="0" indent="0">
              <a:buNone/>
              <a:defRPr sz="1485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100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6" y="690883"/>
            <a:ext cx="8358426" cy="165043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2427679"/>
            <a:ext cx="8358426" cy="4135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86470" y="6653321"/>
            <a:ext cx="1320165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787" y="6653321"/>
            <a:ext cx="6457819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502" y="6653321"/>
            <a:ext cx="454713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518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  <p:sldLayoutId id="2147484771" r:id="rId12"/>
    <p:sldLayoutId id="2147484772" r:id="rId13"/>
    <p:sldLayoutId id="2147484773" r:id="rId14"/>
    <p:sldLayoutId id="2147484774" r:id="rId15"/>
    <p:sldLayoutId id="2147484775" r:id="rId16"/>
    <p:sldLayoutId id="2147484776" r:id="rId17"/>
  </p:sldLayoutIdLst>
  <p:txStyles>
    <p:titleStyle>
      <a:lvl1pPr algn="l" defTabSz="377192" rtl="0" eaLnBrk="1" latinLnBrk="0" hangingPunct="1">
        <a:spcBef>
          <a:spcPct val="0"/>
        </a:spcBef>
        <a:buNone/>
        <a:defRPr sz="297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35745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48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12938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3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90130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15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73025" indent="-14144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50217" indent="-14144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74558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451751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828943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206136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2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5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7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7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62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54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47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4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D85A44A-D2FF-4448-9A8A-FA82C89318CE}"/>
              </a:ext>
            </a:extLst>
          </p:cNvPr>
          <p:cNvGrpSpPr/>
          <p:nvPr/>
        </p:nvGrpSpPr>
        <p:grpSpPr>
          <a:xfrm>
            <a:off x="323758" y="1662077"/>
            <a:ext cx="1600200" cy="609707"/>
            <a:chOff x="1505552" y="2334607"/>
            <a:chExt cx="1143943" cy="60970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B70B1D5-F5F8-429D-818A-E1CFA491E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6964EBE-33D8-40BB-B16A-3066802FB416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George Sarkodie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CCA4BC2-1846-46B3-9533-96FEFE089BA1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Vice Chair</a:t>
                </a:r>
              </a:p>
            </p:txBody>
          </p:sp>
        </p:grpSp>
        <p:cxnSp>
          <p:nvCxnSpPr>
            <p:cNvPr id="83" name="Straight Connector 82" descr="decorative element">
              <a:extLst>
                <a:ext uri="{FF2B5EF4-FFF2-40B4-BE49-F238E27FC236}">
                  <a16:creationId xmlns:a16="http://schemas.microsoft.com/office/drawing/2014/main" id="{6B7B494C-8888-457E-82D1-32EE6B401023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A215D57-115E-4EA6-82EB-CB2CD22D4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3481" y="719539"/>
            <a:ext cx="1600200" cy="421931"/>
            <a:chOff x="5016000" y="1040449"/>
            <a:chExt cx="2160000" cy="5114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2543CF-3BD4-40B0-BB18-006DCC4331CA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Charlie Nitschelm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9E0DDC-7979-4C1E-B741-9FACE317EF1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Chair</a:t>
              </a: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8077" y="28650"/>
            <a:ext cx="70918" cy="70918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27C9B0AC-23E0-4F0C-8E0F-80E30C89D2F7}"/>
              </a:ext>
            </a:extLst>
          </p:cNvPr>
          <p:cNvGrpSpPr/>
          <p:nvPr/>
        </p:nvGrpSpPr>
        <p:grpSpPr>
          <a:xfrm>
            <a:off x="345220" y="4571182"/>
            <a:ext cx="1600200" cy="609707"/>
            <a:chOff x="1505552" y="2334607"/>
            <a:chExt cx="1143943" cy="609707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5305C9E3-49E0-4E6A-807E-12782B86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6E3320C4-D1A0-44F8-9E00-6928D5307850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Matthew Barr</a:t>
                </a: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071EC8E9-F6CF-41B4-A107-9FAD634D4ECD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Treasurer</a:t>
                </a:r>
              </a:p>
            </p:txBody>
          </p:sp>
        </p:grpSp>
        <p:cxnSp>
          <p:nvCxnSpPr>
            <p:cNvPr id="222" name="Straight Connector 221" descr="decorative element">
              <a:extLst>
                <a:ext uri="{FF2B5EF4-FFF2-40B4-BE49-F238E27FC236}">
                  <a16:creationId xmlns:a16="http://schemas.microsoft.com/office/drawing/2014/main" id="{3B28A40E-C7F4-4B96-96F7-5693381747FF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8A1DEA24-AC5F-44A7-B272-1A89A6176AE5}"/>
              </a:ext>
            </a:extLst>
          </p:cNvPr>
          <p:cNvGrpSpPr/>
          <p:nvPr/>
        </p:nvGrpSpPr>
        <p:grpSpPr>
          <a:xfrm>
            <a:off x="323758" y="2632490"/>
            <a:ext cx="1600200" cy="609707"/>
            <a:chOff x="1505552" y="2334607"/>
            <a:chExt cx="1143943" cy="609707"/>
          </a:xfrm>
        </p:grpSpPr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5DC60013-24A6-4962-8B33-66C9C8541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5F7181DB-24DF-45DE-B643-87389D46E456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Ian Burnell</a:t>
                </a: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9E7A9B33-5485-4AC0-9DBC-3A81A516F6DE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Chair of CoC</a:t>
                </a:r>
              </a:p>
            </p:txBody>
          </p:sp>
        </p:grpSp>
        <p:cxnSp>
          <p:nvCxnSpPr>
            <p:cNvPr id="236" name="Straight Connector 235" descr="decorative element">
              <a:extLst>
                <a:ext uri="{FF2B5EF4-FFF2-40B4-BE49-F238E27FC236}">
                  <a16:creationId xmlns:a16="http://schemas.microsoft.com/office/drawing/2014/main" id="{13086D79-5AF8-4AC3-8E7A-B8CBDFAAEE8E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FF6DB65E-1588-4D40-B753-4BD71E2D2408}"/>
              </a:ext>
            </a:extLst>
          </p:cNvPr>
          <p:cNvGrpSpPr/>
          <p:nvPr/>
        </p:nvGrpSpPr>
        <p:grpSpPr>
          <a:xfrm>
            <a:off x="345220" y="5569768"/>
            <a:ext cx="1600200" cy="609707"/>
            <a:chOff x="1505552" y="2334607"/>
            <a:chExt cx="1143943" cy="609707"/>
          </a:xfrm>
        </p:grpSpPr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DE7BA706-98AA-4D86-81EC-A890FF977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5F25577-ABDD-403D-9ED4-B0BCBFCBBF95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Obi </a:t>
                </a:r>
                <a:r>
                  <a:rPr lang="en-US" sz="1000" b="1" dirty="0" err="1">
                    <a:solidFill>
                      <a:prstClr val="black"/>
                    </a:solidFill>
                  </a:rPr>
                  <a:t>Anyadiegwu</a:t>
                </a:r>
                <a:endParaRPr lang="en-US" sz="10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BA9FEC8B-19C3-45D4-9593-AC9926F1A752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Member at Large 1</a:t>
                </a:r>
              </a:p>
            </p:txBody>
          </p:sp>
        </p:grpSp>
        <p:cxnSp>
          <p:nvCxnSpPr>
            <p:cNvPr id="241" name="Straight Connector 240" descr="decorative element">
              <a:extLst>
                <a:ext uri="{FF2B5EF4-FFF2-40B4-BE49-F238E27FC236}">
                  <a16:creationId xmlns:a16="http://schemas.microsoft.com/office/drawing/2014/main" id="{3E7C60EF-1486-42AE-8C98-6A3115D171EA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4302F217-B040-4861-950F-A16E10FBF31A}"/>
              </a:ext>
            </a:extLst>
          </p:cNvPr>
          <p:cNvGrpSpPr/>
          <p:nvPr/>
        </p:nvGrpSpPr>
        <p:grpSpPr>
          <a:xfrm>
            <a:off x="323758" y="3592311"/>
            <a:ext cx="1600200" cy="609707"/>
            <a:chOff x="1505552" y="2334607"/>
            <a:chExt cx="1143943" cy="609707"/>
          </a:xfrm>
        </p:grpSpPr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A36D6343-20AC-4E8B-AE71-D1EABE83BE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B220A129-7AC2-4FB5-87FA-385C0BC855FD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Eitan Lis</a:t>
                </a:r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41C08A5-F36B-4F2D-8D10-3844DD4E258B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Secretary</a:t>
                </a:r>
              </a:p>
            </p:txBody>
          </p:sp>
        </p:grpSp>
        <p:cxnSp>
          <p:nvCxnSpPr>
            <p:cNvPr id="246" name="Straight Connector 245" descr="decorative element">
              <a:extLst>
                <a:ext uri="{FF2B5EF4-FFF2-40B4-BE49-F238E27FC236}">
                  <a16:creationId xmlns:a16="http://schemas.microsoft.com/office/drawing/2014/main" id="{AE12689C-7BF9-4B04-B625-DDD853FF037F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7657CABF-6F9A-4418-9FD7-6FA7B9CB0DB8}"/>
              </a:ext>
            </a:extLst>
          </p:cNvPr>
          <p:cNvGrpSpPr/>
          <p:nvPr/>
        </p:nvGrpSpPr>
        <p:grpSpPr>
          <a:xfrm>
            <a:off x="345220" y="6529991"/>
            <a:ext cx="1600200" cy="609707"/>
            <a:chOff x="1505552" y="2334607"/>
            <a:chExt cx="1143943" cy="609707"/>
          </a:xfrm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9244DACB-4714-4827-AC91-8D8B16787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9D947D18-AD08-4367-AC1C-062C19A9DDDE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Mauricio Elizondo</a:t>
                </a:r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A723AF22-5F89-4D7F-BEFD-BB3956B2F974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Member at Large 2</a:t>
                </a:r>
              </a:p>
            </p:txBody>
          </p:sp>
        </p:grpSp>
        <p:cxnSp>
          <p:nvCxnSpPr>
            <p:cNvPr id="251" name="Straight Connector 250" descr="decorative element">
              <a:extLst>
                <a:ext uri="{FF2B5EF4-FFF2-40B4-BE49-F238E27FC236}">
                  <a16:creationId xmlns:a16="http://schemas.microsoft.com/office/drawing/2014/main" id="{6A7F350F-4A74-47E7-8FE8-358EE5689522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4" name="Connector: Elbow 95" descr="decorative element">
            <a:extLst>
              <a:ext uri="{FF2B5EF4-FFF2-40B4-BE49-F238E27FC236}">
                <a16:creationId xmlns:a16="http://schemas.microsoft.com/office/drawing/2014/main" id="{05442376-F51F-48A9-B31E-6AAAD227DCE0}"/>
              </a:ext>
            </a:extLst>
          </p:cNvPr>
          <p:cNvCxnSpPr>
            <a:cxnSpLocks/>
            <a:stCxn id="28" idx="0"/>
            <a:endCxn id="19" idx="2"/>
          </p:cNvCxnSpPr>
          <p:nvPr/>
        </p:nvCxnSpPr>
        <p:spPr>
          <a:xfrm rot="5400000" flipH="1" flipV="1">
            <a:off x="853051" y="1401547"/>
            <a:ext cx="520607" cy="45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EB36614-D0E8-4CFD-8AE5-A903D137556E}"/>
              </a:ext>
            </a:extLst>
          </p:cNvPr>
          <p:cNvSpPr txBox="1"/>
          <p:nvPr/>
        </p:nvSpPr>
        <p:spPr>
          <a:xfrm>
            <a:off x="142875" y="194477"/>
            <a:ext cx="7396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Board Goals by end of November - </a:t>
            </a:r>
            <a:r>
              <a:rPr lang="en-US" sz="1050" dirty="0"/>
              <a:t>To develop new initiatives/projects to increase the impact of SEDS nationwide</a:t>
            </a:r>
          </a:p>
        </p:txBody>
      </p:sp>
    </p:spTree>
    <p:extLst>
      <p:ext uri="{BB962C8B-B14F-4D97-AF65-F5344CB8AC3E}">
        <p14:creationId xmlns:p14="http://schemas.microsoft.com/office/powerpoint/2010/main" val="366873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E4B64F0C-D8B5-4B34-A22A-D85D0F7D2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66922" y="2596727"/>
            <a:ext cx="1600200" cy="449136"/>
            <a:chOff x="8010825" y="3090121"/>
            <a:chExt cx="1386544" cy="54440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BD7287-E572-4289-A072-B39B574151C1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0170B1-F933-4621-B15D-52CA42553300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Director of Development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4B9E92-D14A-4F75-88C6-459716737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84573" y="2594389"/>
            <a:ext cx="1600200" cy="449136"/>
            <a:chOff x="9744174" y="3090121"/>
            <a:chExt cx="1387558" cy="5444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59A8A5-B7C2-4281-BC49-3B1FBAB6F7E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6FC325-8328-441D-A7A0-0325372DC7CD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Director of Projects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5A44A-D2FF-4448-9A8A-FA82C89318CE}"/>
              </a:ext>
            </a:extLst>
          </p:cNvPr>
          <p:cNvGrpSpPr/>
          <p:nvPr/>
        </p:nvGrpSpPr>
        <p:grpSpPr>
          <a:xfrm>
            <a:off x="323758" y="2490752"/>
            <a:ext cx="1600200" cy="609707"/>
            <a:chOff x="1505552" y="2334607"/>
            <a:chExt cx="1143943" cy="60970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B70B1D5-F5F8-429D-818A-E1CFA491E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6964EBE-33D8-40BB-B16A-3066802FB416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George Sarkodie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CCA4BC2-1846-46B3-9533-96FEFE089BA1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Vice Chair</a:t>
                </a:r>
              </a:p>
            </p:txBody>
          </p:sp>
        </p:grpSp>
        <p:cxnSp>
          <p:nvCxnSpPr>
            <p:cNvPr id="83" name="Straight Connector 82" descr="decorative element">
              <a:extLst>
                <a:ext uri="{FF2B5EF4-FFF2-40B4-BE49-F238E27FC236}">
                  <a16:creationId xmlns:a16="http://schemas.microsoft.com/office/drawing/2014/main" id="{6B7B494C-8888-457E-82D1-32EE6B401023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0C17FD-0081-40EF-A9FD-74C7001B8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54781" y="2594389"/>
            <a:ext cx="1600200" cy="449136"/>
            <a:chOff x="4544127" y="3090121"/>
            <a:chExt cx="1388313" cy="5444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9D3686-F316-4353-8E34-486E47731DE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err="1">
                  <a:solidFill>
                    <a:schemeClr val="tx1"/>
                  </a:solidFill>
                </a:rPr>
                <a:t>Joalda</a:t>
              </a:r>
              <a:r>
                <a:rPr lang="en-US" sz="1000" b="1" dirty="0">
                  <a:solidFill>
                    <a:schemeClr val="tx1"/>
                  </a:solidFill>
                </a:rPr>
                <a:t> </a:t>
              </a:r>
              <a:r>
                <a:rPr lang="en-US" sz="1000" b="1" dirty="0" err="1">
                  <a:solidFill>
                    <a:schemeClr val="tx1"/>
                  </a:solidFill>
                </a:rPr>
                <a:t>Morancy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BC051C-564D-4692-A9F7-7318F9F117E2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Director of Operations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A215D57-115E-4EA6-82EB-CB2CD22D4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3481" y="957664"/>
            <a:ext cx="1600200" cy="421931"/>
            <a:chOff x="5016000" y="1040449"/>
            <a:chExt cx="2160000" cy="5114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2543CF-3BD4-40B0-BB18-006DCC4331CA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Charlie Nitschelm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9E0DDC-7979-4C1E-B741-9FACE317EF1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Chair</a:t>
              </a: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8077" y="28650"/>
            <a:ext cx="70918" cy="70918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9D9033AF-2248-40FA-9E09-2C5EC0CE2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58075" y="1898568"/>
            <a:ext cx="1600200" cy="421931"/>
            <a:chOff x="5016000" y="1040449"/>
            <a:chExt cx="2160000" cy="511431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1EFCDEF2-59EF-4EB8-929D-3D3A7A5FA64D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Libby </a:t>
              </a:r>
              <a:r>
                <a:rPr lang="en-US" sz="1000" b="1" dirty="0" err="1">
                  <a:solidFill>
                    <a:schemeClr val="tx1"/>
                  </a:solidFill>
                </a:rPr>
                <a:t>Loyd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2E58C083-7E4E-4DBF-B81F-8EB0FFF7CCD8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Executive Director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27C9B0AC-23E0-4F0C-8E0F-80E30C89D2F7}"/>
              </a:ext>
            </a:extLst>
          </p:cNvPr>
          <p:cNvGrpSpPr/>
          <p:nvPr/>
        </p:nvGrpSpPr>
        <p:grpSpPr>
          <a:xfrm>
            <a:off x="345220" y="4552132"/>
            <a:ext cx="1600200" cy="609707"/>
            <a:chOff x="1505552" y="2334607"/>
            <a:chExt cx="1143943" cy="609707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5305C9E3-49E0-4E6A-807E-12782B86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6E3320C4-D1A0-44F8-9E00-6928D5307850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Matthew Barr</a:t>
                </a: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071EC8E9-F6CF-41B4-A107-9FAD634D4ECD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Treasurer</a:t>
                </a:r>
              </a:p>
            </p:txBody>
          </p:sp>
        </p:grpSp>
        <p:cxnSp>
          <p:nvCxnSpPr>
            <p:cNvPr id="222" name="Straight Connector 221" descr="decorative element">
              <a:extLst>
                <a:ext uri="{FF2B5EF4-FFF2-40B4-BE49-F238E27FC236}">
                  <a16:creationId xmlns:a16="http://schemas.microsoft.com/office/drawing/2014/main" id="{3B28A40E-C7F4-4B96-96F7-5693381747FF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8A1DEA24-AC5F-44A7-B272-1A89A6176AE5}"/>
              </a:ext>
            </a:extLst>
          </p:cNvPr>
          <p:cNvGrpSpPr/>
          <p:nvPr/>
        </p:nvGrpSpPr>
        <p:grpSpPr>
          <a:xfrm>
            <a:off x="323758" y="3184940"/>
            <a:ext cx="1600200" cy="609707"/>
            <a:chOff x="1505552" y="2334607"/>
            <a:chExt cx="1143943" cy="609707"/>
          </a:xfrm>
        </p:grpSpPr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5DC60013-24A6-4962-8B33-66C9C8541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5F7181DB-24DF-45DE-B643-87389D46E456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Ian Burnell</a:t>
                </a: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9E7A9B33-5485-4AC0-9DBC-3A81A516F6DE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Chair of CoC</a:t>
                </a:r>
              </a:p>
            </p:txBody>
          </p:sp>
        </p:grpSp>
        <p:cxnSp>
          <p:nvCxnSpPr>
            <p:cNvPr id="236" name="Straight Connector 235" descr="decorative element">
              <a:extLst>
                <a:ext uri="{FF2B5EF4-FFF2-40B4-BE49-F238E27FC236}">
                  <a16:creationId xmlns:a16="http://schemas.microsoft.com/office/drawing/2014/main" id="{13086D79-5AF8-4AC3-8E7A-B8CBDFAAEE8E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FF6DB65E-1588-4D40-B753-4BD71E2D2408}"/>
              </a:ext>
            </a:extLst>
          </p:cNvPr>
          <p:cNvGrpSpPr/>
          <p:nvPr/>
        </p:nvGrpSpPr>
        <p:grpSpPr>
          <a:xfrm>
            <a:off x="345220" y="5255443"/>
            <a:ext cx="1600200" cy="609707"/>
            <a:chOff x="1505552" y="2334607"/>
            <a:chExt cx="1143943" cy="609707"/>
          </a:xfrm>
        </p:grpSpPr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DE7BA706-98AA-4D86-81EC-A890FF977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5F25577-ABDD-403D-9ED4-B0BCBFCBBF95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Obi </a:t>
                </a:r>
                <a:r>
                  <a:rPr lang="en-US" sz="1000" b="1" dirty="0" err="1">
                    <a:solidFill>
                      <a:prstClr val="black"/>
                    </a:solidFill>
                  </a:rPr>
                  <a:t>Anyadiegwu</a:t>
                </a:r>
                <a:endParaRPr lang="en-US" sz="10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BA9FEC8B-19C3-45D4-9593-AC9926F1A752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Member at Large 1</a:t>
                </a:r>
              </a:p>
            </p:txBody>
          </p:sp>
        </p:grpSp>
        <p:cxnSp>
          <p:nvCxnSpPr>
            <p:cNvPr id="241" name="Straight Connector 240" descr="decorative element">
              <a:extLst>
                <a:ext uri="{FF2B5EF4-FFF2-40B4-BE49-F238E27FC236}">
                  <a16:creationId xmlns:a16="http://schemas.microsoft.com/office/drawing/2014/main" id="{3E7C60EF-1486-42AE-8C98-6A3115D171EA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4302F217-B040-4861-950F-A16E10FBF31A}"/>
              </a:ext>
            </a:extLst>
          </p:cNvPr>
          <p:cNvGrpSpPr/>
          <p:nvPr/>
        </p:nvGrpSpPr>
        <p:grpSpPr>
          <a:xfrm>
            <a:off x="323758" y="3868536"/>
            <a:ext cx="1600200" cy="609707"/>
            <a:chOff x="1505552" y="2334607"/>
            <a:chExt cx="1143943" cy="609707"/>
          </a:xfrm>
        </p:grpSpPr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A36D6343-20AC-4E8B-AE71-D1EABE83BE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B220A129-7AC2-4FB5-87FA-385C0BC855FD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Eitan Lis</a:t>
                </a:r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41C08A5-F36B-4F2D-8D10-3844DD4E258B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Secretary</a:t>
                </a:r>
              </a:p>
            </p:txBody>
          </p:sp>
        </p:grpSp>
        <p:cxnSp>
          <p:nvCxnSpPr>
            <p:cNvPr id="246" name="Straight Connector 245" descr="decorative element">
              <a:extLst>
                <a:ext uri="{FF2B5EF4-FFF2-40B4-BE49-F238E27FC236}">
                  <a16:creationId xmlns:a16="http://schemas.microsoft.com/office/drawing/2014/main" id="{AE12689C-7BF9-4B04-B625-DDD853FF037F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7657CABF-6F9A-4418-9FD7-6FA7B9CB0DB8}"/>
              </a:ext>
            </a:extLst>
          </p:cNvPr>
          <p:cNvGrpSpPr/>
          <p:nvPr/>
        </p:nvGrpSpPr>
        <p:grpSpPr>
          <a:xfrm>
            <a:off x="345220" y="5929916"/>
            <a:ext cx="1600200" cy="609707"/>
            <a:chOff x="1505552" y="2334607"/>
            <a:chExt cx="1143943" cy="609707"/>
          </a:xfrm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9244DACB-4714-4827-AC91-8D8B16787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9D947D18-AD08-4367-AC1C-062C19A9DDDE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Mauricio Elizondo</a:t>
                </a:r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A723AF22-5F89-4D7F-BEFD-BB3956B2F974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Member at Large 2</a:t>
                </a:r>
              </a:p>
            </p:txBody>
          </p:sp>
        </p:grpSp>
        <p:cxnSp>
          <p:nvCxnSpPr>
            <p:cNvPr id="251" name="Straight Connector 250" descr="decorative element">
              <a:extLst>
                <a:ext uri="{FF2B5EF4-FFF2-40B4-BE49-F238E27FC236}">
                  <a16:creationId xmlns:a16="http://schemas.microsoft.com/office/drawing/2014/main" id="{6A7F350F-4A74-47E7-8FE8-358EE5689522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4" name="Connector: Elbow 95" descr="decorative element">
            <a:extLst>
              <a:ext uri="{FF2B5EF4-FFF2-40B4-BE49-F238E27FC236}">
                <a16:creationId xmlns:a16="http://schemas.microsoft.com/office/drawing/2014/main" id="{05442376-F51F-48A9-B31E-6AAAD227DCE0}"/>
              </a:ext>
            </a:extLst>
          </p:cNvPr>
          <p:cNvCxnSpPr>
            <a:cxnSpLocks/>
            <a:stCxn id="28" idx="0"/>
            <a:endCxn id="19" idx="2"/>
          </p:cNvCxnSpPr>
          <p:nvPr/>
        </p:nvCxnSpPr>
        <p:spPr>
          <a:xfrm rot="5400000" flipH="1" flipV="1">
            <a:off x="557776" y="1934947"/>
            <a:ext cx="1111157" cy="45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or: Elbow 95" descr="decorative element">
            <a:extLst>
              <a:ext uri="{FF2B5EF4-FFF2-40B4-BE49-F238E27FC236}">
                <a16:creationId xmlns:a16="http://schemas.microsoft.com/office/drawing/2014/main" id="{2593C8BF-A776-4436-A06A-75C190FB6D4A}"/>
              </a:ext>
            </a:extLst>
          </p:cNvPr>
          <p:cNvCxnSpPr>
            <a:cxnSpLocks/>
            <a:stCxn id="198" idx="0"/>
            <a:endCxn id="19" idx="2"/>
          </p:cNvCxnSpPr>
          <p:nvPr/>
        </p:nvCxnSpPr>
        <p:spPr>
          <a:xfrm rot="16200000" flipV="1">
            <a:off x="3326392" y="-833215"/>
            <a:ext cx="518973" cy="494459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D38F8988-5D70-4077-A965-77C08002C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78993" y="3503310"/>
            <a:ext cx="1600200" cy="449136"/>
            <a:chOff x="4544127" y="3090121"/>
            <a:chExt cx="1388313" cy="544407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6E8D5469-95AB-4F47-82D2-B6BF7FF45DAF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Morgan Kainu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C8E6671D-6AAC-435B-83A3-5F25DEE411CE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Spacevision </a:t>
              </a:r>
              <a:r>
                <a:rPr lang="en-US" sz="1000" b="1" dirty="0" err="1">
                  <a:solidFill>
                    <a:schemeClr val="bg1"/>
                  </a:solidFill>
                </a:rPr>
                <a:t>Liason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B21C9C1E-F883-46D9-AE32-859EA48F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97011" y="4192403"/>
            <a:ext cx="1600200" cy="449136"/>
            <a:chOff x="8010825" y="3090121"/>
            <a:chExt cx="1386544" cy="544407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E8D6C722-7B1B-4DE5-9D6C-329F98D82218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AC455D1F-D0AF-441E-95E7-220C689ECC05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USA Chapter Exp Manager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E468DF8B-4795-4E15-B308-BD9859F1F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06469" y="3494214"/>
            <a:ext cx="1600200" cy="449136"/>
            <a:chOff x="9744174" y="3090121"/>
            <a:chExt cx="1387558" cy="544407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58151FA2-9678-40B8-94B0-9DB3937383B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err="1">
                  <a:solidFill>
                    <a:schemeClr val="tx1"/>
                  </a:solidFill>
                </a:rPr>
                <a:t>Sumayya</a:t>
              </a:r>
              <a:r>
                <a:rPr lang="en-US" sz="1000" b="1" dirty="0">
                  <a:solidFill>
                    <a:schemeClr val="tx1"/>
                  </a:solidFill>
                </a:rPr>
                <a:t> </a:t>
              </a:r>
              <a:r>
                <a:rPr lang="en-US" sz="1000" b="1" dirty="0" err="1">
                  <a:solidFill>
                    <a:schemeClr val="tx1"/>
                  </a:solidFill>
                </a:rPr>
                <a:t>Abukhalil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E1FCBFB3-D2FF-438C-A2D0-BF7069F815A3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SEDS SAT 2 Manager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30B02833-52A5-4DE9-8170-E1C88A2D4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29702" y="4180657"/>
            <a:ext cx="1600200" cy="449136"/>
            <a:chOff x="9744174" y="3090121"/>
            <a:chExt cx="1387558" cy="544407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3856B6B1-9180-43EF-A2B3-5EEAB09F8474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Alex Thornton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AD59AB16-B491-492A-A36A-B7E5DB471406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USRC Manager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29222066-2669-4417-9B1E-860C5481A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403084" y="4180657"/>
            <a:ext cx="1600200" cy="449136"/>
            <a:chOff x="4544127" y="3090121"/>
            <a:chExt cx="1388313" cy="544407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D637BE63-1170-41CC-9510-E309DB06D1E1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Albert Lin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D889C3F1-7737-4390-8893-9AD3C72B42FA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Webmaster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404A0E36-F1A7-4679-9E0D-D0A2152A4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78993" y="4825464"/>
            <a:ext cx="1600200" cy="449136"/>
            <a:chOff x="4544127" y="3090121"/>
            <a:chExt cx="1388313" cy="544407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044A077-5C5B-4C1A-89F4-9004CB9FE72D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BD3D22F-E2B8-444C-B45E-5ABA4EFD8F0C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Social Media Coordinator</a:t>
              </a: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3A3407A9-00B4-44E0-8833-BA21D2F9A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78993" y="5479004"/>
            <a:ext cx="1600200" cy="449136"/>
            <a:chOff x="4544127" y="3090121"/>
            <a:chExt cx="1388313" cy="544407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FA64836C-FAD7-49F4-9FB5-04DE6E0B544C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C926B727-9115-46A4-9CB0-7D63CFED19A8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Alumni Coordinator</a:t>
              </a: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4F19086C-4CD4-4E94-9A80-098A20073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86310" y="3512478"/>
            <a:ext cx="1600200" cy="449136"/>
            <a:chOff x="8010825" y="3090121"/>
            <a:chExt cx="1386544" cy="544407"/>
          </a:xfrm>
        </p:grpSpPr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2CC55615-C7E9-4447-A526-BA4FB47FB2B9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Eric Laughlin</a:t>
              </a: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7FE1C348-805A-4A93-B28C-2928D1692E46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Job Site Manager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DB1E9559-0415-45EB-8BD6-67C284E2F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83914" y="4829675"/>
            <a:ext cx="1600200" cy="449136"/>
            <a:chOff x="9744174" y="3090121"/>
            <a:chExt cx="1387558" cy="544407"/>
          </a:xfrm>
        </p:grpSpPr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8962841B-8134-4D15-834A-E24F716F8382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Nicole Chase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7A18AA54-1061-4B05-A719-3D261C808BF2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SSPI Manager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DDCCFCE8-CE3D-4E5E-9E85-A8BEE298D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61359" y="5510425"/>
            <a:ext cx="1600200" cy="449136"/>
            <a:chOff x="9744174" y="3090121"/>
            <a:chExt cx="1387558" cy="544407"/>
          </a:xfrm>
        </p:grpSpPr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EBAEE109-1662-452B-886A-E8D874CDA992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Justine Walker</a:t>
              </a: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BB38E128-00D5-47A2-8F36-903A2EE0A6CC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DALI Manager</a:t>
              </a:r>
            </a:p>
          </p:txBody>
        </p:sp>
      </p:grpSp>
      <p:cxnSp>
        <p:nvCxnSpPr>
          <p:cNvPr id="301" name="Connector: Elbow 95" descr="decorative element">
            <a:extLst>
              <a:ext uri="{FF2B5EF4-FFF2-40B4-BE49-F238E27FC236}">
                <a16:creationId xmlns:a16="http://schemas.microsoft.com/office/drawing/2014/main" id="{2B3C9A6D-BBE3-46B7-9F71-CC728D963B26}"/>
              </a:ext>
            </a:extLst>
          </p:cNvPr>
          <p:cNvCxnSpPr>
            <a:cxnSpLocks/>
            <a:stCxn id="32" idx="0"/>
            <a:endCxn id="199" idx="2"/>
          </p:cNvCxnSpPr>
          <p:nvPr/>
        </p:nvCxnSpPr>
        <p:spPr>
          <a:xfrm rot="5400000" flipH="1" flipV="1">
            <a:off x="4963730" y="1499944"/>
            <a:ext cx="273890" cy="1915000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or: Elbow 95" descr="decorative element">
            <a:extLst>
              <a:ext uri="{FF2B5EF4-FFF2-40B4-BE49-F238E27FC236}">
                <a16:creationId xmlns:a16="http://schemas.microsoft.com/office/drawing/2014/main" id="{D8776BC3-CEA0-498B-A24F-50E1FF9DBFE5}"/>
              </a:ext>
            </a:extLst>
          </p:cNvPr>
          <p:cNvCxnSpPr>
            <a:cxnSpLocks/>
            <a:stCxn id="40" idx="0"/>
            <a:endCxn id="199" idx="2"/>
          </p:cNvCxnSpPr>
          <p:nvPr/>
        </p:nvCxnSpPr>
        <p:spPr>
          <a:xfrm rot="5400000" flipH="1" flipV="1">
            <a:off x="5919134" y="2457687"/>
            <a:ext cx="276228" cy="185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nector: Elbow 95" descr="decorative element">
            <a:extLst>
              <a:ext uri="{FF2B5EF4-FFF2-40B4-BE49-F238E27FC236}">
                <a16:creationId xmlns:a16="http://schemas.microsoft.com/office/drawing/2014/main" id="{22271F2F-7D66-47F9-9B1C-102B11E51EC3}"/>
              </a:ext>
            </a:extLst>
          </p:cNvPr>
          <p:cNvCxnSpPr>
            <a:cxnSpLocks/>
            <a:stCxn id="44" idx="0"/>
            <a:endCxn id="199" idx="2"/>
          </p:cNvCxnSpPr>
          <p:nvPr/>
        </p:nvCxnSpPr>
        <p:spPr>
          <a:xfrm rot="16200000" flipV="1">
            <a:off x="6878841" y="1499833"/>
            <a:ext cx="273890" cy="1915221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or: Elbow 95" descr="decorative element">
            <a:extLst>
              <a:ext uri="{FF2B5EF4-FFF2-40B4-BE49-F238E27FC236}">
                <a16:creationId xmlns:a16="http://schemas.microsoft.com/office/drawing/2014/main" id="{1F9AAF91-41C8-46EB-BB2B-343AAD926707}"/>
              </a:ext>
            </a:extLst>
          </p:cNvPr>
          <p:cNvCxnSpPr>
            <a:cxnSpLocks/>
            <a:stCxn id="263" idx="0"/>
            <a:endCxn id="45" idx="2"/>
          </p:cNvCxnSpPr>
          <p:nvPr/>
        </p:nvCxnSpPr>
        <p:spPr>
          <a:xfrm rot="5400000" flipH="1" flipV="1">
            <a:off x="7770277" y="3268541"/>
            <a:ext cx="450689" cy="659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nector: Elbow 95" descr="decorative element">
            <a:extLst>
              <a:ext uri="{FF2B5EF4-FFF2-40B4-BE49-F238E27FC236}">
                <a16:creationId xmlns:a16="http://schemas.microsoft.com/office/drawing/2014/main" id="{E94B2976-F4A0-4A40-B911-ECF8A8D0ADC7}"/>
              </a:ext>
            </a:extLst>
          </p:cNvPr>
          <p:cNvCxnSpPr>
            <a:cxnSpLocks/>
            <a:stCxn id="293" idx="0"/>
            <a:endCxn id="41" idx="2"/>
          </p:cNvCxnSpPr>
          <p:nvPr/>
        </p:nvCxnSpPr>
        <p:spPr>
          <a:xfrm rot="5400000" flipH="1" flipV="1">
            <a:off x="5843409" y="3278165"/>
            <a:ext cx="466615" cy="20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or: Elbow 95" descr="decorative element">
            <a:extLst>
              <a:ext uri="{FF2B5EF4-FFF2-40B4-BE49-F238E27FC236}">
                <a16:creationId xmlns:a16="http://schemas.microsoft.com/office/drawing/2014/main" id="{B9EF7524-05E5-4F22-AAE9-FD25EB765E7A}"/>
              </a:ext>
            </a:extLst>
          </p:cNvPr>
          <p:cNvCxnSpPr>
            <a:cxnSpLocks/>
            <a:stCxn id="257" idx="0"/>
            <a:endCxn id="33" idx="2"/>
          </p:cNvCxnSpPr>
          <p:nvPr/>
        </p:nvCxnSpPr>
        <p:spPr>
          <a:xfrm rot="16200000" flipV="1">
            <a:off x="3937096" y="3273018"/>
            <a:ext cx="459785" cy="799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C76E73-3D1E-48BD-A8D4-396C3097623B}"/>
              </a:ext>
            </a:extLst>
          </p:cNvPr>
          <p:cNvSpPr txBox="1"/>
          <p:nvPr/>
        </p:nvSpPr>
        <p:spPr>
          <a:xfrm>
            <a:off x="3561305" y="336117"/>
            <a:ext cx="26522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SEDS USA Board and Staff</a:t>
            </a:r>
          </a:p>
          <a:p>
            <a:pPr algn="ctr"/>
            <a:r>
              <a:rPr lang="en-US" sz="1600" dirty="0"/>
              <a:t>By End of November 2019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0C4694-4509-48F7-8B3D-30B0D2524A1A}"/>
              </a:ext>
            </a:extLst>
          </p:cNvPr>
          <p:cNvSpPr/>
          <p:nvPr/>
        </p:nvSpPr>
        <p:spPr>
          <a:xfrm>
            <a:off x="7229024" y="259172"/>
            <a:ext cx="26522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u="sng" dirty="0">
                <a:latin typeface="Calibri" panose="020F0502020204030204" pitchFamily="34" charset="0"/>
              </a:rPr>
              <a:t>SEDS USA Staff – No Position Currently</a:t>
            </a:r>
            <a:r>
              <a:rPr lang="en-US" sz="1200" dirty="0">
                <a:latin typeface="Calibri" panose="020F0502020204030204" pitchFamily="34" charset="0"/>
              </a:rPr>
              <a:t> </a:t>
            </a:r>
            <a:endParaRPr lang="en-US" sz="1200" dirty="0">
              <a:latin typeface="Segoe UI" panose="020B0502040204020203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Justine Walker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Anand 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Biradar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Jessica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Maschino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JJ Fiedler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Megan Bennett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Anthony 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Razzo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Miekkal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 Clarkson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B36614-D0E8-4CFD-8AE5-A903D137556E}"/>
              </a:ext>
            </a:extLst>
          </p:cNvPr>
          <p:cNvSpPr txBox="1"/>
          <p:nvPr/>
        </p:nvSpPr>
        <p:spPr>
          <a:xfrm>
            <a:off x="71932" y="6964065"/>
            <a:ext cx="234740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Board</a:t>
            </a:r>
          </a:p>
          <a:p>
            <a:pPr algn="ctr"/>
            <a:r>
              <a:rPr lang="en-US" sz="1050" dirty="0"/>
              <a:t>To develop new initiatives/projects to increase the impact of SEDS nationwide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1226AB-B8FE-4145-BF18-476FAE9E02F8}"/>
              </a:ext>
            </a:extLst>
          </p:cNvPr>
          <p:cNvCxnSpPr>
            <a:cxnSpLocks/>
          </p:cNvCxnSpPr>
          <p:nvPr/>
        </p:nvCxnSpPr>
        <p:spPr>
          <a:xfrm>
            <a:off x="2667000" y="1923469"/>
            <a:ext cx="0" cy="5582277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id="{2608894A-5B20-4EE5-AC6F-6841020A32CF}"/>
              </a:ext>
            </a:extLst>
          </p:cNvPr>
          <p:cNvSpPr txBox="1"/>
          <p:nvPr/>
        </p:nvSpPr>
        <p:spPr>
          <a:xfrm>
            <a:off x="4907951" y="6802482"/>
            <a:ext cx="2399308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Staff</a:t>
            </a:r>
          </a:p>
          <a:p>
            <a:pPr algn="ctr"/>
            <a:r>
              <a:rPr lang="en-US" sz="1050" dirty="0"/>
              <a:t>To maintain solidified initiatives/projects to continue the reach of SEDS USA to its chapter and surrounding communities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8B69E36-AD94-4C0E-BAC7-AE044939C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22352" y="1834927"/>
            <a:ext cx="1600200" cy="421931"/>
            <a:chOff x="5016000" y="1040449"/>
            <a:chExt cx="2160000" cy="511431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E193524-696D-403D-BCE0-0CA2288A04CB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Libby </a:t>
              </a:r>
              <a:r>
                <a:rPr lang="en-US" sz="1000" b="1" dirty="0" err="1">
                  <a:solidFill>
                    <a:schemeClr val="tx1"/>
                  </a:solidFill>
                </a:rPr>
                <a:t>Loyd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DC4A145-8D89-49A3-B8F6-AD19B8DD3D55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accent6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ED (Non-Voting)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6EB1506-B410-4ED3-BAB5-A36915A80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79671" y="6126961"/>
            <a:ext cx="1600200" cy="449136"/>
            <a:chOff x="4544127" y="3090121"/>
            <a:chExt cx="1388313" cy="54440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AAF4642-FF17-4234-A5C8-DCE1203B616E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586F944-0039-44B1-933E-DB8F9A2DC1D6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>
                  <a:solidFill>
                    <a:schemeClr val="bg1"/>
                  </a:solidFill>
                </a:rPr>
                <a:t>Diversity and Inclusion Mgr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0372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E4B64F0C-D8B5-4B34-A22A-D85D0F7D2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66922" y="2596727"/>
            <a:ext cx="1600200" cy="449136"/>
            <a:chOff x="8010825" y="3090121"/>
            <a:chExt cx="1386544" cy="54440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BD7287-E572-4289-A072-B39B574151C1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FILLED IN NOVEMBER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0170B1-F933-4621-B15D-52CA42553300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Director of Development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4B9E92-D14A-4F75-88C6-459716737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84573" y="2594389"/>
            <a:ext cx="1600200" cy="449136"/>
            <a:chOff x="9744174" y="3090121"/>
            <a:chExt cx="1387558" cy="5444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59A8A5-B7C2-4281-BC49-3B1FBAB6F7E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FILLED IN NOVEMBER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6FC325-8328-441D-A7A0-0325372DC7CD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Director of Projects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0C17FD-0081-40EF-A9FD-74C7001B8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54781" y="2594389"/>
            <a:ext cx="1600200" cy="449136"/>
            <a:chOff x="4544127" y="3090121"/>
            <a:chExt cx="1388313" cy="5444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9D3686-F316-4353-8E34-486E47731DE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err="1">
                  <a:solidFill>
                    <a:schemeClr val="tx1"/>
                  </a:solidFill>
                </a:rPr>
                <a:t>Joalda</a:t>
              </a:r>
              <a:r>
                <a:rPr lang="en-US" sz="1000" b="1" dirty="0">
                  <a:solidFill>
                    <a:schemeClr val="tx1"/>
                  </a:solidFill>
                </a:rPr>
                <a:t> </a:t>
              </a:r>
              <a:r>
                <a:rPr lang="en-US" sz="1000" b="1" dirty="0" err="1">
                  <a:solidFill>
                    <a:schemeClr val="tx1"/>
                  </a:solidFill>
                </a:rPr>
                <a:t>Morancy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BC051C-564D-4692-A9F7-7318F9F117E2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Director of Operations</a:t>
              </a: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8077" y="28650"/>
            <a:ext cx="70918" cy="70918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9D9033AF-2248-40FA-9E09-2C5EC0CE2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58075" y="1898568"/>
            <a:ext cx="1600200" cy="421931"/>
            <a:chOff x="5016000" y="1040449"/>
            <a:chExt cx="2160000" cy="511431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1EFCDEF2-59EF-4EB8-929D-3D3A7A5FA64D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Libby </a:t>
              </a:r>
              <a:r>
                <a:rPr lang="en-US" sz="1000" b="1" dirty="0" err="1">
                  <a:solidFill>
                    <a:schemeClr val="tx1"/>
                  </a:solidFill>
                </a:rPr>
                <a:t>Loyd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2E58C083-7E4E-4DBF-B81F-8EB0FFF7CCD8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Executive Director</a:t>
              </a:r>
            </a:p>
          </p:txBody>
        </p:sp>
      </p:grpSp>
      <p:cxnSp>
        <p:nvCxnSpPr>
          <p:cNvPr id="255" name="Connector: Elbow 95" descr="decorative element">
            <a:extLst>
              <a:ext uri="{FF2B5EF4-FFF2-40B4-BE49-F238E27FC236}">
                <a16:creationId xmlns:a16="http://schemas.microsoft.com/office/drawing/2014/main" id="{2593C8BF-A776-4436-A06A-75C190FB6D4A}"/>
              </a:ext>
            </a:extLst>
          </p:cNvPr>
          <p:cNvCxnSpPr>
            <a:cxnSpLocks/>
            <a:stCxn id="198" idx="0"/>
          </p:cNvCxnSpPr>
          <p:nvPr/>
        </p:nvCxnSpPr>
        <p:spPr>
          <a:xfrm rot="16200000" flipV="1">
            <a:off x="3326392" y="-833215"/>
            <a:ext cx="518973" cy="494459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D38F8988-5D70-4077-A965-77C08002C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78993" y="3503310"/>
            <a:ext cx="1600200" cy="449136"/>
            <a:chOff x="4544127" y="3090121"/>
            <a:chExt cx="1388313" cy="544407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6E8D5469-95AB-4F47-82D2-B6BF7FF45DAF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Morgan Kainu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C8E6671D-6AAC-435B-83A3-5F25DEE411CE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Spacevision </a:t>
              </a:r>
              <a:r>
                <a:rPr lang="en-US" sz="1000" b="1" dirty="0" err="1">
                  <a:solidFill>
                    <a:schemeClr val="bg1"/>
                  </a:solidFill>
                </a:rPr>
                <a:t>Liason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E468DF8B-4795-4E15-B308-BD9859F1F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06469" y="3494214"/>
            <a:ext cx="1600200" cy="449136"/>
            <a:chOff x="9744174" y="3090121"/>
            <a:chExt cx="1387558" cy="544407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58151FA2-9678-40B8-94B0-9DB3937383B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err="1">
                  <a:solidFill>
                    <a:schemeClr val="tx1"/>
                  </a:solidFill>
                </a:rPr>
                <a:t>Sumayya</a:t>
              </a:r>
              <a:r>
                <a:rPr lang="en-US" sz="1000" b="1" dirty="0">
                  <a:solidFill>
                    <a:schemeClr val="tx1"/>
                  </a:solidFill>
                </a:rPr>
                <a:t> </a:t>
              </a:r>
              <a:r>
                <a:rPr lang="en-US" sz="1000" b="1" dirty="0" err="1">
                  <a:solidFill>
                    <a:schemeClr val="tx1"/>
                  </a:solidFill>
                </a:rPr>
                <a:t>Abukhalil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E1FCBFB3-D2FF-438C-A2D0-BF7069F815A3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SEDS SAT 2 Manager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30B02833-52A5-4DE9-8170-E1C88A2D4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29702" y="4180657"/>
            <a:ext cx="1600200" cy="449136"/>
            <a:chOff x="9744174" y="3090121"/>
            <a:chExt cx="1387558" cy="544407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3856B6B1-9180-43EF-A2B3-5EEAB09F8474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Alex Thornton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AD59AB16-B491-492A-A36A-B7E5DB471406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USRC Manager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29222066-2669-4417-9B1E-860C5481A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403084" y="4180657"/>
            <a:ext cx="1600200" cy="449136"/>
            <a:chOff x="4544127" y="3090121"/>
            <a:chExt cx="1388313" cy="544407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D637BE63-1170-41CC-9510-E309DB06D1E1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Albert Lin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D889C3F1-7737-4390-8893-9AD3C72B42FA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Webmaster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404A0E36-F1A7-4679-9E0D-D0A2152A4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78993" y="4825464"/>
            <a:ext cx="1600200" cy="449136"/>
            <a:chOff x="4544127" y="3090121"/>
            <a:chExt cx="1388313" cy="544407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044A077-5C5B-4C1A-89F4-9004CB9FE72D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FILLED IN NOVEMBER</a:t>
              </a: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BD3D22F-E2B8-444C-B45E-5ABA4EFD8F0C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Social Media Coordinator</a:t>
              </a: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3A3407A9-00B4-44E0-8833-BA21D2F9A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78993" y="5479004"/>
            <a:ext cx="1600200" cy="449136"/>
            <a:chOff x="4544127" y="3090121"/>
            <a:chExt cx="1388313" cy="544407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FA64836C-FAD7-49F4-9FB5-04DE6E0B544C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FILLED IN NOVEMBER</a:t>
              </a: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C926B727-9115-46A4-9CB0-7D63CFED19A8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Alumni Coordinator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DB1E9559-0415-45EB-8BD6-67C284E2F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83914" y="4829675"/>
            <a:ext cx="1600200" cy="449136"/>
            <a:chOff x="9744174" y="3090121"/>
            <a:chExt cx="1387558" cy="544407"/>
          </a:xfrm>
        </p:grpSpPr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8962841B-8134-4D15-834A-E24F716F8382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Nicole Chase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7A18AA54-1061-4B05-A719-3D261C808BF2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SSPI Manager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DDCCFCE8-CE3D-4E5E-9E85-A8BEE298D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80409" y="5510425"/>
            <a:ext cx="1600200" cy="449136"/>
            <a:chOff x="9744174" y="3090121"/>
            <a:chExt cx="1387558" cy="544407"/>
          </a:xfrm>
        </p:grpSpPr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EBAEE109-1662-452B-886A-E8D874CDA992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Justine Walker</a:t>
              </a: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BB38E128-00D5-47A2-8F36-903A2EE0A6CC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DALI Manager</a:t>
              </a:r>
            </a:p>
          </p:txBody>
        </p:sp>
      </p:grpSp>
      <p:cxnSp>
        <p:nvCxnSpPr>
          <p:cNvPr id="301" name="Connector: Elbow 95" descr="decorative element">
            <a:extLst>
              <a:ext uri="{FF2B5EF4-FFF2-40B4-BE49-F238E27FC236}">
                <a16:creationId xmlns:a16="http://schemas.microsoft.com/office/drawing/2014/main" id="{2B3C9A6D-BBE3-46B7-9F71-CC728D963B26}"/>
              </a:ext>
            </a:extLst>
          </p:cNvPr>
          <p:cNvCxnSpPr>
            <a:cxnSpLocks/>
            <a:stCxn id="32" idx="0"/>
            <a:endCxn id="199" idx="2"/>
          </p:cNvCxnSpPr>
          <p:nvPr/>
        </p:nvCxnSpPr>
        <p:spPr>
          <a:xfrm rot="5400000" flipH="1" flipV="1">
            <a:off x="4963730" y="1499944"/>
            <a:ext cx="273890" cy="1915000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or: Elbow 95" descr="decorative element">
            <a:extLst>
              <a:ext uri="{FF2B5EF4-FFF2-40B4-BE49-F238E27FC236}">
                <a16:creationId xmlns:a16="http://schemas.microsoft.com/office/drawing/2014/main" id="{D8776BC3-CEA0-498B-A24F-50E1FF9DBFE5}"/>
              </a:ext>
            </a:extLst>
          </p:cNvPr>
          <p:cNvCxnSpPr>
            <a:cxnSpLocks/>
            <a:stCxn id="40" idx="0"/>
            <a:endCxn id="199" idx="2"/>
          </p:cNvCxnSpPr>
          <p:nvPr/>
        </p:nvCxnSpPr>
        <p:spPr>
          <a:xfrm rot="5400000" flipH="1" flipV="1">
            <a:off x="5919134" y="2457687"/>
            <a:ext cx="276228" cy="185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nector: Elbow 95" descr="decorative element">
            <a:extLst>
              <a:ext uri="{FF2B5EF4-FFF2-40B4-BE49-F238E27FC236}">
                <a16:creationId xmlns:a16="http://schemas.microsoft.com/office/drawing/2014/main" id="{22271F2F-7D66-47F9-9B1C-102B11E51EC3}"/>
              </a:ext>
            </a:extLst>
          </p:cNvPr>
          <p:cNvCxnSpPr>
            <a:cxnSpLocks/>
            <a:stCxn id="44" idx="0"/>
            <a:endCxn id="199" idx="2"/>
          </p:cNvCxnSpPr>
          <p:nvPr/>
        </p:nvCxnSpPr>
        <p:spPr>
          <a:xfrm rot="16200000" flipV="1">
            <a:off x="6878841" y="1499833"/>
            <a:ext cx="273890" cy="1915221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or: Elbow 95" descr="decorative element">
            <a:extLst>
              <a:ext uri="{FF2B5EF4-FFF2-40B4-BE49-F238E27FC236}">
                <a16:creationId xmlns:a16="http://schemas.microsoft.com/office/drawing/2014/main" id="{1F9AAF91-41C8-46EB-BB2B-343AAD926707}"/>
              </a:ext>
            </a:extLst>
          </p:cNvPr>
          <p:cNvCxnSpPr>
            <a:cxnSpLocks/>
            <a:stCxn id="263" idx="0"/>
            <a:endCxn id="45" idx="2"/>
          </p:cNvCxnSpPr>
          <p:nvPr/>
        </p:nvCxnSpPr>
        <p:spPr>
          <a:xfrm rot="5400000" flipH="1" flipV="1">
            <a:off x="7770277" y="3268541"/>
            <a:ext cx="450689" cy="659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nector: Elbow 95" descr="decorative element">
            <a:extLst>
              <a:ext uri="{FF2B5EF4-FFF2-40B4-BE49-F238E27FC236}">
                <a16:creationId xmlns:a16="http://schemas.microsoft.com/office/drawing/2014/main" id="{E94B2976-F4A0-4A40-B911-ECF8A8D0ADC7}"/>
              </a:ext>
            </a:extLst>
          </p:cNvPr>
          <p:cNvCxnSpPr>
            <a:cxnSpLocks/>
            <a:endCxn id="41" idx="2"/>
          </p:cNvCxnSpPr>
          <p:nvPr/>
        </p:nvCxnSpPr>
        <p:spPr>
          <a:xfrm rot="5400000" flipH="1" flipV="1">
            <a:off x="5848999" y="3274587"/>
            <a:ext cx="457447" cy="1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or: Elbow 95" descr="decorative element">
            <a:extLst>
              <a:ext uri="{FF2B5EF4-FFF2-40B4-BE49-F238E27FC236}">
                <a16:creationId xmlns:a16="http://schemas.microsoft.com/office/drawing/2014/main" id="{B9EF7524-05E5-4F22-AAE9-FD25EB765E7A}"/>
              </a:ext>
            </a:extLst>
          </p:cNvPr>
          <p:cNvCxnSpPr>
            <a:cxnSpLocks/>
            <a:stCxn id="257" idx="0"/>
            <a:endCxn id="33" idx="2"/>
          </p:cNvCxnSpPr>
          <p:nvPr/>
        </p:nvCxnSpPr>
        <p:spPr>
          <a:xfrm rot="16200000" flipV="1">
            <a:off x="3937096" y="3273018"/>
            <a:ext cx="459785" cy="799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C76E73-3D1E-48BD-A8D4-396C3097623B}"/>
              </a:ext>
            </a:extLst>
          </p:cNvPr>
          <p:cNvSpPr txBox="1"/>
          <p:nvPr/>
        </p:nvSpPr>
        <p:spPr>
          <a:xfrm>
            <a:off x="3561305" y="336117"/>
            <a:ext cx="26522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SEDS USA Board and Staff</a:t>
            </a:r>
          </a:p>
          <a:p>
            <a:pPr algn="ctr"/>
            <a:r>
              <a:rPr lang="en-US" sz="1600" dirty="0"/>
              <a:t>By End of December 2019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0C4694-4509-48F7-8B3D-30B0D2524A1A}"/>
              </a:ext>
            </a:extLst>
          </p:cNvPr>
          <p:cNvSpPr/>
          <p:nvPr/>
        </p:nvSpPr>
        <p:spPr>
          <a:xfrm>
            <a:off x="7229024" y="259172"/>
            <a:ext cx="26522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u="sng" dirty="0">
                <a:latin typeface="Calibri" panose="020F0502020204030204" pitchFamily="34" charset="0"/>
              </a:rPr>
              <a:t>SEDS USA Staff – No Position Currently</a:t>
            </a:r>
            <a:r>
              <a:rPr lang="en-US" sz="1200" dirty="0">
                <a:latin typeface="Calibri" panose="020F0502020204030204" pitchFamily="34" charset="0"/>
              </a:rPr>
              <a:t> </a:t>
            </a:r>
            <a:endParaRPr lang="en-US" sz="1200" dirty="0">
              <a:latin typeface="Segoe UI" panose="020B0502040204020203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Justine Walker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Anand 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Biradar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Jessica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Maschino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JJ Fiedler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Megan Bennett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Anthony 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Razzo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Miekkal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 Clarkson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1226AB-B8FE-4145-BF18-476FAE9E02F8}"/>
              </a:ext>
            </a:extLst>
          </p:cNvPr>
          <p:cNvCxnSpPr>
            <a:cxnSpLocks/>
          </p:cNvCxnSpPr>
          <p:nvPr/>
        </p:nvCxnSpPr>
        <p:spPr>
          <a:xfrm>
            <a:off x="2667000" y="1923469"/>
            <a:ext cx="0" cy="5582277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345EED9-BBE0-4F6D-ACA1-E63A18A01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79671" y="6126961"/>
            <a:ext cx="1600200" cy="449136"/>
            <a:chOff x="4544127" y="3090121"/>
            <a:chExt cx="1388313" cy="54440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B54FB18-57A0-41FB-9BB7-072F52A7B079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FILLED IN NOVEMBER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99D333B-BFB4-4FE5-B3BD-E09EB367152E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>
                  <a:solidFill>
                    <a:schemeClr val="bg1"/>
                  </a:solidFill>
                </a:rPr>
                <a:t>Diversity and Inclusion Mgr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EFC48E1-1097-4125-B1FD-3EE65A7D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97282" y="6774918"/>
            <a:ext cx="1600200" cy="449136"/>
            <a:chOff x="4544127" y="3090121"/>
            <a:chExt cx="1388313" cy="544407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0D90B5C-898B-40B9-85F4-7630BE61039F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649A9E7-AE05-4DD6-AD95-7F924ACBAF8F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Wiki Manager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00C1C79-8645-4DF9-AEA4-730E7B2A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66922" y="4867354"/>
            <a:ext cx="1600200" cy="449136"/>
            <a:chOff x="8010825" y="3090121"/>
            <a:chExt cx="1386544" cy="54440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1C0D2BF-55DC-4FAB-A42D-1C95F781ED8D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D3BC889-E49A-4EB0-8E7E-A6250C3DEF1F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Int Chapter Exp </a:t>
              </a:r>
              <a:r>
                <a:rPr lang="en-US" sz="1000" b="1" dirty="0" err="1">
                  <a:solidFill>
                    <a:schemeClr val="bg1"/>
                  </a:solidFill>
                </a:rPr>
                <a:t>Mgr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D35B882-A91D-48A1-BD8F-18E8BB153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88323" y="5554862"/>
            <a:ext cx="1600200" cy="449136"/>
            <a:chOff x="8010825" y="3090121"/>
            <a:chExt cx="1386544" cy="5444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F1C87BB-84E7-42C7-AEFF-2A4BC61BBB77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5DF83DC0-4AEB-4315-BA00-FB967AE848A1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Strategic Partnerships Cord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E964F05-2265-4744-B4FF-F38434ED2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80409" y="6167733"/>
            <a:ext cx="1600200" cy="449136"/>
            <a:chOff x="9744174" y="3090121"/>
            <a:chExt cx="1387558" cy="544407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3C61D32-6BFE-4324-8641-DAF55E692769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F14B5E1-C1AB-4B39-AE09-F053CC9D2604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BPC Manager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4464FD7-27C6-4300-B3DD-72D9A86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97014" y="4192400"/>
            <a:ext cx="1600197" cy="449138"/>
            <a:chOff x="8010825" y="3090121"/>
            <a:chExt cx="1386541" cy="54441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2F12A3B-D4E4-4872-8638-FD0B2E40233C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FILLED IN NOVEMBER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8B667E9-1BC9-4840-AAAA-93AF601C7ABA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USA Chapter Exp Manager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FFB7C72-7D2F-420D-AD30-ACB218E23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86310" y="3512478"/>
            <a:ext cx="1600200" cy="449136"/>
            <a:chOff x="8010825" y="3090121"/>
            <a:chExt cx="1386544" cy="544407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E18707E-1E27-4633-B854-08FB7FB7822C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Eric Laughlin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052C3C4-34C6-4918-9496-FB9BA1B55352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Job Site Manager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55F3670-EE9E-41F9-8D7D-A8C557E8D542}"/>
              </a:ext>
            </a:extLst>
          </p:cNvPr>
          <p:cNvGrpSpPr/>
          <p:nvPr/>
        </p:nvGrpSpPr>
        <p:grpSpPr>
          <a:xfrm>
            <a:off x="323758" y="2490752"/>
            <a:ext cx="1600200" cy="609707"/>
            <a:chOff x="1505552" y="2334607"/>
            <a:chExt cx="1143943" cy="609707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8E0DD20E-05FE-4F1D-A583-143C677486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7C537AE-FE4E-4B40-A99D-C6A57C2EA7B2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George Sarkodie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6D35D3D-4A0A-4782-A652-80FCC30608FF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Vice Chair</a:t>
                </a:r>
              </a:p>
            </p:txBody>
          </p:sp>
        </p:grpSp>
        <p:cxnSp>
          <p:nvCxnSpPr>
            <p:cNvPr id="117" name="Straight Connector 116" descr="decorative element">
              <a:extLst>
                <a:ext uri="{FF2B5EF4-FFF2-40B4-BE49-F238E27FC236}">
                  <a16:creationId xmlns:a16="http://schemas.microsoft.com/office/drawing/2014/main" id="{C708B9A3-A0F7-4727-B263-D8680B94A9DE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23E4EC7-26EE-4E7C-BDE1-203847EC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3481" y="957664"/>
            <a:ext cx="1600200" cy="421931"/>
            <a:chOff x="5016000" y="1040449"/>
            <a:chExt cx="2160000" cy="511431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D26508B-E945-44BF-B992-20BC11927BB9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Charlie Nitschelm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277309A-5072-4799-A187-0E13B5692DA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Chair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9585FDF-EB3C-4E4A-A1E4-B7819CB33109}"/>
              </a:ext>
            </a:extLst>
          </p:cNvPr>
          <p:cNvGrpSpPr/>
          <p:nvPr/>
        </p:nvGrpSpPr>
        <p:grpSpPr>
          <a:xfrm>
            <a:off x="345220" y="4552132"/>
            <a:ext cx="1600200" cy="609707"/>
            <a:chOff x="1505552" y="2334607"/>
            <a:chExt cx="1143943" cy="609707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4BBD8BBE-12AC-40A3-BEFB-4EECFBCD3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CF5E94D3-7604-4474-921F-13BAE71AF112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Matthew Barr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BE3906E-F7D9-4340-8EE2-0BCAC1AD0523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Treasurer</a:t>
                </a:r>
              </a:p>
            </p:txBody>
          </p:sp>
        </p:grpSp>
        <p:cxnSp>
          <p:nvCxnSpPr>
            <p:cNvPr id="125" name="Straight Connector 124" descr="decorative element">
              <a:extLst>
                <a:ext uri="{FF2B5EF4-FFF2-40B4-BE49-F238E27FC236}">
                  <a16:creationId xmlns:a16="http://schemas.microsoft.com/office/drawing/2014/main" id="{043419A3-E19F-4D89-BB27-5F0D0DE151D7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648B2E7-0A49-4B0D-A560-711CA2B529D4}"/>
              </a:ext>
            </a:extLst>
          </p:cNvPr>
          <p:cNvGrpSpPr/>
          <p:nvPr/>
        </p:nvGrpSpPr>
        <p:grpSpPr>
          <a:xfrm>
            <a:off x="323758" y="3184940"/>
            <a:ext cx="1600200" cy="609707"/>
            <a:chOff x="1505552" y="2334607"/>
            <a:chExt cx="1143943" cy="609707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69DC92D-38BA-4FA8-A041-D75292343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86C524A0-7E94-4F89-8211-15F14F274A74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Ian Burnell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E950649-8B18-4625-B301-7C1A14161276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Chair of CoC</a:t>
                </a:r>
              </a:p>
            </p:txBody>
          </p:sp>
        </p:grpSp>
        <p:cxnSp>
          <p:nvCxnSpPr>
            <p:cNvPr id="130" name="Straight Connector 129" descr="decorative element">
              <a:extLst>
                <a:ext uri="{FF2B5EF4-FFF2-40B4-BE49-F238E27FC236}">
                  <a16:creationId xmlns:a16="http://schemas.microsoft.com/office/drawing/2014/main" id="{41A0BA0D-0642-47FF-9092-F9A73DDB4F8B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8240B80-36F6-4F45-9FF3-7A157DC9EC06}"/>
              </a:ext>
            </a:extLst>
          </p:cNvPr>
          <p:cNvGrpSpPr/>
          <p:nvPr/>
        </p:nvGrpSpPr>
        <p:grpSpPr>
          <a:xfrm>
            <a:off x="345220" y="5255443"/>
            <a:ext cx="1600200" cy="609707"/>
            <a:chOff x="1505552" y="2334607"/>
            <a:chExt cx="1143943" cy="609707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EE1BFFE5-070A-4525-8CE9-BB50E441D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E2D28FB9-9EAC-4F86-9C45-CE48B668DB0A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Obi </a:t>
                </a:r>
                <a:r>
                  <a:rPr lang="en-US" sz="1000" b="1" dirty="0" err="1">
                    <a:solidFill>
                      <a:prstClr val="black"/>
                    </a:solidFill>
                  </a:rPr>
                  <a:t>Anyadiegwu</a:t>
                </a:r>
                <a:endParaRPr lang="en-US" sz="10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71E8C8CF-ADF3-4441-9BD6-F4F324FB49F5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Member at Large 1</a:t>
                </a:r>
              </a:p>
            </p:txBody>
          </p:sp>
        </p:grpSp>
        <p:cxnSp>
          <p:nvCxnSpPr>
            <p:cNvPr id="135" name="Straight Connector 134" descr="decorative element">
              <a:extLst>
                <a:ext uri="{FF2B5EF4-FFF2-40B4-BE49-F238E27FC236}">
                  <a16:creationId xmlns:a16="http://schemas.microsoft.com/office/drawing/2014/main" id="{CA270908-3344-4F0C-B52F-241CFB4F8F7C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072A6F0-ABEC-4A9A-9EB9-5C2D7E4437EA}"/>
              </a:ext>
            </a:extLst>
          </p:cNvPr>
          <p:cNvGrpSpPr/>
          <p:nvPr/>
        </p:nvGrpSpPr>
        <p:grpSpPr>
          <a:xfrm>
            <a:off x="323758" y="3868536"/>
            <a:ext cx="1600200" cy="609707"/>
            <a:chOff x="1505552" y="2334607"/>
            <a:chExt cx="1143943" cy="609707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AD19C847-A3D7-43DE-8F13-C4C7C2561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A38C9D10-C7DC-474A-BD8F-1947E3042F64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Eitan Lis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3389C81-3EE9-4D64-8ACA-AA928A2B39CD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Secretary</a:t>
                </a:r>
              </a:p>
            </p:txBody>
          </p:sp>
        </p:grpSp>
        <p:cxnSp>
          <p:nvCxnSpPr>
            <p:cNvPr id="141" name="Straight Connector 140" descr="decorative element">
              <a:extLst>
                <a:ext uri="{FF2B5EF4-FFF2-40B4-BE49-F238E27FC236}">
                  <a16:creationId xmlns:a16="http://schemas.microsoft.com/office/drawing/2014/main" id="{20ED6A63-B248-4A19-AFEC-3717A3F70D48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1C66514-C505-4709-8BAF-24B4325835FC}"/>
              </a:ext>
            </a:extLst>
          </p:cNvPr>
          <p:cNvGrpSpPr/>
          <p:nvPr/>
        </p:nvGrpSpPr>
        <p:grpSpPr>
          <a:xfrm>
            <a:off x="345220" y="5929916"/>
            <a:ext cx="1600200" cy="609707"/>
            <a:chOff x="1505552" y="2334607"/>
            <a:chExt cx="1143943" cy="609707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5888B499-2722-40E4-8E64-B3C48E26CB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F8590DF-66BD-477E-877E-4F647575B004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Mauricio Elizondo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C66B55E4-15DC-4900-ADE9-F890A566DAAC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Member at Large 2</a:t>
                </a:r>
              </a:p>
            </p:txBody>
          </p:sp>
        </p:grpSp>
        <p:cxnSp>
          <p:nvCxnSpPr>
            <p:cNvPr id="146" name="Straight Connector 145" descr="decorative element">
              <a:extLst>
                <a:ext uri="{FF2B5EF4-FFF2-40B4-BE49-F238E27FC236}">
                  <a16:creationId xmlns:a16="http://schemas.microsoft.com/office/drawing/2014/main" id="{C1359E3B-F4BB-4EDC-BDEA-2082CC61BCF7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9" name="Connector: Elbow 95" descr="decorative element">
            <a:extLst>
              <a:ext uri="{FF2B5EF4-FFF2-40B4-BE49-F238E27FC236}">
                <a16:creationId xmlns:a16="http://schemas.microsoft.com/office/drawing/2014/main" id="{C6604F38-D579-4C58-AD54-FE80AE6BA797}"/>
              </a:ext>
            </a:extLst>
          </p:cNvPr>
          <p:cNvCxnSpPr>
            <a:cxnSpLocks/>
            <a:stCxn id="118" idx="0"/>
            <a:endCxn id="122" idx="2"/>
          </p:cNvCxnSpPr>
          <p:nvPr/>
        </p:nvCxnSpPr>
        <p:spPr>
          <a:xfrm rot="5400000" flipH="1" flipV="1">
            <a:off x="557776" y="1934947"/>
            <a:ext cx="1111157" cy="45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E47DAC63-658F-4894-B6D4-5881A923F086}"/>
              </a:ext>
            </a:extLst>
          </p:cNvPr>
          <p:cNvSpPr txBox="1"/>
          <p:nvPr/>
        </p:nvSpPr>
        <p:spPr>
          <a:xfrm>
            <a:off x="71932" y="6964065"/>
            <a:ext cx="234740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Board</a:t>
            </a:r>
          </a:p>
          <a:p>
            <a:pPr algn="ctr"/>
            <a:r>
              <a:rPr lang="en-US" sz="1050" dirty="0"/>
              <a:t>To develop new initiatives/projects to increase the impact of SEDS nationwide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4A9FC83A-01C3-4ED1-ADCC-E35DECF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22352" y="1834927"/>
            <a:ext cx="1600200" cy="421931"/>
            <a:chOff x="5016000" y="1040449"/>
            <a:chExt cx="2160000" cy="511431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6517DB1-8A12-4031-8637-42C81E110FC4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Libby </a:t>
              </a:r>
              <a:r>
                <a:rPr lang="en-US" sz="1000" b="1" dirty="0" err="1">
                  <a:solidFill>
                    <a:schemeClr val="tx1"/>
                  </a:solidFill>
                </a:rPr>
                <a:t>Loyd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19A0919C-4E07-47AE-82F4-1C7A3F7BBA9E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accent6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ED (Non-Voting)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F493271C-D840-4FA6-98AC-3A3AB72807FA}"/>
              </a:ext>
            </a:extLst>
          </p:cNvPr>
          <p:cNvSpPr txBox="1"/>
          <p:nvPr/>
        </p:nvSpPr>
        <p:spPr>
          <a:xfrm>
            <a:off x="4907951" y="6802482"/>
            <a:ext cx="2399308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Staff</a:t>
            </a:r>
          </a:p>
          <a:p>
            <a:pPr algn="ctr"/>
            <a:r>
              <a:rPr lang="en-US" sz="1050" dirty="0"/>
              <a:t>To maintain solidified initiatives/projects to continue the reach of SEDS USA to its chapter and surrounding communities</a:t>
            </a:r>
          </a:p>
        </p:txBody>
      </p:sp>
    </p:spTree>
    <p:extLst>
      <p:ext uri="{BB962C8B-B14F-4D97-AF65-F5344CB8AC3E}">
        <p14:creationId xmlns:p14="http://schemas.microsoft.com/office/powerpoint/2010/main" val="3331100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610394_Organization CHART_SL_V1.pptx" id="{4130754D-01A9-4B11-AFF4-0E0C09A744A9}" vid="{146BAA60-3B42-4CEE-B43B-E9BE0E9E3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0DE65C-3715-41A1-996C-103EA7902D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82A0F6-5C05-4A60-9DD8-B772877A4F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2AD4FE-5267-4953-9D66-004581AED1F0}">
  <ds:schemaRefs>
    <ds:schemaRef ds:uri="http://schemas.microsoft.com/office/2006/metadata/properties"/>
    <ds:schemaRef ds:uri="16c05727-aa75-4e4a-9b5f-8a80a1165891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Color-coded organization chart</Template>
  <TotalTime>0</TotalTime>
  <Words>377</Words>
  <Application>Microsoft Office PowerPoint</Application>
  <PresentationFormat>Custom</PresentationFormat>
  <Paragraphs>136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Celestial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2019-06-12T03:47:07Z</dcterms:created>
  <dcterms:modified xsi:type="dcterms:W3CDTF">2019-11-14T23:14:22Z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