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4" r:id="rId1"/>
  </p:sldMasterIdLst>
  <p:notesMasterIdLst>
    <p:notesMasterId r:id="rId10"/>
  </p:notesMasterIdLst>
  <p:handoutMasterIdLst>
    <p:handoutMasterId r:id="rId11"/>
  </p:handoutMasterIdLst>
  <p:sldIdLst>
    <p:sldId id="579" r:id="rId2"/>
    <p:sldId id="585" r:id="rId3"/>
    <p:sldId id="580" r:id="rId4"/>
    <p:sldId id="581" r:id="rId5"/>
    <p:sldId id="582" r:id="rId6"/>
    <p:sldId id="583" r:id="rId7"/>
    <p:sldId id="584" r:id="rId8"/>
    <p:sldId id="586" r:id="rId9"/>
  </p:sldIdLst>
  <p:sldSz cx="9144000" cy="6858000" type="screen4x3"/>
  <p:notesSz cx="9296400" cy="7010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4D6"/>
    <a:srgbClr val="FF0000"/>
    <a:srgbClr val="007E02"/>
    <a:srgbClr val="062FF2"/>
    <a:srgbClr val="135FCA"/>
    <a:srgbClr val="003591"/>
    <a:srgbClr val="8FA6F1"/>
    <a:srgbClr val="8B8BED"/>
    <a:srgbClr val="4B4BE4"/>
    <a:srgbClr val="230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1281" autoAdjust="0"/>
  </p:normalViewPr>
  <p:slideViewPr>
    <p:cSldViewPr snapToGrid="0">
      <p:cViewPr varScale="1">
        <p:scale>
          <a:sx n="81" d="100"/>
          <a:sy n="81" d="100"/>
        </p:scale>
        <p:origin x="1074"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130" d="100"/>
          <a:sy n="130" d="100"/>
        </p:scale>
        <p:origin x="-1888"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a:lvl1pPr>
          </a:lstStyle>
          <a:p>
            <a:pPr>
              <a:defRPr/>
            </a:pPr>
            <a:endParaRPr lang="en-US" altLang="en-US"/>
          </a:p>
        </p:txBody>
      </p:sp>
      <p:sp>
        <p:nvSpPr>
          <p:cNvPr id="33795" name="Rectangle 3"/>
          <p:cNvSpPr>
            <a:spLocks noGrp="1" noChangeArrowheads="1"/>
          </p:cNvSpPr>
          <p:nvPr>
            <p:ph type="dt" sz="quarter" idx="1"/>
          </p:nvPr>
        </p:nvSpPr>
        <p:spPr bwMode="auto">
          <a:xfrm>
            <a:off x="5265738" y="0"/>
            <a:ext cx="4029075"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a:lvl1pPr>
          </a:lstStyle>
          <a:p>
            <a:pPr>
              <a:defRPr/>
            </a:pPr>
            <a:endParaRPr lang="en-US" altLang="en-US"/>
          </a:p>
        </p:txBody>
      </p:sp>
      <p:sp>
        <p:nvSpPr>
          <p:cNvPr id="33796" name="Rectangle 4"/>
          <p:cNvSpPr>
            <a:spLocks noGrp="1" noChangeArrowheads="1"/>
          </p:cNvSpPr>
          <p:nvPr>
            <p:ph type="ftr" sz="quarter" idx="2"/>
          </p:nvPr>
        </p:nvSpPr>
        <p:spPr bwMode="auto">
          <a:xfrm>
            <a:off x="0" y="6659563"/>
            <a:ext cx="4027488"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a:lvl1pPr>
          </a:lstStyle>
          <a:p>
            <a:pPr>
              <a:defRPr/>
            </a:pPr>
            <a:endParaRPr lang="en-US" altLang="en-US"/>
          </a:p>
        </p:txBody>
      </p:sp>
      <p:sp>
        <p:nvSpPr>
          <p:cNvPr id="33797" name="Rectangle 5"/>
          <p:cNvSpPr>
            <a:spLocks noGrp="1" noChangeArrowheads="1"/>
          </p:cNvSpPr>
          <p:nvPr>
            <p:ph type="sldNum" sz="quarter" idx="3"/>
          </p:nvPr>
        </p:nvSpPr>
        <p:spPr bwMode="auto">
          <a:xfrm>
            <a:off x="5265738" y="6659563"/>
            <a:ext cx="4029075"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a:lvl1pPr>
          </a:lstStyle>
          <a:p>
            <a:pPr>
              <a:defRPr/>
            </a:pPr>
            <a:fld id="{CD380951-2BC6-4381-96FA-8C0446B0A169}" type="slidenum">
              <a:rPr lang="en-US" altLang="en-US"/>
              <a:pPr>
                <a:defRPr/>
              </a:pPr>
              <a:t>‹#›</a:t>
            </a:fld>
            <a:endParaRPr lang="en-US" altLang="en-US"/>
          </a:p>
        </p:txBody>
      </p:sp>
    </p:spTree>
    <p:extLst>
      <p:ext uri="{BB962C8B-B14F-4D97-AF65-F5344CB8AC3E}">
        <p14:creationId xmlns:p14="http://schemas.microsoft.com/office/powerpoint/2010/main" val="175046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a:defRPr sz="1200"/>
            </a:lvl1pPr>
          </a:lstStyle>
          <a:p>
            <a:pPr>
              <a:defRPr/>
            </a:pPr>
            <a:endParaRPr lang="en-US" altLang="en-US"/>
          </a:p>
        </p:txBody>
      </p:sp>
      <p:sp>
        <p:nvSpPr>
          <p:cNvPr id="4099" name="Rectangle 3"/>
          <p:cNvSpPr>
            <a:spLocks noGrp="1" noChangeArrowheads="1"/>
          </p:cNvSpPr>
          <p:nvPr>
            <p:ph type="dt" idx="1"/>
          </p:nvPr>
        </p:nvSpPr>
        <p:spPr bwMode="auto">
          <a:xfrm>
            <a:off x="5268913" y="0"/>
            <a:ext cx="4027487"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a:defRPr sz="1200"/>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2895600" y="527050"/>
            <a:ext cx="3505200" cy="26289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9838" y="3330575"/>
            <a:ext cx="6816725" cy="315277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661150"/>
            <a:ext cx="4027488"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a:defRPr sz="1200"/>
            </a:lvl1pPr>
          </a:lstStyle>
          <a:p>
            <a:pPr>
              <a:defRPr/>
            </a:pPr>
            <a:endParaRPr lang="en-US" altLang="en-US"/>
          </a:p>
        </p:txBody>
      </p:sp>
      <p:sp>
        <p:nvSpPr>
          <p:cNvPr id="4103" name="Rectangle 7"/>
          <p:cNvSpPr>
            <a:spLocks noGrp="1" noChangeArrowheads="1"/>
          </p:cNvSpPr>
          <p:nvPr>
            <p:ph type="sldNum" sz="quarter" idx="5"/>
          </p:nvPr>
        </p:nvSpPr>
        <p:spPr bwMode="auto">
          <a:xfrm>
            <a:off x="5268913" y="6661150"/>
            <a:ext cx="4027487"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a:defRPr sz="1200"/>
            </a:lvl1pPr>
          </a:lstStyle>
          <a:p>
            <a:pPr>
              <a:defRPr/>
            </a:pPr>
            <a:fld id="{FCF5FF66-933B-455B-8E57-FDEE547E3E28}" type="slidenum">
              <a:rPr lang="en-US" altLang="en-US"/>
              <a:pPr>
                <a:defRPr/>
              </a:pPr>
              <a:t>‹#›</a:t>
            </a:fld>
            <a:endParaRPr lang="en-US" altLang="en-US"/>
          </a:p>
        </p:txBody>
      </p:sp>
    </p:spTree>
    <p:extLst>
      <p:ext uri="{BB962C8B-B14F-4D97-AF65-F5344CB8AC3E}">
        <p14:creationId xmlns:p14="http://schemas.microsoft.com/office/powerpoint/2010/main" val="2020121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F5FF66-933B-455B-8E57-FDEE547E3E28}" type="slidenum">
              <a:rPr lang="en-US" altLang="en-US" smtClean="0"/>
              <a:pPr>
                <a:defRPr/>
              </a:pPr>
              <a:t>1</a:t>
            </a:fld>
            <a:endParaRPr lang="en-US" altLang="en-US"/>
          </a:p>
        </p:txBody>
      </p:sp>
    </p:spTree>
    <p:extLst>
      <p:ext uri="{BB962C8B-B14F-4D97-AF65-F5344CB8AC3E}">
        <p14:creationId xmlns:p14="http://schemas.microsoft.com/office/powerpoint/2010/main" val="198697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Tree>
    <p:extLst>
      <p:ext uri="{BB962C8B-B14F-4D97-AF65-F5344CB8AC3E}">
        <p14:creationId xmlns:p14="http://schemas.microsoft.com/office/powerpoint/2010/main" val="5490965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UNH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34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 Box 8"/>
          <p:cNvSpPr txBox="1">
            <a:spLocks noChangeArrowheads="1"/>
          </p:cNvSpPr>
          <p:nvPr userDrawn="1"/>
        </p:nvSpPr>
        <p:spPr bwMode="auto">
          <a:xfrm>
            <a:off x="0" y="6562725"/>
            <a:ext cx="57912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defRPr/>
            </a:pP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100">
                <a:latin typeface="Microsoft Sans Serif" panose="020B0604020202020204" pitchFamily="34" charset="0"/>
                <a:ea typeface="SimSun" panose="02010600030101010101" pitchFamily="2" charset="-122"/>
                <a:cs typeface="Microsoft Sans Serif" panose="020B0604020202020204" pitchFamily="34" charset="0"/>
              </a:rPr>
              <a:t>Charlie</a:t>
            </a:r>
            <a:r>
              <a:rPr lang="en-US" altLang="zh-CN" sz="1100" baseline="0">
                <a:latin typeface="Microsoft Sans Serif" panose="020B0604020202020204" pitchFamily="34" charset="0"/>
                <a:ea typeface="SimSun" panose="02010600030101010101" pitchFamily="2" charset="-122"/>
                <a:cs typeface="Microsoft Sans Serif" panose="020B0604020202020204" pitchFamily="34" charset="0"/>
              </a:rPr>
              <a:t> Nitschelm</a:t>
            </a:r>
            <a:r>
              <a:rPr lang="en-US" altLang="zh-CN" sz="1100">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Univ. of New Hampshire    |    </a:t>
            </a:r>
            <a:fld id="{E68B9163-5350-424A-9047-E176D2C417C8}" type="slidenum">
              <a:rPr lang="en-US" altLang="en-US" sz="1100" smtClean="0">
                <a:latin typeface="Microsoft Sans Serif" panose="020B0604020202020204" pitchFamily="34" charset="0"/>
                <a:ea typeface="SimSun" panose="02010600030101010101" pitchFamily="2" charset="-122"/>
                <a:cs typeface="Microsoft Sans Serif" panose="020B0604020202020204" pitchFamily="34" charset="0"/>
              </a:rPr>
              <a:pPr eaLnBrk="1" hangingPunct="1">
                <a:spcBef>
                  <a:spcPct val="50000"/>
                </a:spcBef>
                <a:defRPr/>
              </a:pPr>
              <a:t>‹#›</a:t>
            </a:fld>
            <a:endParaRPr lang="en-US" altLang="zh-CN" sz="1100" i="1" dirty="0">
              <a:solidFill>
                <a:srgbClr val="FFFFF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cxnSp>
        <p:nvCxnSpPr>
          <p:cNvPr id="1031" name="Straight Connector 8"/>
          <p:cNvCxnSpPr>
            <a:cxnSpLocks noChangeShapeType="1"/>
          </p:cNvCxnSpPr>
          <p:nvPr userDrawn="1"/>
        </p:nvCxnSpPr>
        <p:spPr bwMode="auto">
          <a:xfrm>
            <a:off x="0" y="6553200"/>
            <a:ext cx="9144000" cy="0"/>
          </a:xfrm>
          <a:prstGeom prst="line">
            <a:avLst/>
          </a:prstGeom>
          <a:noFill/>
          <a:ln w="25400" algn="ctr">
            <a:solidFill>
              <a:schemeClr val="tx1"/>
            </a:solidFill>
            <a:round/>
            <a:headEnd/>
            <a:tailEnd/>
          </a:ln>
          <a:extLst>
            <a:ext uri="{909E8E84-426E-40dd-AFC4-6F175D3DCCD1}">
              <a14:hiddenFill xmlns="" xmlns:a14="http://schemas.microsoft.com/office/drawing/2010/main">
                <a:noFill/>
              </a14:hiddenFill>
            </a:ext>
          </a:extLst>
        </p:spPr>
      </p:cxnSp>
      <p:grpSp>
        <p:nvGrpSpPr>
          <p:cNvPr id="1032" name="Group 12"/>
          <p:cNvGrpSpPr>
            <a:grpSpLocks/>
          </p:cNvGrpSpPr>
          <p:nvPr userDrawn="1"/>
        </p:nvGrpSpPr>
        <p:grpSpPr bwMode="auto">
          <a:xfrm>
            <a:off x="7342188" y="5678488"/>
            <a:ext cx="1878012" cy="1179512"/>
            <a:chOff x="7312136" y="5678788"/>
            <a:chExt cx="1876211" cy="1180562"/>
          </a:xfrm>
        </p:grpSpPr>
        <p:sp>
          <p:nvSpPr>
            <p:cNvPr id="1034" name="Rectangle 13"/>
            <p:cNvSpPr>
              <a:spLocks noChangeArrowheads="1"/>
            </p:cNvSpPr>
            <p:nvPr userDrawn="1"/>
          </p:nvSpPr>
          <p:spPr bwMode="auto">
            <a:xfrm>
              <a:off x="7312136" y="6020404"/>
              <a:ext cx="1800084" cy="83894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pic>
          <p:nvPicPr>
            <p:cNvPr id="1035" name="Picture 15"/>
            <p:cNvPicPr>
              <a:picLocks noChangeAspect="1" noChangeArrowheads="1"/>
            </p:cNvPicPr>
            <p:nvPr userDrawn="1"/>
          </p:nvPicPr>
          <p:blipFill>
            <a:blip r:embed="rId4"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7832246" y="5678788"/>
              <a:ext cx="1219200" cy="97948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36" name="Text Box 8"/>
            <p:cNvSpPr txBox="1">
              <a:spLocks noChangeArrowheads="1"/>
            </p:cNvSpPr>
            <p:nvPr userDrawn="1"/>
          </p:nvSpPr>
          <p:spPr bwMode="auto">
            <a:xfrm>
              <a:off x="7312136" y="6428755"/>
              <a:ext cx="1876211" cy="4305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Mechanics,</a:t>
              </a:r>
            </a:p>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Materials</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0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&amp;</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Manufacturing</a:t>
              </a:r>
              <a:endParaRPr lang="en-US" altLang="zh-CN" sz="1100" i="1"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grpSp>
      <p:pic>
        <p:nvPicPr>
          <p:cNvPr id="1033" name="Picture 1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94713" y="3175"/>
            <a:ext cx="641350"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4" r:id="rId1"/>
    <p:sldLayoutId id="2147484575" r:id="rId2"/>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78557" y="405850"/>
            <a:ext cx="5888182" cy="824952"/>
          </a:xfrm>
          <a:prstGeom prst="rect">
            <a:avLst/>
          </a:prstGeom>
        </p:spPr>
        <p:txBody>
          <a:bodyPr>
            <a:normAutofit/>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defRPr>
            </a:lvl9pPr>
          </a:lstStyle>
          <a:p>
            <a:r>
              <a:rPr lang="en-US" kern="0" dirty="0"/>
              <a:t>INCO 590 Final Report</a:t>
            </a:r>
          </a:p>
        </p:txBody>
      </p:sp>
      <p:sp>
        <p:nvSpPr>
          <p:cNvPr id="9" name="Subtitle 2"/>
          <p:cNvSpPr txBox="1">
            <a:spLocks/>
          </p:cNvSpPr>
          <p:nvPr/>
        </p:nvSpPr>
        <p:spPr>
          <a:xfrm>
            <a:off x="182881" y="4152247"/>
            <a:ext cx="3895344" cy="1309063"/>
          </a:xfrm>
          <a:prstGeom prst="rect">
            <a:avLst/>
          </a:prstGeom>
          <a:noFill/>
        </p:spPr>
        <p:txBody>
          <a:bodyPr>
            <a:no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None/>
            </a:pPr>
            <a:r>
              <a:rPr lang="en-US" sz="2000" kern="0" dirty="0"/>
              <a:t>A study of stress triaxiality levels on axisymmetric specimens to determine fracture properties of ductile materials</a:t>
            </a:r>
          </a:p>
        </p:txBody>
      </p:sp>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19" y="1717601"/>
            <a:ext cx="4572000" cy="2286000"/>
          </a:xfrm>
          <a:prstGeom prst="rect">
            <a:avLst/>
          </a:prstGeom>
        </p:spPr>
      </p:pic>
      <p:pic>
        <p:nvPicPr>
          <p:cNvPr id="11" name="Picture 10"/>
          <p:cNvPicPr>
            <a:picLocks/>
          </p:cNvPicPr>
          <p:nvPr/>
        </p:nvPicPr>
        <p:blipFill>
          <a:blip r:embed="rId4"/>
          <a:stretch>
            <a:fillRect/>
          </a:stretch>
        </p:blipFill>
        <p:spPr>
          <a:xfrm>
            <a:off x="4489703" y="1717601"/>
            <a:ext cx="4572000" cy="2286000"/>
          </a:xfrm>
          <a:prstGeom prst="rect">
            <a:avLst/>
          </a:prstGeom>
          <a:effectLst>
            <a:innerShdw blurRad="114300">
              <a:prstClr val="black"/>
            </a:innerShdw>
          </a:effectLst>
        </p:spPr>
      </p:pic>
      <p:sp>
        <p:nvSpPr>
          <p:cNvPr id="12" name="TextBox 11"/>
          <p:cNvSpPr txBox="1"/>
          <p:nvPr/>
        </p:nvSpPr>
        <p:spPr>
          <a:xfrm>
            <a:off x="4743241" y="4152247"/>
            <a:ext cx="4064924" cy="1323439"/>
          </a:xfrm>
          <a:prstGeom prst="rect">
            <a:avLst/>
          </a:prstGeom>
          <a:noFill/>
        </p:spPr>
        <p:txBody>
          <a:bodyPr wrap="square" rtlCol="0">
            <a:spAutoFit/>
          </a:bodyPr>
          <a:lstStyle/>
          <a:p>
            <a:pPr algn="ctr"/>
            <a:r>
              <a:rPr lang="en-US" sz="2000" dirty="0">
                <a:latin typeface="+mn-lt"/>
              </a:rPr>
              <a:t>The manufacturing of tension Inconel specimens to understand the materials fracture mechanics under specific strain rates</a:t>
            </a:r>
          </a:p>
        </p:txBody>
      </p:sp>
    </p:spTree>
    <p:extLst>
      <p:ext uri="{BB962C8B-B14F-4D97-AF65-F5344CB8AC3E}">
        <p14:creationId xmlns:p14="http://schemas.microsoft.com/office/powerpoint/2010/main" val="14683846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616" y="201168"/>
            <a:ext cx="5394960" cy="461665"/>
          </a:xfrm>
          <a:prstGeom prst="rect">
            <a:avLst/>
          </a:prstGeom>
          <a:noFill/>
        </p:spPr>
        <p:txBody>
          <a:bodyPr wrap="square" rtlCol="0">
            <a:spAutoFit/>
          </a:bodyPr>
          <a:lstStyle/>
          <a:p>
            <a:r>
              <a:rPr lang="en-US" dirty="0"/>
              <a:t>Abstract</a:t>
            </a:r>
          </a:p>
        </p:txBody>
      </p:sp>
      <p:pic>
        <p:nvPicPr>
          <p:cNvPr id="4" name="Picture 3"/>
          <p:cNvPicPr/>
          <p:nvPr/>
        </p:nvPicPr>
        <p:blipFill>
          <a:blip r:embed="rId2"/>
          <a:stretch>
            <a:fillRect/>
          </a:stretch>
        </p:blipFill>
        <p:spPr>
          <a:xfrm>
            <a:off x="4425696" y="347726"/>
            <a:ext cx="3931920" cy="2550922"/>
          </a:xfrm>
          <a:prstGeom prst="rect">
            <a:avLst/>
          </a:prstGeom>
        </p:spPr>
      </p:pic>
      <p:sp>
        <p:nvSpPr>
          <p:cNvPr id="7" name="TextBox 6"/>
          <p:cNvSpPr txBox="1"/>
          <p:nvPr/>
        </p:nvSpPr>
        <p:spPr>
          <a:xfrm>
            <a:off x="3886200" y="3264390"/>
            <a:ext cx="4764024" cy="2862322"/>
          </a:xfrm>
          <a:prstGeom prst="rect">
            <a:avLst/>
          </a:prstGeom>
          <a:noFill/>
        </p:spPr>
        <p:txBody>
          <a:bodyPr wrap="square" rtlCol="0">
            <a:spAutoFit/>
          </a:bodyPr>
          <a:lstStyle/>
          <a:p>
            <a:r>
              <a:rPr lang="en-US" sz="1800" dirty="0"/>
              <a:t>The design of the shear compression disk was carefully selected to ensure quality data collection at UNH and NIST, either in the quasi-static or dynamic tests. Various other parts needed to be designed to ensure correct alignment in the various configurations. The manufacturing of the Inconel 625 specimens must be within a tight tolerance in order to remain consistent on all the tests that will be performed. </a:t>
            </a:r>
          </a:p>
        </p:txBody>
      </p:sp>
      <p:sp>
        <p:nvSpPr>
          <p:cNvPr id="8" name="TextBox 7"/>
          <p:cNvSpPr txBox="1"/>
          <p:nvPr/>
        </p:nvSpPr>
        <p:spPr>
          <a:xfrm>
            <a:off x="356616" y="819362"/>
            <a:ext cx="3557016" cy="4524315"/>
          </a:xfrm>
          <a:prstGeom prst="rect">
            <a:avLst/>
          </a:prstGeom>
          <a:noFill/>
        </p:spPr>
        <p:txBody>
          <a:bodyPr wrap="square" rtlCol="0">
            <a:spAutoFit/>
          </a:bodyPr>
          <a:lstStyle/>
          <a:p>
            <a:r>
              <a:rPr lang="en-US" sz="1800" dirty="0"/>
              <a:t>The importance of this research is to further our knowledge on how materials behave in different strain rate applications and how that relates to the stress triaxiality of the material. The Inconel tests are to understand how Inconel behaves given the type of rolling direction being used in the gage section. The tests will be performed at UNH and NIST given the required strain rate. The testing and analysis of the material will be performed during the Summer of 2018. </a:t>
            </a:r>
          </a:p>
        </p:txBody>
      </p:sp>
    </p:spTree>
    <p:extLst>
      <p:ext uri="{BB962C8B-B14F-4D97-AF65-F5344CB8AC3E}">
        <p14:creationId xmlns:p14="http://schemas.microsoft.com/office/powerpoint/2010/main" val="24843537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0" y="353786"/>
            <a:ext cx="7808978" cy="523220"/>
          </a:xfrm>
          <a:prstGeom prst="rect">
            <a:avLst/>
          </a:prstGeom>
          <a:noFill/>
        </p:spPr>
        <p:txBody>
          <a:bodyPr wrap="square" rtlCol="0">
            <a:spAutoFit/>
          </a:bodyPr>
          <a:lstStyle/>
          <a:p>
            <a:r>
              <a:rPr lang="en-US" sz="2800" dirty="0"/>
              <a:t>The Study of Triaxiality ​in a Dynamic Assembly</a:t>
            </a:r>
          </a:p>
        </p:txBody>
      </p:sp>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70299" y="1057950"/>
            <a:ext cx="5636726" cy="2655985"/>
          </a:xfrm>
          <a:prstGeom prst="rect">
            <a:avLst/>
          </a:prstGeom>
        </p:spPr>
      </p:pic>
      <p:sp>
        <p:nvSpPr>
          <p:cNvPr id="4" name="TextBox 3"/>
          <p:cNvSpPr txBox="1"/>
          <p:nvPr/>
        </p:nvSpPr>
        <p:spPr>
          <a:xfrm>
            <a:off x="6167073" y="1188559"/>
            <a:ext cx="2530316" cy="4801314"/>
          </a:xfrm>
          <a:prstGeom prst="rect">
            <a:avLst/>
          </a:prstGeom>
          <a:noFill/>
        </p:spPr>
        <p:txBody>
          <a:bodyPr wrap="square" rtlCol="0">
            <a:spAutoFit/>
          </a:bodyPr>
          <a:lstStyle/>
          <a:p>
            <a:r>
              <a:rPr lang="en-US" sz="1800" dirty="0"/>
              <a:t>The dynamic assembly includes the transmitting and incident bars, an adapter and the shear compression disk (specimen). The incident bar is hit at different strain rates to study the stress triaxiality in the specimen. The adapter is used to allow the specimen to deform in the gage section until final fracture of the specimen</a:t>
            </a:r>
          </a:p>
        </p:txBody>
      </p:sp>
      <p:grpSp>
        <p:nvGrpSpPr>
          <p:cNvPr id="5" name="Group 4"/>
          <p:cNvGrpSpPr/>
          <p:nvPr/>
        </p:nvGrpSpPr>
        <p:grpSpPr>
          <a:xfrm>
            <a:off x="341099" y="4662804"/>
            <a:ext cx="5695950" cy="1285292"/>
            <a:chOff x="1799439" y="1350891"/>
            <a:chExt cx="5695950" cy="1285292"/>
          </a:xfrm>
        </p:grpSpPr>
        <p:pic>
          <p:nvPicPr>
            <p:cNvPr id="6" name="Picture 5"/>
            <p:cNvPicPr>
              <a:picLocks noChangeAspect="1"/>
            </p:cNvPicPr>
            <p:nvPr/>
          </p:nvPicPr>
          <p:blipFill rotWithShape="1">
            <a:blip r:embed="rId3"/>
            <a:srcRect l="23256"/>
            <a:stretch/>
          </p:blipFill>
          <p:spPr>
            <a:xfrm>
              <a:off x="3523464" y="1350891"/>
              <a:ext cx="3143250" cy="1047750"/>
            </a:xfrm>
            <a:prstGeom prst="rect">
              <a:avLst/>
            </a:prstGeom>
          </p:spPr>
        </p:pic>
        <p:sp>
          <p:nvSpPr>
            <p:cNvPr id="7" name="TextBox 6"/>
            <p:cNvSpPr txBox="1"/>
            <p:nvPr/>
          </p:nvSpPr>
          <p:spPr>
            <a:xfrm>
              <a:off x="2123290" y="1556096"/>
              <a:ext cx="533399" cy="369332"/>
            </a:xfrm>
            <a:prstGeom prst="rect">
              <a:avLst/>
            </a:prstGeom>
            <a:noFill/>
          </p:spPr>
          <p:txBody>
            <a:bodyPr wrap="square" rtlCol="0">
              <a:spAutoFit/>
            </a:bodyPr>
            <a:lstStyle/>
            <a:p>
              <a:pPr algn="just"/>
              <a:r>
                <a:rPr lang="el-GR" sz="1800" i="1" dirty="0">
                  <a:latin typeface="Calibri" panose="020F0502020204030204" pitchFamily="34" charset="0"/>
                </a:rPr>
                <a:t>η</a:t>
              </a:r>
              <a:r>
                <a:rPr lang="en-US" sz="1800" dirty="0">
                  <a:solidFill>
                    <a:srgbClr val="2300F8"/>
                  </a:solidFill>
                  <a:latin typeface="Calibri" panose="020F0502020204030204" pitchFamily="34" charset="0"/>
                </a:rPr>
                <a:t> </a:t>
              </a:r>
              <a:r>
                <a:rPr lang="en-US" sz="1800" dirty="0">
                  <a:latin typeface="Calibri" panose="020F0502020204030204" pitchFamily="34" charset="0"/>
                </a:rPr>
                <a:t>=</a:t>
              </a:r>
              <a:r>
                <a:rPr lang="en-US" sz="1800" dirty="0">
                  <a:solidFill>
                    <a:srgbClr val="2300F8"/>
                  </a:solidFill>
                  <a:latin typeface="Calibri" panose="020F0502020204030204" pitchFamily="34" charset="0"/>
                </a:rPr>
                <a:t> </a:t>
              </a:r>
            </a:p>
          </p:txBody>
        </p:sp>
        <p:pic>
          <p:nvPicPr>
            <p:cNvPr id="8" name="Picture 7"/>
            <p:cNvPicPr>
              <a:picLocks noChangeAspect="1"/>
            </p:cNvPicPr>
            <p:nvPr/>
          </p:nvPicPr>
          <p:blipFill rotWithShape="1">
            <a:blip r:embed="rId3"/>
            <a:srcRect l="1629" r="86046"/>
            <a:stretch/>
          </p:blipFill>
          <p:spPr>
            <a:xfrm>
              <a:off x="2837664" y="1350891"/>
              <a:ext cx="504825" cy="1047750"/>
            </a:xfrm>
            <a:prstGeom prst="rect">
              <a:avLst/>
            </a:prstGeom>
          </p:spPr>
        </p:pic>
        <p:pic>
          <p:nvPicPr>
            <p:cNvPr id="9" name="Picture 8"/>
            <p:cNvPicPr>
              <a:picLocks noChangeAspect="1"/>
            </p:cNvPicPr>
            <p:nvPr/>
          </p:nvPicPr>
          <p:blipFill rotWithShape="1">
            <a:blip r:embed="rId4"/>
            <a:srcRect b="76999"/>
            <a:stretch/>
          </p:blipFill>
          <p:spPr>
            <a:xfrm>
              <a:off x="1799439" y="2250601"/>
              <a:ext cx="5695950" cy="385582"/>
            </a:xfrm>
            <a:prstGeom prst="rect">
              <a:avLst/>
            </a:prstGeom>
          </p:spPr>
        </p:pic>
      </p:grpSp>
      <p:sp>
        <p:nvSpPr>
          <p:cNvPr id="16" name="TextBox 15"/>
          <p:cNvSpPr txBox="1"/>
          <p:nvPr/>
        </p:nvSpPr>
        <p:spPr>
          <a:xfrm>
            <a:off x="341099" y="3991893"/>
            <a:ext cx="4602543" cy="646331"/>
          </a:xfrm>
          <a:prstGeom prst="rect">
            <a:avLst/>
          </a:prstGeom>
          <a:noFill/>
        </p:spPr>
        <p:txBody>
          <a:bodyPr wrap="square" rtlCol="0">
            <a:spAutoFit/>
          </a:bodyPr>
          <a:lstStyle/>
          <a:p>
            <a:pPr algn="just"/>
            <a:r>
              <a:rPr lang="en-US" sz="1800" dirty="0"/>
              <a:t>Stress Triaxiality: is the ratio of hydrostatic stress to the equivalent (von Mises) stress</a:t>
            </a:r>
          </a:p>
        </p:txBody>
      </p:sp>
    </p:spTree>
    <p:extLst>
      <p:ext uri="{BB962C8B-B14F-4D97-AF65-F5344CB8AC3E}">
        <p14:creationId xmlns:p14="http://schemas.microsoft.com/office/powerpoint/2010/main" val="29086447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624" y="530352"/>
            <a:ext cx="6620256" cy="523220"/>
          </a:xfrm>
          <a:prstGeom prst="rect">
            <a:avLst/>
          </a:prstGeom>
          <a:noFill/>
        </p:spPr>
        <p:txBody>
          <a:bodyPr wrap="square" rtlCol="0">
            <a:spAutoFit/>
          </a:bodyPr>
          <a:lstStyle/>
          <a:p>
            <a:r>
              <a:rPr lang="en-US" sz="2800" dirty="0"/>
              <a:t>Design of the Shear Compression Disk</a:t>
            </a:r>
          </a:p>
        </p:txBody>
      </p:sp>
      <p:pic>
        <p:nvPicPr>
          <p:cNvPr id="4" name="Picture 3"/>
          <p:cNvPicPr>
            <a:picLocks noChangeAspect="1"/>
          </p:cNvPicPr>
          <p:nvPr/>
        </p:nvPicPr>
        <p:blipFill>
          <a:blip r:embed="rId2"/>
          <a:stretch>
            <a:fillRect/>
          </a:stretch>
        </p:blipFill>
        <p:spPr>
          <a:xfrm>
            <a:off x="3906486" y="1380744"/>
            <a:ext cx="4750763" cy="2537133"/>
          </a:xfrm>
          <a:prstGeom prst="rect">
            <a:avLst/>
          </a:prstGeom>
        </p:spPr>
      </p:pic>
      <p:sp>
        <p:nvSpPr>
          <p:cNvPr id="6" name="TextBox 5"/>
          <p:cNvSpPr txBox="1"/>
          <p:nvPr/>
        </p:nvSpPr>
        <p:spPr>
          <a:xfrm>
            <a:off x="420624" y="1216152"/>
            <a:ext cx="3620968" cy="2585323"/>
          </a:xfrm>
          <a:prstGeom prst="rect">
            <a:avLst/>
          </a:prstGeom>
          <a:noFill/>
        </p:spPr>
        <p:txBody>
          <a:bodyPr wrap="square" rtlCol="0">
            <a:spAutoFit/>
          </a:bodyPr>
          <a:lstStyle/>
          <a:p>
            <a:r>
              <a:rPr lang="en-US" sz="1800" dirty="0"/>
              <a:t>The specimen was designed to fracture given the constraints of the Kolsky bars at the National Institute of Standards Technology (NIST). The gage section had to be analyzed using FEA to ensure a factor of safety below one to get fracture given the force the kolsky bar can provide at NIST. </a:t>
            </a:r>
          </a:p>
        </p:txBody>
      </p:sp>
      <p:sp>
        <p:nvSpPr>
          <p:cNvPr id="7" name="TextBox 6"/>
          <p:cNvSpPr txBox="1"/>
          <p:nvPr/>
        </p:nvSpPr>
        <p:spPr>
          <a:xfrm>
            <a:off x="4160520" y="4112566"/>
            <a:ext cx="4809744" cy="2031325"/>
          </a:xfrm>
          <a:prstGeom prst="rect">
            <a:avLst/>
          </a:prstGeom>
          <a:noFill/>
        </p:spPr>
        <p:txBody>
          <a:bodyPr wrap="square" rtlCol="0">
            <a:spAutoFit/>
          </a:bodyPr>
          <a:lstStyle/>
          <a:p>
            <a:r>
              <a:rPr lang="en-US" sz="1800" dirty="0"/>
              <a:t>Fracture is preferred to occur at the middle of the gage section to get clear results on the actual behavior of the material without the bias of beginning fracture on the edge. The figure to the right, which was created by </a:t>
            </a:r>
            <a:r>
              <a:rPr lang="en-US" sz="1800" dirty="0" err="1"/>
              <a:t>Rittel</a:t>
            </a:r>
            <a:r>
              <a:rPr lang="en-US" sz="1800" dirty="0"/>
              <a:t> et all, shows the fracture beginning on the edge of the gage section</a:t>
            </a:r>
          </a:p>
        </p:txBody>
      </p:sp>
      <p:pic>
        <p:nvPicPr>
          <p:cNvPr id="8" name="Picture 7"/>
          <p:cNvPicPr>
            <a:picLocks noChangeAspect="1"/>
          </p:cNvPicPr>
          <p:nvPr/>
        </p:nvPicPr>
        <p:blipFill>
          <a:blip r:embed="rId3"/>
          <a:stretch>
            <a:fillRect/>
          </a:stretch>
        </p:blipFill>
        <p:spPr>
          <a:xfrm>
            <a:off x="301696" y="3964054"/>
            <a:ext cx="3858824" cy="2328351"/>
          </a:xfrm>
          <a:prstGeom prst="rect">
            <a:avLst/>
          </a:prstGeom>
        </p:spPr>
      </p:pic>
    </p:spTree>
    <p:extLst>
      <p:ext uri="{BB962C8B-B14F-4D97-AF65-F5344CB8AC3E}">
        <p14:creationId xmlns:p14="http://schemas.microsoft.com/office/powerpoint/2010/main" val="42006472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184" y="320040"/>
            <a:ext cx="6922008" cy="461665"/>
          </a:xfrm>
          <a:prstGeom prst="rect">
            <a:avLst/>
          </a:prstGeom>
          <a:noFill/>
        </p:spPr>
        <p:txBody>
          <a:bodyPr wrap="square" rtlCol="0">
            <a:spAutoFit/>
          </a:bodyPr>
          <a:lstStyle/>
          <a:p>
            <a:r>
              <a:rPr lang="en-US" dirty="0"/>
              <a:t>Hand Calculated FOS and ABAQUS Simulations</a:t>
            </a:r>
          </a:p>
        </p:txBody>
      </p:sp>
      <mc:AlternateContent xmlns:mc="http://schemas.openxmlformats.org/markup-compatibility/2006" xmlns:a14="http://schemas.microsoft.com/office/drawing/2010/main">
        <mc:Choice Requires="a14">
          <p:sp>
            <p:nvSpPr>
              <p:cNvPr id="3" name="TextBox 2"/>
              <p:cNvSpPr txBox="1"/>
              <p:nvPr/>
            </p:nvSpPr>
            <p:spPr>
              <a:xfrm>
                <a:off x="439231" y="1110767"/>
                <a:ext cx="3611561" cy="3397148"/>
              </a:xfrm>
              <a:prstGeom prst="rect">
                <a:avLst/>
              </a:prstGeom>
              <a:noFill/>
            </p:spPr>
            <p:txBody>
              <a:bodyPr wrap="square" rtlCol="0">
                <a:spAutoFit/>
              </a:bodyPr>
              <a:lstStyle/>
              <a:p>
                <a:r>
                  <a:rPr lang="en-US" dirty="0"/>
                  <a:t>Pure shear assumption: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m:t>
                          </m:r>
                        </m:num>
                        <m:den>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𝑟h</m:t>
                          </m:r>
                        </m:den>
                      </m:f>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160</m:t>
                          </m:r>
                          <m:r>
                            <a:rPr lang="en-US" b="0" i="1" smtClean="0">
                              <a:latin typeface="Cambria Math" panose="02040503050406030204" pitchFamily="18" charset="0"/>
                            </a:rPr>
                            <m:t>𝑘𝑁</m:t>
                          </m:r>
                        </m:num>
                        <m:den>
                          <m:r>
                            <a:rPr lang="en-US" i="1">
                              <a:latin typeface="Cambria Math" panose="02040503050406030204" pitchFamily="18" charset="0"/>
                            </a:rPr>
                            <m:t>2</m:t>
                          </m:r>
                          <m:r>
                            <a:rPr lang="en-US" i="1">
                              <a:latin typeface="Cambria Math" panose="02040503050406030204" pitchFamily="18" charset="0"/>
                            </a:rPr>
                            <m:t>𝜋</m:t>
                          </m:r>
                          <m:r>
                            <a:rPr lang="en-US" b="0" i="1" smtClean="0">
                              <a:latin typeface="Cambria Math" panose="02040503050406030204" pitchFamily="18" charset="0"/>
                            </a:rPr>
                            <m:t>(7.5</m:t>
                          </m:r>
                          <m:r>
                            <a:rPr lang="en-US" b="0" i="1" smtClean="0">
                              <a:latin typeface="Cambria Math" panose="02040503050406030204" pitchFamily="18" charset="0"/>
                            </a:rPr>
                            <m:t>𝑚𝑚</m:t>
                          </m:r>
                          <m:r>
                            <a:rPr lang="en-US" b="0" i="1" smtClean="0">
                              <a:latin typeface="Cambria Math" panose="02040503050406030204" pitchFamily="18" charset="0"/>
                            </a:rPr>
                            <m:t>)(1</m:t>
                          </m:r>
                          <m:r>
                            <a:rPr lang="en-US" b="0" i="1" smtClean="0">
                              <a:latin typeface="Cambria Math" panose="02040503050406030204" pitchFamily="18" charset="0"/>
                            </a:rPr>
                            <m:t>𝑚𝑚</m:t>
                          </m:r>
                          <m:r>
                            <a:rPr lang="en-US" b="0" i="1" smtClean="0">
                              <a:latin typeface="Cambria Math" panose="02040503050406030204" pitchFamily="18" charset="0"/>
                            </a:rPr>
                            <m:t>)</m:t>
                          </m:r>
                        </m:den>
                      </m:f>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m:t>
                      </m:r>
                      <m:r>
                        <a:rPr lang="en-US" b="0" i="0" smtClean="0">
                          <a:latin typeface="Cambria Math" panose="02040503050406030204" pitchFamily="18" charset="0"/>
                        </a:rPr>
                        <m:t>3.4</m:t>
                      </m:r>
                      <m:r>
                        <m:rPr>
                          <m:sty m:val="p"/>
                        </m:rPr>
                        <a:rPr lang="en-US" b="0" i="0" smtClean="0">
                          <a:latin typeface="Cambria Math" panose="02040503050406030204" pitchFamily="18" charset="0"/>
                        </a:rPr>
                        <m:t>GPa</m:t>
                      </m:r>
                    </m:oMath>
                  </m:oMathPara>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39231" y="1110767"/>
                <a:ext cx="3611561" cy="3397148"/>
              </a:xfrm>
              <a:prstGeom prst="rect">
                <a:avLst/>
              </a:prstGeom>
              <a:blipFill>
                <a:blip r:embed="rId2"/>
                <a:stretch>
                  <a:fillRect l="-2530" t="-1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9184" y="4097128"/>
                <a:ext cx="3721608" cy="2278829"/>
              </a:xfrm>
              <a:prstGeom prst="rect">
                <a:avLst/>
              </a:prstGeom>
              <a:noFill/>
            </p:spPr>
            <p:txBody>
              <a:bodyPr wrap="square" rtlCol="0">
                <a:spAutoFit/>
              </a:bodyPr>
              <a:lstStyle/>
              <a:p>
                <a:r>
                  <a:rPr lang="en-US" dirty="0"/>
                  <a:t>Factor of safety:</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𝐹𝑂𝑆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𝑦𝑒𝑖𝑙𝑑</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r>
                            <a:rPr lang="en-US" i="1">
                              <a:latin typeface="Cambria Math" panose="02040503050406030204" pitchFamily="18" charset="0"/>
                            </a:rPr>
                            <m:t>𝜏</m:t>
                          </m:r>
                        </m:den>
                      </m:f>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𝐹𝑂𝑆</m:t>
                      </m:r>
                      <m:r>
                        <a:rPr lang="en-US" i="1">
                          <a:latin typeface="Cambria Math" panose="02040503050406030204" pitchFamily="18" charset="0"/>
                        </a:rPr>
                        <m:t>=0.34</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29184" y="4097128"/>
                <a:ext cx="3721608" cy="2278829"/>
              </a:xfrm>
              <a:prstGeom prst="rect">
                <a:avLst/>
              </a:prstGeom>
              <a:blipFill>
                <a:blip r:embed="rId3"/>
                <a:stretch>
                  <a:fillRect l="-2455" t="-1872"/>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4160839" y="1083258"/>
            <a:ext cx="4335823" cy="3277958"/>
          </a:xfrm>
          <a:prstGeom prst="rect">
            <a:avLst/>
          </a:prstGeom>
        </p:spPr>
      </p:pic>
      <p:sp>
        <p:nvSpPr>
          <p:cNvPr id="14" name="TextBox 13"/>
          <p:cNvSpPr txBox="1"/>
          <p:nvPr/>
        </p:nvSpPr>
        <p:spPr>
          <a:xfrm>
            <a:off x="4160839" y="4581144"/>
            <a:ext cx="4452809" cy="1477328"/>
          </a:xfrm>
          <a:prstGeom prst="rect">
            <a:avLst/>
          </a:prstGeom>
          <a:noFill/>
        </p:spPr>
        <p:txBody>
          <a:bodyPr wrap="square" rtlCol="0">
            <a:spAutoFit/>
          </a:bodyPr>
          <a:lstStyle/>
          <a:p>
            <a:r>
              <a:rPr lang="en-US" sz="1800" dirty="0"/>
              <a:t>The final gage design incorporates the integration of minimum area occurring in the middle of the gage section. The simulation ensured a fracture in the desired location. </a:t>
            </a:r>
          </a:p>
        </p:txBody>
      </p:sp>
    </p:spTree>
    <p:extLst>
      <p:ext uri="{BB962C8B-B14F-4D97-AF65-F5344CB8AC3E}">
        <p14:creationId xmlns:p14="http://schemas.microsoft.com/office/powerpoint/2010/main" val="21199333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896" y="301752"/>
            <a:ext cx="6702552" cy="461665"/>
          </a:xfrm>
          <a:prstGeom prst="rect">
            <a:avLst/>
          </a:prstGeom>
          <a:noFill/>
        </p:spPr>
        <p:txBody>
          <a:bodyPr wrap="square" rtlCol="0">
            <a:spAutoFit/>
          </a:bodyPr>
          <a:lstStyle/>
          <a:p>
            <a:r>
              <a:rPr lang="en-US" dirty="0"/>
              <a:t>Experiment Design and Future Analysis at NIST</a:t>
            </a:r>
          </a:p>
        </p:txBody>
      </p:sp>
      <p:pic>
        <p:nvPicPr>
          <p:cNvPr id="3" name="Picture 2"/>
          <p:cNvPicPr/>
          <p:nvPr/>
        </p:nvPicPr>
        <p:blipFill>
          <a:blip r:embed="rId2"/>
          <a:stretch>
            <a:fillRect/>
          </a:stretch>
        </p:blipFill>
        <p:spPr>
          <a:xfrm>
            <a:off x="497205" y="990981"/>
            <a:ext cx="3526155" cy="2730627"/>
          </a:xfrm>
          <a:prstGeom prst="rect">
            <a:avLst/>
          </a:prstGeom>
        </p:spPr>
      </p:pic>
      <p:sp>
        <p:nvSpPr>
          <p:cNvPr id="4" name="TextBox 3"/>
          <p:cNvSpPr txBox="1"/>
          <p:nvPr/>
        </p:nvSpPr>
        <p:spPr>
          <a:xfrm>
            <a:off x="4123944" y="1128140"/>
            <a:ext cx="4389120" cy="3693319"/>
          </a:xfrm>
          <a:prstGeom prst="rect">
            <a:avLst/>
          </a:prstGeom>
          <a:noFill/>
        </p:spPr>
        <p:txBody>
          <a:bodyPr wrap="square" rtlCol="0">
            <a:spAutoFit/>
          </a:bodyPr>
          <a:lstStyle/>
          <a:p>
            <a:r>
              <a:rPr lang="en-US" sz="1800" dirty="0"/>
              <a:t>The shear compression disks will be designed in different configurations. There will be a total of 6 different configurations tested at 3 different strains rates. Two of them can be tested at UNH while the high strain rate must be tested at NIST on the kolsky bar. The stress triaxiality will be measured and analyzed to understand how the material behaves given the different configuration and strain rates. The testing, manufacturing and analysis will be completed during the Summer of 2018 at NIST.</a:t>
            </a:r>
          </a:p>
        </p:txBody>
      </p:sp>
    </p:spTree>
    <p:extLst>
      <p:ext uri="{BB962C8B-B14F-4D97-AF65-F5344CB8AC3E}">
        <p14:creationId xmlns:p14="http://schemas.microsoft.com/office/powerpoint/2010/main" val="35693306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a:stretch>
            <a:fillRect/>
          </a:stretch>
        </p:blipFill>
        <p:spPr>
          <a:xfrm>
            <a:off x="4453128" y="851104"/>
            <a:ext cx="3575304" cy="1730967"/>
          </a:xfrm>
          <a:prstGeom prst="rect">
            <a:avLst/>
          </a:prstGeom>
          <a:effectLst>
            <a:innerShdw blurRad="114300">
              <a:prstClr val="black"/>
            </a:innerShdw>
          </a:effectLst>
        </p:spPr>
      </p:pic>
      <p:sp>
        <p:nvSpPr>
          <p:cNvPr id="4" name="TextBox 3"/>
          <p:cNvSpPr txBox="1"/>
          <p:nvPr/>
        </p:nvSpPr>
        <p:spPr>
          <a:xfrm>
            <a:off x="265176" y="210312"/>
            <a:ext cx="8165592" cy="461665"/>
          </a:xfrm>
          <a:prstGeom prst="rect">
            <a:avLst/>
          </a:prstGeom>
          <a:noFill/>
        </p:spPr>
        <p:txBody>
          <a:bodyPr wrap="square" rtlCol="0">
            <a:spAutoFit/>
          </a:bodyPr>
          <a:lstStyle/>
          <a:p>
            <a:r>
              <a:rPr lang="en-US" dirty="0"/>
              <a:t>The Manufacturing of Inconel Specimens for Tension Tests</a:t>
            </a:r>
          </a:p>
        </p:txBody>
      </p:sp>
      <p:sp>
        <p:nvSpPr>
          <p:cNvPr id="5" name="TextBox 4"/>
          <p:cNvSpPr txBox="1"/>
          <p:nvPr/>
        </p:nvSpPr>
        <p:spPr>
          <a:xfrm>
            <a:off x="301752" y="977924"/>
            <a:ext cx="3739896" cy="1477328"/>
          </a:xfrm>
          <a:prstGeom prst="rect">
            <a:avLst/>
          </a:prstGeom>
          <a:noFill/>
        </p:spPr>
        <p:txBody>
          <a:bodyPr wrap="square" rtlCol="0">
            <a:spAutoFit/>
          </a:bodyPr>
          <a:lstStyle/>
          <a:p>
            <a:r>
              <a:rPr lang="en-US" sz="1800" dirty="0"/>
              <a:t>To maximize the time on the state of the art equipment at NIST, we will be testing the fracture mechanics of Inconel 625 in Tension along the gage section. </a:t>
            </a:r>
          </a:p>
        </p:txBody>
      </p:sp>
      <p:sp>
        <p:nvSpPr>
          <p:cNvPr id="6" name="TextBox 5"/>
          <p:cNvSpPr txBox="1"/>
          <p:nvPr/>
        </p:nvSpPr>
        <p:spPr>
          <a:xfrm>
            <a:off x="4453128" y="3525052"/>
            <a:ext cx="4553712" cy="2031325"/>
          </a:xfrm>
          <a:prstGeom prst="rect">
            <a:avLst/>
          </a:prstGeom>
          <a:noFill/>
        </p:spPr>
        <p:txBody>
          <a:bodyPr wrap="square" rtlCol="0">
            <a:spAutoFit/>
          </a:bodyPr>
          <a:lstStyle/>
          <a:p>
            <a:r>
              <a:rPr lang="en-US" sz="1800" dirty="0"/>
              <a:t>At NIST, we will be testing three different specimens using Inconel 625. The difference between the three is the direction of rolling. We have manufactured 10 specimens each in the rolling direction, transverse direction and the 45 degree direction.</a:t>
            </a:r>
          </a:p>
        </p:txBody>
      </p:sp>
      <p:pic>
        <p:nvPicPr>
          <p:cNvPr id="2050" name="Picture 2" descr="https://scontent.fzty2-1.fna.fbcdn.net/v/t1.15752-9/33079127_2222761734417736_5182589044395081728_n.jpg?_nc_cat=0&amp;oh=36eb1e7a32b21cf1c076ef8714e352ec&amp;oe=5B8139A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74420" y="2752056"/>
            <a:ext cx="2697776" cy="357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6857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328" y="246888"/>
            <a:ext cx="5449824" cy="461665"/>
          </a:xfrm>
          <a:prstGeom prst="rect">
            <a:avLst/>
          </a:prstGeom>
          <a:noFill/>
        </p:spPr>
        <p:txBody>
          <a:bodyPr wrap="square" rtlCol="0">
            <a:spAutoFit/>
          </a:bodyPr>
          <a:lstStyle/>
          <a:p>
            <a:r>
              <a:rPr lang="en-US" dirty="0"/>
              <a:t>References</a:t>
            </a:r>
          </a:p>
        </p:txBody>
      </p:sp>
      <p:sp>
        <p:nvSpPr>
          <p:cNvPr id="3" name="TextBox 2"/>
          <p:cNvSpPr txBox="1"/>
          <p:nvPr/>
        </p:nvSpPr>
        <p:spPr>
          <a:xfrm>
            <a:off x="630936" y="1271016"/>
            <a:ext cx="7242048" cy="1815882"/>
          </a:xfrm>
          <a:prstGeom prst="rect">
            <a:avLst/>
          </a:prstGeom>
          <a:noFill/>
        </p:spPr>
        <p:txBody>
          <a:bodyPr wrap="square" rtlCol="0">
            <a:spAutoFit/>
          </a:bodyPr>
          <a:lstStyle/>
          <a:p>
            <a:r>
              <a:rPr lang="en-US" sz="1600" b="1" dirty="0" err="1"/>
              <a:t>Rittel</a:t>
            </a:r>
            <a:r>
              <a:rPr lang="en-US" sz="1600" b="1" dirty="0"/>
              <a:t> et all. </a:t>
            </a:r>
            <a:r>
              <a:rPr lang="en-US" sz="1600" dirty="0"/>
              <a:t>“A Shear Compression Disk Specimen with Controlled Stress</a:t>
            </a:r>
          </a:p>
          <a:p>
            <a:r>
              <a:rPr lang="en-US" sz="1600" dirty="0"/>
              <a:t>Triaxiality under Quasi-Static Loading” Israel Institute of Technology, pp. 1 to 14 (2011).</a:t>
            </a:r>
            <a:r>
              <a:rPr lang="en-US" sz="1600" b="1" dirty="0"/>
              <a:t> </a:t>
            </a:r>
          </a:p>
          <a:p>
            <a:endParaRPr lang="en-US" sz="1600" b="1" dirty="0"/>
          </a:p>
          <a:p>
            <a:r>
              <a:rPr lang="en-US" sz="1600" b="1" dirty="0" err="1"/>
              <a:t>Rittel</a:t>
            </a:r>
            <a:r>
              <a:rPr lang="en-US" sz="1600" b="1" dirty="0"/>
              <a:t> et all.</a:t>
            </a:r>
            <a:r>
              <a:rPr lang="en-US" sz="1600" dirty="0"/>
              <a:t> "A Shear Compression Disk Specimen with Controlled Stress</a:t>
            </a:r>
          </a:p>
          <a:p>
            <a:r>
              <a:rPr lang="en-US" sz="1600" dirty="0"/>
              <a:t>Triaxiality Under Dynamic Loading” Israel Institute of Technology, pp. 1 to 14 (2012).</a:t>
            </a:r>
            <a:r>
              <a:rPr lang="en-US" sz="1600" b="1" dirty="0"/>
              <a:t> </a:t>
            </a:r>
          </a:p>
        </p:txBody>
      </p:sp>
    </p:spTree>
    <p:extLst>
      <p:ext uri="{BB962C8B-B14F-4D97-AF65-F5344CB8AC3E}">
        <p14:creationId xmlns:p14="http://schemas.microsoft.com/office/powerpoint/2010/main" val="3508821465"/>
      </p:ext>
    </p:extLst>
  </p:cSld>
  <p:clrMapOvr>
    <a:masterClrMapping/>
  </p:clrMapOvr>
  <p:transition/>
</p:sld>
</file>

<file path=ppt/theme/theme1.xml><?xml version="1.0" encoding="utf-8"?>
<a:theme xmlns:a="http://schemas.openxmlformats.org/drawingml/2006/main" name="2_Blank Presentatio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19042</TotalTime>
  <Words>697</Words>
  <Application>Microsoft Office PowerPoint</Application>
  <PresentationFormat>On-screen Show (4:3)</PresentationFormat>
  <Paragraphs>38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SimSun</vt:lpstr>
      <vt:lpstr>Arial</vt:lpstr>
      <vt:lpstr>Calibri</vt:lpstr>
      <vt:lpstr>Cambria Math</vt:lpstr>
      <vt:lpstr>Microsoft Sans Serif</vt:lpstr>
      <vt:lpstr>2_Blank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Yannis Korkolis</dc:creator>
  <cp:lastModifiedBy>Charlie Nitschelm</cp:lastModifiedBy>
  <cp:revision>884</cp:revision>
  <dcterms:created xsi:type="dcterms:W3CDTF">2007-05-26T14:27:38Z</dcterms:created>
  <dcterms:modified xsi:type="dcterms:W3CDTF">2018-06-07T15:09:22Z</dcterms:modified>
</cp:coreProperties>
</file>