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44" r:id="rId1"/>
  </p:sldMasterIdLst>
  <p:notesMasterIdLst>
    <p:notesMasterId r:id="rId15"/>
  </p:notesMasterIdLst>
  <p:handoutMasterIdLst>
    <p:handoutMasterId r:id="rId16"/>
  </p:handoutMasterIdLst>
  <p:sldIdLst>
    <p:sldId id="587" r:id="rId2"/>
    <p:sldId id="584" r:id="rId3"/>
    <p:sldId id="588" r:id="rId4"/>
    <p:sldId id="589" r:id="rId5"/>
    <p:sldId id="590" r:id="rId6"/>
    <p:sldId id="591" r:id="rId7"/>
    <p:sldId id="594" r:id="rId8"/>
    <p:sldId id="596" r:id="rId9"/>
    <p:sldId id="597" r:id="rId10"/>
    <p:sldId id="592" r:id="rId11"/>
    <p:sldId id="593" r:id="rId12"/>
    <p:sldId id="595" r:id="rId13"/>
    <p:sldId id="598" r:id="rId14"/>
  </p:sldIdLst>
  <p:sldSz cx="9144000" cy="6858000" type="screen4x3"/>
  <p:notesSz cx="9296400" cy="7010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schelm, Charlie J" initials="NCJ" lastIdx="2" clrIdx="0">
    <p:extLst>
      <p:ext uri="{19B8F6BF-5375-455C-9EA6-DF929625EA0E}">
        <p15:presenceInfo xmlns:p15="http://schemas.microsoft.com/office/powerpoint/2012/main" userId="Nitschelm, Charlie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4D6"/>
    <a:srgbClr val="FF0000"/>
    <a:srgbClr val="007E02"/>
    <a:srgbClr val="062FF2"/>
    <a:srgbClr val="135FCA"/>
    <a:srgbClr val="003591"/>
    <a:srgbClr val="8FA6F1"/>
    <a:srgbClr val="8B8BED"/>
    <a:srgbClr val="4B4BE4"/>
    <a:srgbClr val="2300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1281" autoAdjust="0"/>
  </p:normalViewPr>
  <p:slideViewPr>
    <p:cSldViewPr snapToGrid="0">
      <p:cViewPr varScale="1">
        <p:scale>
          <a:sx n="119" d="100"/>
          <a:sy n="119" d="100"/>
        </p:scale>
        <p:origin x="1122"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130" d="100"/>
          <a:sy n="130" d="100"/>
        </p:scale>
        <p:origin x="-1888" y="-96"/>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027488" cy="349250"/>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defRPr sz="1200"/>
            </a:lvl1pPr>
          </a:lstStyle>
          <a:p>
            <a:pPr>
              <a:defRPr/>
            </a:pPr>
            <a:endParaRPr lang="en-US" altLang="en-US"/>
          </a:p>
        </p:txBody>
      </p:sp>
      <p:sp>
        <p:nvSpPr>
          <p:cNvPr id="33795" name="Rectangle 3"/>
          <p:cNvSpPr>
            <a:spLocks noGrp="1" noChangeArrowheads="1"/>
          </p:cNvSpPr>
          <p:nvPr>
            <p:ph type="dt" sz="quarter" idx="1"/>
          </p:nvPr>
        </p:nvSpPr>
        <p:spPr bwMode="auto">
          <a:xfrm>
            <a:off x="5265738" y="0"/>
            <a:ext cx="4029075" cy="349250"/>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lgn="r">
              <a:defRPr sz="1200"/>
            </a:lvl1pPr>
          </a:lstStyle>
          <a:p>
            <a:pPr>
              <a:defRPr/>
            </a:pPr>
            <a:endParaRPr lang="en-US" altLang="en-US"/>
          </a:p>
        </p:txBody>
      </p:sp>
      <p:sp>
        <p:nvSpPr>
          <p:cNvPr id="33796" name="Rectangle 4"/>
          <p:cNvSpPr>
            <a:spLocks noGrp="1" noChangeArrowheads="1"/>
          </p:cNvSpPr>
          <p:nvPr>
            <p:ph type="ftr" sz="quarter" idx="2"/>
          </p:nvPr>
        </p:nvSpPr>
        <p:spPr bwMode="auto">
          <a:xfrm>
            <a:off x="0" y="6659563"/>
            <a:ext cx="4027488" cy="349250"/>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defRPr sz="1200"/>
            </a:lvl1pPr>
          </a:lstStyle>
          <a:p>
            <a:pPr>
              <a:defRPr/>
            </a:pPr>
            <a:endParaRPr lang="en-US" altLang="en-US"/>
          </a:p>
        </p:txBody>
      </p:sp>
      <p:sp>
        <p:nvSpPr>
          <p:cNvPr id="33797" name="Rectangle 5"/>
          <p:cNvSpPr>
            <a:spLocks noGrp="1" noChangeArrowheads="1"/>
          </p:cNvSpPr>
          <p:nvPr>
            <p:ph type="sldNum" sz="quarter" idx="3"/>
          </p:nvPr>
        </p:nvSpPr>
        <p:spPr bwMode="auto">
          <a:xfrm>
            <a:off x="5265738" y="6659563"/>
            <a:ext cx="4029075" cy="349250"/>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lgn="r">
              <a:defRPr sz="1200"/>
            </a:lvl1pPr>
          </a:lstStyle>
          <a:p>
            <a:pPr>
              <a:defRPr/>
            </a:pPr>
            <a:fld id="{CD380951-2BC6-4381-96FA-8C0446B0A169}" type="slidenum">
              <a:rPr lang="en-US" altLang="en-US"/>
              <a:pPr>
                <a:defRPr/>
              </a:pPr>
              <a:t>‹#›</a:t>
            </a:fld>
            <a:endParaRPr lang="en-US" altLang="en-US"/>
          </a:p>
        </p:txBody>
      </p:sp>
    </p:spTree>
    <p:extLst>
      <p:ext uri="{BB962C8B-B14F-4D97-AF65-F5344CB8AC3E}">
        <p14:creationId xmlns:p14="http://schemas.microsoft.com/office/powerpoint/2010/main" val="1750468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492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defTabSz="931863">
              <a:defRPr sz="1200"/>
            </a:lvl1pPr>
          </a:lstStyle>
          <a:p>
            <a:pPr>
              <a:defRPr/>
            </a:pPr>
            <a:endParaRPr lang="en-US" altLang="en-US"/>
          </a:p>
        </p:txBody>
      </p:sp>
      <p:sp>
        <p:nvSpPr>
          <p:cNvPr id="4099" name="Rectangle 3"/>
          <p:cNvSpPr>
            <a:spLocks noGrp="1" noChangeArrowheads="1"/>
          </p:cNvSpPr>
          <p:nvPr>
            <p:ph type="dt" idx="1"/>
          </p:nvPr>
        </p:nvSpPr>
        <p:spPr bwMode="auto">
          <a:xfrm>
            <a:off x="5268913" y="0"/>
            <a:ext cx="4027487" cy="3492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algn="r" defTabSz="931863">
              <a:defRPr sz="1200"/>
            </a:lvl1pPr>
          </a:lstStyle>
          <a:p>
            <a:pPr>
              <a:defRPr/>
            </a:pPr>
            <a:endParaRPr lang="en-US" altLang="en-US"/>
          </a:p>
        </p:txBody>
      </p:sp>
      <p:sp>
        <p:nvSpPr>
          <p:cNvPr id="5124" name="Rectangle 4"/>
          <p:cNvSpPr>
            <a:spLocks noGrp="1" noRot="1" noChangeAspect="1" noChangeArrowheads="1" noTextEdit="1"/>
          </p:cNvSpPr>
          <p:nvPr>
            <p:ph type="sldImg" idx="2"/>
          </p:nvPr>
        </p:nvSpPr>
        <p:spPr bwMode="auto">
          <a:xfrm>
            <a:off x="2895600" y="527050"/>
            <a:ext cx="3505200" cy="26289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39838" y="3330575"/>
            <a:ext cx="6816725" cy="3152775"/>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661150"/>
            <a:ext cx="4027488" cy="3492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defTabSz="931863">
              <a:defRPr sz="1200"/>
            </a:lvl1pPr>
          </a:lstStyle>
          <a:p>
            <a:pPr>
              <a:defRPr/>
            </a:pPr>
            <a:endParaRPr lang="en-US" altLang="en-US"/>
          </a:p>
        </p:txBody>
      </p:sp>
      <p:sp>
        <p:nvSpPr>
          <p:cNvPr id="4103" name="Rectangle 7"/>
          <p:cNvSpPr>
            <a:spLocks noGrp="1" noChangeArrowheads="1"/>
          </p:cNvSpPr>
          <p:nvPr>
            <p:ph type="sldNum" sz="quarter" idx="5"/>
          </p:nvPr>
        </p:nvSpPr>
        <p:spPr bwMode="auto">
          <a:xfrm>
            <a:off x="5268913" y="6661150"/>
            <a:ext cx="4027487" cy="3492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algn="r" defTabSz="931863">
              <a:defRPr sz="1200"/>
            </a:lvl1pPr>
          </a:lstStyle>
          <a:p>
            <a:pPr>
              <a:defRPr/>
            </a:pPr>
            <a:fld id="{FCF5FF66-933B-455B-8E57-FDEE547E3E28}" type="slidenum">
              <a:rPr lang="en-US" altLang="en-US"/>
              <a:pPr>
                <a:defRPr/>
              </a:pPr>
              <a:t>‹#›</a:t>
            </a:fld>
            <a:endParaRPr lang="en-US" altLang="en-US"/>
          </a:p>
        </p:txBody>
      </p:sp>
    </p:spTree>
    <p:extLst>
      <p:ext uri="{BB962C8B-B14F-4D97-AF65-F5344CB8AC3E}">
        <p14:creationId xmlns:p14="http://schemas.microsoft.com/office/powerpoint/2010/main" val="2020121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en-US"/>
          </a:p>
        </p:txBody>
      </p:sp>
    </p:spTree>
    <p:extLst>
      <p:ext uri="{BB962C8B-B14F-4D97-AF65-F5344CB8AC3E}">
        <p14:creationId xmlns:p14="http://schemas.microsoft.com/office/powerpoint/2010/main" val="5490965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UNH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34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Text Box 8"/>
          <p:cNvSpPr txBox="1">
            <a:spLocks noChangeArrowheads="1"/>
          </p:cNvSpPr>
          <p:nvPr userDrawn="1"/>
        </p:nvSpPr>
        <p:spPr bwMode="auto">
          <a:xfrm>
            <a:off x="0" y="6562725"/>
            <a:ext cx="579120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defRPr/>
            </a:pPr>
            <a:r>
              <a:rPr lang="en-US" altLang="zh-CN" sz="1100" dirty="0">
                <a:latin typeface="Microsoft Sans Serif" panose="020B0604020202020204" pitchFamily="34" charset="0"/>
                <a:ea typeface="SimSun" panose="02010600030101010101" pitchFamily="2" charset="-122"/>
                <a:cs typeface="Microsoft Sans Serif" panose="020B0604020202020204" pitchFamily="34" charset="0"/>
              </a:rPr>
              <a:t>  Charlie</a:t>
            </a:r>
            <a:r>
              <a:rPr lang="en-US" altLang="zh-CN" sz="1100" baseline="0" dirty="0">
                <a:latin typeface="Microsoft Sans Serif" panose="020B0604020202020204" pitchFamily="34" charset="0"/>
                <a:ea typeface="SimSun" panose="02010600030101010101" pitchFamily="2" charset="-122"/>
                <a:cs typeface="Microsoft Sans Serif" panose="020B0604020202020204" pitchFamily="34" charset="0"/>
              </a:rPr>
              <a:t> Nitschelm</a:t>
            </a:r>
            <a:r>
              <a:rPr lang="en-US" altLang="zh-CN" sz="1100" dirty="0">
                <a:latin typeface="Microsoft Sans Serif" panose="020B0604020202020204" pitchFamily="34" charset="0"/>
                <a:ea typeface="SimSun" panose="02010600030101010101" pitchFamily="2" charset="-122"/>
                <a:cs typeface="Microsoft Sans Serif" panose="020B0604020202020204" pitchFamily="34" charset="0"/>
              </a:rPr>
              <a:t>    |    Univ. of New Hampshire    |    </a:t>
            </a:r>
            <a:fld id="{E68B9163-5350-424A-9047-E176D2C417C8}" type="slidenum">
              <a:rPr lang="en-US" altLang="en-US" sz="1100" smtClean="0">
                <a:latin typeface="Microsoft Sans Serif" panose="020B0604020202020204" pitchFamily="34" charset="0"/>
                <a:ea typeface="SimSun" panose="02010600030101010101" pitchFamily="2" charset="-122"/>
                <a:cs typeface="Microsoft Sans Serif" panose="020B0604020202020204" pitchFamily="34" charset="0"/>
              </a:rPr>
              <a:pPr eaLnBrk="1" hangingPunct="1">
                <a:spcBef>
                  <a:spcPct val="50000"/>
                </a:spcBef>
                <a:defRPr/>
              </a:pPr>
              <a:t>‹#›</a:t>
            </a:fld>
            <a:endParaRPr lang="en-US" altLang="zh-CN" sz="1100" i="1" dirty="0">
              <a:solidFill>
                <a:srgbClr val="FFFFFF"/>
              </a:solidFill>
              <a:latin typeface="Microsoft Sans Serif" panose="020B0604020202020204" pitchFamily="34" charset="0"/>
              <a:ea typeface="SimSun" panose="02010600030101010101" pitchFamily="2" charset="-122"/>
              <a:cs typeface="Microsoft Sans Serif" panose="020B0604020202020204" pitchFamily="34" charset="0"/>
            </a:endParaRPr>
          </a:p>
        </p:txBody>
      </p:sp>
      <p:cxnSp>
        <p:nvCxnSpPr>
          <p:cNvPr id="1031" name="Straight Connector 8"/>
          <p:cNvCxnSpPr>
            <a:cxnSpLocks noChangeShapeType="1"/>
          </p:cNvCxnSpPr>
          <p:nvPr userDrawn="1"/>
        </p:nvCxnSpPr>
        <p:spPr bwMode="auto">
          <a:xfrm>
            <a:off x="0" y="6553200"/>
            <a:ext cx="9144000" cy="0"/>
          </a:xfrm>
          <a:prstGeom prst="line">
            <a:avLst/>
          </a:prstGeom>
          <a:noFill/>
          <a:ln w="25400" algn="ctr">
            <a:solidFill>
              <a:schemeClr val="tx1"/>
            </a:solidFill>
            <a:round/>
            <a:headEnd/>
            <a:tailEnd/>
          </a:ln>
          <a:extLst>
            <a:ext uri="{909E8E84-426E-40dd-AFC4-6F175D3DCCD1}">
              <a14:hiddenFill xmlns="" xmlns:a14="http://schemas.microsoft.com/office/drawing/2010/main">
                <a:noFill/>
              </a14:hiddenFill>
            </a:ext>
          </a:extLst>
        </p:spPr>
      </p:cxnSp>
      <p:grpSp>
        <p:nvGrpSpPr>
          <p:cNvPr id="1032" name="Group 12"/>
          <p:cNvGrpSpPr>
            <a:grpSpLocks/>
          </p:cNvGrpSpPr>
          <p:nvPr userDrawn="1"/>
        </p:nvGrpSpPr>
        <p:grpSpPr bwMode="auto">
          <a:xfrm>
            <a:off x="7342188" y="5678488"/>
            <a:ext cx="1878012" cy="1179512"/>
            <a:chOff x="7312136" y="5678788"/>
            <a:chExt cx="1876211" cy="1180562"/>
          </a:xfrm>
        </p:grpSpPr>
        <p:sp>
          <p:nvSpPr>
            <p:cNvPr id="1034" name="Rectangle 13"/>
            <p:cNvSpPr>
              <a:spLocks noChangeArrowheads="1"/>
            </p:cNvSpPr>
            <p:nvPr userDrawn="1"/>
          </p:nvSpPr>
          <p:spPr bwMode="auto">
            <a:xfrm>
              <a:off x="7312136" y="6020404"/>
              <a:ext cx="1800084" cy="83894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pic>
          <p:nvPicPr>
            <p:cNvPr id="1035" name="Picture 15"/>
            <p:cNvPicPr>
              <a:picLocks noChangeAspect="1" noChangeArrowheads="1"/>
            </p:cNvPicPr>
            <p:nvPr userDrawn="1"/>
          </p:nvPicPr>
          <p:blipFill>
            <a:blip r:embed="rId4" cstate="print">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7832246" y="5678788"/>
              <a:ext cx="1219200" cy="97948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36" name="Text Box 8"/>
            <p:cNvSpPr txBox="1">
              <a:spLocks noChangeArrowheads="1"/>
            </p:cNvSpPr>
            <p:nvPr userDrawn="1"/>
          </p:nvSpPr>
          <p:spPr bwMode="auto">
            <a:xfrm>
              <a:off x="7312136" y="6428755"/>
              <a:ext cx="1876211" cy="4305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zh-CN" sz="11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Mechanics,</a:t>
              </a:r>
            </a:p>
            <a:p>
              <a:pPr eaLnBrk="1" hangingPunct="1">
                <a:defRPr/>
              </a:pPr>
              <a:r>
                <a:rPr lang="en-US" altLang="zh-CN" sz="11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Materials</a:t>
              </a:r>
              <a:r>
                <a:rPr lang="en-US" altLang="zh-CN" sz="8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  </a:t>
              </a:r>
              <a:r>
                <a:rPr lang="en-US" altLang="zh-CN" sz="10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&amp;</a:t>
              </a:r>
              <a:r>
                <a:rPr lang="en-US" altLang="zh-CN" sz="8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  </a:t>
              </a:r>
              <a:r>
                <a:rPr lang="en-US" altLang="zh-CN" sz="11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Manufacturing</a:t>
              </a:r>
              <a:endParaRPr lang="en-US" altLang="zh-CN" sz="1100" i="1"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endParaRPr>
            </a:p>
          </p:txBody>
        </p:sp>
      </p:grpSp>
      <p:pic>
        <p:nvPicPr>
          <p:cNvPr id="1033" name="Picture 12"/>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94713" y="3175"/>
            <a:ext cx="641350" cy="771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74" r:id="rId1"/>
    <p:sldLayoutId id="2147484575" r:id="rId2"/>
  </p:sldLayoutIdLst>
  <p:transition/>
  <p:hf sldNum="0"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7B8F6C-C294-498E-9944-EFFD68B3B820}"/>
              </a:ext>
            </a:extLst>
          </p:cNvPr>
          <p:cNvGrpSpPr/>
          <p:nvPr/>
        </p:nvGrpSpPr>
        <p:grpSpPr>
          <a:xfrm>
            <a:off x="1668577" y="1180080"/>
            <a:ext cx="5751095" cy="4824613"/>
            <a:chOff x="267193" y="1389410"/>
            <a:chExt cx="4162303" cy="3354123"/>
          </a:xfrm>
        </p:grpSpPr>
        <p:sp>
          <p:nvSpPr>
            <p:cNvPr id="2" name="TextBox 1">
              <a:extLst>
                <a:ext uri="{FF2B5EF4-FFF2-40B4-BE49-F238E27FC236}">
                  <a16:creationId xmlns:a16="http://schemas.microsoft.com/office/drawing/2014/main" id="{9AE09F63-67E2-4161-9FD7-D3326336F861}"/>
                </a:ext>
              </a:extLst>
            </p:cNvPr>
            <p:cNvSpPr txBox="1"/>
            <p:nvPr/>
          </p:nvSpPr>
          <p:spPr>
            <a:xfrm>
              <a:off x="267193" y="3420094"/>
              <a:ext cx="4162303" cy="1323439"/>
            </a:xfrm>
            <a:prstGeom prst="rect">
              <a:avLst/>
            </a:prstGeom>
            <a:noFill/>
          </p:spPr>
          <p:txBody>
            <a:bodyPr wrap="square" rtlCol="0">
              <a:spAutoFit/>
            </a:bodyPr>
            <a:lstStyle/>
            <a:p>
              <a:pPr algn="ctr"/>
              <a:r>
                <a:rPr lang="en-US" sz="2000" dirty="0"/>
                <a:t>A Study of Inconel 625 in both Tension and Compression at High Strain Rates using a Pulse-Heated Split Hopkinson Bar</a:t>
              </a:r>
            </a:p>
          </p:txBody>
        </p:sp>
        <p:pic>
          <p:nvPicPr>
            <p:cNvPr id="6" name="Picture 5">
              <a:extLst>
                <a:ext uri="{FF2B5EF4-FFF2-40B4-BE49-F238E27FC236}">
                  <a16:creationId xmlns:a16="http://schemas.microsoft.com/office/drawing/2014/main" id="{B5121C09-0C26-4C46-B50D-7062327C05BC}"/>
                </a:ext>
              </a:extLst>
            </p:cNvPr>
            <p:cNvPicPr>
              <a:picLocks/>
            </p:cNvPicPr>
            <p:nvPr/>
          </p:nvPicPr>
          <p:blipFill>
            <a:blip r:embed="rId2"/>
            <a:stretch>
              <a:fillRect/>
            </a:stretch>
          </p:blipFill>
          <p:spPr>
            <a:xfrm>
              <a:off x="519544" y="1389410"/>
              <a:ext cx="3657600" cy="1828800"/>
            </a:xfrm>
            <a:prstGeom prst="rect">
              <a:avLst/>
            </a:prstGeom>
            <a:effectLst>
              <a:innerShdw blurRad="114300">
                <a:prstClr val="black"/>
              </a:innerShdw>
            </a:effectLst>
          </p:spPr>
        </p:pic>
      </p:grpSp>
      <p:sp>
        <p:nvSpPr>
          <p:cNvPr id="3" name="TextBox 2">
            <a:extLst>
              <a:ext uri="{FF2B5EF4-FFF2-40B4-BE49-F238E27FC236}">
                <a16:creationId xmlns:a16="http://schemas.microsoft.com/office/drawing/2014/main" id="{11BF2F31-8AFE-4569-BBDA-658BB1EF31C2}"/>
              </a:ext>
            </a:extLst>
          </p:cNvPr>
          <p:cNvSpPr txBox="1"/>
          <p:nvPr/>
        </p:nvSpPr>
        <p:spPr>
          <a:xfrm>
            <a:off x="1236848" y="356260"/>
            <a:ext cx="6614556" cy="523220"/>
          </a:xfrm>
          <a:prstGeom prst="rect">
            <a:avLst/>
          </a:prstGeom>
          <a:noFill/>
        </p:spPr>
        <p:txBody>
          <a:bodyPr wrap="square" rtlCol="0">
            <a:spAutoFit/>
          </a:bodyPr>
          <a:lstStyle/>
          <a:p>
            <a:pPr algn="ctr"/>
            <a:r>
              <a:rPr lang="en-US" sz="2800" dirty="0"/>
              <a:t>NIST SURF Inconel 625 Analysis 1</a:t>
            </a:r>
          </a:p>
        </p:txBody>
      </p:sp>
      <p:sp>
        <p:nvSpPr>
          <p:cNvPr id="8" name="TextBox 7">
            <a:extLst>
              <a:ext uri="{FF2B5EF4-FFF2-40B4-BE49-F238E27FC236}">
                <a16:creationId xmlns:a16="http://schemas.microsoft.com/office/drawing/2014/main" id="{1FB72390-8892-4CC9-956F-801568E8622A}"/>
              </a:ext>
            </a:extLst>
          </p:cNvPr>
          <p:cNvSpPr txBox="1"/>
          <p:nvPr/>
        </p:nvSpPr>
        <p:spPr>
          <a:xfrm>
            <a:off x="2596572" y="5835416"/>
            <a:ext cx="3895107" cy="338554"/>
          </a:xfrm>
          <a:prstGeom prst="rect">
            <a:avLst/>
          </a:prstGeom>
          <a:noFill/>
        </p:spPr>
        <p:txBody>
          <a:bodyPr wrap="square" rtlCol="0">
            <a:spAutoFit/>
          </a:bodyPr>
          <a:lstStyle/>
          <a:p>
            <a:pPr algn="ctr"/>
            <a:r>
              <a:rPr lang="en-US" sz="1600" dirty="0"/>
              <a:t>Mentor: Steven Mates</a:t>
            </a:r>
          </a:p>
        </p:txBody>
      </p:sp>
      <p:sp>
        <p:nvSpPr>
          <p:cNvPr id="9" name="TextBox 8">
            <a:extLst>
              <a:ext uri="{FF2B5EF4-FFF2-40B4-BE49-F238E27FC236}">
                <a16:creationId xmlns:a16="http://schemas.microsoft.com/office/drawing/2014/main" id="{4C09F368-237A-4CCD-B5D6-679EDBB0DB55}"/>
              </a:ext>
            </a:extLst>
          </p:cNvPr>
          <p:cNvSpPr txBox="1"/>
          <p:nvPr/>
        </p:nvSpPr>
        <p:spPr>
          <a:xfrm>
            <a:off x="2707325" y="5373751"/>
            <a:ext cx="3673600" cy="400110"/>
          </a:xfrm>
          <a:prstGeom prst="rect">
            <a:avLst/>
          </a:prstGeom>
          <a:noFill/>
        </p:spPr>
        <p:txBody>
          <a:bodyPr wrap="square" rtlCol="0">
            <a:spAutoFit/>
          </a:bodyPr>
          <a:lstStyle/>
          <a:p>
            <a:pPr algn="ctr"/>
            <a:r>
              <a:rPr lang="en-US" sz="2000" dirty="0"/>
              <a:t>Author: Charlie Nitschelm</a:t>
            </a:r>
          </a:p>
        </p:txBody>
      </p:sp>
    </p:spTree>
    <p:extLst>
      <p:ext uri="{BB962C8B-B14F-4D97-AF65-F5344CB8AC3E}">
        <p14:creationId xmlns:p14="http://schemas.microsoft.com/office/powerpoint/2010/main" val="20228974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A6D4A-C821-4EF9-AFDA-3844551A0E93}"/>
              </a:ext>
            </a:extLst>
          </p:cNvPr>
          <p:cNvSpPr txBox="1"/>
          <p:nvPr/>
        </p:nvSpPr>
        <p:spPr>
          <a:xfrm>
            <a:off x="352926" y="296779"/>
            <a:ext cx="6360695" cy="461665"/>
          </a:xfrm>
          <a:prstGeom prst="rect">
            <a:avLst/>
          </a:prstGeom>
          <a:noFill/>
        </p:spPr>
        <p:txBody>
          <a:bodyPr wrap="square" rtlCol="0">
            <a:spAutoFit/>
          </a:bodyPr>
          <a:lstStyle/>
          <a:p>
            <a:r>
              <a:rPr lang="en-US" dirty="0"/>
              <a:t>NIST Fast Strain Rate</a:t>
            </a:r>
          </a:p>
        </p:txBody>
      </p:sp>
      <p:pic>
        <p:nvPicPr>
          <p:cNvPr id="10" name="Picture 9">
            <a:extLst>
              <a:ext uri="{FF2B5EF4-FFF2-40B4-BE49-F238E27FC236}">
                <a16:creationId xmlns:a16="http://schemas.microsoft.com/office/drawing/2014/main" id="{7F22A9D2-BF6B-4484-9793-09906B99A3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987633"/>
            <a:ext cx="6793832" cy="3786146"/>
          </a:xfrm>
          <a:prstGeom prst="rect">
            <a:avLst/>
          </a:prstGeom>
        </p:spPr>
      </p:pic>
      <p:sp>
        <p:nvSpPr>
          <p:cNvPr id="11" name="TextBox 10">
            <a:extLst>
              <a:ext uri="{FF2B5EF4-FFF2-40B4-BE49-F238E27FC236}">
                <a16:creationId xmlns:a16="http://schemas.microsoft.com/office/drawing/2014/main" id="{B7E28E79-7476-4EBF-B5FE-D9ECBFD00CBA}"/>
              </a:ext>
            </a:extLst>
          </p:cNvPr>
          <p:cNvSpPr txBox="1"/>
          <p:nvPr/>
        </p:nvSpPr>
        <p:spPr>
          <a:xfrm>
            <a:off x="192505" y="1235242"/>
            <a:ext cx="1459832" cy="1754326"/>
          </a:xfrm>
          <a:prstGeom prst="rect">
            <a:avLst/>
          </a:prstGeom>
          <a:noFill/>
        </p:spPr>
        <p:txBody>
          <a:bodyPr wrap="square" rtlCol="0">
            <a:spAutoFit/>
          </a:bodyPr>
          <a:lstStyle/>
          <a:p>
            <a:r>
              <a:rPr lang="en-US" sz="1800" dirty="0"/>
              <a:t>This hump is an outlier to the data and should not be considered.</a:t>
            </a:r>
          </a:p>
        </p:txBody>
      </p:sp>
      <p:cxnSp>
        <p:nvCxnSpPr>
          <p:cNvPr id="13" name="Straight Arrow Connector 12">
            <a:extLst>
              <a:ext uri="{FF2B5EF4-FFF2-40B4-BE49-F238E27FC236}">
                <a16:creationId xmlns:a16="http://schemas.microsoft.com/office/drawing/2014/main" id="{893F2AA8-4787-47C4-B3CF-761C10C51330}"/>
              </a:ext>
            </a:extLst>
          </p:cNvPr>
          <p:cNvCxnSpPr>
            <a:cxnSpLocks/>
          </p:cNvCxnSpPr>
          <p:nvPr/>
        </p:nvCxnSpPr>
        <p:spPr bwMode="auto">
          <a:xfrm flipV="1">
            <a:off x="1098884" y="2654968"/>
            <a:ext cx="1411705" cy="5053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086108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3C0EA-BA54-4F46-AA2A-31682C1A8F33}"/>
              </a:ext>
            </a:extLst>
          </p:cNvPr>
          <p:cNvSpPr txBox="1"/>
          <p:nvPr/>
        </p:nvSpPr>
        <p:spPr>
          <a:xfrm>
            <a:off x="401054" y="360948"/>
            <a:ext cx="5181600" cy="461665"/>
          </a:xfrm>
          <a:prstGeom prst="rect">
            <a:avLst/>
          </a:prstGeom>
          <a:noFill/>
        </p:spPr>
        <p:txBody>
          <a:bodyPr wrap="square" rtlCol="0">
            <a:spAutoFit/>
          </a:bodyPr>
          <a:lstStyle/>
          <a:p>
            <a:r>
              <a:rPr lang="en-US" dirty="0"/>
              <a:t>NIST All Strain Rates – All Directions</a:t>
            </a:r>
          </a:p>
        </p:txBody>
      </p:sp>
      <p:pic>
        <p:nvPicPr>
          <p:cNvPr id="4" name="Picture 3">
            <a:extLst>
              <a:ext uri="{FF2B5EF4-FFF2-40B4-BE49-F238E27FC236}">
                <a16:creationId xmlns:a16="http://schemas.microsoft.com/office/drawing/2014/main" id="{522F5B49-962C-45AD-94C7-CAF000CA4E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60821"/>
            <a:ext cx="5382950" cy="2999873"/>
          </a:xfrm>
          <a:prstGeom prst="rect">
            <a:avLst/>
          </a:prstGeom>
        </p:spPr>
      </p:pic>
      <p:pic>
        <p:nvPicPr>
          <p:cNvPr id="6" name="Picture 5">
            <a:extLst>
              <a:ext uri="{FF2B5EF4-FFF2-40B4-BE49-F238E27FC236}">
                <a16:creationId xmlns:a16="http://schemas.microsoft.com/office/drawing/2014/main" id="{101DEE80-77DD-494F-A7B2-C6B3F481C5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2836" y="776445"/>
            <a:ext cx="5295568" cy="2768859"/>
          </a:xfrm>
          <a:prstGeom prst="rect">
            <a:avLst/>
          </a:prstGeom>
        </p:spPr>
      </p:pic>
    </p:spTree>
    <p:extLst>
      <p:ext uri="{BB962C8B-B14F-4D97-AF65-F5344CB8AC3E}">
        <p14:creationId xmlns:p14="http://schemas.microsoft.com/office/powerpoint/2010/main" val="40299047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F12AF5-DF58-4ADA-9696-EB85768EB881}"/>
              </a:ext>
            </a:extLst>
          </p:cNvPr>
          <p:cNvSpPr txBox="1"/>
          <p:nvPr/>
        </p:nvSpPr>
        <p:spPr>
          <a:xfrm>
            <a:off x="288757" y="264695"/>
            <a:ext cx="6360695" cy="461665"/>
          </a:xfrm>
          <a:prstGeom prst="rect">
            <a:avLst/>
          </a:prstGeom>
          <a:noFill/>
        </p:spPr>
        <p:txBody>
          <a:bodyPr wrap="square" rtlCol="0">
            <a:spAutoFit/>
          </a:bodyPr>
          <a:lstStyle/>
          <a:p>
            <a:r>
              <a:rPr lang="en-US" dirty="0"/>
              <a:t>NIST All Strain Rates – Transverse Direction</a:t>
            </a:r>
          </a:p>
        </p:txBody>
      </p:sp>
      <p:pic>
        <p:nvPicPr>
          <p:cNvPr id="5" name="Picture 4">
            <a:extLst>
              <a:ext uri="{FF2B5EF4-FFF2-40B4-BE49-F238E27FC236}">
                <a16:creationId xmlns:a16="http://schemas.microsoft.com/office/drawing/2014/main" id="{7F56DAB0-0191-4635-9739-912D7860D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757" y="1055227"/>
            <a:ext cx="6874042" cy="3830846"/>
          </a:xfrm>
          <a:prstGeom prst="rect">
            <a:avLst/>
          </a:prstGeom>
        </p:spPr>
      </p:pic>
      <p:sp>
        <p:nvSpPr>
          <p:cNvPr id="6" name="TextBox 5">
            <a:extLst>
              <a:ext uri="{FF2B5EF4-FFF2-40B4-BE49-F238E27FC236}">
                <a16:creationId xmlns:a16="http://schemas.microsoft.com/office/drawing/2014/main" id="{6C6B4772-2C8A-4DF6-AEC8-01A5CCDB49D5}"/>
              </a:ext>
            </a:extLst>
          </p:cNvPr>
          <p:cNvSpPr txBox="1"/>
          <p:nvPr/>
        </p:nvSpPr>
        <p:spPr>
          <a:xfrm>
            <a:off x="770021" y="5045242"/>
            <a:ext cx="6448926" cy="1200329"/>
          </a:xfrm>
          <a:prstGeom prst="rect">
            <a:avLst/>
          </a:prstGeom>
          <a:noFill/>
        </p:spPr>
        <p:txBody>
          <a:bodyPr wrap="square" rtlCol="0">
            <a:spAutoFit/>
          </a:bodyPr>
          <a:lstStyle/>
          <a:p>
            <a:r>
              <a:rPr lang="en-US" dirty="0"/>
              <a:t>It seems that the lowest TD high strain rate is an outlier and should not be considered for future analysis</a:t>
            </a:r>
          </a:p>
        </p:txBody>
      </p:sp>
      <p:cxnSp>
        <p:nvCxnSpPr>
          <p:cNvPr id="8" name="Straight Arrow Connector 7">
            <a:extLst>
              <a:ext uri="{FF2B5EF4-FFF2-40B4-BE49-F238E27FC236}">
                <a16:creationId xmlns:a16="http://schemas.microsoft.com/office/drawing/2014/main" id="{C466813E-68D1-45A7-851A-E82AEC93CCCA}"/>
              </a:ext>
            </a:extLst>
          </p:cNvPr>
          <p:cNvCxnSpPr>
            <a:cxnSpLocks/>
          </p:cNvCxnSpPr>
          <p:nvPr/>
        </p:nvCxnSpPr>
        <p:spPr bwMode="auto">
          <a:xfrm flipV="1">
            <a:off x="1860884" y="2061412"/>
            <a:ext cx="3352801" cy="28246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EDAA4E5A-6DEB-42A5-8296-BDC3463D903E}"/>
              </a:ext>
            </a:extLst>
          </p:cNvPr>
          <p:cNvSpPr txBox="1"/>
          <p:nvPr/>
        </p:nvSpPr>
        <p:spPr>
          <a:xfrm>
            <a:off x="6922168" y="1315452"/>
            <a:ext cx="2053390" cy="2308324"/>
          </a:xfrm>
          <a:prstGeom prst="rect">
            <a:avLst/>
          </a:prstGeom>
          <a:noFill/>
        </p:spPr>
        <p:txBody>
          <a:bodyPr wrap="square" rtlCol="0">
            <a:spAutoFit/>
          </a:bodyPr>
          <a:lstStyle/>
          <a:p>
            <a:r>
              <a:rPr lang="en-US" sz="1800" dirty="0"/>
              <a:t>For the Medium strain rates, we see a higher ductility in the 45 and Transverse directions against the other strain rates.</a:t>
            </a:r>
          </a:p>
        </p:txBody>
      </p:sp>
      <p:cxnSp>
        <p:nvCxnSpPr>
          <p:cNvPr id="15" name="Straight Arrow Connector 14">
            <a:extLst>
              <a:ext uri="{FF2B5EF4-FFF2-40B4-BE49-F238E27FC236}">
                <a16:creationId xmlns:a16="http://schemas.microsoft.com/office/drawing/2014/main" id="{876360E7-4B04-420D-8DE3-343C1B555993}"/>
              </a:ext>
            </a:extLst>
          </p:cNvPr>
          <p:cNvCxnSpPr>
            <a:cxnSpLocks/>
          </p:cNvCxnSpPr>
          <p:nvPr/>
        </p:nvCxnSpPr>
        <p:spPr bwMode="auto">
          <a:xfrm flipH="1" flipV="1">
            <a:off x="5390147" y="2061412"/>
            <a:ext cx="1475874" cy="14838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10046B3A-58E9-4162-932C-507AD2004FF0}"/>
              </a:ext>
            </a:extLst>
          </p:cNvPr>
          <p:cNvCxnSpPr>
            <a:cxnSpLocks/>
          </p:cNvCxnSpPr>
          <p:nvPr/>
        </p:nvCxnSpPr>
        <p:spPr bwMode="auto">
          <a:xfrm flipH="1">
            <a:off x="6288505" y="1259305"/>
            <a:ext cx="577516" cy="3850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E9BC447E-B220-4AD7-9C2F-AC2B0C426147}"/>
              </a:ext>
            </a:extLst>
          </p:cNvPr>
          <p:cNvCxnSpPr>
            <a:cxnSpLocks/>
          </p:cNvCxnSpPr>
          <p:nvPr/>
        </p:nvCxnSpPr>
        <p:spPr bwMode="auto">
          <a:xfrm>
            <a:off x="5334000" y="1989221"/>
            <a:ext cx="858253"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Tree>
    <p:extLst>
      <p:ext uri="{BB962C8B-B14F-4D97-AF65-F5344CB8AC3E}">
        <p14:creationId xmlns:p14="http://schemas.microsoft.com/office/powerpoint/2010/main" val="157612561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0631B-6186-4F9D-8E68-8524B733C206}"/>
              </a:ext>
            </a:extLst>
          </p:cNvPr>
          <p:cNvSpPr txBox="1"/>
          <p:nvPr/>
        </p:nvSpPr>
        <p:spPr>
          <a:xfrm>
            <a:off x="240632" y="208547"/>
            <a:ext cx="6328610" cy="461665"/>
          </a:xfrm>
          <a:prstGeom prst="rect">
            <a:avLst/>
          </a:prstGeom>
          <a:noFill/>
        </p:spPr>
        <p:txBody>
          <a:bodyPr wrap="square" rtlCol="0">
            <a:spAutoFit/>
          </a:bodyPr>
          <a:lstStyle/>
          <a:p>
            <a:r>
              <a:rPr lang="en-US" dirty="0"/>
              <a:t>Conclusions and Questions</a:t>
            </a:r>
          </a:p>
        </p:txBody>
      </p:sp>
      <p:sp>
        <p:nvSpPr>
          <p:cNvPr id="3" name="TextBox 2">
            <a:extLst>
              <a:ext uri="{FF2B5EF4-FFF2-40B4-BE49-F238E27FC236}">
                <a16:creationId xmlns:a16="http://schemas.microsoft.com/office/drawing/2014/main" id="{D780E399-3B80-46A7-B6C3-057816BE259E}"/>
              </a:ext>
            </a:extLst>
          </p:cNvPr>
          <p:cNvSpPr txBox="1"/>
          <p:nvPr/>
        </p:nvSpPr>
        <p:spPr>
          <a:xfrm>
            <a:off x="481263" y="1395663"/>
            <a:ext cx="7684169" cy="3908762"/>
          </a:xfrm>
          <a:prstGeom prst="rect">
            <a:avLst/>
          </a:prstGeom>
          <a:noFill/>
        </p:spPr>
        <p:txBody>
          <a:bodyPr wrap="square" rtlCol="0">
            <a:spAutoFit/>
          </a:bodyPr>
          <a:lstStyle/>
          <a:p>
            <a:r>
              <a:rPr lang="en-US" sz="2000" dirty="0"/>
              <a:t>There is some data analysis that needs to be cleaned up and fixed this upcoming week to bring out data sets closer together. There are errors scattered about with our analysis that needs Steve’s eyes to be fixed. </a:t>
            </a:r>
          </a:p>
          <a:p>
            <a:endParaRPr lang="en-US" sz="2000" dirty="0"/>
          </a:p>
          <a:p>
            <a:r>
              <a:rPr lang="en-US" sz="2000" dirty="0"/>
              <a:t>There are many conclusions that can be made regarding rolling direction, strain rate, </a:t>
            </a:r>
            <a:r>
              <a:rPr lang="en-US" sz="2000" dirty="0" err="1"/>
              <a:t>etc</a:t>
            </a:r>
            <a:r>
              <a:rPr lang="en-US" sz="2000" dirty="0"/>
              <a:t>, that relate to ductility, YS, TS and UTS. </a:t>
            </a:r>
          </a:p>
          <a:p>
            <a:endParaRPr lang="en-US" sz="2000" dirty="0"/>
          </a:p>
          <a:p>
            <a:r>
              <a:rPr lang="en-US" sz="2000" dirty="0"/>
              <a:t>I am currently working on the UTS of all the tests and to format the data in a pleasing visual representation.</a:t>
            </a:r>
          </a:p>
          <a:p>
            <a:endParaRPr lang="en-US" sz="2000" dirty="0"/>
          </a:p>
          <a:p>
            <a:endParaRPr lang="en-US" sz="2000" dirty="0"/>
          </a:p>
        </p:txBody>
      </p:sp>
    </p:spTree>
    <p:extLst>
      <p:ext uri="{BB962C8B-B14F-4D97-AF65-F5344CB8AC3E}">
        <p14:creationId xmlns:p14="http://schemas.microsoft.com/office/powerpoint/2010/main" val="28286192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176" y="210312"/>
            <a:ext cx="8165592" cy="461665"/>
          </a:xfrm>
          <a:prstGeom prst="rect">
            <a:avLst/>
          </a:prstGeom>
          <a:noFill/>
        </p:spPr>
        <p:txBody>
          <a:bodyPr wrap="square" rtlCol="0">
            <a:spAutoFit/>
          </a:bodyPr>
          <a:lstStyle/>
          <a:p>
            <a:r>
              <a:rPr lang="en-US" dirty="0"/>
              <a:t>Inconel 625 Tension Specimens for Tension Tests</a:t>
            </a:r>
          </a:p>
        </p:txBody>
      </p:sp>
      <p:sp>
        <p:nvSpPr>
          <p:cNvPr id="5" name="TextBox 4"/>
          <p:cNvSpPr txBox="1"/>
          <p:nvPr/>
        </p:nvSpPr>
        <p:spPr>
          <a:xfrm>
            <a:off x="391668" y="924692"/>
            <a:ext cx="3739896" cy="1477328"/>
          </a:xfrm>
          <a:prstGeom prst="rect">
            <a:avLst/>
          </a:prstGeom>
          <a:noFill/>
        </p:spPr>
        <p:txBody>
          <a:bodyPr wrap="square" rtlCol="0">
            <a:spAutoFit/>
          </a:bodyPr>
          <a:lstStyle/>
          <a:p>
            <a:r>
              <a:rPr lang="en-US" sz="1800" dirty="0"/>
              <a:t>To probe the necking and fracture mechanics of Inconel 625 to derive the parameters of the Johnson-Cook equation to better design systems using the material.</a:t>
            </a:r>
          </a:p>
        </p:txBody>
      </p:sp>
      <p:sp>
        <p:nvSpPr>
          <p:cNvPr id="6" name="TextBox 5"/>
          <p:cNvSpPr txBox="1"/>
          <p:nvPr/>
        </p:nvSpPr>
        <p:spPr>
          <a:xfrm>
            <a:off x="5137074" y="3412754"/>
            <a:ext cx="2860307" cy="2862322"/>
          </a:xfrm>
          <a:prstGeom prst="rect">
            <a:avLst/>
          </a:prstGeom>
          <a:noFill/>
        </p:spPr>
        <p:txBody>
          <a:bodyPr wrap="square" rtlCol="0">
            <a:spAutoFit/>
          </a:bodyPr>
          <a:lstStyle/>
          <a:p>
            <a:r>
              <a:rPr lang="en-US" sz="1800" dirty="0"/>
              <a:t>Inconel sheets come with a specific direction of rolling to form it to its given dimensions. To understand the mechanical difference, different orientations of the Inconel 625 must be tested at various strain rates. </a:t>
            </a:r>
          </a:p>
        </p:txBody>
      </p:sp>
      <p:pic>
        <p:nvPicPr>
          <p:cNvPr id="2050" name="Picture 2" descr="https://scontent.fzty2-1.fna.fbcdn.net/v/t1.15752-9/33079127_2222761734417736_5182589044395081728_n.jpg?_nc_cat=0&amp;oh=36eb1e7a32b21cf1c076ef8714e352ec&amp;oe=5B8139A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4847289" y="402698"/>
            <a:ext cx="2467194" cy="32715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84C40DD0-DEDD-4802-97EC-D7F85B750950}"/>
                  </a:ext>
                </a:extLst>
              </p:cNvPr>
              <p:cNvGraphicFramePr>
                <a:graphicFrameLocks noGrp="1"/>
              </p:cNvGraphicFramePr>
              <p:nvPr>
                <p:extLst>
                  <p:ext uri="{D42A27DB-BD31-4B8C-83A1-F6EECF244321}">
                    <p14:modId xmlns:p14="http://schemas.microsoft.com/office/powerpoint/2010/main" val="3913546674"/>
                  </p:ext>
                </p:extLst>
              </p:nvPr>
            </p:nvGraphicFramePr>
            <p:xfrm>
              <a:off x="152355" y="3524791"/>
              <a:ext cx="4448226" cy="2341228"/>
            </p:xfrm>
            <a:graphic>
              <a:graphicData uri="http://schemas.openxmlformats.org/drawingml/2006/table">
                <a:tbl>
                  <a:tblPr firstRow="1" firstCol="1" bandRow="1">
                    <a:tableStyleId>{5C22544A-7EE6-4342-B048-85BDC9FD1C3A}</a:tableStyleId>
                  </a:tblPr>
                  <a:tblGrid>
                    <a:gridCol w="1482742">
                      <a:extLst>
                        <a:ext uri="{9D8B030D-6E8A-4147-A177-3AD203B41FA5}">
                          <a16:colId xmlns:a16="http://schemas.microsoft.com/office/drawing/2014/main" val="481551386"/>
                        </a:ext>
                      </a:extLst>
                    </a:gridCol>
                    <a:gridCol w="1482742">
                      <a:extLst>
                        <a:ext uri="{9D8B030D-6E8A-4147-A177-3AD203B41FA5}">
                          <a16:colId xmlns:a16="http://schemas.microsoft.com/office/drawing/2014/main" val="2791144289"/>
                        </a:ext>
                      </a:extLst>
                    </a:gridCol>
                    <a:gridCol w="1482742">
                      <a:extLst>
                        <a:ext uri="{9D8B030D-6E8A-4147-A177-3AD203B41FA5}">
                          <a16:colId xmlns:a16="http://schemas.microsoft.com/office/drawing/2014/main" val="1504789406"/>
                        </a:ext>
                      </a:extLst>
                    </a:gridCol>
                  </a:tblGrid>
                  <a:tr h="319781">
                    <a:tc>
                      <a:txBody>
                        <a:bodyPr/>
                        <a:lstStyle/>
                        <a:p>
                          <a:pPr marL="0" marR="0">
                            <a:lnSpc>
                              <a:spcPct val="107000"/>
                            </a:lnSpc>
                            <a:spcBef>
                              <a:spcPts val="0"/>
                            </a:spcBef>
                            <a:spcAft>
                              <a:spcPts val="0"/>
                            </a:spcAft>
                          </a:pPr>
                          <a:r>
                            <a:rPr lang="en-US" sz="1400">
                              <a:effectLst/>
                            </a:rPr>
                            <a:t>Equipment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Strain Rate [1/s]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Orientation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350213"/>
                      </a:ext>
                    </a:extLst>
                  </a:tr>
                  <a:tr h="628221">
                    <a:tc>
                      <a:txBody>
                        <a:bodyPr/>
                        <a:lstStyle/>
                        <a:p>
                          <a:pPr marL="0" marR="0">
                            <a:lnSpc>
                              <a:spcPct val="107000"/>
                            </a:lnSpc>
                            <a:spcBef>
                              <a:spcPts val="0"/>
                            </a:spcBef>
                            <a:spcAft>
                              <a:spcPts val="0"/>
                            </a:spcAft>
                          </a:pPr>
                          <a:r>
                            <a:rPr lang="en-US" sz="1100" dirty="0">
                              <a:effectLst/>
                            </a:rPr>
                            <a:t>MTS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10</m:t>
                                    </m:r>
                                  </m:e>
                                  <m:sup>
                                    <m:r>
                                      <a:rPr lang="en-US" sz="1100">
                                        <a:effectLst/>
                                        <a:latin typeface="Cambria Math" panose="02040503050406030204" pitchFamily="18" charset="0"/>
                                      </a:rPr>
                                      <m:t>−3</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558415"/>
                      </a:ext>
                    </a:extLst>
                  </a:tr>
                  <a:tr h="628221">
                    <a:tc>
                      <a:txBody>
                        <a:bodyPr/>
                        <a:lstStyle/>
                        <a:p>
                          <a:pPr marL="0" marR="0">
                            <a:lnSpc>
                              <a:spcPct val="107000"/>
                            </a:lnSpc>
                            <a:spcBef>
                              <a:spcPts val="0"/>
                            </a:spcBef>
                            <a:spcAft>
                              <a:spcPts val="0"/>
                            </a:spcAft>
                          </a:pPr>
                          <a:r>
                            <a:rPr lang="en-US" sz="1100" dirty="0">
                              <a:effectLst/>
                            </a:rPr>
                            <a:t>MTS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10</m:t>
                                    </m:r>
                                  </m:e>
                                  <m:sup>
                                    <m:r>
                                      <a:rPr lang="en-US" sz="1100">
                                        <a:effectLst/>
                                        <a:latin typeface="Cambria Math" panose="02040503050406030204" pitchFamily="18" charset="0"/>
                                      </a:rPr>
                                      <m:t>0</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441349"/>
                      </a:ext>
                    </a:extLst>
                  </a:tr>
                  <a:tr h="628221">
                    <a:tc>
                      <a:txBody>
                        <a:bodyPr/>
                        <a:lstStyle/>
                        <a:p>
                          <a:pPr marL="0" marR="0">
                            <a:lnSpc>
                              <a:spcPct val="107000"/>
                            </a:lnSpc>
                            <a:spcBef>
                              <a:spcPts val="0"/>
                            </a:spcBef>
                            <a:spcAft>
                              <a:spcPts val="0"/>
                            </a:spcAft>
                          </a:pPr>
                          <a:r>
                            <a:rPr lang="en-US" sz="1100" dirty="0">
                              <a:effectLst/>
                            </a:rPr>
                            <a:t>Split Hopkinson Bar</a:t>
                          </a:r>
                        </a:p>
                        <a:p>
                          <a:pPr marL="0" marR="0">
                            <a:lnSpc>
                              <a:spcPct val="107000"/>
                            </a:lnSpc>
                            <a:spcBef>
                              <a:spcPts val="0"/>
                            </a:spcBef>
                            <a:spcAft>
                              <a:spcPts val="0"/>
                            </a:spcAft>
                          </a:pPr>
                          <a:r>
                            <a:rPr lang="en-US" sz="1100" dirty="0">
                              <a:effectLst/>
                            </a:rPr>
                            <a:t>(</a:t>
                          </a:r>
                          <a:r>
                            <a:rPr lang="en-US" sz="1100" dirty="0" err="1">
                              <a:effectLst/>
                            </a:rPr>
                            <a:t>Kolsky</a:t>
                          </a:r>
                          <a:r>
                            <a:rPr lang="en-US" sz="1100" dirty="0">
                              <a:effectLst/>
                            </a:rPr>
                            <a:t> Bar)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10</m:t>
                                    </m:r>
                                  </m:e>
                                  <m:sup>
                                    <m:r>
                                      <a:rPr lang="en-US" sz="1100">
                                        <a:effectLst/>
                                        <a:latin typeface="Cambria Math" panose="02040503050406030204" pitchFamily="18" charset="0"/>
                                      </a:rPr>
                                      <m:t>3</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Rolling Direction</a:t>
                          </a:r>
                        </a:p>
                        <a:p>
                          <a:pPr marL="0" marR="0">
                            <a:lnSpc>
                              <a:spcPct val="107000"/>
                            </a:lnSpc>
                            <a:spcBef>
                              <a:spcPts val="0"/>
                            </a:spcBef>
                            <a:spcAft>
                              <a:spcPts val="0"/>
                            </a:spcAft>
                          </a:pPr>
                          <a:r>
                            <a:rPr lang="en-US" sz="1100" dirty="0">
                              <a:effectLst/>
                            </a:rPr>
                            <a:t>45 Degree Direction</a:t>
                          </a:r>
                        </a:p>
                        <a:p>
                          <a:pPr marL="0" marR="0">
                            <a:lnSpc>
                              <a:spcPct val="107000"/>
                            </a:lnSpc>
                            <a:spcBef>
                              <a:spcPts val="0"/>
                            </a:spcBef>
                            <a:spcAft>
                              <a:spcPts val="0"/>
                            </a:spcAft>
                          </a:pPr>
                          <a:r>
                            <a:rPr lang="en-US" sz="1100" dirty="0">
                              <a:effectLst/>
                            </a:rPr>
                            <a:t>Transverse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310981"/>
                      </a:ext>
                    </a:extLst>
                  </a:tr>
                </a:tbl>
              </a:graphicData>
            </a:graphic>
          </p:graphicFrame>
        </mc:Choice>
        <mc:Fallback xmlns="">
          <p:graphicFrame>
            <p:nvGraphicFramePr>
              <p:cNvPr id="3" name="Table 2">
                <a:extLst>
                  <a:ext uri="{FF2B5EF4-FFF2-40B4-BE49-F238E27FC236}">
                    <a16:creationId xmlns:a16="http://schemas.microsoft.com/office/drawing/2014/main" id="{84C40DD0-DEDD-4802-97EC-D7F85B750950}"/>
                  </a:ext>
                </a:extLst>
              </p:cNvPr>
              <p:cNvGraphicFramePr>
                <a:graphicFrameLocks noGrp="1"/>
              </p:cNvGraphicFramePr>
              <p:nvPr>
                <p:extLst>
                  <p:ext uri="{D42A27DB-BD31-4B8C-83A1-F6EECF244321}">
                    <p14:modId xmlns:p14="http://schemas.microsoft.com/office/powerpoint/2010/main" val="3913546674"/>
                  </p:ext>
                </p:extLst>
              </p:nvPr>
            </p:nvGraphicFramePr>
            <p:xfrm>
              <a:off x="152355" y="3524791"/>
              <a:ext cx="4448226" cy="2341228"/>
            </p:xfrm>
            <a:graphic>
              <a:graphicData uri="http://schemas.openxmlformats.org/drawingml/2006/table">
                <a:tbl>
                  <a:tblPr firstRow="1" firstCol="1" bandRow="1">
                    <a:tableStyleId>{5C22544A-7EE6-4342-B048-85BDC9FD1C3A}</a:tableStyleId>
                  </a:tblPr>
                  <a:tblGrid>
                    <a:gridCol w="1482742">
                      <a:extLst>
                        <a:ext uri="{9D8B030D-6E8A-4147-A177-3AD203B41FA5}">
                          <a16:colId xmlns:a16="http://schemas.microsoft.com/office/drawing/2014/main" val="481551386"/>
                        </a:ext>
                      </a:extLst>
                    </a:gridCol>
                    <a:gridCol w="1482742">
                      <a:extLst>
                        <a:ext uri="{9D8B030D-6E8A-4147-A177-3AD203B41FA5}">
                          <a16:colId xmlns:a16="http://schemas.microsoft.com/office/drawing/2014/main" val="2791144289"/>
                        </a:ext>
                      </a:extLst>
                    </a:gridCol>
                    <a:gridCol w="1482742">
                      <a:extLst>
                        <a:ext uri="{9D8B030D-6E8A-4147-A177-3AD203B41FA5}">
                          <a16:colId xmlns:a16="http://schemas.microsoft.com/office/drawing/2014/main" val="1504789406"/>
                        </a:ext>
                      </a:extLst>
                    </a:gridCol>
                  </a:tblGrid>
                  <a:tr h="456565">
                    <a:tc>
                      <a:txBody>
                        <a:bodyPr/>
                        <a:lstStyle/>
                        <a:p>
                          <a:pPr marL="0" marR="0">
                            <a:lnSpc>
                              <a:spcPct val="107000"/>
                            </a:lnSpc>
                            <a:spcBef>
                              <a:spcPts val="0"/>
                            </a:spcBef>
                            <a:spcAft>
                              <a:spcPts val="0"/>
                            </a:spcAft>
                          </a:pPr>
                          <a:r>
                            <a:rPr lang="en-US" sz="1400">
                              <a:effectLst/>
                            </a:rPr>
                            <a:t>Equipment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Strain Rate [1/s]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Orientation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350213"/>
                      </a:ext>
                    </a:extLst>
                  </a:tr>
                  <a:tr h="628221">
                    <a:tc>
                      <a:txBody>
                        <a:bodyPr/>
                        <a:lstStyle/>
                        <a:p>
                          <a:pPr marL="0" marR="0">
                            <a:lnSpc>
                              <a:spcPct val="107000"/>
                            </a:lnSpc>
                            <a:spcBef>
                              <a:spcPts val="0"/>
                            </a:spcBef>
                            <a:spcAft>
                              <a:spcPts val="0"/>
                            </a:spcAft>
                          </a:pPr>
                          <a:r>
                            <a:rPr lang="en-US" sz="1100" dirty="0">
                              <a:effectLst/>
                            </a:rPr>
                            <a:t>MTS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00823" t="-81553" r="-102058" b="-202913"/>
                          </a:stretch>
                        </a:blipFill>
                      </a:tcPr>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558415"/>
                      </a:ext>
                    </a:extLst>
                  </a:tr>
                  <a:tr h="628221">
                    <a:tc>
                      <a:txBody>
                        <a:bodyPr/>
                        <a:lstStyle/>
                        <a:p>
                          <a:pPr marL="0" marR="0">
                            <a:lnSpc>
                              <a:spcPct val="107000"/>
                            </a:lnSpc>
                            <a:spcBef>
                              <a:spcPts val="0"/>
                            </a:spcBef>
                            <a:spcAft>
                              <a:spcPts val="0"/>
                            </a:spcAft>
                          </a:pPr>
                          <a:r>
                            <a:rPr lang="en-US" sz="1100" dirty="0">
                              <a:effectLst/>
                            </a:rPr>
                            <a:t>MTS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00823" t="-179808" r="-102058" b="-100962"/>
                          </a:stretch>
                        </a:blipFill>
                      </a:tcPr>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441349"/>
                      </a:ext>
                    </a:extLst>
                  </a:tr>
                  <a:tr h="628221">
                    <a:tc>
                      <a:txBody>
                        <a:bodyPr/>
                        <a:lstStyle/>
                        <a:p>
                          <a:pPr marL="0" marR="0">
                            <a:lnSpc>
                              <a:spcPct val="107000"/>
                            </a:lnSpc>
                            <a:spcBef>
                              <a:spcPts val="0"/>
                            </a:spcBef>
                            <a:spcAft>
                              <a:spcPts val="0"/>
                            </a:spcAft>
                          </a:pPr>
                          <a:r>
                            <a:rPr lang="en-US" sz="1100" dirty="0">
                              <a:effectLst/>
                            </a:rPr>
                            <a:t>Split Hopkinson Bar</a:t>
                          </a:r>
                        </a:p>
                        <a:p>
                          <a:pPr marL="0" marR="0">
                            <a:lnSpc>
                              <a:spcPct val="107000"/>
                            </a:lnSpc>
                            <a:spcBef>
                              <a:spcPts val="0"/>
                            </a:spcBef>
                            <a:spcAft>
                              <a:spcPts val="0"/>
                            </a:spcAft>
                          </a:pPr>
                          <a:r>
                            <a:rPr lang="en-US" sz="1100" dirty="0">
                              <a:effectLst/>
                            </a:rPr>
                            <a:t>(</a:t>
                          </a:r>
                          <a:r>
                            <a:rPr lang="en-US" sz="1100" dirty="0" err="1">
                              <a:effectLst/>
                            </a:rPr>
                            <a:t>Kolsky</a:t>
                          </a:r>
                          <a:r>
                            <a:rPr lang="en-US" sz="1100" dirty="0">
                              <a:effectLst/>
                            </a:rPr>
                            <a:t> Bar)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00823" t="-282524" r="-102058" b="-1942"/>
                          </a:stretch>
                        </a:blipFill>
                      </a:tcPr>
                    </a:tc>
                    <a:tc>
                      <a:txBody>
                        <a:bodyPr/>
                        <a:lstStyle/>
                        <a:p>
                          <a:pPr marL="0" marR="0">
                            <a:lnSpc>
                              <a:spcPct val="107000"/>
                            </a:lnSpc>
                            <a:spcBef>
                              <a:spcPts val="0"/>
                            </a:spcBef>
                            <a:spcAft>
                              <a:spcPts val="0"/>
                            </a:spcAft>
                          </a:pPr>
                          <a:r>
                            <a:rPr lang="en-US" sz="1100" dirty="0">
                              <a:effectLst/>
                            </a:rPr>
                            <a:t>Rolling Direction</a:t>
                          </a:r>
                        </a:p>
                        <a:p>
                          <a:pPr marL="0" marR="0">
                            <a:lnSpc>
                              <a:spcPct val="107000"/>
                            </a:lnSpc>
                            <a:spcBef>
                              <a:spcPts val="0"/>
                            </a:spcBef>
                            <a:spcAft>
                              <a:spcPts val="0"/>
                            </a:spcAft>
                          </a:pPr>
                          <a:r>
                            <a:rPr lang="en-US" sz="1100" dirty="0">
                              <a:effectLst/>
                            </a:rPr>
                            <a:t>45 Degree Direction</a:t>
                          </a:r>
                        </a:p>
                        <a:p>
                          <a:pPr marL="0" marR="0">
                            <a:lnSpc>
                              <a:spcPct val="107000"/>
                            </a:lnSpc>
                            <a:spcBef>
                              <a:spcPts val="0"/>
                            </a:spcBef>
                            <a:spcAft>
                              <a:spcPts val="0"/>
                            </a:spcAft>
                          </a:pPr>
                          <a:r>
                            <a:rPr lang="en-US" sz="1100" dirty="0">
                              <a:effectLst/>
                            </a:rPr>
                            <a:t>Transverse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310981"/>
                      </a:ext>
                    </a:extLst>
                  </a:tr>
                </a:tbl>
              </a:graphicData>
            </a:graphic>
          </p:graphicFrame>
        </mc:Fallback>
      </mc:AlternateContent>
    </p:spTree>
    <p:extLst>
      <p:ext uri="{BB962C8B-B14F-4D97-AF65-F5344CB8AC3E}">
        <p14:creationId xmlns:p14="http://schemas.microsoft.com/office/powerpoint/2010/main" val="52668573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628E75-1788-44D2-9579-DEED8C3268C4}"/>
              </a:ext>
            </a:extLst>
          </p:cNvPr>
          <p:cNvSpPr txBox="1"/>
          <p:nvPr/>
        </p:nvSpPr>
        <p:spPr>
          <a:xfrm>
            <a:off x="401053" y="834188"/>
            <a:ext cx="5566610" cy="1200329"/>
          </a:xfrm>
          <a:prstGeom prst="rect">
            <a:avLst/>
          </a:prstGeom>
          <a:noFill/>
        </p:spPr>
        <p:txBody>
          <a:bodyPr wrap="square" rtlCol="0">
            <a:spAutoFit/>
          </a:bodyPr>
          <a:lstStyle/>
          <a:p>
            <a:r>
              <a:rPr lang="en-US" sz="1800" dirty="0"/>
              <a:t>The Slow for NIST is at a strain rate of ~ 1 * 10^-4/s</a:t>
            </a:r>
          </a:p>
          <a:p>
            <a:r>
              <a:rPr lang="en-US" sz="1800" dirty="0"/>
              <a:t>The Slow for UNH is at a strain rate of ~ 1 * 10^-3/s</a:t>
            </a:r>
          </a:p>
          <a:p>
            <a:r>
              <a:rPr lang="en-US" sz="1800" dirty="0"/>
              <a:t>The Medium for NIST is at a strain rate of ~ 0.1/s</a:t>
            </a:r>
          </a:p>
          <a:p>
            <a:r>
              <a:rPr lang="en-US" sz="1800" dirty="0"/>
              <a:t>The Fast for NIST is at a strain rate of ~ 10^3/s</a:t>
            </a:r>
          </a:p>
        </p:txBody>
      </p:sp>
      <p:sp>
        <p:nvSpPr>
          <p:cNvPr id="3" name="TextBox 2">
            <a:extLst>
              <a:ext uri="{FF2B5EF4-FFF2-40B4-BE49-F238E27FC236}">
                <a16:creationId xmlns:a16="http://schemas.microsoft.com/office/drawing/2014/main" id="{129F23F3-FF90-4DA3-8029-ACBE95A35CC6}"/>
              </a:ext>
            </a:extLst>
          </p:cNvPr>
          <p:cNvSpPr txBox="1"/>
          <p:nvPr/>
        </p:nvSpPr>
        <p:spPr>
          <a:xfrm>
            <a:off x="513348" y="292313"/>
            <a:ext cx="3056021" cy="461665"/>
          </a:xfrm>
          <a:prstGeom prst="rect">
            <a:avLst/>
          </a:prstGeom>
          <a:noFill/>
        </p:spPr>
        <p:txBody>
          <a:bodyPr wrap="square" rtlCol="0">
            <a:spAutoFit/>
          </a:bodyPr>
          <a:lstStyle/>
          <a:p>
            <a:r>
              <a:rPr lang="en-US" dirty="0"/>
              <a:t>Pertinent Information</a:t>
            </a:r>
          </a:p>
        </p:txBody>
      </p:sp>
      <p:sp>
        <p:nvSpPr>
          <p:cNvPr id="50" name="TextBox 49">
            <a:extLst>
              <a:ext uri="{FF2B5EF4-FFF2-40B4-BE49-F238E27FC236}">
                <a16:creationId xmlns:a16="http://schemas.microsoft.com/office/drawing/2014/main" id="{D43E2B50-6F4F-4BFD-BF14-868EAFE00B96}"/>
              </a:ext>
            </a:extLst>
          </p:cNvPr>
          <p:cNvSpPr txBox="1"/>
          <p:nvPr/>
        </p:nvSpPr>
        <p:spPr>
          <a:xfrm>
            <a:off x="401053" y="2526632"/>
            <a:ext cx="7130715" cy="923330"/>
          </a:xfrm>
          <a:prstGeom prst="rect">
            <a:avLst/>
          </a:prstGeom>
          <a:noFill/>
        </p:spPr>
        <p:txBody>
          <a:bodyPr wrap="square" rtlCol="0">
            <a:spAutoFit/>
          </a:bodyPr>
          <a:lstStyle/>
          <a:p>
            <a:r>
              <a:rPr lang="en-US" sz="1800" dirty="0"/>
              <a:t>The NIST Slow and Medium tests were measured using the MTS load displacement data and DIC.</a:t>
            </a:r>
          </a:p>
          <a:p>
            <a:r>
              <a:rPr lang="en-US" sz="1800" dirty="0"/>
              <a:t>The NIST Kolsky tests were measured with strain gages and DIC.</a:t>
            </a:r>
          </a:p>
        </p:txBody>
      </p:sp>
      <p:sp>
        <p:nvSpPr>
          <p:cNvPr id="4" name="TextBox 3">
            <a:extLst>
              <a:ext uri="{FF2B5EF4-FFF2-40B4-BE49-F238E27FC236}">
                <a16:creationId xmlns:a16="http://schemas.microsoft.com/office/drawing/2014/main" id="{84464A38-D7E0-4A8F-AAAD-4F964466EBF1}"/>
              </a:ext>
            </a:extLst>
          </p:cNvPr>
          <p:cNvSpPr txBox="1"/>
          <p:nvPr/>
        </p:nvSpPr>
        <p:spPr>
          <a:xfrm>
            <a:off x="401053" y="3882190"/>
            <a:ext cx="6248400" cy="369332"/>
          </a:xfrm>
          <a:prstGeom prst="rect">
            <a:avLst/>
          </a:prstGeom>
          <a:noFill/>
        </p:spPr>
        <p:txBody>
          <a:bodyPr wrap="square" rtlCol="0">
            <a:spAutoFit/>
          </a:bodyPr>
          <a:lstStyle/>
          <a:p>
            <a:r>
              <a:rPr lang="en-US" sz="1800" dirty="0"/>
              <a:t>All tests are tensile at various strain rates.</a:t>
            </a:r>
          </a:p>
        </p:txBody>
      </p:sp>
    </p:spTree>
    <p:extLst>
      <p:ext uri="{BB962C8B-B14F-4D97-AF65-F5344CB8AC3E}">
        <p14:creationId xmlns:p14="http://schemas.microsoft.com/office/powerpoint/2010/main" val="323864938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6D34DE-7288-40CF-894D-5E3F7B289B50}"/>
              </a:ext>
            </a:extLst>
          </p:cNvPr>
          <p:cNvSpPr txBox="1"/>
          <p:nvPr/>
        </p:nvSpPr>
        <p:spPr>
          <a:xfrm>
            <a:off x="585537" y="336884"/>
            <a:ext cx="4235116" cy="461665"/>
          </a:xfrm>
          <a:prstGeom prst="rect">
            <a:avLst/>
          </a:prstGeom>
          <a:noFill/>
        </p:spPr>
        <p:txBody>
          <a:bodyPr wrap="square" rtlCol="0">
            <a:spAutoFit/>
          </a:bodyPr>
          <a:lstStyle/>
          <a:p>
            <a:r>
              <a:rPr lang="en-US" dirty="0"/>
              <a:t>NIST Slow Tests</a:t>
            </a:r>
          </a:p>
        </p:txBody>
      </p:sp>
      <p:pic>
        <p:nvPicPr>
          <p:cNvPr id="4" name="Picture 3">
            <a:extLst>
              <a:ext uri="{FF2B5EF4-FFF2-40B4-BE49-F238E27FC236}">
                <a16:creationId xmlns:a16="http://schemas.microsoft.com/office/drawing/2014/main" id="{07D4B48C-309F-4E9E-A096-40663A4E8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1062"/>
            <a:ext cx="9144000" cy="5095875"/>
          </a:xfrm>
          <a:prstGeom prst="rect">
            <a:avLst/>
          </a:prstGeom>
        </p:spPr>
      </p:pic>
    </p:spTree>
    <p:extLst>
      <p:ext uri="{BB962C8B-B14F-4D97-AF65-F5344CB8AC3E}">
        <p14:creationId xmlns:p14="http://schemas.microsoft.com/office/powerpoint/2010/main" val="1265155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7729C-A103-44C6-BCB9-19C73498AC47}"/>
              </a:ext>
            </a:extLst>
          </p:cNvPr>
          <p:cNvSpPr txBox="1"/>
          <p:nvPr/>
        </p:nvSpPr>
        <p:spPr>
          <a:xfrm>
            <a:off x="497305" y="176463"/>
            <a:ext cx="6416842" cy="461665"/>
          </a:xfrm>
          <a:prstGeom prst="rect">
            <a:avLst/>
          </a:prstGeom>
          <a:noFill/>
        </p:spPr>
        <p:txBody>
          <a:bodyPr wrap="square" rtlCol="0">
            <a:spAutoFit/>
          </a:bodyPr>
          <a:lstStyle/>
          <a:p>
            <a:r>
              <a:rPr lang="en-US" dirty="0"/>
              <a:t>UNH Slow Tests</a:t>
            </a:r>
          </a:p>
        </p:txBody>
      </p:sp>
      <p:pic>
        <p:nvPicPr>
          <p:cNvPr id="4" name="Picture 3">
            <a:extLst>
              <a:ext uri="{FF2B5EF4-FFF2-40B4-BE49-F238E27FC236}">
                <a16:creationId xmlns:a16="http://schemas.microsoft.com/office/drawing/2014/main" id="{BBCD95DC-7706-4E03-995B-A58417602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1062"/>
            <a:ext cx="9144000" cy="5095875"/>
          </a:xfrm>
          <a:prstGeom prst="rect">
            <a:avLst/>
          </a:prstGeom>
        </p:spPr>
      </p:pic>
    </p:spTree>
    <p:extLst>
      <p:ext uri="{BB962C8B-B14F-4D97-AF65-F5344CB8AC3E}">
        <p14:creationId xmlns:p14="http://schemas.microsoft.com/office/powerpoint/2010/main" val="35122560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561D43-00F8-46BE-A2F6-51C6C6A2FCA6}"/>
              </a:ext>
            </a:extLst>
          </p:cNvPr>
          <p:cNvSpPr txBox="1"/>
          <p:nvPr/>
        </p:nvSpPr>
        <p:spPr>
          <a:xfrm>
            <a:off x="392208" y="108714"/>
            <a:ext cx="6047874" cy="461665"/>
          </a:xfrm>
          <a:prstGeom prst="rect">
            <a:avLst/>
          </a:prstGeom>
          <a:noFill/>
        </p:spPr>
        <p:txBody>
          <a:bodyPr wrap="square" rtlCol="0">
            <a:spAutoFit/>
          </a:bodyPr>
          <a:lstStyle/>
          <a:p>
            <a:r>
              <a:rPr lang="en-US" dirty="0"/>
              <a:t>NIST and UNH Slow Tests</a:t>
            </a:r>
          </a:p>
        </p:txBody>
      </p:sp>
      <p:pic>
        <p:nvPicPr>
          <p:cNvPr id="4" name="Picture 3">
            <a:extLst>
              <a:ext uri="{FF2B5EF4-FFF2-40B4-BE49-F238E27FC236}">
                <a16:creationId xmlns:a16="http://schemas.microsoft.com/office/drawing/2014/main" id="{0A858D24-DA13-4FEE-B250-408360280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6164" y="505064"/>
            <a:ext cx="5407836" cy="3013743"/>
          </a:xfrm>
          <a:prstGeom prst="rect">
            <a:avLst/>
          </a:prstGeom>
        </p:spPr>
      </p:pic>
      <p:pic>
        <p:nvPicPr>
          <p:cNvPr id="8" name="Picture 7">
            <a:extLst>
              <a:ext uri="{FF2B5EF4-FFF2-40B4-BE49-F238E27FC236}">
                <a16:creationId xmlns:a16="http://schemas.microsoft.com/office/drawing/2014/main" id="{A765AA3D-E30C-4BD6-AD2C-5942650164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399123"/>
            <a:ext cx="5412613" cy="3016404"/>
          </a:xfrm>
          <a:prstGeom prst="rect">
            <a:avLst/>
          </a:prstGeom>
        </p:spPr>
      </p:pic>
      <p:sp>
        <p:nvSpPr>
          <p:cNvPr id="11" name="TextBox 10">
            <a:extLst>
              <a:ext uri="{FF2B5EF4-FFF2-40B4-BE49-F238E27FC236}">
                <a16:creationId xmlns:a16="http://schemas.microsoft.com/office/drawing/2014/main" id="{F9F41B4C-5288-4BD2-B1BC-65C279D7C892}"/>
              </a:ext>
            </a:extLst>
          </p:cNvPr>
          <p:cNvSpPr txBox="1"/>
          <p:nvPr/>
        </p:nvSpPr>
        <p:spPr>
          <a:xfrm>
            <a:off x="5157536" y="3818021"/>
            <a:ext cx="3256548" cy="1200329"/>
          </a:xfrm>
          <a:prstGeom prst="rect">
            <a:avLst/>
          </a:prstGeom>
          <a:noFill/>
        </p:spPr>
        <p:txBody>
          <a:bodyPr wrap="square" rtlCol="0">
            <a:spAutoFit/>
          </a:bodyPr>
          <a:lstStyle/>
          <a:p>
            <a:r>
              <a:rPr lang="en-US" sz="1800" dirty="0"/>
              <a:t>The RD Outlier from UNH spawns from the raw data in Excel.  RD-2 seems to be the issue….</a:t>
            </a:r>
          </a:p>
        </p:txBody>
      </p:sp>
      <p:sp>
        <p:nvSpPr>
          <p:cNvPr id="12" name="TextBox 11">
            <a:extLst>
              <a:ext uri="{FF2B5EF4-FFF2-40B4-BE49-F238E27FC236}">
                <a16:creationId xmlns:a16="http://schemas.microsoft.com/office/drawing/2014/main" id="{C5D0B559-E4AE-45C7-B7C4-794D902644CE}"/>
              </a:ext>
            </a:extLst>
          </p:cNvPr>
          <p:cNvSpPr txBox="1"/>
          <p:nvPr/>
        </p:nvSpPr>
        <p:spPr>
          <a:xfrm>
            <a:off x="392208" y="966729"/>
            <a:ext cx="3641558" cy="923330"/>
          </a:xfrm>
          <a:prstGeom prst="rect">
            <a:avLst/>
          </a:prstGeom>
          <a:noFill/>
        </p:spPr>
        <p:txBody>
          <a:bodyPr wrap="square" rtlCol="0">
            <a:spAutoFit/>
          </a:bodyPr>
          <a:lstStyle/>
          <a:p>
            <a:r>
              <a:rPr lang="en-US" sz="1800" dirty="0"/>
              <a:t>It seems the yield point for our tests are measuring different values. </a:t>
            </a:r>
          </a:p>
        </p:txBody>
      </p:sp>
      <p:cxnSp>
        <p:nvCxnSpPr>
          <p:cNvPr id="14" name="Straight Arrow Connector 13">
            <a:extLst>
              <a:ext uri="{FF2B5EF4-FFF2-40B4-BE49-F238E27FC236}">
                <a16:creationId xmlns:a16="http://schemas.microsoft.com/office/drawing/2014/main" id="{C3E80CC1-F448-4F2D-819E-66635CE2619B}"/>
              </a:ext>
            </a:extLst>
          </p:cNvPr>
          <p:cNvCxnSpPr>
            <a:cxnSpLocks/>
          </p:cNvCxnSpPr>
          <p:nvPr/>
        </p:nvCxnSpPr>
        <p:spPr bwMode="auto">
          <a:xfrm>
            <a:off x="2212987" y="1644316"/>
            <a:ext cx="233495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A16BC8ED-8062-49A0-B1C8-289F00ABCE71}"/>
              </a:ext>
            </a:extLst>
          </p:cNvPr>
          <p:cNvSpPr txBox="1"/>
          <p:nvPr/>
        </p:nvSpPr>
        <p:spPr>
          <a:xfrm>
            <a:off x="457200" y="2253916"/>
            <a:ext cx="3384884" cy="1200329"/>
          </a:xfrm>
          <a:prstGeom prst="rect">
            <a:avLst/>
          </a:prstGeom>
          <a:noFill/>
        </p:spPr>
        <p:txBody>
          <a:bodyPr wrap="square" rtlCol="0">
            <a:spAutoFit/>
          </a:bodyPr>
          <a:lstStyle/>
          <a:p>
            <a:r>
              <a:rPr lang="en-US" sz="1800" dirty="0"/>
              <a:t>Could be from the analysis on my end… Steve and I can take a look when he gets back next week</a:t>
            </a:r>
          </a:p>
        </p:txBody>
      </p:sp>
    </p:spTree>
    <p:extLst>
      <p:ext uri="{BB962C8B-B14F-4D97-AF65-F5344CB8AC3E}">
        <p14:creationId xmlns:p14="http://schemas.microsoft.com/office/powerpoint/2010/main" val="20802920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60AC71-B20E-4860-8A5C-FF154B323E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832" y="487506"/>
            <a:ext cx="6890956" cy="3840273"/>
          </a:xfrm>
          <a:prstGeom prst="rect">
            <a:avLst/>
          </a:prstGeom>
        </p:spPr>
      </p:pic>
      <p:sp>
        <p:nvSpPr>
          <p:cNvPr id="3" name="TextBox 2">
            <a:extLst>
              <a:ext uri="{FF2B5EF4-FFF2-40B4-BE49-F238E27FC236}">
                <a16:creationId xmlns:a16="http://schemas.microsoft.com/office/drawing/2014/main" id="{08B382D2-51ED-4F95-9B07-B789BF583491}"/>
              </a:ext>
            </a:extLst>
          </p:cNvPr>
          <p:cNvSpPr txBox="1"/>
          <p:nvPr/>
        </p:nvSpPr>
        <p:spPr>
          <a:xfrm>
            <a:off x="513347" y="120316"/>
            <a:ext cx="3834064" cy="461665"/>
          </a:xfrm>
          <a:prstGeom prst="rect">
            <a:avLst/>
          </a:prstGeom>
          <a:noFill/>
        </p:spPr>
        <p:txBody>
          <a:bodyPr wrap="square" rtlCol="0">
            <a:spAutoFit/>
          </a:bodyPr>
          <a:lstStyle/>
          <a:p>
            <a:r>
              <a:rPr lang="en-US" dirty="0"/>
              <a:t>NIST and UNH Slow Tests</a:t>
            </a:r>
          </a:p>
        </p:txBody>
      </p:sp>
      <p:sp>
        <p:nvSpPr>
          <p:cNvPr id="4" name="TextBox 3">
            <a:extLst>
              <a:ext uri="{FF2B5EF4-FFF2-40B4-BE49-F238E27FC236}">
                <a16:creationId xmlns:a16="http://schemas.microsoft.com/office/drawing/2014/main" id="{1DC17966-3509-441F-899C-4E51DBA31465}"/>
              </a:ext>
            </a:extLst>
          </p:cNvPr>
          <p:cNvSpPr txBox="1"/>
          <p:nvPr/>
        </p:nvSpPr>
        <p:spPr>
          <a:xfrm>
            <a:off x="280737" y="1082842"/>
            <a:ext cx="1620252" cy="369332"/>
          </a:xfrm>
          <a:prstGeom prst="rect">
            <a:avLst/>
          </a:prstGeom>
          <a:noFill/>
        </p:spPr>
        <p:txBody>
          <a:bodyPr wrap="square" rtlCol="0">
            <a:spAutoFit/>
          </a:bodyPr>
          <a:lstStyle/>
          <a:p>
            <a:r>
              <a:rPr lang="en-US" sz="1800" dirty="0"/>
              <a:t>Same here</a:t>
            </a:r>
          </a:p>
        </p:txBody>
      </p:sp>
      <p:cxnSp>
        <p:nvCxnSpPr>
          <p:cNvPr id="6" name="Straight Arrow Connector 5">
            <a:extLst>
              <a:ext uri="{FF2B5EF4-FFF2-40B4-BE49-F238E27FC236}">
                <a16:creationId xmlns:a16="http://schemas.microsoft.com/office/drawing/2014/main" id="{5659CB26-F45F-4257-9CA6-A85FC581EFB5}"/>
              </a:ext>
            </a:extLst>
          </p:cNvPr>
          <p:cNvCxnSpPr>
            <a:cxnSpLocks/>
          </p:cNvCxnSpPr>
          <p:nvPr/>
        </p:nvCxnSpPr>
        <p:spPr bwMode="auto">
          <a:xfrm>
            <a:off x="842211" y="1532021"/>
            <a:ext cx="1483894" cy="1122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9FAD6C15-D8A4-43CC-85C6-BAC4DC6067FF}"/>
              </a:ext>
            </a:extLst>
          </p:cNvPr>
          <p:cNvSpPr txBox="1"/>
          <p:nvPr/>
        </p:nvSpPr>
        <p:spPr>
          <a:xfrm>
            <a:off x="842211" y="4582386"/>
            <a:ext cx="6817894" cy="707886"/>
          </a:xfrm>
          <a:prstGeom prst="rect">
            <a:avLst/>
          </a:prstGeom>
          <a:noFill/>
        </p:spPr>
        <p:txBody>
          <a:bodyPr wrap="square" rtlCol="0">
            <a:spAutoFit/>
          </a:bodyPr>
          <a:lstStyle/>
          <a:p>
            <a:r>
              <a:rPr lang="en-US" sz="2000" dirty="0"/>
              <a:t>It appears that the plastic deformation for our tests are fairly close to one another, in general</a:t>
            </a:r>
          </a:p>
        </p:txBody>
      </p:sp>
    </p:spTree>
    <p:extLst>
      <p:ext uri="{BB962C8B-B14F-4D97-AF65-F5344CB8AC3E}">
        <p14:creationId xmlns:p14="http://schemas.microsoft.com/office/powerpoint/2010/main" val="29958114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BDBD4D-39DE-4F77-BCF8-5EF51DE6D091}"/>
              </a:ext>
            </a:extLst>
          </p:cNvPr>
          <p:cNvSpPr txBox="1"/>
          <p:nvPr/>
        </p:nvSpPr>
        <p:spPr>
          <a:xfrm>
            <a:off x="264694" y="128338"/>
            <a:ext cx="5390148" cy="461665"/>
          </a:xfrm>
          <a:prstGeom prst="rect">
            <a:avLst/>
          </a:prstGeom>
          <a:noFill/>
        </p:spPr>
        <p:txBody>
          <a:bodyPr wrap="square" rtlCol="0">
            <a:spAutoFit/>
          </a:bodyPr>
          <a:lstStyle/>
          <a:p>
            <a:r>
              <a:rPr lang="en-US" dirty="0"/>
              <a:t>Medium Strain Rate at NIST</a:t>
            </a:r>
          </a:p>
        </p:txBody>
      </p:sp>
      <p:sp>
        <p:nvSpPr>
          <p:cNvPr id="7" name="TextBox 6">
            <a:extLst>
              <a:ext uri="{FF2B5EF4-FFF2-40B4-BE49-F238E27FC236}">
                <a16:creationId xmlns:a16="http://schemas.microsoft.com/office/drawing/2014/main" id="{6DCEA8C7-AD98-4B73-87A7-9B62B5EE7071}"/>
              </a:ext>
            </a:extLst>
          </p:cNvPr>
          <p:cNvSpPr txBox="1"/>
          <p:nvPr/>
        </p:nvSpPr>
        <p:spPr>
          <a:xfrm>
            <a:off x="136358" y="1403684"/>
            <a:ext cx="2534653" cy="1700463"/>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1EC3AFA6-D2B1-4C94-8853-4A41B575E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4" y="590003"/>
            <a:ext cx="8879306" cy="4948363"/>
          </a:xfrm>
          <a:prstGeom prst="rect">
            <a:avLst/>
          </a:prstGeom>
        </p:spPr>
      </p:pic>
    </p:spTree>
    <p:extLst>
      <p:ext uri="{BB962C8B-B14F-4D97-AF65-F5344CB8AC3E}">
        <p14:creationId xmlns:p14="http://schemas.microsoft.com/office/powerpoint/2010/main" val="27234267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F6A736-C275-49E6-AB89-3A6A999CE3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574" y="1283368"/>
            <a:ext cx="7887318" cy="4395537"/>
          </a:xfrm>
          <a:prstGeom prst="rect">
            <a:avLst/>
          </a:prstGeom>
        </p:spPr>
      </p:pic>
      <p:sp>
        <p:nvSpPr>
          <p:cNvPr id="3" name="TextBox 2">
            <a:extLst>
              <a:ext uri="{FF2B5EF4-FFF2-40B4-BE49-F238E27FC236}">
                <a16:creationId xmlns:a16="http://schemas.microsoft.com/office/drawing/2014/main" id="{358015E8-4C5E-438C-B4FB-36686EE5B514}"/>
              </a:ext>
            </a:extLst>
          </p:cNvPr>
          <p:cNvSpPr txBox="1"/>
          <p:nvPr/>
        </p:nvSpPr>
        <p:spPr>
          <a:xfrm>
            <a:off x="465221" y="328863"/>
            <a:ext cx="6569242" cy="461665"/>
          </a:xfrm>
          <a:prstGeom prst="rect">
            <a:avLst/>
          </a:prstGeom>
          <a:noFill/>
        </p:spPr>
        <p:txBody>
          <a:bodyPr wrap="square" rtlCol="0">
            <a:spAutoFit/>
          </a:bodyPr>
          <a:lstStyle/>
          <a:p>
            <a:r>
              <a:rPr lang="en-US" dirty="0"/>
              <a:t>Slow and Medium Strain Rates – All - NIST</a:t>
            </a:r>
          </a:p>
        </p:txBody>
      </p:sp>
    </p:spTree>
    <p:extLst>
      <p:ext uri="{BB962C8B-B14F-4D97-AF65-F5344CB8AC3E}">
        <p14:creationId xmlns:p14="http://schemas.microsoft.com/office/powerpoint/2010/main" val="240996826"/>
      </p:ext>
    </p:extLst>
  </p:cSld>
  <p:clrMapOvr>
    <a:masterClrMapping/>
  </p:clrMapOvr>
  <p:transition/>
</p:sld>
</file>

<file path=ppt/theme/theme1.xml><?xml version="1.0" encoding="utf-8"?>
<a:theme xmlns:a="http://schemas.openxmlformats.org/drawingml/2006/main" name="2_Blank Presentatio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20083</TotalTime>
  <Words>523</Words>
  <Application>Microsoft Office PowerPoint</Application>
  <PresentationFormat>On-screen Show (4:3)</PresentationFormat>
  <Paragraphs>57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ＭＳ Ｐゴシック</vt:lpstr>
      <vt:lpstr>SimSun</vt:lpstr>
      <vt:lpstr>Arial</vt:lpstr>
      <vt:lpstr>Calibri</vt:lpstr>
      <vt:lpstr>Cambria Math</vt:lpstr>
      <vt:lpstr>Microsoft Sans Serif</vt:lpstr>
      <vt:lpstr>Times New Roman</vt:lpstr>
      <vt:lpstr>2_Blank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Yannis Korkolis</dc:creator>
  <cp:lastModifiedBy>Nitschelm, Charlie J</cp:lastModifiedBy>
  <cp:revision>921</cp:revision>
  <dcterms:created xsi:type="dcterms:W3CDTF">2007-05-26T14:27:38Z</dcterms:created>
  <dcterms:modified xsi:type="dcterms:W3CDTF">2018-07-19T18:25:03Z</dcterms:modified>
</cp:coreProperties>
</file>