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5" r:id="rId3"/>
    <p:sldId id="295" r:id="rId4"/>
    <p:sldId id="296" r:id="rId5"/>
    <p:sldId id="300" r:id="rId6"/>
    <p:sldId id="305" r:id="rId7"/>
    <p:sldId id="257" r:id="rId8"/>
    <p:sldId id="259" r:id="rId9"/>
    <p:sldId id="293" r:id="rId10"/>
    <p:sldId id="260" r:id="rId11"/>
    <p:sldId id="261" r:id="rId12"/>
    <p:sldId id="294" r:id="rId13"/>
    <p:sldId id="299" r:id="rId14"/>
    <p:sldId id="286" r:id="rId15"/>
    <p:sldId id="287" r:id="rId16"/>
    <p:sldId id="288" r:id="rId17"/>
    <p:sldId id="289" r:id="rId18"/>
    <p:sldId id="290" r:id="rId19"/>
    <p:sldId id="278" r:id="rId20"/>
    <p:sldId id="262" r:id="rId21"/>
    <p:sldId id="292" r:id="rId22"/>
    <p:sldId id="302" r:id="rId23"/>
    <p:sldId id="279" r:id="rId24"/>
    <p:sldId id="263" r:id="rId25"/>
    <p:sldId id="264" r:id="rId26"/>
    <p:sldId id="281" r:id="rId27"/>
    <p:sldId id="265" r:id="rId28"/>
    <p:sldId id="303" r:id="rId29"/>
    <p:sldId id="282" r:id="rId30"/>
    <p:sldId id="283" r:id="rId31"/>
    <p:sldId id="284" r:id="rId32"/>
    <p:sldId id="304" r:id="rId33"/>
    <p:sldId id="291" r:id="rId34"/>
    <p:sldId id="266" r:id="rId35"/>
    <p:sldId id="267" r:id="rId36"/>
    <p:sldId id="268" r:id="rId37"/>
    <p:sldId id="269" r:id="rId38"/>
    <p:sldId id="270" r:id="rId39"/>
    <p:sldId id="297" r:id="rId40"/>
    <p:sldId id="271" r:id="rId41"/>
    <p:sldId id="298" r:id="rId42"/>
    <p:sldId id="306" r:id="rId43"/>
    <p:sldId id="301"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wner" initials="O" lastIdx="2" clrIdx="0">
    <p:extLst>
      <p:ext uri="{19B8F6BF-5375-455C-9EA6-DF929625EA0E}">
        <p15:presenceInfo xmlns:p15="http://schemas.microsoft.com/office/powerpoint/2012/main" userId="Owner" providerId="None"/>
      </p:ext>
    </p:extLst>
  </p:cmAuthor>
  <p:cmAuthor id="2" name="Microsoft account" initials="Ma" lastIdx="21" clrIdx="1">
    <p:extLst>
      <p:ext uri="{19B8F6BF-5375-455C-9EA6-DF929625EA0E}">
        <p15:presenceInfo xmlns:p15="http://schemas.microsoft.com/office/powerpoint/2012/main" userId="97a73350cb4993f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0" autoAdjust="0"/>
    <p:restoredTop sz="94660"/>
  </p:normalViewPr>
  <p:slideViewPr>
    <p:cSldViewPr snapToGrid="0">
      <p:cViewPr varScale="1">
        <p:scale>
          <a:sx n="99" d="100"/>
          <a:sy n="99" d="100"/>
        </p:scale>
        <p:origin x="732" y="78"/>
      </p:cViewPr>
      <p:guideLst/>
    </p:cSldViewPr>
  </p:slid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A77875B-6FFE-4F4D-8808-D8AC184771FC}"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0DFFD-0451-49B8-AD0C-18450B88AB5C}" type="slidenum">
              <a:rPr lang="en-US" smtClean="0"/>
              <a:t>‹#›</a:t>
            </a:fld>
            <a:endParaRPr lang="en-US"/>
          </a:p>
        </p:txBody>
      </p:sp>
    </p:spTree>
    <p:extLst>
      <p:ext uri="{BB962C8B-B14F-4D97-AF65-F5344CB8AC3E}">
        <p14:creationId xmlns:p14="http://schemas.microsoft.com/office/powerpoint/2010/main" val="3778961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77875B-6FFE-4F4D-8808-D8AC184771FC}"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0DFFD-0451-49B8-AD0C-18450B88AB5C}" type="slidenum">
              <a:rPr lang="en-US" smtClean="0"/>
              <a:t>‹#›</a:t>
            </a:fld>
            <a:endParaRPr lang="en-US"/>
          </a:p>
        </p:txBody>
      </p:sp>
    </p:spTree>
    <p:extLst>
      <p:ext uri="{BB962C8B-B14F-4D97-AF65-F5344CB8AC3E}">
        <p14:creationId xmlns:p14="http://schemas.microsoft.com/office/powerpoint/2010/main" val="2245209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77875B-6FFE-4F4D-8808-D8AC184771FC}"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0DFFD-0451-49B8-AD0C-18450B88AB5C}" type="slidenum">
              <a:rPr lang="en-US" smtClean="0"/>
              <a:t>‹#›</a:t>
            </a:fld>
            <a:endParaRPr lang="en-US"/>
          </a:p>
        </p:txBody>
      </p:sp>
    </p:spTree>
    <p:extLst>
      <p:ext uri="{BB962C8B-B14F-4D97-AF65-F5344CB8AC3E}">
        <p14:creationId xmlns:p14="http://schemas.microsoft.com/office/powerpoint/2010/main" val="576746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77875B-6FFE-4F4D-8808-D8AC184771FC}"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0DFFD-0451-49B8-AD0C-18450B88AB5C}" type="slidenum">
              <a:rPr lang="en-US" smtClean="0"/>
              <a:t>‹#›</a:t>
            </a:fld>
            <a:endParaRPr lang="en-US"/>
          </a:p>
        </p:txBody>
      </p:sp>
    </p:spTree>
    <p:extLst>
      <p:ext uri="{BB962C8B-B14F-4D97-AF65-F5344CB8AC3E}">
        <p14:creationId xmlns:p14="http://schemas.microsoft.com/office/powerpoint/2010/main" val="4291143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77875B-6FFE-4F4D-8808-D8AC184771FC}"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0DFFD-0451-49B8-AD0C-18450B88AB5C}" type="slidenum">
              <a:rPr lang="en-US" smtClean="0"/>
              <a:t>‹#›</a:t>
            </a:fld>
            <a:endParaRPr lang="en-US"/>
          </a:p>
        </p:txBody>
      </p:sp>
    </p:spTree>
    <p:extLst>
      <p:ext uri="{BB962C8B-B14F-4D97-AF65-F5344CB8AC3E}">
        <p14:creationId xmlns:p14="http://schemas.microsoft.com/office/powerpoint/2010/main" val="3407912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77875B-6FFE-4F4D-8808-D8AC184771FC}" type="datetimeFigureOut">
              <a:rPr lang="en-US" smtClean="0"/>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0DFFD-0451-49B8-AD0C-18450B88AB5C}" type="slidenum">
              <a:rPr lang="en-US" smtClean="0"/>
              <a:t>‹#›</a:t>
            </a:fld>
            <a:endParaRPr lang="en-US"/>
          </a:p>
        </p:txBody>
      </p:sp>
    </p:spTree>
    <p:extLst>
      <p:ext uri="{BB962C8B-B14F-4D97-AF65-F5344CB8AC3E}">
        <p14:creationId xmlns:p14="http://schemas.microsoft.com/office/powerpoint/2010/main" val="1086456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A77875B-6FFE-4F4D-8808-D8AC184771FC}" type="datetimeFigureOut">
              <a:rPr lang="en-US" smtClean="0"/>
              <a:t>1/18/2019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B0DFFD-0451-49B8-AD0C-18450B88AB5C}" type="slidenum">
              <a:rPr lang="en-US" smtClean="0"/>
              <a:t>‹#›</a:t>
            </a:fld>
            <a:endParaRPr lang="en-US"/>
          </a:p>
        </p:txBody>
      </p:sp>
    </p:spTree>
    <p:extLst>
      <p:ext uri="{BB962C8B-B14F-4D97-AF65-F5344CB8AC3E}">
        <p14:creationId xmlns:p14="http://schemas.microsoft.com/office/powerpoint/2010/main" val="1515993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77875B-6FFE-4F4D-8808-D8AC184771FC}" type="datetimeFigureOut">
              <a:rPr lang="en-US" smtClean="0"/>
              <a:t>1/18/2019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B0DFFD-0451-49B8-AD0C-18450B88AB5C}" type="slidenum">
              <a:rPr lang="en-US" smtClean="0"/>
              <a:t>‹#›</a:t>
            </a:fld>
            <a:endParaRPr lang="en-US"/>
          </a:p>
        </p:txBody>
      </p:sp>
    </p:spTree>
    <p:extLst>
      <p:ext uri="{BB962C8B-B14F-4D97-AF65-F5344CB8AC3E}">
        <p14:creationId xmlns:p14="http://schemas.microsoft.com/office/powerpoint/2010/main" val="2581685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77875B-6FFE-4F4D-8808-D8AC184771FC}" type="datetimeFigureOut">
              <a:rPr lang="en-US" smtClean="0"/>
              <a:t>1/18/2019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B0DFFD-0451-49B8-AD0C-18450B88AB5C}" type="slidenum">
              <a:rPr lang="en-US" smtClean="0"/>
              <a:t>‹#›</a:t>
            </a:fld>
            <a:endParaRPr lang="en-US"/>
          </a:p>
        </p:txBody>
      </p:sp>
    </p:spTree>
    <p:extLst>
      <p:ext uri="{BB962C8B-B14F-4D97-AF65-F5344CB8AC3E}">
        <p14:creationId xmlns:p14="http://schemas.microsoft.com/office/powerpoint/2010/main" val="2823586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77875B-6FFE-4F4D-8808-D8AC184771FC}" type="datetimeFigureOut">
              <a:rPr lang="en-US" smtClean="0"/>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0DFFD-0451-49B8-AD0C-18450B88AB5C}" type="slidenum">
              <a:rPr lang="en-US" smtClean="0"/>
              <a:t>‹#›</a:t>
            </a:fld>
            <a:endParaRPr lang="en-US"/>
          </a:p>
        </p:txBody>
      </p:sp>
    </p:spTree>
    <p:extLst>
      <p:ext uri="{BB962C8B-B14F-4D97-AF65-F5344CB8AC3E}">
        <p14:creationId xmlns:p14="http://schemas.microsoft.com/office/powerpoint/2010/main" val="2725632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77875B-6FFE-4F4D-8808-D8AC184771FC}" type="datetimeFigureOut">
              <a:rPr lang="en-US" smtClean="0"/>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0DFFD-0451-49B8-AD0C-18450B88AB5C}" type="slidenum">
              <a:rPr lang="en-US" smtClean="0"/>
              <a:t>‹#›</a:t>
            </a:fld>
            <a:endParaRPr lang="en-US"/>
          </a:p>
        </p:txBody>
      </p:sp>
    </p:spTree>
    <p:extLst>
      <p:ext uri="{BB962C8B-B14F-4D97-AF65-F5344CB8AC3E}">
        <p14:creationId xmlns:p14="http://schemas.microsoft.com/office/powerpoint/2010/main" val="2042610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77875B-6FFE-4F4D-8808-D8AC184771FC}" type="datetimeFigureOut">
              <a:rPr lang="en-US" smtClean="0"/>
              <a:t>1/18/2019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B0DFFD-0451-49B8-AD0C-18450B88AB5C}" type="slidenum">
              <a:rPr lang="en-US" smtClean="0"/>
              <a:t>‹#›</a:t>
            </a:fld>
            <a:endParaRPr lang="en-US"/>
          </a:p>
        </p:txBody>
      </p:sp>
    </p:spTree>
    <p:extLst>
      <p:ext uri="{BB962C8B-B14F-4D97-AF65-F5344CB8AC3E}">
        <p14:creationId xmlns:p14="http://schemas.microsoft.com/office/powerpoint/2010/main" val="4063368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em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10.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1.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3.wmf"/><Relationship Id="rId5" Type="http://schemas.openxmlformats.org/officeDocument/2006/relationships/oleObject" Target="../embeddings/oleObject5.bin"/><Relationship Id="rId4" Type="http://schemas.openxmlformats.org/officeDocument/2006/relationships/image" Target="../media/image12.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4.wmf"/><Relationship Id="rId5" Type="http://schemas.openxmlformats.org/officeDocument/2006/relationships/oleObject" Target="../embeddings/oleObject7.bin"/><Relationship Id="rId4" Type="http://schemas.openxmlformats.org/officeDocument/2006/relationships/image" Target="../media/image13.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5.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6.xml"/><Relationship Id="rId1" Type="http://schemas.openxmlformats.org/officeDocument/2006/relationships/vmlDrawing" Target="../drawings/vmlDrawing7.vml"/><Relationship Id="rId4" Type="http://schemas.openxmlformats.org/officeDocument/2006/relationships/image" Target="../media/image16.wmf"/></Relationships>
</file>

<file path=ppt/slides/_rels/slide2.xml.rels><?xml version="1.0" encoding="UTF-8" standalone="yes"?>
<Relationships xmlns="http://schemas.openxmlformats.org/package/2006/relationships"><Relationship Id="rId2" Type="http://schemas.openxmlformats.org/officeDocument/2006/relationships/hyperlink" Target="https://swcarpentry.github.io/matlab-novice-inflammatio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emf"/><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image" Target="../media/image20.wmf"/><Relationship Id="rId5" Type="http://schemas.openxmlformats.org/officeDocument/2006/relationships/oleObject" Target="../embeddings/oleObject11.bin"/><Relationship Id="rId4" Type="http://schemas.openxmlformats.org/officeDocument/2006/relationships/image" Target="../media/image19.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image" Target="../media/image22.wmf"/><Relationship Id="rId5" Type="http://schemas.openxmlformats.org/officeDocument/2006/relationships/oleObject" Target="../embeddings/oleObject13.bin"/><Relationship Id="rId4" Type="http://schemas.openxmlformats.org/officeDocument/2006/relationships/image" Target="../media/image21.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6.xml"/><Relationship Id="rId1" Type="http://schemas.openxmlformats.org/officeDocument/2006/relationships/vmlDrawing" Target="../drawings/vmlDrawing10.vml"/><Relationship Id="rId4" Type="http://schemas.openxmlformats.org/officeDocument/2006/relationships/image" Target="../media/image23.wmf"/></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emf"/><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emf"/><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slideLayout" Target="../slideLayouts/slideLayout6.xml"/><Relationship Id="rId4" Type="http://schemas.openxmlformats.org/officeDocument/2006/relationships/image" Target="../media/image39.png"/></Relationships>
</file>

<file path=ppt/slides/_rels/slide37.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hyperlink" Target="http://www.mathworks.com/help/matlab/learn_matlab/data-analysis.html#zmw57dd0e4321" TargetMode="External"/><Relationship Id="rId2" Type="http://schemas.openxmlformats.org/officeDocument/2006/relationships/hyperlink" Target="http://blogs.mathworks.com/videos/2012/04/17/using-convolution-to-smooth-data-with-a-moving-average-in-matlab/" TargetMode="Externa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hyperlink" Target="http://www.mathworks.com/matlabcentral/fileexchange/47264-peakdet" TargetMode="External"/><Relationship Id="rId2" Type="http://schemas.openxmlformats.org/officeDocument/2006/relationships/hyperlink" Target="https://www.mathworks.com/matlabcentral/fileexchange/25500-peakfinder-x0--sel--thresh--extrema--includeendpoints--interpolate-"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hyperlink" Target="https://www.mathworks.com/help/matlab/ref/linespec.html" TargetMode="External"/><Relationship Id="rId2" Type="http://schemas.openxmlformats.org/officeDocument/2006/relationships/hyperlink" Target="https://www.mathworks.com/help/matlab/creating_plots/greek-letters-and-special-characters-in-graph-text.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Matlab</a:t>
            </a:r>
            <a:r>
              <a:rPr lang="en-US" dirty="0" smtClean="0"/>
              <a:t> tools for ME 646</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720368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598" y="992341"/>
            <a:ext cx="10515600" cy="1325563"/>
          </a:xfrm>
        </p:spPr>
        <p:txBody>
          <a:bodyPr>
            <a:normAutofit fontScale="90000"/>
          </a:bodyPr>
          <a:lstStyle/>
          <a:p>
            <a:r>
              <a:rPr lang="en-US" sz="2200" dirty="0" smtClean="0"/>
              <a:t>Add the data to the variable sheet and plot the data using the plot command just above the plot by entering in the editor window.  (You can’t copy and paste it because it is saved as an image.)</a:t>
            </a:r>
            <a:br>
              <a:rPr lang="en-US" sz="2200" dirty="0" smtClean="0"/>
            </a:br>
            <a:r>
              <a:rPr lang="en-US" sz="2200" dirty="0"/>
              <a:t/>
            </a:r>
            <a:br>
              <a:rPr lang="en-US" sz="2200" dirty="0"/>
            </a:br>
            <a:r>
              <a:rPr lang="en-US" sz="2200" dirty="0" smtClean="0"/>
              <a:t>You should always plot discretely obtained data as discrete points when it was obtained individually.  Use smaller markers, e.g. ‘.’, when the data is denser.  Do not use markers where the data is almost continuous.  Se the last page of this PowerPoint to find a link with all the character codes for line style and color and plot symbols.</a:t>
            </a:r>
            <a:br>
              <a:rPr lang="en-US" sz="2200" dirty="0" smtClean="0"/>
            </a:br>
            <a:r>
              <a:rPr lang="en-US" sz="2200" dirty="0"/>
              <a:t/>
            </a:r>
            <a:br>
              <a:rPr lang="en-US" sz="2200" dirty="0"/>
            </a:br>
            <a:r>
              <a:rPr lang="en-US" sz="2200" dirty="0" smtClean="0"/>
              <a:t>For subsequent reports in Word or presentations in PowerPoint, use Edit</a:t>
            </a:r>
            <a:r>
              <a:rPr lang="en-US" sz="2200" dirty="0"/>
              <a:t>, </a:t>
            </a:r>
            <a:r>
              <a:rPr lang="en-US" sz="2200" dirty="0" smtClean="0"/>
              <a:t>Copy </a:t>
            </a:r>
            <a:r>
              <a:rPr lang="en-US" sz="2200" dirty="0"/>
              <a:t>figure, and then paste it into Word or PowerPoint</a:t>
            </a:r>
            <a:r>
              <a:rPr lang="en-US" sz="2200" dirty="0" smtClean="0"/>
              <a:t>.  </a:t>
            </a:r>
            <a:r>
              <a:rPr lang="en-US" sz="2200" b="1" u="sng" dirty="0" smtClean="0"/>
              <a:t>The low quality figures that will result from using screen shots, Paint, etc. will be graded as if you did not turn in a plot. There are some issues with plots from Apple computers – we will work with you on these.</a:t>
            </a:r>
            <a:endParaRPr lang="en-US" sz="2200" b="1" u="sng" dirty="0"/>
          </a:p>
        </p:txBody>
      </p:sp>
      <p:sp>
        <p:nvSpPr>
          <p:cNvPr id="7" name="TextBox 6"/>
          <p:cNvSpPr txBox="1"/>
          <p:nvPr/>
        </p:nvSpPr>
        <p:spPr>
          <a:xfrm>
            <a:off x="4609984" y="3058650"/>
            <a:ext cx="6263962" cy="646331"/>
          </a:xfrm>
          <a:prstGeom prst="rect">
            <a:avLst/>
          </a:prstGeom>
          <a:noFill/>
        </p:spPr>
        <p:txBody>
          <a:bodyPr wrap="square" rtlCol="0">
            <a:spAutoFit/>
          </a:bodyPr>
          <a:lstStyle/>
          <a:p>
            <a:pPr algn="ctr"/>
            <a:r>
              <a:rPr lang="en-US" dirty="0" smtClean="0">
                <a:solidFill>
                  <a:schemeClr val="accent1"/>
                </a:solidFill>
              </a:rPr>
              <a:t>plot (</a:t>
            </a:r>
            <a:r>
              <a:rPr lang="en-US" dirty="0" err="1" smtClean="0">
                <a:solidFill>
                  <a:schemeClr val="accent1"/>
                </a:solidFill>
              </a:rPr>
              <a:t>TGdata</a:t>
            </a:r>
            <a:r>
              <a:rPr lang="en-US" dirty="0" smtClean="0">
                <a:solidFill>
                  <a:schemeClr val="accent1"/>
                </a:solidFill>
              </a:rPr>
              <a:t>(:,1),</a:t>
            </a:r>
            <a:r>
              <a:rPr lang="en-US" dirty="0" err="1" smtClean="0">
                <a:solidFill>
                  <a:schemeClr val="accent1"/>
                </a:solidFill>
              </a:rPr>
              <a:t>TGdata</a:t>
            </a:r>
            <a:r>
              <a:rPr lang="en-US" dirty="0" smtClean="0">
                <a:solidFill>
                  <a:schemeClr val="accent1"/>
                </a:solidFill>
              </a:rPr>
              <a:t>(:,2),'o')</a:t>
            </a:r>
          </a:p>
          <a:p>
            <a:pPr algn="ctr"/>
            <a:r>
              <a:rPr lang="en-US" dirty="0" smtClean="0"/>
              <a:t>This plots the data in column 1 in the x and column 2 in the y</a:t>
            </a:r>
            <a:endParaRPr lang="en-US" dirty="0"/>
          </a:p>
        </p:txBody>
      </p:sp>
      <p:pic>
        <p:nvPicPr>
          <p:cNvPr id="10" name="Picture 9"/>
          <p:cNvPicPr>
            <a:picLocks noChangeAspect="1"/>
          </p:cNvPicPr>
          <p:nvPr/>
        </p:nvPicPr>
        <p:blipFill>
          <a:blip r:embed="rId2"/>
          <a:stretch>
            <a:fillRect/>
          </a:stretch>
        </p:blipFill>
        <p:spPr>
          <a:xfrm>
            <a:off x="1831672" y="3922285"/>
            <a:ext cx="2069082" cy="2246130"/>
          </a:xfrm>
          <a:prstGeom prst="rect">
            <a:avLst/>
          </a:prstGeom>
        </p:spPr>
      </p:pic>
      <p:pic>
        <p:nvPicPr>
          <p:cNvPr id="11" name="Picture 10"/>
          <p:cNvPicPr>
            <a:picLocks noChangeAspect="1"/>
          </p:cNvPicPr>
          <p:nvPr/>
        </p:nvPicPr>
        <p:blipFill>
          <a:blip r:embed="rId3"/>
          <a:stretch>
            <a:fillRect/>
          </a:stretch>
        </p:blipFill>
        <p:spPr>
          <a:xfrm>
            <a:off x="5496698" y="3427982"/>
            <a:ext cx="4571992" cy="3430018"/>
          </a:xfrm>
          <a:prstGeom prst="rect">
            <a:avLst/>
          </a:prstGeom>
        </p:spPr>
      </p:pic>
    </p:spTree>
    <p:extLst>
      <p:ext uri="{BB962C8B-B14F-4D97-AF65-F5344CB8AC3E}">
        <p14:creationId xmlns:p14="http://schemas.microsoft.com/office/powerpoint/2010/main" val="2362467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06867"/>
          </a:xfrm>
        </p:spPr>
        <p:txBody>
          <a:bodyPr>
            <a:normAutofit fontScale="90000"/>
          </a:bodyPr>
          <a:lstStyle/>
          <a:p>
            <a:r>
              <a:rPr lang="en-US" sz="2400" dirty="0" smtClean="0"/>
              <a:t>You need to be able to label the axes and control the min and max of the axes.  The text box below gives you the tools to do so. Enter them into the editor window and save it as a script. I did not choose the best values of axis limits in this plot.  I recommend using variables, </a:t>
            </a:r>
            <a:r>
              <a:rPr lang="en-US" sz="2400" dirty="0" err="1" smtClean="0"/>
              <a:t>xmin</a:t>
            </a:r>
            <a:r>
              <a:rPr lang="en-US" sz="2400" dirty="0" smtClean="0"/>
              <a:t>, </a:t>
            </a:r>
            <a:r>
              <a:rPr lang="en-US" sz="2400" dirty="0" err="1" smtClean="0"/>
              <a:t>xmax</a:t>
            </a:r>
            <a:r>
              <a:rPr lang="en-US" sz="2400" dirty="0" smtClean="0"/>
              <a:t>, etc. in the axis command because you may be able to control the limits using programmed criteria.</a:t>
            </a:r>
            <a:endParaRPr lang="en-US" sz="2400" dirty="0"/>
          </a:p>
        </p:txBody>
      </p:sp>
      <p:pic>
        <p:nvPicPr>
          <p:cNvPr id="3" name="Picture 2"/>
          <p:cNvPicPr>
            <a:picLocks noChangeAspect="1"/>
          </p:cNvPicPr>
          <p:nvPr/>
        </p:nvPicPr>
        <p:blipFill>
          <a:blip r:embed="rId2"/>
          <a:stretch>
            <a:fillRect/>
          </a:stretch>
        </p:blipFill>
        <p:spPr>
          <a:xfrm>
            <a:off x="5856460" y="2071992"/>
            <a:ext cx="4928546" cy="3697513"/>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437" y="2978835"/>
            <a:ext cx="4578493" cy="1883827"/>
          </a:xfrm>
          <a:prstGeom prst="rect">
            <a:avLst/>
          </a:prstGeom>
        </p:spPr>
      </p:pic>
    </p:spTree>
    <p:extLst>
      <p:ext uri="{BB962C8B-B14F-4D97-AF65-F5344CB8AC3E}">
        <p14:creationId xmlns:p14="http://schemas.microsoft.com/office/powerpoint/2010/main" val="1263247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Simple examples of using plot command for later</a:t>
            </a:r>
            <a:br>
              <a:rPr lang="en-US" sz="3600" dirty="0" smtClean="0"/>
            </a:br>
            <a:r>
              <a:rPr lang="en-US" sz="2000" dirty="0" smtClean="0"/>
              <a:t>You will not be able to cut and paste these into your program because of the embedded formatting</a:t>
            </a:r>
            <a:br>
              <a:rPr lang="en-US" sz="2000" dirty="0" smtClean="0"/>
            </a:br>
            <a:r>
              <a:rPr lang="en-US" sz="2000" dirty="0" smtClean="0"/>
              <a:t>There are many more options that you can access with guidance from Help Plot</a:t>
            </a:r>
            <a:endParaRPr lang="en-US" sz="2000" dirty="0"/>
          </a:p>
        </p:txBody>
      </p:sp>
      <p:sp>
        <p:nvSpPr>
          <p:cNvPr id="3" name="Content Placeholder 2"/>
          <p:cNvSpPr>
            <a:spLocks noGrp="1"/>
          </p:cNvSpPr>
          <p:nvPr>
            <p:ph idx="1"/>
          </p:nvPr>
        </p:nvSpPr>
        <p:spPr/>
        <p:txBody>
          <a:bodyPr>
            <a:normAutofit fontScale="92500" lnSpcReduction="20000"/>
          </a:bodyPr>
          <a:lstStyle/>
          <a:p>
            <a:r>
              <a:rPr lang="en-US" dirty="0"/>
              <a:t>p</a:t>
            </a:r>
            <a:r>
              <a:rPr lang="en-US" dirty="0" smtClean="0"/>
              <a:t>lot(</a:t>
            </a:r>
            <a:r>
              <a:rPr lang="en-US" dirty="0" err="1" smtClean="0"/>
              <a:t>xdata,ydata</a:t>
            </a:r>
            <a:r>
              <a:rPr lang="en-US" dirty="0" smtClean="0"/>
              <a:t>) – assuming both arrays are the same length, it will plot </a:t>
            </a:r>
            <a:r>
              <a:rPr lang="en-US" dirty="0" err="1" smtClean="0"/>
              <a:t>xdata</a:t>
            </a:r>
            <a:r>
              <a:rPr lang="en-US" dirty="0" smtClean="0"/>
              <a:t> on the x axis and </a:t>
            </a:r>
            <a:r>
              <a:rPr lang="en-US" dirty="0" err="1" smtClean="0"/>
              <a:t>ydata</a:t>
            </a:r>
            <a:r>
              <a:rPr lang="en-US" dirty="0" smtClean="0"/>
              <a:t> on the y axis and connect the points with a line with no symbols</a:t>
            </a:r>
          </a:p>
          <a:p>
            <a:r>
              <a:rPr lang="en-US" dirty="0" smtClean="0"/>
              <a:t>plot(</a:t>
            </a:r>
            <a:r>
              <a:rPr lang="en-US" dirty="0" err="1" smtClean="0"/>
              <a:t>xdata</a:t>
            </a:r>
            <a:r>
              <a:rPr lang="en-US" dirty="0" smtClean="0"/>
              <a:t>(</a:t>
            </a:r>
            <a:r>
              <a:rPr lang="en-US" dirty="0" err="1" smtClean="0"/>
              <a:t>i:j,k</a:t>
            </a:r>
            <a:r>
              <a:rPr lang="en-US" dirty="0" smtClean="0"/>
              <a:t>),</a:t>
            </a:r>
            <a:r>
              <a:rPr lang="en-US" dirty="0" err="1" smtClean="0"/>
              <a:t>ydata</a:t>
            </a:r>
            <a:r>
              <a:rPr lang="en-US" dirty="0" smtClean="0"/>
              <a:t>(</a:t>
            </a:r>
            <a:r>
              <a:rPr lang="en-US" dirty="0" err="1" smtClean="0"/>
              <a:t>i:j,m</a:t>
            </a:r>
            <a:r>
              <a:rPr lang="en-US" dirty="0" smtClean="0"/>
              <a:t>),’o’) – plots rows </a:t>
            </a:r>
            <a:r>
              <a:rPr lang="en-US" dirty="0" err="1" smtClean="0"/>
              <a:t>i</a:t>
            </a:r>
            <a:r>
              <a:rPr lang="en-US" dirty="0" smtClean="0"/>
              <a:t> through j of column k in the </a:t>
            </a:r>
            <a:r>
              <a:rPr lang="en-US" dirty="0" err="1" smtClean="0"/>
              <a:t>xdata</a:t>
            </a:r>
            <a:r>
              <a:rPr lang="en-US" dirty="0" smtClean="0"/>
              <a:t> array and rows </a:t>
            </a:r>
            <a:r>
              <a:rPr lang="en-US" dirty="0" err="1" smtClean="0"/>
              <a:t>i</a:t>
            </a:r>
            <a:r>
              <a:rPr lang="en-US" dirty="0" smtClean="0"/>
              <a:t> through j in column m of the </a:t>
            </a:r>
            <a:r>
              <a:rPr lang="en-US" dirty="0" err="1" smtClean="0"/>
              <a:t>ydata</a:t>
            </a:r>
            <a:r>
              <a:rPr lang="en-US" dirty="0" smtClean="0"/>
              <a:t> array where the data points are plotted as circles and not connected by lines</a:t>
            </a:r>
          </a:p>
          <a:p>
            <a:r>
              <a:rPr lang="en-US" dirty="0" smtClean="0"/>
              <a:t>plot(x1(</a:t>
            </a:r>
            <a:r>
              <a:rPr lang="en-US" dirty="0" err="1" smtClean="0"/>
              <a:t>i:j</a:t>
            </a:r>
            <a:r>
              <a:rPr lang="en-US" dirty="0" smtClean="0"/>
              <a:t>),y1(</a:t>
            </a:r>
            <a:r>
              <a:rPr lang="en-US" dirty="0" err="1" smtClean="0"/>
              <a:t>i:j</a:t>
            </a:r>
            <a:r>
              <a:rPr lang="en-US" dirty="0" smtClean="0"/>
              <a:t>),’o’,x2(</a:t>
            </a:r>
            <a:r>
              <a:rPr lang="en-US" dirty="0" err="1" smtClean="0"/>
              <a:t>m:n</a:t>
            </a:r>
            <a:r>
              <a:rPr lang="en-US" dirty="0" smtClean="0"/>
              <a:t>),y2(</a:t>
            </a:r>
            <a:r>
              <a:rPr lang="en-US" dirty="0" err="1" smtClean="0"/>
              <a:t>m:n</a:t>
            </a:r>
            <a:r>
              <a:rPr lang="en-US" dirty="0" smtClean="0"/>
              <a:t>),’+’) – plots both x-y pairs of data on the same plot using circles for the first pair and + for the second pair.  You can have multiple pairs of data as long as each pair has the same length.</a:t>
            </a:r>
          </a:p>
          <a:p>
            <a:r>
              <a:rPr lang="en-US" dirty="0" smtClean="0"/>
              <a:t>You can customize the colors, use different symbols, have symbols and lines of different types and a few more tweaks.</a:t>
            </a:r>
          </a:p>
          <a:p>
            <a:r>
              <a:rPr lang="en-US" dirty="0" smtClean="0"/>
              <a:t>The array names do not have to have x and y in them but the first array is the x coordinate and the second array is the y coordinate.</a:t>
            </a:r>
          </a:p>
        </p:txBody>
      </p:sp>
    </p:spTree>
    <p:extLst>
      <p:ext uri="{BB962C8B-B14F-4D97-AF65-F5344CB8AC3E}">
        <p14:creationId xmlns:p14="http://schemas.microsoft.com/office/powerpoint/2010/main" val="1629557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Plotting using </a:t>
            </a:r>
            <a:r>
              <a:rPr lang="en-US" dirty="0" smtClean="0">
                <a:solidFill>
                  <a:schemeClr val="accent1">
                    <a:lumMod val="75000"/>
                  </a:schemeClr>
                </a:solidFill>
              </a:rPr>
              <a:t>hold on</a:t>
            </a:r>
            <a:r>
              <a:rPr lang="en-US" dirty="0" smtClean="0"/>
              <a:t> and </a:t>
            </a:r>
            <a:r>
              <a:rPr lang="en-US" dirty="0" smtClean="0">
                <a:solidFill>
                  <a:schemeClr val="accent1">
                    <a:lumMod val="75000"/>
                  </a:schemeClr>
                </a:solidFill>
              </a:rPr>
              <a:t>hold off</a:t>
            </a:r>
            <a:endParaRPr lang="en-US" dirty="0">
              <a:solidFill>
                <a:schemeClr val="accent1">
                  <a:lumMod val="75000"/>
                </a:schemeClr>
              </a:solidFill>
            </a:endParaRPr>
          </a:p>
        </p:txBody>
      </p:sp>
      <p:sp>
        <p:nvSpPr>
          <p:cNvPr id="3" name="Content Placeholder 2"/>
          <p:cNvSpPr>
            <a:spLocks noGrp="1"/>
          </p:cNvSpPr>
          <p:nvPr>
            <p:ph idx="1"/>
          </p:nvPr>
        </p:nvSpPr>
        <p:spPr/>
        <p:txBody>
          <a:bodyPr/>
          <a:lstStyle/>
          <a:p>
            <a:r>
              <a:rPr lang="en-US" dirty="0" smtClean="0"/>
              <a:t>I personally don’t like programs that do this because I have the (possibly unsupported) opinion that it makes it harder to debug programs.  The big problem is locating where the missing hold on or hold off is located.</a:t>
            </a:r>
          </a:p>
          <a:p>
            <a:r>
              <a:rPr lang="en-US" dirty="0" smtClean="0"/>
              <a:t>It does allow you to separate out the different inputs in the plot command.</a:t>
            </a:r>
          </a:p>
          <a:p>
            <a:r>
              <a:rPr lang="en-US" dirty="0" smtClean="0"/>
              <a:t>I will sigh and then get over it if I see hold on/off when I help you debug your programs.</a:t>
            </a:r>
            <a:endParaRPr lang="en-US" dirty="0"/>
          </a:p>
        </p:txBody>
      </p:sp>
    </p:spTree>
    <p:extLst>
      <p:ext uri="{BB962C8B-B14F-4D97-AF65-F5344CB8AC3E}">
        <p14:creationId xmlns:p14="http://schemas.microsoft.com/office/powerpoint/2010/main" val="2884790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dirty="0" smtClean="0"/>
              <a:t>Data fitting: Linear Regression</a:t>
            </a:r>
            <a:endParaRPr lang="en-US" sz="3200" dirty="0"/>
          </a:p>
        </p:txBody>
      </p:sp>
      <p:grpSp>
        <p:nvGrpSpPr>
          <p:cNvPr id="9" name="Group 8"/>
          <p:cNvGrpSpPr/>
          <p:nvPr/>
        </p:nvGrpSpPr>
        <p:grpSpPr>
          <a:xfrm>
            <a:off x="6781800" y="2209800"/>
            <a:ext cx="3276600" cy="3048000"/>
            <a:chOff x="5257800" y="2209800"/>
            <a:chExt cx="3276600" cy="3048000"/>
          </a:xfrm>
        </p:grpSpPr>
        <p:cxnSp>
          <p:nvCxnSpPr>
            <p:cNvPr id="6" name="Straight Arrow Connector 5"/>
            <p:cNvCxnSpPr/>
            <p:nvPr/>
          </p:nvCxnSpPr>
          <p:spPr>
            <a:xfrm>
              <a:off x="6934200" y="2209800"/>
              <a:ext cx="0" cy="3048000"/>
            </a:xfrm>
            <a:prstGeom prst="straightConnector1">
              <a:avLst/>
            </a:prstGeom>
            <a:ln w="2222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5257800" y="3733800"/>
              <a:ext cx="3276600" cy="0"/>
            </a:xfrm>
            <a:prstGeom prst="straightConnector1">
              <a:avLst/>
            </a:prstGeom>
            <a:ln w="2222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10" name="Oval 9"/>
          <p:cNvSpPr/>
          <p:nvPr/>
        </p:nvSpPr>
        <p:spPr>
          <a:xfrm>
            <a:off x="7086600" y="49530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239000" y="44958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315200" y="48006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7467600" y="41148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7620000" y="43434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7924800" y="42672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8077200" y="38862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8229600" y="33528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7924800" y="35052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8077200" y="30480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8382000" y="30480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8686800" y="28956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8839200" y="25908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8610600" y="24384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9067800" y="21336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p:nvPr/>
        </p:nvCxnSpPr>
        <p:spPr>
          <a:xfrm flipV="1">
            <a:off x="6934200" y="1981200"/>
            <a:ext cx="2209800" cy="335280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10242"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241" name="Object 1"/>
          <p:cNvGraphicFramePr>
            <a:graphicFrameLocks noChangeAspect="1"/>
          </p:cNvGraphicFramePr>
          <p:nvPr/>
        </p:nvGraphicFramePr>
        <p:xfrm>
          <a:off x="4114801" y="2057401"/>
          <a:ext cx="2824163" cy="384175"/>
        </p:xfrm>
        <a:graphic>
          <a:graphicData uri="http://schemas.openxmlformats.org/presentationml/2006/ole">
            <mc:AlternateContent xmlns:mc="http://schemas.openxmlformats.org/markup-compatibility/2006">
              <mc:Choice xmlns:v="urn:schemas-microsoft-com:vml" Requires="v">
                <p:oleObj spid="_x0000_s7217" name="Equation" r:id="rId3" imgW="1397000" imgH="190500" progId="Equation.DSMT4">
                  <p:embed/>
                </p:oleObj>
              </mc:Choice>
              <mc:Fallback>
                <p:oleObj name="Equation" r:id="rId3" imgW="1397000" imgH="1905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1" y="2057401"/>
                        <a:ext cx="2824163" cy="384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0" name="Straight Arrow Connector 29"/>
          <p:cNvCxnSpPr/>
          <p:nvPr/>
        </p:nvCxnSpPr>
        <p:spPr>
          <a:xfrm>
            <a:off x="4986215" y="2553677"/>
            <a:ext cx="2286000" cy="1981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410200" y="2514600"/>
            <a:ext cx="2133600" cy="1905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209800" y="3429001"/>
            <a:ext cx="3124200" cy="1754326"/>
          </a:xfrm>
          <a:prstGeom prst="rect">
            <a:avLst/>
          </a:prstGeom>
          <a:noFill/>
        </p:spPr>
        <p:txBody>
          <a:bodyPr wrap="square" rtlCol="0">
            <a:spAutoFit/>
          </a:bodyPr>
          <a:lstStyle/>
          <a:p>
            <a:r>
              <a:rPr lang="en-US" dirty="0"/>
              <a:t>The error for each point, </a:t>
            </a:r>
            <a:r>
              <a:rPr lang="en-US" dirty="0" err="1"/>
              <a:t>E</a:t>
            </a:r>
            <a:r>
              <a:rPr lang="en-US" baseline="-25000" dirty="0" err="1"/>
              <a:t>i</a:t>
            </a:r>
            <a:r>
              <a:rPr lang="en-US" dirty="0"/>
              <a:t> is defined as </a:t>
            </a:r>
            <a:r>
              <a:rPr lang="en-US" dirty="0" smtClean="0"/>
              <a:t>the </a:t>
            </a:r>
            <a:r>
              <a:rPr lang="en-US" dirty="0"/>
              <a:t>difference between the observed values, Y</a:t>
            </a:r>
            <a:r>
              <a:rPr lang="en-US" baseline="-25000" dirty="0"/>
              <a:t>i</a:t>
            </a:r>
            <a:r>
              <a:rPr lang="en-US" dirty="0"/>
              <a:t> , and the expected value, </a:t>
            </a:r>
            <a:r>
              <a:rPr lang="en-US" dirty="0" err="1"/>
              <a:t>y</a:t>
            </a:r>
            <a:r>
              <a:rPr lang="en-US" baseline="-25000" dirty="0" err="1"/>
              <a:t>i</a:t>
            </a:r>
            <a:r>
              <a:rPr lang="en-US" dirty="0"/>
              <a:t> , which is described by the equation of the line.</a:t>
            </a:r>
          </a:p>
        </p:txBody>
      </p:sp>
      <p:cxnSp>
        <p:nvCxnSpPr>
          <p:cNvPr id="36" name="Straight Arrow Connector 35"/>
          <p:cNvCxnSpPr/>
          <p:nvPr/>
        </p:nvCxnSpPr>
        <p:spPr>
          <a:xfrm>
            <a:off x="7280232" y="4533150"/>
            <a:ext cx="4013" cy="279356"/>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4407878" y="2547816"/>
            <a:ext cx="2836985" cy="21570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181600" y="1524000"/>
            <a:ext cx="1258277" cy="369332"/>
          </a:xfrm>
          <a:prstGeom prst="rect">
            <a:avLst/>
          </a:prstGeom>
          <a:noFill/>
        </p:spPr>
        <p:txBody>
          <a:bodyPr wrap="square" rtlCol="0">
            <a:spAutoFit/>
          </a:bodyPr>
          <a:lstStyle/>
          <a:p>
            <a:r>
              <a:rPr lang="en-US" dirty="0"/>
              <a:t>expected</a:t>
            </a:r>
          </a:p>
        </p:txBody>
      </p:sp>
      <p:cxnSp>
        <p:nvCxnSpPr>
          <p:cNvPr id="42" name="Straight Arrow Connector 41"/>
          <p:cNvCxnSpPr/>
          <p:nvPr/>
        </p:nvCxnSpPr>
        <p:spPr>
          <a:xfrm flipH="1">
            <a:off x="5259755" y="1852247"/>
            <a:ext cx="312615" cy="2657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5931878" y="1867878"/>
            <a:ext cx="414215" cy="2657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3911670" y="1527915"/>
            <a:ext cx="1258277" cy="369332"/>
          </a:xfrm>
          <a:prstGeom prst="rect">
            <a:avLst/>
          </a:prstGeom>
          <a:noFill/>
        </p:spPr>
        <p:txBody>
          <a:bodyPr wrap="square" rtlCol="0">
            <a:spAutoFit/>
          </a:bodyPr>
          <a:lstStyle/>
          <a:p>
            <a:r>
              <a:rPr lang="en-US" dirty="0"/>
              <a:t>observed</a:t>
            </a:r>
          </a:p>
        </p:txBody>
      </p:sp>
      <p:cxnSp>
        <p:nvCxnSpPr>
          <p:cNvPr id="49" name="Straight Arrow Connector 48"/>
          <p:cNvCxnSpPr/>
          <p:nvPr/>
        </p:nvCxnSpPr>
        <p:spPr>
          <a:xfrm>
            <a:off x="4470473" y="1834727"/>
            <a:ext cx="164054" cy="2285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67265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14600" y="609601"/>
            <a:ext cx="6934200" cy="646331"/>
          </a:xfrm>
          <a:prstGeom prst="rect">
            <a:avLst/>
          </a:prstGeom>
          <a:noFill/>
        </p:spPr>
        <p:txBody>
          <a:bodyPr wrap="square" rtlCol="0">
            <a:spAutoFit/>
          </a:bodyPr>
          <a:lstStyle/>
          <a:p>
            <a:r>
              <a:rPr lang="en-US" dirty="0"/>
              <a:t>We square the error and sum all of the individual squared errors to obtain the total squared error for N data points.</a:t>
            </a:r>
          </a:p>
        </p:txBody>
      </p:sp>
      <p:sp>
        <p:nvSpPr>
          <p:cNvPr id="15362"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5361" name="Object 1"/>
          <p:cNvGraphicFramePr>
            <a:graphicFrameLocks noChangeAspect="1"/>
          </p:cNvGraphicFramePr>
          <p:nvPr/>
        </p:nvGraphicFramePr>
        <p:xfrm>
          <a:off x="2743201" y="1905000"/>
          <a:ext cx="6234113" cy="2211388"/>
        </p:xfrm>
        <a:graphic>
          <a:graphicData uri="http://schemas.openxmlformats.org/presentationml/2006/ole">
            <mc:AlternateContent xmlns:mc="http://schemas.openxmlformats.org/markup-compatibility/2006">
              <mc:Choice xmlns:v="urn:schemas-microsoft-com:vml" Requires="v">
                <p:oleObj spid="_x0000_s8240" name="Equation" r:id="rId3" imgW="3111500" imgH="1104900" progId="Equation.DSMT4">
                  <p:embed/>
                </p:oleObj>
              </mc:Choice>
              <mc:Fallback>
                <p:oleObj name="Equation" r:id="rId3" imgW="3111500" imgH="11049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1" y="1905000"/>
                        <a:ext cx="6234113" cy="2211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851843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0" y="533400"/>
            <a:ext cx="7620000" cy="1477328"/>
          </a:xfrm>
          <a:prstGeom prst="rect">
            <a:avLst/>
          </a:prstGeom>
          <a:noFill/>
        </p:spPr>
        <p:txBody>
          <a:bodyPr wrap="square" rtlCol="0">
            <a:spAutoFit/>
          </a:bodyPr>
          <a:lstStyle/>
          <a:p>
            <a:r>
              <a:rPr lang="en-US" dirty="0"/>
              <a:t>If we take the derivative of the total squared error with respect to the coefficients of the best fit line, m and b, and set both derivatives to zero</a:t>
            </a:r>
            <a:r>
              <a:rPr lang="en-US" dirty="0" smtClean="0"/>
              <a:t>, we </a:t>
            </a:r>
            <a:r>
              <a:rPr lang="en-US" dirty="0"/>
              <a:t>can find the values of m and b which give the minimum squared error.  (When you take the derivatives, remember that the individual summations are just constants as far as the derivative is concerned.</a:t>
            </a:r>
          </a:p>
        </p:txBody>
      </p:sp>
      <p:sp>
        <p:nvSpPr>
          <p:cNvPr id="16386"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6385" name="Object 1"/>
          <p:cNvGraphicFramePr>
            <a:graphicFrameLocks noChangeAspect="1"/>
          </p:cNvGraphicFramePr>
          <p:nvPr/>
        </p:nvGraphicFramePr>
        <p:xfrm>
          <a:off x="3733801" y="2286000"/>
          <a:ext cx="4067175" cy="1498600"/>
        </p:xfrm>
        <a:graphic>
          <a:graphicData uri="http://schemas.openxmlformats.org/presentationml/2006/ole">
            <mc:AlternateContent xmlns:mc="http://schemas.openxmlformats.org/markup-compatibility/2006">
              <mc:Choice xmlns:v="urn:schemas-microsoft-com:vml" Requires="v">
                <p:oleObj spid="_x0000_s9310" name="Equation" r:id="rId3" imgW="2070100" imgH="749300" progId="Equation.DSMT4">
                  <p:embed/>
                </p:oleObj>
              </mc:Choice>
              <mc:Fallback>
                <p:oleObj name="Equation" r:id="rId3" imgW="2070100" imgH="7493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1" y="2286000"/>
                        <a:ext cx="4067175" cy="149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2438400" y="3962401"/>
            <a:ext cx="7543800" cy="646331"/>
          </a:xfrm>
          <a:prstGeom prst="rect">
            <a:avLst/>
          </a:prstGeom>
          <a:noFill/>
        </p:spPr>
        <p:txBody>
          <a:bodyPr wrap="square" rtlCol="0">
            <a:spAutoFit/>
          </a:bodyPr>
          <a:lstStyle/>
          <a:p>
            <a:r>
              <a:rPr lang="en-US" dirty="0"/>
              <a:t>Since we have two equations and two unknowns, we can explicitly solve for m and b.</a:t>
            </a:r>
          </a:p>
        </p:txBody>
      </p:sp>
      <p:sp>
        <p:nvSpPr>
          <p:cNvPr id="16388" name="Rectangle 4"/>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6387" name="Object 3"/>
          <p:cNvGraphicFramePr>
            <a:graphicFrameLocks noChangeAspect="1"/>
          </p:cNvGraphicFramePr>
          <p:nvPr/>
        </p:nvGraphicFramePr>
        <p:xfrm>
          <a:off x="2438401" y="4724401"/>
          <a:ext cx="6773863" cy="1617663"/>
        </p:xfrm>
        <a:graphic>
          <a:graphicData uri="http://schemas.openxmlformats.org/presentationml/2006/ole">
            <mc:AlternateContent xmlns:mc="http://schemas.openxmlformats.org/markup-compatibility/2006">
              <mc:Choice xmlns:v="urn:schemas-microsoft-com:vml" Requires="v">
                <p:oleObj spid="_x0000_s9311" name="Equation" r:id="rId5" imgW="3390900" imgH="812800" progId="Equation.DSMT4">
                  <p:embed/>
                </p:oleObj>
              </mc:Choice>
              <mc:Fallback>
                <p:oleObj name="Equation" r:id="rId5" imgW="3390900" imgH="8128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401" y="4724401"/>
                        <a:ext cx="6773863" cy="1617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Rectangle 5"/>
          <p:cNvSpPr>
            <a:spLocks noChangeArrowheads="1"/>
          </p:cNvSpPr>
          <p:nvPr/>
        </p:nvSpPr>
        <p:spPr bwMode="auto">
          <a:xfrm>
            <a:off x="1524001" y="624959"/>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4963503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10" name="Object 2"/>
          <p:cNvGraphicFramePr>
            <a:graphicFrameLocks noChangeAspect="1"/>
          </p:cNvGraphicFramePr>
          <p:nvPr/>
        </p:nvGraphicFramePr>
        <p:xfrm>
          <a:off x="2438401" y="381001"/>
          <a:ext cx="6773863" cy="1617663"/>
        </p:xfrm>
        <a:graphic>
          <a:graphicData uri="http://schemas.openxmlformats.org/presentationml/2006/ole">
            <mc:AlternateContent xmlns:mc="http://schemas.openxmlformats.org/markup-compatibility/2006">
              <mc:Choice xmlns:v="urn:schemas-microsoft-com:vml" Requires="v">
                <p:oleObj spid="_x0000_s10336" name="Equation" r:id="rId3" imgW="3390900" imgH="812800" progId="Equation.DSMT4">
                  <p:embed/>
                </p:oleObj>
              </mc:Choice>
              <mc:Fallback>
                <p:oleObj name="Equation" r:id="rId3" imgW="3390900" imgH="812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1" y="381001"/>
                        <a:ext cx="6773863" cy="1617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Box 2"/>
          <p:cNvSpPr txBox="1"/>
          <p:nvPr/>
        </p:nvSpPr>
        <p:spPr>
          <a:xfrm>
            <a:off x="2286000" y="2286000"/>
            <a:ext cx="8001000" cy="2031325"/>
          </a:xfrm>
          <a:prstGeom prst="rect">
            <a:avLst/>
          </a:prstGeom>
          <a:noFill/>
        </p:spPr>
        <p:txBody>
          <a:bodyPr wrap="square" rtlCol="0">
            <a:spAutoFit/>
          </a:bodyPr>
          <a:lstStyle/>
          <a:p>
            <a:r>
              <a:rPr lang="en-US" dirty="0"/>
              <a:t>The above equations contain summations of observed x and y values.  These equations uniquely define the best fit line. </a:t>
            </a:r>
            <a:r>
              <a:rPr lang="en-US" dirty="0" smtClean="0"/>
              <a:t>It </a:t>
            </a:r>
            <a:r>
              <a:rPr lang="en-US" dirty="0"/>
              <a:t>is </a:t>
            </a:r>
            <a:r>
              <a:rPr lang="en-US" dirty="0" smtClean="0"/>
              <a:t>called </a:t>
            </a:r>
            <a:r>
              <a:rPr lang="en-US" dirty="0"/>
              <a:t>the least squares </a:t>
            </a:r>
            <a:r>
              <a:rPr lang="en-US" dirty="0" smtClean="0"/>
              <a:t>line because it represents the line with the minimum squared error between the data and the line.</a:t>
            </a:r>
            <a:endParaRPr lang="en-US" dirty="0"/>
          </a:p>
          <a:p>
            <a:endParaRPr lang="en-US" dirty="0"/>
          </a:p>
          <a:p>
            <a:r>
              <a:rPr lang="en-US" dirty="0"/>
              <a:t>The method can be extended to solve for the best fit coefficients for a best fit curve that has linear coefficients for a set of basis functions, </a:t>
            </a:r>
            <a:r>
              <a:rPr lang="en-US" dirty="0" err="1"/>
              <a:t>f</a:t>
            </a:r>
            <a:r>
              <a:rPr lang="en-US" baseline="-25000" dirty="0" err="1"/>
              <a:t>i</a:t>
            </a:r>
            <a:r>
              <a:rPr lang="en-US" dirty="0"/>
              <a:t>.  </a:t>
            </a:r>
          </a:p>
        </p:txBody>
      </p:sp>
      <p:sp>
        <p:nvSpPr>
          <p:cNvPr id="17412" name="Rectangle 4"/>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411" name="Object 3"/>
          <p:cNvGraphicFramePr>
            <a:graphicFrameLocks noChangeAspect="1"/>
          </p:cNvGraphicFramePr>
          <p:nvPr/>
        </p:nvGraphicFramePr>
        <p:xfrm>
          <a:off x="3276601" y="4495800"/>
          <a:ext cx="5064125" cy="457200"/>
        </p:xfrm>
        <a:graphic>
          <a:graphicData uri="http://schemas.openxmlformats.org/presentationml/2006/ole">
            <mc:AlternateContent xmlns:mc="http://schemas.openxmlformats.org/markup-compatibility/2006">
              <mc:Choice xmlns:v="urn:schemas-microsoft-com:vml" Requires="v">
                <p:oleObj spid="_x0000_s10337" name="Equation" r:id="rId5" imgW="2527300" imgH="228600" progId="Equation.DSMT4">
                  <p:embed/>
                </p:oleObj>
              </mc:Choice>
              <mc:Fallback>
                <p:oleObj name="Equation" r:id="rId5" imgW="2527300" imgH="228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1" y="4495800"/>
                        <a:ext cx="506412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2362200" y="5181601"/>
            <a:ext cx="7924800" cy="646331"/>
          </a:xfrm>
          <a:prstGeom prst="rect">
            <a:avLst/>
          </a:prstGeom>
          <a:noFill/>
        </p:spPr>
        <p:txBody>
          <a:bodyPr wrap="square" rtlCol="0">
            <a:spAutoFit/>
          </a:bodyPr>
          <a:lstStyle/>
          <a:p>
            <a:r>
              <a:rPr lang="en-US" dirty="0"/>
              <a:t>The next slide shows the set of equations that are generated when we take the derivative of S with respect to each coefficient, </a:t>
            </a:r>
            <a:r>
              <a:rPr lang="en-US" dirty="0" err="1"/>
              <a:t>a</a:t>
            </a:r>
            <a:r>
              <a:rPr lang="en-US" baseline="-25000" dirty="0" err="1"/>
              <a:t>i</a:t>
            </a:r>
            <a:r>
              <a:rPr lang="en-US" dirty="0"/>
              <a:t>.</a:t>
            </a:r>
          </a:p>
        </p:txBody>
      </p:sp>
    </p:spTree>
    <p:extLst>
      <p:ext uri="{BB962C8B-B14F-4D97-AF65-F5344CB8AC3E}">
        <p14:creationId xmlns:p14="http://schemas.microsoft.com/office/powerpoint/2010/main" val="18650069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8433" name="Object 1"/>
          <p:cNvGraphicFramePr>
            <a:graphicFrameLocks noChangeAspect="1"/>
          </p:cNvGraphicFramePr>
          <p:nvPr/>
        </p:nvGraphicFramePr>
        <p:xfrm>
          <a:off x="1981200" y="1676400"/>
          <a:ext cx="8135938" cy="4514850"/>
        </p:xfrm>
        <a:graphic>
          <a:graphicData uri="http://schemas.openxmlformats.org/presentationml/2006/ole">
            <mc:AlternateContent xmlns:mc="http://schemas.openxmlformats.org/markup-compatibility/2006">
              <mc:Choice xmlns:v="urn:schemas-microsoft-com:vml" Requires="v">
                <p:oleObj spid="_x0000_s11312" name="Equation" r:id="rId3" imgW="4064000" imgH="2260600" progId="Equation.DSMT4">
                  <p:embed/>
                </p:oleObj>
              </mc:Choice>
              <mc:Fallback>
                <p:oleObj name="Equation" r:id="rId3" imgW="4064000" imgH="2260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1676400"/>
                        <a:ext cx="8135938" cy="4514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nvSpPr>
        <p:spPr>
          <a:xfrm>
            <a:off x="2057400" y="228601"/>
            <a:ext cx="7848600" cy="1200329"/>
          </a:xfrm>
          <a:prstGeom prst="rect">
            <a:avLst/>
          </a:prstGeom>
          <a:noFill/>
        </p:spPr>
        <p:txBody>
          <a:bodyPr wrap="square" rtlCol="0">
            <a:spAutoFit/>
          </a:bodyPr>
          <a:lstStyle/>
          <a:p>
            <a:r>
              <a:rPr lang="en-US" dirty="0"/>
              <a:t>Here we have four equations and four unknowns so we can find the coefficients that best fit the data.  The solution method is usually matrix inversion or Gauss-Jordan methods.  The </a:t>
            </a:r>
            <a:r>
              <a:rPr lang="en-US" dirty="0" err="1"/>
              <a:t>polyfit</a:t>
            </a:r>
            <a:r>
              <a:rPr lang="en-US" dirty="0"/>
              <a:t> command in </a:t>
            </a:r>
            <a:r>
              <a:rPr lang="en-US" dirty="0" err="1"/>
              <a:t>Matlab</a:t>
            </a:r>
            <a:r>
              <a:rPr lang="en-US" dirty="0"/>
              <a:t> provides the coefficients for up to a ninth order polynomial.</a:t>
            </a:r>
          </a:p>
        </p:txBody>
      </p:sp>
    </p:spTree>
    <p:extLst>
      <p:ext uri="{BB962C8B-B14F-4D97-AF65-F5344CB8AC3E}">
        <p14:creationId xmlns:p14="http://schemas.microsoft.com/office/powerpoint/2010/main" val="19258231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2194"/>
          </a:xfrm>
        </p:spPr>
        <p:txBody>
          <a:bodyPr/>
          <a:lstStyle/>
          <a:p>
            <a:r>
              <a:rPr lang="en-US" dirty="0" err="1" smtClean="0"/>
              <a:t>polyfit</a:t>
            </a:r>
            <a:r>
              <a:rPr lang="en-US" dirty="0" smtClean="0"/>
              <a:t> command</a:t>
            </a:r>
            <a:endParaRPr lang="en-US" dirty="0"/>
          </a:p>
        </p:txBody>
      </p:sp>
      <p:sp>
        <p:nvSpPr>
          <p:cNvPr id="3" name="TextBox 2"/>
          <p:cNvSpPr txBox="1"/>
          <p:nvPr/>
        </p:nvSpPr>
        <p:spPr>
          <a:xfrm>
            <a:off x="561874" y="1258512"/>
            <a:ext cx="11161205" cy="2585323"/>
          </a:xfrm>
          <a:prstGeom prst="rect">
            <a:avLst/>
          </a:prstGeom>
          <a:noFill/>
        </p:spPr>
        <p:txBody>
          <a:bodyPr wrap="square" rtlCol="0">
            <a:spAutoFit/>
          </a:bodyPr>
          <a:lstStyle/>
          <a:p>
            <a:r>
              <a:rPr lang="en-US" dirty="0" smtClean="0">
                <a:latin typeface="+mj-lt"/>
              </a:rPr>
              <a:t>The command </a:t>
            </a:r>
            <a:r>
              <a:rPr lang="en-US" dirty="0" err="1" smtClean="0">
                <a:latin typeface="+mj-lt"/>
              </a:rPr>
              <a:t>polyfit</a:t>
            </a:r>
            <a:r>
              <a:rPr lang="en-US" dirty="0" smtClean="0">
                <a:latin typeface="+mj-lt"/>
              </a:rPr>
              <a:t> is a least squares fit</a:t>
            </a:r>
            <a:r>
              <a:rPr lang="en-US" dirty="0">
                <a:latin typeface="+mj-lt"/>
              </a:rPr>
              <a:t> </a:t>
            </a:r>
            <a:r>
              <a:rPr lang="en-US" dirty="0" smtClean="0">
                <a:latin typeface="+mj-lt"/>
              </a:rPr>
              <a:t>function for a polynomial.  It has the following structure:</a:t>
            </a:r>
          </a:p>
          <a:p>
            <a:endParaRPr lang="en-US" dirty="0">
              <a:latin typeface="+mj-lt"/>
            </a:endParaRPr>
          </a:p>
          <a:p>
            <a:r>
              <a:rPr lang="en-US" dirty="0" smtClean="0">
                <a:latin typeface="+mj-lt"/>
              </a:rPr>
              <a:t>p=</a:t>
            </a:r>
            <a:r>
              <a:rPr lang="en-US" dirty="0" err="1" smtClean="0">
                <a:latin typeface="+mj-lt"/>
              </a:rPr>
              <a:t>polyfit</a:t>
            </a:r>
            <a:r>
              <a:rPr lang="en-US" dirty="0" smtClean="0">
                <a:latin typeface="+mj-lt"/>
              </a:rPr>
              <a:t>(</a:t>
            </a:r>
            <a:r>
              <a:rPr lang="en-US" dirty="0" err="1" smtClean="0">
                <a:latin typeface="+mj-lt"/>
              </a:rPr>
              <a:t>xdata</a:t>
            </a:r>
            <a:r>
              <a:rPr lang="en-US" dirty="0" smtClean="0">
                <a:latin typeface="+mj-lt"/>
              </a:rPr>
              <a:t>(</a:t>
            </a:r>
            <a:r>
              <a:rPr lang="en-US" dirty="0" err="1" smtClean="0">
                <a:latin typeface="+mj-lt"/>
              </a:rPr>
              <a:t>rowstart:rowend,columnx</a:t>
            </a:r>
            <a:r>
              <a:rPr lang="en-US" dirty="0">
                <a:latin typeface="+mj-lt"/>
              </a:rPr>
              <a:t>),</a:t>
            </a:r>
            <a:r>
              <a:rPr lang="en-US" dirty="0" err="1" smtClean="0">
                <a:latin typeface="+mj-lt"/>
              </a:rPr>
              <a:t>ydata</a:t>
            </a:r>
            <a:r>
              <a:rPr lang="en-US" dirty="0" smtClean="0">
                <a:latin typeface="+mj-lt"/>
              </a:rPr>
              <a:t>(</a:t>
            </a:r>
            <a:r>
              <a:rPr lang="en-US" dirty="0" err="1" smtClean="0">
                <a:latin typeface="+mj-lt"/>
              </a:rPr>
              <a:t>rowstart:rowend,columny</a:t>
            </a:r>
            <a:r>
              <a:rPr lang="en-US" dirty="0">
                <a:latin typeface="+mj-lt"/>
              </a:rPr>
              <a:t>),</a:t>
            </a:r>
            <a:r>
              <a:rPr lang="en-US" dirty="0" err="1">
                <a:latin typeface="+mj-lt"/>
              </a:rPr>
              <a:t>fitorder</a:t>
            </a:r>
            <a:r>
              <a:rPr lang="en-US" dirty="0">
                <a:latin typeface="+mj-lt"/>
              </a:rPr>
              <a:t>);</a:t>
            </a:r>
          </a:p>
          <a:p>
            <a:endParaRPr lang="en-US" dirty="0" smtClean="0">
              <a:latin typeface="+mj-lt"/>
            </a:endParaRPr>
          </a:p>
          <a:p>
            <a:r>
              <a:rPr lang="en-US" dirty="0" smtClean="0">
                <a:latin typeface="+mj-lt"/>
              </a:rPr>
              <a:t>It returns the fit results into the vector, p, that has fitorder+1 rows.  If the </a:t>
            </a:r>
            <a:r>
              <a:rPr lang="en-US" dirty="0" err="1" smtClean="0">
                <a:latin typeface="+mj-lt"/>
              </a:rPr>
              <a:t>fitorder</a:t>
            </a:r>
            <a:r>
              <a:rPr lang="en-US" dirty="0">
                <a:latin typeface="+mj-lt"/>
              </a:rPr>
              <a:t> </a:t>
            </a:r>
            <a:r>
              <a:rPr lang="en-US" dirty="0" smtClean="0">
                <a:latin typeface="+mj-lt"/>
              </a:rPr>
              <a:t>= 1, the first value, p(1) will be the slope and the second value, p(2) will be the y intercept.</a:t>
            </a:r>
          </a:p>
          <a:p>
            <a:endParaRPr lang="en-US" dirty="0">
              <a:latin typeface="+mj-lt"/>
            </a:endParaRPr>
          </a:p>
          <a:p>
            <a:r>
              <a:rPr lang="en-US" dirty="0" smtClean="0">
                <a:latin typeface="+mj-lt"/>
              </a:rPr>
              <a:t>If </a:t>
            </a:r>
            <a:r>
              <a:rPr lang="en-US" dirty="0" err="1" smtClean="0">
                <a:latin typeface="+mj-lt"/>
              </a:rPr>
              <a:t>fitorder</a:t>
            </a:r>
            <a:r>
              <a:rPr lang="en-US" dirty="0" smtClean="0">
                <a:latin typeface="+mj-lt"/>
              </a:rPr>
              <a:t> &gt; 1, then it returns the fit results for a polynomial of order, </a:t>
            </a:r>
            <a:r>
              <a:rPr lang="en-US" dirty="0" err="1" smtClean="0">
                <a:latin typeface="+mj-lt"/>
              </a:rPr>
              <a:t>fitorder</a:t>
            </a:r>
            <a:r>
              <a:rPr lang="en-US" dirty="0" smtClean="0">
                <a:latin typeface="+mj-lt"/>
              </a:rPr>
              <a:t>.  For example, if </a:t>
            </a:r>
            <a:r>
              <a:rPr lang="en-US" dirty="0" err="1" smtClean="0">
                <a:latin typeface="+mj-lt"/>
              </a:rPr>
              <a:t>fitorder</a:t>
            </a:r>
            <a:r>
              <a:rPr lang="en-US" dirty="0" smtClean="0">
                <a:latin typeface="+mj-lt"/>
              </a:rPr>
              <a:t> = 3, the polynomial is:</a:t>
            </a:r>
            <a:endParaRPr lang="en-US" dirty="0">
              <a:latin typeface="+mj-lt"/>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4098800722"/>
              </p:ext>
            </p:extLst>
          </p:nvPr>
        </p:nvGraphicFramePr>
        <p:xfrm>
          <a:off x="3670319" y="3843835"/>
          <a:ext cx="4851360" cy="964800"/>
        </p:xfrm>
        <a:graphic>
          <a:graphicData uri="http://schemas.openxmlformats.org/presentationml/2006/ole">
            <mc:AlternateContent xmlns:mc="http://schemas.openxmlformats.org/markup-compatibility/2006">
              <mc:Choice xmlns:v="urn:schemas-microsoft-com:vml" Requires="v">
                <p:oleObj spid="_x0000_s4193" name="Equation" r:id="rId3" imgW="2425680" imgH="482400" progId="Equation.DSMT4">
                  <p:embed/>
                </p:oleObj>
              </mc:Choice>
              <mc:Fallback>
                <p:oleObj name="Equation" r:id="rId3" imgW="2425680" imgH="482400" progId="Equation.DSMT4">
                  <p:embed/>
                  <p:pic>
                    <p:nvPicPr>
                      <p:cNvPr id="0" name=""/>
                      <p:cNvPicPr/>
                      <p:nvPr/>
                    </p:nvPicPr>
                    <p:blipFill>
                      <a:blip r:embed="rId4"/>
                      <a:stretch>
                        <a:fillRect/>
                      </a:stretch>
                    </p:blipFill>
                    <p:spPr>
                      <a:xfrm>
                        <a:off x="3670319" y="3843835"/>
                        <a:ext cx="4851360" cy="964800"/>
                      </a:xfrm>
                      <a:prstGeom prst="rect">
                        <a:avLst/>
                      </a:prstGeom>
                    </p:spPr>
                  </p:pic>
                </p:oleObj>
              </mc:Fallback>
            </mc:AlternateContent>
          </a:graphicData>
        </a:graphic>
      </p:graphicFrame>
      <p:sp>
        <p:nvSpPr>
          <p:cNvPr id="5" name="TextBox 4"/>
          <p:cNvSpPr txBox="1"/>
          <p:nvPr/>
        </p:nvSpPr>
        <p:spPr>
          <a:xfrm>
            <a:off x="561873" y="4893013"/>
            <a:ext cx="11161205" cy="1754326"/>
          </a:xfrm>
          <a:prstGeom prst="rect">
            <a:avLst/>
          </a:prstGeom>
          <a:noFill/>
        </p:spPr>
        <p:txBody>
          <a:bodyPr wrap="square" rtlCol="0">
            <a:spAutoFit/>
          </a:bodyPr>
          <a:lstStyle/>
          <a:p>
            <a:r>
              <a:rPr lang="en-US" dirty="0" smtClean="0">
                <a:latin typeface="+mj-lt"/>
              </a:rPr>
              <a:t>The command can fit up to a 9</a:t>
            </a:r>
            <a:r>
              <a:rPr lang="en-US" baseline="30000" dirty="0" smtClean="0">
                <a:latin typeface="+mj-lt"/>
              </a:rPr>
              <a:t>th</a:t>
            </a:r>
            <a:r>
              <a:rPr lang="en-US" dirty="0" smtClean="0">
                <a:latin typeface="+mj-lt"/>
              </a:rPr>
              <a:t> order polynomial.</a:t>
            </a:r>
          </a:p>
          <a:p>
            <a:endParaRPr lang="en-US" dirty="0">
              <a:latin typeface="+mj-lt"/>
            </a:endParaRPr>
          </a:p>
          <a:p>
            <a:r>
              <a:rPr lang="en-US" dirty="0" smtClean="0">
                <a:latin typeface="+mj-lt"/>
              </a:rPr>
              <a:t>The number of rows must be the same for both vectors (e.g. </a:t>
            </a:r>
            <a:r>
              <a:rPr lang="en-US" dirty="0" err="1" smtClean="0">
                <a:latin typeface="+mj-lt"/>
              </a:rPr>
              <a:t>rowendx-rowstartx</a:t>
            </a:r>
            <a:r>
              <a:rPr lang="en-US" dirty="0" smtClean="0">
                <a:latin typeface="+mj-lt"/>
              </a:rPr>
              <a:t>=</a:t>
            </a:r>
            <a:r>
              <a:rPr lang="en-US" dirty="0" err="1" smtClean="0">
                <a:latin typeface="+mj-lt"/>
              </a:rPr>
              <a:t>rowendy-rowstarty</a:t>
            </a:r>
            <a:r>
              <a:rPr lang="en-US" dirty="0" smtClean="0">
                <a:latin typeface="+mj-lt"/>
              </a:rPr>
              <a:t>).  If you do not specify the rows, it fits all of the data in the two vectors.  You do not always have 2D vectors so the </a:t>
            </a:r>
            <a:r>
              <a:rPr lang="en-US" dirty="0" err="1" smtClean="0">
                <a:latin typeface="+mj-lt"/>
              </a:rPr>
              <a:t>columnx</a:t>
            </a:r>
            <a:r>
              <a:rPr lang="en-US" dirty="0" smtClean="0">
                <a:latin typeface="+mj-lt"/>
              </a:rPr>
              <a:t> and </a:t>
            </a:r>
            <a:r>
              <a:rPr lang="en-US" dirty="0" err="1" smtClean="0">
                <a:latin typeface="+mj-lt"/>
              </a:rPr>
              <a:t>columny</a:t>
            </a:r>
            <a:r>
              <a:rPr lang="en-US" dirty="0" smtClean="0">
                <a:latin typeface="+mj-lt"/>
              </a:rPr>
              <a:t> are not always necessary.  You could be fitting two columns of the same vector if it is 2D.  This is what we do in the following example.</a:t>
            </a:r>
            <a:endParaRPr lang="en-US" dirty="0">
              <a:latin typeface="+mj-lt"/>
            </a:endParaRPr>
          </a:p>
        </p:txBody>
      </p:sp>
    </p:spTree>
    <p:extLst>
      <p:ext uri="{BB962C8B-B14F-4D97-AF65-F5344CB8AC3E}">
        <p14:creationId xmlns:p14="http://schemas.microsoft.com/office/powerpoint/2010/main" val="4807412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of this exercise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Make sure you are prepared to perform the data analysis tasks for the labs in this course.  We give example Matlab code that you are likely to use in subsequent labs.  You should use this presentation as a reference.  </a:t>
            </a:r>
          </a:p>
          <a:p>
            <a:r>
              <a:rPr lang="en-US" dirty="0" smtClean="0"/>
              <a:t>The code is saved as a bmp so you cannot just copy and paste.  My hope is that having to type it in will reinforce the concepts and burn in the pattern.</a:t>
            </a:r>
          </a:p>
          <a:p>
            <a:r>
              <a:rPr lang="en-US" dirty="0" smtClean="0"/>
              <a:t>The primary focus is processing data and plotting methods.  There are a number of examples for how you can improve the quality of your plots.</a:t>
            </a:r>
          </a:p>
          <a:p>
            <a:r>
              <a:rPr lang="en-US" dirty="0" smtClean="0"/>
              <a:t>While the primary focus is Matlab, we also require you to do some things in Excel.  This will probably be most useful for the engine lab.</a:t>
            </a:r>
          </a:p>
          <a:p>
            <a:r>
              <a:rPr lang="en-US" dirty="0" smtClean="0"/>
              <a:t>You will be at a disadvantage if you have not taken a Matlab course.  We will work closely with you if you ask to help you over the bumps.  The link </a:t>
            </a:r>
            <a:r>
              <a:rPr lang="en-US" u="sng" dirty="0">
                <a:hlinkClick r:id="rId2"/>
              </a:rPr>
              <a:t>https://swcarpentry.github.io/matlab-novice-inflammation</a:t>
            </a:r>
            <a:r>
              <a:rPr lang="en-US" u="sng" dirty="0" smtClean="0">
                <a:hlinkClick r:id="rId2"/>
              </a:rPr>
              <a:t>/</a:t>
            </a:r>
            <a:r>
              <a:rPr lang="en-US" b="1" dirty="0"/>
              <a:t> </a:t>
            </a:r>
            <a:r>
              <a:rPr lang="en-US" dirty="0"/>
              <a:t> </a:t>
            </a:r>
            <a:r>
              <a:rPr lang="en-US" dirty="0" smtClean="0"/>
              <a:t>has an intro to Matlab for novices.  There is probably some useful info for non-novices, too.  </a:t>
            </a:r>
            <a:r>
              <a:rPr lang="en-US" b="1" i="1" u="sng" dirty="0" smtClean="0">
                <a:solidFill>
                  <a:srgbClr val="FF0000"/>
                </a:solidFill>
              </a:rPr>
              <a:t>Please contact us if you are one of the people who has not had </a:t>
            </a:r>
            <a:r>
              <a:rPr lang="en-US" b="1" i="1" u="sng" dirty="0" err="1" smtClean="0">
                <a:solidFill>
                  <a:srgbClr val="FF0000"/>
                </a:solidFill>
              </a:rPr>
              <a:t>Matlab</a:t>
            </a:r>
            <a:r>
              <a:rPr lang="en-US" b="1" i="1" u="sng" dirty="0" smtClean="0">
                <a:solidFill>
                  <a:srgbClr val="FF0000"/>
                </a:solidFill>
              </a:rPr>
              <a:t> experience.</a:t>
            </a:r>
            <a:endParaRPr lang="en-US" dirty="0"/>
          </a:p>
          <a:p>
            <a:endParaRPr lang="en-US" dirty="0"/>
          </a:p>
        </p:txBody>
      </p:sp>
    </p:spTree>
    <p:extLst>
      <p:ext uri="{BB962C8B-B14F-4D97-AF65-F5344CB8AC3E}">
        <p14:creationId xmlns:p14="http://schemas.microsoft.com/office/powerpoint/2010/main" val="37050923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2211" y="1177086"/>
            <a:ext cx="10515600" cy="1325563"/>
          </a:xfrm>
        </p:spPr>
        <p:txBody>
          <a:bodyPr>
            <a:normAutofit fontScale="90000"/>
          </a:bodyPr>
          <a:lstStyle/>
          <a:p>
            <a:r>
              <a:rPr lang="en-US" sz="2400" dirty="0" smtClean="0"/>
              <a:t>The data that we provided exhibits a linear dependence.  We want you to plot a best fit line  </a:t>
            </a:r>
            <a:r>
              <a:rPr lang="en-US" sz="2400" dirty="0"/>
              <a:t>u</a:t>
            </a:r>
            <a:r>
              <a:rPr lang="en-US" sz="2400" dirty="0" smtClean="0"/>
              <a:t>sing the </a:t>
            </a:r>
            <a:r>
              <a:rPr lang="en-US" sz="2400" dirty="0" err="1" smtClean="0"/>
              <a:t>polyfit</a:t>
            </a:r>
            <a:r>
              <a:rPr lang="en-US" sz="2400" dirty="0" smtClean="0"/>
              <a:t> command to generate the first order fit constants.  Create a new vector that has the best fit values for each x value using the constants from </a:t>
            </a:r>
            <a:r>
              <a:rPr lang="en-US" sz="2400" dirty="0" err="1" smtClean="0"/>
              <a:t>polyfit</a:t>
            </a:r>
            <a:r>
              <a:rPr lang="en-US" sz="2400" dirty="0" smtClean="0"/>
              <a:t> and the x data from </a:t>
            </a:r>
            <a:r>
              <a:rPr lang="en-US" sz="2400" dirty="0" err="1" smtClean="0"/>
              <a:t>TGdata</a:t>
            </a:r>
            <a:r>
              <a:rPr lang="en-US" sz="2400" dirty="0" smtClean="0"/>
              <a:t>.  Using the x data column restricts the line to the region you used for the best fit line.  You can use the </a:t>
            </a:r>
            <a:r>
              <a:rPr lang="en-US" sz="2400" dirty="0" err="1" smtClean="0"/>
              <a:t>linespec</a:t>
            </a:r>
            <a:r>
              <a:rPr lang="en-US" sz="2400" dirty="0" smtClean="0"/>
              <a:t> option to change the color of the lines, the marker types and sizes, and the style of the lines.</a:t>
            </a:r>
            <a:br>
              <a:rPr lang="en-US" sz="2400" dirty="0" smtClean="0"/>
            </a:br>
            <a:r>
              <a:rPr lang="en-US" sz="2400" dirty="0"/>
              <a:t/>
            </a:r>
            <a:br>
              <a:rPr lang="en-US" sz="2400" dirty="0"/>
            </a:br>
            <a:r>
              <a:rPr lang="en-US" sz="2400" dirty="0" smtClean="0"/>
              <a:t>It is a matter of personal taste, but, using a single plot command to plot multiple data pairs is efficient in that you do not need to use hold on/hold off.  The downside is that it creates long command lines.  I find debugging programs with extensive hold on/hold off statements to be frustrating – I will get over it.</a:t>
            </a:r>
            <a:endParaRPr lang="en-US" sz="2400" dirty="0"/>
          </a:p>
        </p:txBody>
      </p:sp>
      <p:pic>
        <p:nvPicPr>
          <p:cNvPr id="4" name="Picture 3"/>
          <p:cNvPicPr>
            <a:picLocks noChangeAspect="1"/>
          </p:cNvPicPr>
          <p:nvPr/>
        </p:nvPicPr>
        <p:blipFill>
          <a:blip r:embed="rId2"/>
          <a:stretch>
            <a:fillRect/>
          </a:stretch>
        </p:blipFill>
        <p:spPr>
          <a:xfrm>
            <a:off x="6623180" y="3078643"/>
            <a:ext cx="4837781" cy="362941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655" y="3741109"/>
            <a:ext cx="6194073" cy="2304488"/>
          </a:xfrm>
          <a:prstGeom prst="rect">
            <a:avLst/>
          </a:prstGeom>
        </p:spPr>
      </p:pic>
    </p:spTree>
    <p:extLst>
      <p:ext uri="{BB962C8B-B14F-4D97-AF65-F5344CB8AC3E}">
        <p14:creationId xmlns:p14="http://schemas.microsoft.com/office/powerpoint/2010/main" val="10300138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2676872835"/>
              </p:ext>
            </p:extLst>
          </p:nvPr>
        </p:nvGraphicFramePr>
        <p:xfrm>
          <a:off x="1754397" y="1577634"/>
          <a:ext cx="3505200" cy="4800600"/>
        </p:xfrm>
        <a:graphic>
          <a:graphicData uri="http://schemas.openxmlformats.org/presentationml/2006/ole">
            <mc:AlternateContent xmlns:mc="http://schemas.openxmlformats.org/markup-compatibility/2006">
              <mc:Choice xmlns:v="urn:schemas-microsoft-com:vml" Requires="v">
                <p:oleObj spid="_x0000_s12333" name="Equation" r:id="rId3" imgW="1752600" imgH="2400300" progId="Equation.DSMT4">
                  <p:embed/>
                </p:oleObj>
              </mc:Choice>
              <mc:Fallback>
                <p:oleObj name="Equation" r:id="rId3" imgW="1752600" imgH="24003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4397" y="1577634"/>
                        <a:ext cx="3505200" cy="480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itle 3"/>
          <p:cNvSpPr>
            <a:spLocks noGrp="1"/>
          </p:cNvSpPr>
          <p:nvPr>
            <p:ph type="title"/>
          </p:nvPr>
        </p:nvSpPr>
        <p:spPr/>
        <p:txBody>
          <a:bodyPr>
            <a:normAutofit/>
          </a:bodyPr>
          <a:lstStyle/>
          <a:p>
            <a:pPr algn="ctr"/>
            <a:r>
              <a:rPr lang="en-US" sz="3200" dirty="0" smtClean="0"/>
              <a:t>Linear regression for linear equation with zero intercept</a:t>
            </a:r>
            <a:endParaRPr lang="en-US" sz="3200" dirty="0"/>
          </a:p>
        </p:txBody>
      </p:sp>
      <p:sp>
        <p:nvSpPr>
          <p:cNvPr id="5" name="Rectangle 4"/>
          <p:cNvSpPr/>
          <p:nvPr/>
        </p:nvSpPr>
        <p:spPr>
          <a:xfrm>
            <a:off x="6175794" y="1577634"/>
            <a:ext cx="4672343" cy="3970318"/>
          </a:xfrm>
          <a:prstGeom prst="rect">
            <a:avLst/>
          </a:prstGeom>
        </p:spPr>
        <p:txBody>
          <a:bodyPr wrap="square">
            <a:spAutoFit/>
          </a:bodyPr>
          <a:lstStyle/>
          <a:p>
            <a:r>
              <a:rPr lang="en-US" sz="1400" dirty="0">
                <a:solidFill>
                  <a:srgbClr val="000000"/>
                </a:solidFill>
                <a:latin typeface="Courier New" panose="02070309020205020404" pitchFamily="49" charset="0"/>
              </a:rPr>
              <a:t>x=0:1:10;</a:t>
            </a:r>
          </a:p>
          <a:p>
            <a:r>
              <a:rPr lang="en-US" sz="1400" dirty="0">
                <a:solidFill>
                  <a:srgbClr val="000000"/>
                </a:solidFill>
                <a:latin typeface="Courier New" panose="02070309020205020404" pitchFamily="49" charset="0"/>
              </a:rPr>
              <a:t>noise=rand()/10;</a:t>
            </a:r>
          </a:p>
          <a:p>
            <a:r>
              <a:rPr lang="en-US" sz="1400" dirty="0">
                <a:solidFill>
                  <a:srgbClr val="0000FF"/>
                </a:solidFill>
                <a:latin typeface="Courier New" panose="02070309020205020404" pitchFamily="49" charset="0"/>
              </a:rPr>
              <a:t>for</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i</a:t>
            </a:r>
            <a:r>
              <a:rPr lang="en-US" sz="1400" dirty="0">
                <a:solidFill>
                  <a:srgbClr val="000000"/>
                </a:solidFill>
                <a:latin typeface="Courier New" panose="02070309020205020404" pitchFamily="49" charset="0"/>
              </a:rPr>
              <a:t>=1:length(x)</a:t>
            </a:r>
          </a:p>
          <a:p>
            <a:r>
              <a:rPr lang="en-US" sz="1400" dirty="0">
                <a:solidFill>
                  <a:srgbClr val="000000"/>
                </a:solidFill>
                <a:latin typeface="Courier New" panose="02070309020205020404" pitchFamily="49" charset="0"/>
              </a:rPr>
              <a:t>    y(</a:t>
            </a:r>
            <a:r>
              <a:rPr lang="en-US" sz="1400" dirty="0" err="1">
                <a:solidFill>
                  <a:srgbClr val="000000"/>
                </a:solidFill>
                <a:latin typeface="Courier New" panose="02070309020205020404" pitchFamily="49" charset="0"/>
              </a:rPr>
              <a:t>i</a:t>
            </a:r>
            <a:r>
              <a:rPr lang="en-US" sz="1400" dirty="0">
                <a:solidFill>
                  <a:srgbClr val="000000"/>
                </a:solidFill>
                <a:latin typeface="Courier New" panose="02070309020205020404" pitchFamily="49" charset="0"/>
              </a:rPr>
              <a:t>)=5*x(</a:t>
            </a:r>
            <a:r>
              <a:rPr lang="en-US" sz="1400" dirty="0" err="1">
                <a:solidFill>
                  <a:srgbClr val="000000"/>
                </a:solidFill>
                <a:latin typeface="Courier New" panose="02070309020205020404" pitchFamily="49" charset="0"/>
              </a:rPr>
              <a:t>i</a:t>
            </a:r>
            <a:r>
              <a:rPr lang="en-US" sz="1400" dirty="0">
                <a:solidFill>
                  <a:srgbClr val="000000"/>
                </a:solidFill>
                <a:latin typeface="Courier New" panose="02070309020205020404" pitchFamily="49" charset="0"/>
              </a:rPr>
              <a:t>)*(1.1-rand()/10);</a:t>
            </a:r>
          </a:p>
          <a:p>
            <a:r>
              <a:rPr lang="en-US" sz="1400" dirty="0">
                <a:solidFill>
                  <a:srgbClr val="0000FF"/>
                </a:solidFill>
                <a:latin typeface="Courier New" panose="02070309020205020404" pitchFamily="49" charset="0"/>
              </a:rPr>
              <a:t>end</a:t>
            </a:r>
          </a:p>
          <a:p>
            <a:r>
              <a:rPr lang="en-US" sz="1400" dirty="0" err="1">
                <a:solidFill>
                  <a:srgbClr val="000000"/>
                </a:solidFill>
                <a:latin typeface="Courier New" panose="02070309020205020404" pitchFamily="49" charset="0"/>
              </a:rPr>
              <a:t>sumxy</a:t>
            </a:r>
            <a:r>
              <a:rPr lang="en-US" sz="1400" dirty="0">
                <a:solidFill>
                  <a:srgbClr val="000000"/>
                </a:solidFill>
                <a:latin typeface="Courier New" panose="02070309020205020404" pitchFamily="49" charset="0"/>
              </a:rPr>
              <a:t>=0;</a:t>
            </a:r>
          </a:p>
          <a:p>
            <a:r>
              <a:rPr lang="en-US" sz="1400" dirty="0">
                <a:solidFill>
                  <a:srgbClr val="000000"/>
                </a:solidFill>
                <a:latin typeface="Courier New" panose="02070309020205020404" pitchFamily="49" charset="0"/>
              </a:rPr>
              <a:t>sumx2=0;</a:t>
            </a:r>
          </a:p>
          <a:p>
            <a:r>
              <a:rPr lang="en-US" sz="1400" dirty="0">
                <a:solidFill>
                  <a:srgbClr val="0000FF"/>
                </a:solidFill>
                <a:latin typeface="Courier New" panose="02070309020205020404" pitchFamily="49" charset="0"/>
              </a:rPr>
              <a:t>for</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i</a:t>
            </a:r>
            <a:r>
              <a:rPr lang="en-US" sz="1400" dirty="0">
                <a:solidFill>
                  <a:srgbClr val="000000"/>
                </a:solidFill>
                <a:latin typeface="Courier New" panose="02070309020205020404" pitchFamily="49" charset="0"/>
              </a:rPr>
              <a:t>=1:length(x)</a:t>
            </a:r>
          </a:p>
          <a:p>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sumxy</a:t>
            </a:r>
            <a:r>
              <a:rPr lang="en-US" sz="1400" dirty="0">
                <a:solidFill>
                  <a:srgbClr val="000000"/>
                </a:solidFill>
                <a:latin typeface="Courier New" panose="02070309020205020404" pitchFamily="49" charset="0"/>
              </a:rPr>
              <a:t>=x(</a:t>
            </a:r>
            <a:r>
              <a:rPr lang="en-US" sz="1400" dirty="0" err="1">
                <a:solidFill>
                  <a:srgbClr val="000000"/>
                </a:solidFill>
                <a:latin typeface="Courier New" panose="02070309020205020404" pitchFamily="49" charset="0"/>
              </a:rPr>
              <a:t>i</a:t>
            </a:r>
            <a:r>
              <a:rPr lang="en-US" sz="1400" dirty="0">
                <a:solidFill>
                  <a:srgbClr val="000000"/>
                </a:solidFill>
                <a:latin typeface="Courier New" panose="02070309020205020404" pitchFamily="49" charset="0"/>
              </a:rPr>
              <a:t>)*y(</a:t>
            </a:r>
            <a:r>
              <a:rPr lang="en-US" sz="1400" dirty="0" err="1">
                <a:solidFill>
                  <a:srgbClr val="000000"/>
                </a:solidFill>
                <a:latin typeface="Courier New" panose="02070309020205020404" pitchFamily="49" charset="0"/>
              </a:rPr>
              <a:t>i</a:t>
            </a:r>
            <a:r>
              <a:rPr lang="en-US" sz="1400" dirty="0">
                <a:solidFill>
                  <a:srgbClr val="000000"/>
                </a:solidFill>
                <a:latin typeface="Courier New" panose="02070309020205020404" pitchFamily="49" charset="0"/>
              </a:rPr>
              <a:t>)+</a:t>
            </a:r>
            <a:r>
              <a:rPr lang="en-US" sz="1400" dirty="0" err="1">
                <a:solidFill>
                  <a:srgbClr val="000000"/>
                </a:solidFill>
                <a:latin typeface="Courier New" panose="02070309020205020404" pitchFamily="49" charset="0"/>
              </a:rPr>
              <a:t>sumxy</a:t>
            </a:r>
            <a:r>
              <a:rPr lang="en-US" sz="1400" dirty="0">
                <a:solidFill>
                  <a:srgbClr val="000000"/>
                </a:solidFill>
                <a:latin typeface="Courier New" panose="02070309020205020404" pitchFamily="49" charset="0"/>
              </a:rPr>
              <a:t>;</a:t>
            </a:r>
          </a:p>
          <a:p>
            <a:r>
              <a:rPr lang="en-US" sz="1400" dirty="0">
                <a:solidFill>
                  <a:srgbClr val="000000"/>
                </a:solidFill>
                <a:latin typeface="Courier New" panose="02070309020205020404" pitchFamily="49" charset="0"/>
              </a:rPr>
              <a:t>    sumx2=x(</a:t>
            </a:r>
            <a:r>
              <a:rPr lang="en-US" sz="1400" dirty="0" err="1">
                <a:solidFill>
                  <a:srgbClr val="000000"/>
                </a:solidFill>
                <a:latin typeface="Courier New" panose="02070309020205020404" pitchFamily="49" charset="0"/>
              </a:rPr>
              <a:t>i</a:t>
            </a:r>
            <a:r>
              <a:rPr lang="en-US" sz="1400" dirty="0">
                <a:solidFill>
                  <a:srgbClr val="000000"/>
                </a:solidFill>
                <a:latin typeface="Courier New" panose="02070309020205020404" pitchFamily="49" charset="0"/>
              </a:rPr>
              <a:t>)^2+sumx2;</a:t>
            </a:r>
          </a:p>
          <a:p>
            <a:r>
              <a:rPr lang="en-US" sz="1400" dirty="0">
                <a:solidFill>
                  <a:srgbClr val="0000FF"/>
                </a:solidFill>
                <a:latin typeface="Courier New" panose="02070309020205020404" pitchFamily="49" charset="0"/>
              </a:rPr>
              <a:t>end</a:t>
            </a:r>
          </a:p>
          <a:p>
            <a:r>
              <a:rPr lang="en-US" sz="1400" dirty="0">
                <a:solidFill>
                  <a:srgbClr val="228B22"/>
                </a:solidFill>
                <a:latin typeface="Courier New" panose="02070309020205020404" pitchFamily="49" charset="0"/>
              </a:rPr>
              <a:t>% </a:t>
            </a:r>
            <a:r>
              <a:rPr lang="en-US" sz="1400" dirty="0" err="1">
                <a:solidFill>
                  <a:srgbClr val="228B22"/>
                </a:solidFill>
                <a:latin typeface="Courier New" panose="02070309020205020404" pitchFamily="49" charset="0"/>
              </a:rPr>
              <a:t>sumxy</a:t>
            </a:r>
            <a:r>
              <a:rPr lang="en-US" sz="1400" dirty="0">
                <a:solidFill>
                  <a:srgbClr val="228B22"/>
                </a:solidFill>
                <a:latin typeface="Courier New" panose="02070309020205020404" pitchFamily="49" charset="0"/>
              </a:rPr>
              <a:t>=sum(x.*y);</a:t>
            </a:r>
          </a:p>
          <a:p>
            <a:r>
              <a:rPr lang="en-US" sz="1400" dirty="0">
                <a:solidFill>
                  <a:srgbClr val="228B22"/>
                </a:solidFill>
                <a:latin typeface="Courier New" panose="02070309020205020404" pitchFamily="49" charset="0"/>
              </a:rPr>
              <a:t>% sumx2=sum(x.^2);</a:t>
            </a:r>
          </a:p>
          <a:p>
            <a:r>
              <a:rPr lang="en-US" sz="1400" dirty="0">
                <a:solidFill>
                  <a:srgbClr val="000000"/>
                </a:solidFill>
                <a:latin typeface="Courier New" panose="02070309020205020404" pitchFamily="49" charset="0"/>
              </a:rPr>
              <a:t>co=</a:t>
            </a:r>
            <a:r>
              <a:rPr lang="en-US" sz="1400" dirty="0" err="1">
                <a:solidFill>
                  <a:srgbClr val="000000"/>
                </a:solidFill>
                <a:latin typeface="Courier New" panose="02070309020205020404" pitchFamily="49" charset="0"/>
              </a:rPr>
              <a:t>sumxy</a:t>
            </a:r>
            <a:r>
              <a:rPr lang="en-US" sz="1400" dirty="0">
                <a:solidFill>
                  <a:srgbClr val="000000"/>
                </a:solidFill>
                <a:latin typeface="Courier New" panose="02070309020205020404" pitchFamily="49" charset="0"/>
              </a:rPr>
              <a:t>/sumx2</a:t>
            </a:r>
          </a:p>
          <a:p>
            <a:r>
              <a:rPr lang="en-US" sz="1400" dirty="0" err="1">
                <a:solidFill>
                  <a:srgbClr val="000000"/>
                </a:solidFill>
                <a:latin typeface="Courier New" panose="02070309020205020404" pitchFamily="49" charset="0"/>
              </a:rPr>
              <a:t>yfit</a:t>
            </a:r>
            <a:r>
              <a:rPr lang="en-US" sz="1400" dirty="0">
                <a:solidFill>
                  <a:srgbClr val="000000"/>
                </a:solidFill>
                <a:latin typeface="Courier New" panose="02070309020205020404" pitchFamily="49" charset="0"/>
              </a:rPr>
              <a:t>=co*x;</a:t>
            </a:r>
          </a:p>
          <a:p>
            <a:r>
              <a:rPr lang="en-US" sz="1400" dirty="0">
                <a:solidFill>
                  <a:srgbClr val="000000"/>
                </a:solidFill>
                <a:latin typeface="Courier New" panose="02070309020205020404" pitchFamily="49" charset="0"/>
              </a:rPr>
              <a:t>p=</a:t>
            </a:r>
            <a:r>
              <a:rPr lang="en-US" sz="1400" dirty="0" err="1">
                <a:solidFill>
                  <a:srgbClr val="000000"/>
                </a:solidFill>
                <a:latin typeface="Courier New" panose="02070309020205020404" pitchFamily="49" charset="0"/>
              </a:rPr>
              <a:t>polyfit</a:t>
            </a:r>
            <a:r>
              <a:rPr lang="en-US" sz="1400" dirty="0">
                <a:solidFill>
                  <a:srgbClr val="000000"/>
                </a:solidFill>
                <a:latin typeface="Courier New" panose="02070309020205020404" pitchFamily="49" charset="0"/>
              </a:rPr>
              <a:t>(x,y,1)</a:t>
            </a:r>
          </a:p>
          <a:p>
            <a:r>
              <a:rPr lang="en-US" sz="1400" dirty="0" err="1">
                <a:solidFill>
                  <a:srgbClr val="000000"/>
                </a:solidFill>
                <a:latin typeface="Courier New" panose="02070309020205020404" pitchFamily="49" charset="0"/>
              </a:rPr>
              <a:t>yfitpoly</a:t>
            </a:r>
            <a:r>
              <a:rPr lang="en-US" sz="1400" dirty="0">
                <a:solidFill>
                  <a:srgbClr val="000000"/>
                </a:solidFill>
                <a:latin typeface="Courier New" panose="02070309020205020404" pitchFamily="49" charset="0"/>
              </a:rPr>
              <a:t>=p(1)*</a:t>
            </a:r>
            <a:r>
              <a:rPr lang="en-US" sz="1400" dirty="0" err="1">
                <a:solidFill>
                  <a:srgbClr val="000000"/>
                </a:solidFill>
                <a:latin typeface="Courier New" panose="02070309020205020404" pitchFamily="49" charset="0"/>
              </a:rPr>
              <a:t>x+p</a:t>
            </a:r>
            <a:r>
              <a:rPr lang="en-US" sz="1400" dirty="0">
                <a:solidFill>
                  <a:srgbClr val="000000"/>
                </a:solidFill>
                <a:latin typeface="Courier New" panose="02070309020205020404" pitchFamily="49" charset="0"/>
              </a:rPr>
              <a:t>(2);</a:t>
            </a:r>
          </a:p>
          <a:p>
            <a:r>
              <a:rPr lang="en-US" sz="1400" dirty="0">
                <a:solidFill>
                  <a:srgbClr val="000000"/>
                </a:solidFill>
                <a:latin typeface="Courier New" panose="02070309020205020404" pitchFamily="49" charset="0"/>
              </a:rPr>
              <a:t>plot(x,y,</a:t>
            </a:r>
            <a:r>
              <a:rPr lang="en-US" sz="1400" dirty="0">
                <a:solidFill>
                  <a:srgbClr val="A020F0"/>
                </a:solidFill>
                <a:latin typeface="Courier New" panose="02070309020205020404" pitchFamily="49" charset="0"/>
              </a:rPr>
              <a:t>'o'</a:t>
            </a:r>
            <a:r>
              <a:rPr lang="en-US" sz="1400" dirty="0">
                <a:solidFill>
                  <a:srgbClr val="000000"/>
                </a:solidFill>
                <a:latin typeface="Courier New" panose="02070309020205020404" pitchFamily="49" charset="0"/>
              </a:rPr>
              <a:t>,</a:t>
            </a:r>
            <a:r>
              <a:rPr lang="en-US" sz="1400" dirty="0" err="1">
                <a:solidFill>
                  <a:srgbClr val="000000"/>
                </a:solidFill>
                <a:latin typeface="Courier New" panose="02070309020205020404" pitchFamily="49" charset="0"/>
              </a:rPr>
              <a:t>x,yfit,x,yfitpoly</a:t>
            </a:r>
            <a:r>
              <a:rPr lang="en-US" sz="1400" dirty="0">
                <a:solidFill>
                  <a:srgbClr val="000000"/>
                </a:solidFill>
                <a:latin typeface="Courier New" panose="02070309020205020404" pitchFamily="49" charset="0"/>
              </a:rPr>
              <a:t>,</a:t>
            </a:r>
            <a:r>
              <a:rPr lang="en-US" sz="1400" dirty="0">
                <a:solidFill>
                  <a:srgbClr val="A020F0"/>
                </a:solidFill>
                <a:latin typeface="Courier New" panose="02070309020205020404" pitchFamily="49" charset="0"/>
              </a:rPr>
              <a:t>'--'</a:t>
            </a:r>
            <a:r>
              <a:rPr lang="en-US" sz="1400" dirty="0">
                <a:solidFill>
                  <a:srgbClr val="000000"/>
                </a:solidFill>
                <a:latin typeface="Courier New" panose="02070309020205020404" pitchFamily="49" charset="0"/>
              </a:rPr>
              <a:t>)</a:t>
            </a:r>
          </a:p>
        </p:txBody>
      </p:sp>
      <p:sp>
        <p:nvSpPr>
          <p:cNvPr id="6" name="TextBox 5"/>
          <p:cNvSpPr txBox="1"/>
          <p:nvPr/>
        </p:nvSpPr>
        <p:spPr>
          <a:xfrm>
            <a:off x="4254366" y="5804034"/>
            <a:ext cx="6593771" cy="646331"/>
          </a:xfrm>
          <a:prstGeom prst="rect">
            <a:avLst/>
          </a:prstGeom>
          <a:noFill/>
        </p:spPr>
        <p:txBody>
          <a:bodyPr wrap="square" rtlCol="0">
            <a:spAutoFit/>
          </a:bodyPr>
          <a:lstStyle/>
          <a:p>
            <a:r>
              <a:rPr lang="en-US" dirty="0" smtClean="0"/>
              <a:t>You must use this in Lab 2 when you fit ln(</a:t>
            </a:r>
            <a:r>
              <a:rPr lang="en-US" dirty="0" smtClean="0">
                <a:sym typeface="Symbol" panose="05050102010706020507" pitchFamily="18" charset="2"/>
              </a:rPr>
              <a:t>) vs. t to determine  for the equation:</a:t>
            </a:r>
          </a:p>
        </p:txBody>
      </p:sp>
      <p:graphicFrame>
        <p:nvGraphicFramePr>
          <p:cNvPr id="7" name="Object 6"/>
          <p:cNvGraphicFramePr>
            <a:graphicFrameLocks noChangeAspect="1"/>
          </p:cNvGraphicFramePr>
          <p:nvPr>
            <p:extLst>
              <p:ext uri="{D42A27DB-BD31-4B8C-83A1-F6EECF244321}">
                <p14:modId xmlns:p14="http://schemas.microsoft.com/office/powerpoint/2010/main" val="1409288177"/>
              </p:ext>
            </p:extLst>
          </p:nvPr>
        </p:nvGraphicFramePr>
        <p:xfrm>
          <a:off x="6748229" y="6203957"/>
          <a:ext cx="1444009" cy="348554"/>
        </p:xfrm>
        <a:graphic>
          <a:graphicData uri="http://schemas.openxmlformats.org/presentationml/2006/ole">
            <mc:AlternateContent xmlns:mc="http://schemas.openxmlformats.org/markup-compatibility/2006">
              <mc:Choice xmlns:v="urn:schemas-microsoft-com:vml" Requires="v">
                <p:oleObj spid="_x0000_s12334" name="Equation" r:id="rId5" imgW="736560" imgH="177480" progId="Equation.DSMT4">
                  <p:embed/>
                </p:oleObj>
              </mc:Choice>
              <mc:Fallback>
                <p:oleObj name="Equation" r:id="rId5" imgW="736560" imgH="177480" progId="Equation.DSMT4">
                  <p:embed/>
                  <p:pic>
                    <p:nvPicPr>
                      <p:cNvPr id="0" name=""/>
                      <p:cNvPicPr/>
                      <p:nvPr/>
                    </p:nvPicPr>
                    <p:blipFill>
                      <a:blip r:embed="rId6"/>
                      <a:stretch>
                        <a:fillRect/>
                      </a:stretch>
                    </p:blipFill>
                    <p:spPr>
                      <a:xfrm>
                        <a:off x="6748229" y="6203957"/>
                        <a:ext cx="1444009" cy="348554"/>
                      </a:xfrm>
                      <a:prstGeom prst="rect">
                        <a:avLst/>
                      </a:prstGeom>
                    </p:spPr>
                  </p:pic>
                </p:oleObj>
              </mc:Fallback>
            </mc:AlternateContent>
          </a:graphicData>
        </a:graphic>
      </p:graphicFrame>
    </p:spTree>
    <p:extLst>
      <p:ext uri="{BB962C8B-B14F-4D97-AF65-F5344CB8AC3E}">
        <p14:creationId xmlns:p14="http://schemas.microsoft.com/office/powerpoint/2010/main" val="21157876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Purpose of the following slides</a:t>
            </a:r>
            <a:endParaRPr lang="en-US" dirty="0"/>
          </a:p>
        </p:txBody>
      </p:sp>
      <p:sp>
        <p:nvSpPr>
          <p:cNvPr id="4" name="Content Placeholder 3"/>
          <p:cNvSpPr>
            <a:spLocks noGrp="1"/>
          </p:cNvSpPr>
          <p:nvPr>
            <p:ph idx="1"/>
          </p:nvPr>
        </p:nvSpPr>
        <p:spPr/>
        <p:txBody>
          <a:bodyPr/>
          <a:lstStyle/>
          <a:p>
            <a:r>
              <a:rPr lang="en-US" dirty="0" smtClean="0"/>
              <a:t>Show how to fit power law and exponential equations.</a:t>
            </a:r>
          </a:p>
          <a:p>
            <a:r>
              <a:rPr lang="en-US" dirty="0" smtClean="0"/>
              <a:t>One can linearize these equations by taking the log of both sides of the equation.  This is shown in the following three slides.</a:t>
            </a:r>
          </a:p>
          <a:p>
            <a:r>
              <a:rPr lang="en-US" dirty="0" err="1" smtClean="0"/>
              <a:t>Matlab</a:t>
            </a:r>
            <a:r>
              <a:rPr lang="en-US" dirty="0" smtClean="0"/>
              <a:t> and Excel also have tools to fit exponentials and power laws.  The fourth slide after this shows how to fit an exponential.  I want you to modify this code to fit a power law equation for Deliverable 2.</a:t>
            </a:r>
          </a:p>
          <a:p>
            <a:endParaRPr lang="en-US" dirty="0"/>
          </a:p>
        </p:txBody>
      </p:sp>
    </p:spTree>
    <p:extLst>
      <p:ext uri="{BB962C8B-B14F-4D97-AF65-F5344CB8AC3E}">
        <p14:creationId xmlns:p14="http://schemas.microsoft.com/office/powerpoint/2010/main" val="33126577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7928" y="87488"/>
            <a:ext cx="10515600" cy="1325563"/>
          </a:xfrm>
        </p:spPr>
        <p:txBody>
          <a:bodyPr>
            <a:normAutofit/>
          </a:bodyPr>
          <a:lstStyle/>
          <a:p>
            <a:r>
              <a:rPr lang="en-US" sz="3600" dirty="0" smtClean="0"/>
              <a:t>Thermistor constant determination by data fitting</a:t>
            </a:r>
            <a:endParaRPr lang="en-US" sz="3600" dirty="0"/>
          </a:p>
        </p:txBody>
      </p:sp>
      <p:sp>
        <p:nvSpPr>
          <p:cNvPr id="3" name="TextBox 2"/>
          <p:cNvSpPr txBox="1"/>
          <p:nvPr/>
        </p:nvSpPr>
        <p:spPr>
          <a:xfrm>
            <a:off x="933651" y="1294625"/>
            <a:ext cx="10554510" cy="2585323"/>
          </a:xfrm>
          <a:prstGeom prst="rect">
            <a:avLst/>
          </a:prstGeom>
          <a:noFill/>
        </p:spPr>
        <p:txBody>
          <a:bodyPr wrap="square" rtlCol="0">
            <a:spAutoFit/>
          </a:bodyPr>
          <a:lstStyle/>
          <a:p>
            <a:r>
              <a:rPr lang="en-US" dirty="0" smtClean="0">
                <a:latin typeface="+mj-lt"/>
              </a:rPr>
              <a:t>A thermistor is a resistance-based temperature sensor.  The material in a thermistor is a semiconducting oxide and the number of free carriers (electrons or holes) is a strong function of temperature up to some limiting value when the thermal energy is greater than the band gap.</a:t>
            </a:r>
            <a:r>
              <a:rPr lang="en-US" dirty="0"/>
              <a:t> </a:t>
            </a:r>
            <a:r>
              <a:rPr lang="en-US" dirty="0">
                <a:latin typeface="+mj-lt"/>
              </a:rPr>
              <a:t>The resistance of a thermistor is an exponential function of temperature over a certain temperature range. </a:t>
            </a:r>
            <a:r>
              <a:rPr lang="en-US" dirty="0" smtClean="0">
                <a:latin typeface="+mj-lt"/>
              </a:rPr>
              <a:t>(The resistance of an RTD, which we will use later, is a linear function of temperature.)</a:t>
            </a:r>
          </a:p>
          <a:p>
            <a:endParaRPr lang="en-US" dirty="0">
              <a:latin typeface="+mj-lt"/>
            </a:endParaRPr>
          </a:p>
          <a:p>
            <a:r>
              <a:rPr lang="en-US" dirty="0" smtClean="0">
                <a:latin typeface="+mj-lt"/>
              </a:rPr>
              <a:t>The standard form of the equation that describes the thermistor resistance, </a:t>
            </a:r>
            <a:r>
              <a:rPr lang="en-US" b="1" i="1" dirty="0" smtClean="0">
                <a:latin typeface="+mj-lt"/>
              </a:rPr>
              <a:t>R</a:t>
            </a:r>
            <a:r>
              <a:rPr lang="en-US" dirty="0" smtClean="0">
                <a:latin typeface="+mj-lt"/>
              </a:rPr>
              <a:t>, is given on the left where </a:t>
            </a:r>
            <a:r>
              <a:rPr lang="en-US" b="1" i="1" dirty="0" smtClean="0">
                <a:latin typeface="+mj-lt"/>
              </a:rPr>
              <a:t>T</a:t>
            </a:r>
            <a:r>
              <a:rPr lang="en-US" dirty="0" smtClean="0">
                <a:latin typeface="+mj-lt"/>
              </a:rPr>
              <a:t> is the absolute temperature, </a:t>
            </a:r>
            <a:r>
              <a:rPr lang="en-US" b="1" i="1" dirty="0" smtClean="0">
                <a:latin typeface="+mj-lt"/>
              </a:rPr>
              <a:t>R</a:t>
            </a:r>
            <a:r>
              <a:rPr lang="en-US" b="1" i="1" baseline="-25000" dirty="0" smtClean="0">
                <a:latin typeface="+mj-lt"/>
              </a:rPr>
              <a:t>o</a:t>
            </a:r>
            <a:r>
              <a:rPr lang="en-US" dirty="0" smtClean="0">
                <a:latin typeface="+mj-lt"/>
              </a:rPr>
              <a:t> is the room temperature resistance, </a:t>
            </a:r>
            <a:r>
              <a:rPr lang="en-US" b="1" i="1" dirty="0" smtClean="0">
                <a:latin typeface="+mj-lt"/>
                <a:sym typeface="Symbol" panose="05050102010706020507" pitchFamily="18" charset="2"/>
              </a:rPr>
              <a:t> </a:t>
            </a:r>
            <a:r>
              <a:rPr lang="en-US" dirty="0">
                <a:latin typeface="+mj-lt"/>
                <a:sym typeface="Symbol" panose="05050102010706020507" pitchFamily="18" charset="2"/>
              </a:rPr>
              <a:t> </a:t>
            </a:r>
            <a:r>
              <a:rPr lang="en-US" dirty="0" smtClean="0">
                <a:latin typeface="+mj-lt"/>
                <a:sym typeface="Symbol" panose="05050102010706020507" pitchFamily="18" charset="2"/>
              </a:rPr>
              <a:t>is a material constant, </a:t>
            </a:r>
            <a:r>
              <a:rPr lang="en-US" dirty="0" smtClean="0">
                <a:latin typeface="+mj-lt"/>
              </a:rPr>
              <a:t>and </a:t>
            </a:r>
            <a:r>
              <a:rPr lang="en-US" b="1" i="1" dirty="0" smtClean="0">
                <a:latin typeface="+mj-lt"/>
              </a:rPr>
              <a:t>T</a:t>
            </a:r>
            <a:r>
              <a:rPr lang="en-US" b="1" i="1" baseline="-25000" dirty="0" smtClean="0">
                <a:latin typeface="+mj-lt"/>
              </a:rPr>
              <a:t>o</a:t>
            </a:r>
            <a:r>
              <a:rPr lang="en-US" dirty="0" smtClean="0">
                <a:latin typeface="+mj-lt"/>
              </a:rPr>
              <a:t> is room temperature.  The right hand equations show how to relate it to a simple exponential function.</a:t>
            </a:r>
            <a:endParaRPr lang="en-US" dirty="0">
              <a:latin typeface="+mj-lt"/>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726845694"/>
              </p:ext>
            </p:extLst>
          </p:nvPr>
        </p:nvGraphicFramePr>
        <p:xfrm>
          <a:off x="6384625" y="4134585"/>
          <a:ext cx="4457700" cy="1905000"/>
        </p:xfrm>
        <a:graphic>
          <a:graphicData uri="http://schemas.openxmlformats.org/presentationml/2006/ole">
            <mc:AlternateContent xmlns:mc="http://schemas.openxmlformats.org/markup-compatibility/2006">
              <mc:Choice xmlns:v="urn:schemas-microsoft-com:vml" Requires="v">
                <p:oleObj spid="_x0000_s5306" name="Equation" r:id="rId3" imgW="2971800" imgH="1269720" progId="Equation.DSMT4">
                  <p:embed/>
                </p:oleObj>
              </mc:Choice>
              <mc:Fallback>
                <p:oleObj name="Equation" r:id="rId3" imgW="2971800" imgH="1269720" progId="Equation.DSMT4">
                  <p:embed/>
                  <p:pic>
                    <p:nvPicPr>
                      <p:cNvPr id="0" name=""/>
                      <p:cNvPicPr/>
                      <p:nvPr/>
                    </p:nvPicPr>
                    <p:blipFill>
                      <a:blip r:embed="rId4"/>
                      <a:stretch>
                        <a:fillRect/>
                      </a:stretch>
                    </p:blipFill>
                    <p:spPr>
                      <a:xfrm>
                        <a:off x="6384625" y="4134585"/>
                        <a:ext cx="4457700" cy="19050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989286383"/>
              </p:ext>
            </p:extLst>
          </p:nvPr>
        </p:nvGraphicFramePr>
        <p:xfrm>
          <a:off x="1412402" y="4237038"/>
          <a:ext cx="3073400" cy="1473200"/>
        </p:xfrm>
        <a:graphic>
          <a:graphicData uri="http://schemas.openxmlformats.org/presentationml/2006/ole">
            <mc:AlternateContent xmlns:mc="http://schemas.openxmlformats.org/markup-compatibility/2006">
              <mc:Choice xmlns:v="urn:schemas-microsoft-com:vml" Requires="v">
                <p:oleObj spid="_x0000_s5307" name="Equation" r:id="rId5" imgW="1536480" imgH="736560" progId="Equation.DSMT4">
                  <p:embed/>
                </p:oleObj>
              </mc:Choice>
              <mc:Fallback>
                <p:oleObj name="Equation" r:id="rId5" imgW="1536480" imgH="736560" progId="Equation.DSMT4">
                  <p:embed/>
                  <p:pic>
                    <p:nvPicPr>
                      <p:cNvPr id="0" name=""/>
                      <p:cNvPicPr/>
                      <p:nvPr/>
                    </p:nvPicPr>
                    <p:blipFill>
                      <a:blip r:embed="rId6"/>
                      <a:stretch>
                        <a:fillRect/>
                      </a:stretch>
                    </p:blipFill>
                    <p:spPr>
                      <a:xfrm>
                        <a:off x="1412402" y="4237038"/>
                        <a:ext cx="3073400" cy="1473200"/>
                      </a:xfrm>
                      <a:prstGeom prst="rect">
                        <a:avLst/>
                      </a:prstGeom>
                    </p:spPr>
                  </p:pic>
                </p:oleObj>
              </mc:Fallback>
            </mc:AlternateContent>
          </a:graphicData>
        </a:graphic>
      </p:graphicFrame>
    </p:spTree>
    <p:extLst>
      <p:ext uri="{BB962C8B-B14F-4D97-AF65-F5344CB8AC3E}">
        <p14:creationId xmlns:p14="http://schemas.microsoft.com/office/powerpoint/2010/main" val="17608378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308" y="793492"/>
            <a:ext cx="6224749" cy="5689685"/>
          </a:xfrm>
        </p:spPr>
        <p:txBody>
          <a:bodyPr>
            <a:normAutofit fontScale="90000"/>
          </a:bodyPr>
          <a:lstStyle/>
          <a:p>
            <a:r>
              <a:rPr lang="en-US" sz="2400" dirty="0" smtClean="0"/>
              <a:t>Sometimes, you do not have the exponential fit option.  You can use a linear fit if you transform the equation by taking the log or ln of both sides.  </a:t>
            </a:r>
            <a:br>
              <a:rPr lang="en-US" sz="2400" dirty="0" smtClean="0"/>
            </a:br>
            <a:r>
              <a:rPr lang="en-US" sz="2400" dirty="0"/>
              <a:t/>
            </a:r>
            <a:br>
              <a:rPr lang="en-US" sz="2400" dirty="0"/>
            </a:br>
            <a:r>
              <a:rPr lang="en-US" sz="2400" dirty="0" smtClean="0"/>
              <a:t>The program on the next page shows you how to input data from an Excel file, plot a </a:t>
            </a:r>
            <a:r>
              <a:rPr lang="en-US" sz="2400" dirty="0" err="1" smtClean="0"/>
              <a:t>semilog</a:t>
            </a:r>
            <a:r>
              <a:rPr lang="en-US" sz="2400" dirty="0" smtClean="0"/>
              <a:t> plot, and fit a transformed exponential function using </a:t>
            </a:r>
            <a:r>
              <a:rPr lang="en-US" sz="2400" dirty="0" err="1" smtClean="0"/>
              <a:t>polyfit</a:t>
            </a:r>
            <a:r>
              <a:rPr lang="en-US" sz="2400" dirty="0" smtClean="0"/>
              <a:t>.  </a:t>
            </a:r>
            <a:br>
              <a:rPr lang="en-US" sz="2400" dirty="0" smtClean="0"/>
            </a:br>
            <a:r>
              <a:rPr lang="en-US" sz="2400" dirty="0"/>
              <a:t/>
            </a:r>
            <a:br>
              <a:rPr lang="en-US" sz="2400" dirty="0"/>
            </a:br>
            <a:r>
              <a:rPr lang="en-US" sz="2400" dirty="0" smtClean="0"/>
              <a:t>The equation for the resistance of a thermistor as a function of temperature is given to the right.  Taking the natural log of both sides of the equation gives a linear equation that you can fit with </a:t>
            </a:r>
            <a:r>
              <a:rPr lang="en-US" sz="2400" dirty="0" err="1" smtClean="0"/>
              <a:t>polyfit</a:t>
            </a:r>
            <a:r>
              <a:rPr lang="en-US" sz="2400" dirty="0" smtClean="0"/>
              <a:t>.  You must create new variables for y and x that are ln(R) and 1/T, respectively. The first term from </a:t>
            </a:r>
            <a:r>
              <a:rPr lang="en-US" sz="2400" dirty="0" err="1" smtClean="0"/>
              <a:t>polyfit</a:t>
            </a:r>
            <a:r>
              <a:rPr lang="en-US" sz="2400" dirty="0" smtClean="0"/>
              <a:t> will be </a:t>
            </a:r>
            <a:r>
              <a:rPr lang="en-US" sz="2400" dirty="0" smtClean="0">
                <a:sym typeface="Symbol" panose="05050102010706020507" pitchFamily="18" charset="2"/>
              </a:rPr>
              <a:t>. You must use the second term from </a:t>
            </a:r>
            <a:r>
              <a:rPr lang="en-US" sz="2400" dirty="0" err="1" smtClean="0">
                <a:sym typeface="Symbol" panose="05050102010706020507" pitchFamily="18" charset="2"/>
              </a:rPr>
              <a:t>polyfit</a:t>
            </a:r>
            <a:r>
              <a:rPr lang="en-US" sz="2400" dirty="0" smtClean="0">
                <a:sym typeface="Symbol" panose="05050102010706020507" pitchFamily="18" charset="2"/>
              </a:rPr>
              <a:t> to solve for R</a:t>
            </a:r>
            <a:r>
              <a:rPr lang="en-US" sz="2400" baseline="-25000" dirty="0" smtClean="0">
                <a:sym typeface="Symbol" panose="05050102010706020507" pitchFamily="18" charset="2"/>
              </a:rPr>
              <a:t>o</a:t>
            </a:r>
            <a:r>
              <a:rPr lang="en-US" sz="2400" dirty="0">
                <a:sym typeface="Symbol" panose="05050102010706020507" pitchFamily="18" charset="2"/>
              </a:rPr>
              <a:t> </a:t>
            </a:r>
            <a:r>
              <a:rPr lang="en-US" sz="2400" dirty="0" smtClean="0">
                <a:sym typeface="Symbol" panose="05050102010706020507" pitchFamily="18" charset="2"/>
              </a:rPr>
              <a:t>with knowledge of </a:t>
            </a:r>
            <a:r>
              <a:rPr lang="en-US" sz="2400" dirty="0">
                <a:sym typeface="Symbol" panose="05050102010706020507" pitchFamily="18" charset="2"/>
              </a:rPr>
              <a:t> </a:t>
            </a:r>
            <a:r>
              <a:rPr lang="en-US" sz="2400" dirty="0" smtClean="0">
                <a:sym typeface="Symbol" panose="05050102010706020507" pitchFamily="18" charset="2"/>
              </a:rPr>
              <a:t> and T</a:t>
            </a:r>
            <a:r>
              <a:rPr lang="en-US" sz="2400" baseline="-25000" dirty="0" smtClean="0">
                <a:sym typeface="Symbol" panose="05050102010706020507" pitchFamily="18" charset="2"/>
              </a:rPr>
              <a:t>o</a:t>
            </a:r>
            <a:r>
              <a:rPr lang="en-US" sz="2400" dirty="0" smtClean="0">
                <a:sym typeface="Symbol" panose="05050102010706020507" pitchFamily="18" charset="2"/>
              </a:rPr>
              <a:t>.</a:t>
            </a:r>
            <a:endParaRPr lang="en-US" sz="2400" dirty="0"/>
          </a:p>
        </p:txBody>
      </p:sp>
      <p:graphicFrame>
        <p:nvGraphicFramePr>
          <p:cNvPr id="3" name="Object 2"/>
          <p:cNvGraphicFramePr>
            <a:graphicFrameLocks noChangeAspect="1"/>
          </p:cNvGraphicFramePr>
          <p:nvPr>
            <p:extLst>
              <p:ext uri="{D42A27DB-BD31-4B8C-83A1-F6EECF244321}">
                <p14:modId xmlns:p14="http://schemas.microsoft.com/office/powerpoint/2010/main" val="1045354391"/>
              </p:ext>
            </p:extLst>
          </p:nvPr>
        </p:nvGraphicFramePr>
        <p:xfrm>
          <a:off x="7208939" y="940813"/>
          <a:ext cx="3860800" cy="5181600"/>
        </p:xfrm>
        <a:graphic>
          <a:graphicData uri="http://schemas.openxmlformats.org/presentationml/2006/ole">
            <mc:AlternateContent xmlns:mc="http://schemas.openxmlformats.org/markup-compatibility/2006">
              <mc:Choice xmlns:v="urn:schemas-microsoft-com:vml" Requires="v">
                <p:oleObj spid="_x0000_s1167" name="Equation" r:id="rId3" imgW="1930320" imgH="2590560" progId="Equation.DSMT4">
                  <p:embed/>
                </p:oleObj>
              </mc:Choice>
              <mc:Fallback>
                <p:oleObj name="Equation" r:id="rId3" imgW="1930320" imgH="2590560" progId="Equation.DSMT4">
                  <p:embed/>
                  <p:pic>
                    <p:nvPicPr>
                      <p:cNvPr id="0" name=""/>
                      <p:cNvPicPr/>
                      <p:nvPr/>
                    </p:nvPicPr>
                    <p:blipFill>
                      <a:blip r:embed="rId4"/>
                      <a:stretch>
                        <a:fillRect/>
                      </a:stretch>
                    </p:blipFill>
                    <p:spPr>
                      <a:xfrm>
                        <a:off x="7208939" y="940813"/>
                        <a:ext cx="3860800" cy="5181600"/>
                      </a:xfrm>
                      <a:prstGeom prst="rect">
                        <a:avLst/>
                      </a:prstGeom>
                    </p:spPr>
                  </p:pic>
                </p:oleObj>
              </mc:Fallback>
            </mc:AlternateContent>
          </a:graphicData>
        </a:graphic>
      </p:graphicFrame>
      <p:sp>
        <p:nvSpPr>
          <p:cNvPr id="5" name="Rounded Rectangle 4"/>
          <p:cNvSpPr/>
          <p:nvPr/>
        </p:nvSpPr>
        <p:spPr>
          <a:xfrm>
            <a:off x="7957226" y="2937753"/>
            <a:ext cx="1585608" cy="98249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10095852" y="3039893"/>
            <a:ext cx="359924" cy="77821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H="1">
            <a:off x="8229600" y="3920247"/>
            <a:ext cx="194553" cy="18482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9066179" y="3818106"/>
            <a:ext cx="1029673" cy="39397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62858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93124" y="450040"/>
            <a:ext cx="10515600" cy="1325563"/>
          </a:xfrm>
        </p:spPr>
        <p:txBody>
          <a:bodyPr>
            <a:normAutofit fontScale="90000"/>
          </a:bodyPr>
          <a:lstStyle/>
          <a:p>
            <a:r>
              <a:rPr lang="en-US" sz="2400" dirty="0" smtClean="0"/>
              <a:t>Read in thermistor.xlsx, plot R vs. T and R vs. 1/T on a </a:t>
            </a:r>
            <a:r>
              <a:rPr lang="en-US" sz="2400" dirty="0" err="1" smtClean="0"/>
              <a:t>semilog</a:t>
            </a:r>
            <a:r>
              <a:rPr lang="en-US" sz="2400" dirty="0" smtClean="0"/>
              <a:t> plot.  Transform the data to a linear equation using the method on the previous page.  Use </a:t>
            </a:r>
            <a:r>
              <a:rPr lang="en-US" sz="2400" dirty="0" err="1" smtClean="0"/>
              <a:t>polyfit</a:t>
            </a:r>
            <a:r>
              <a:rPr lang="en-US" sz="2400" dirty="0" smtClean="0"/>
              <a:t> to determine </a:t>
            </a:r>
            <a:r>
              <a:rPr lang="en-US" sz="2400" dirty="0" smtClean="0">
                <a:sym typeface="Symbol" panose="05050102010706020507" pitchFamily="18" charset="2"/>
              </a:rPr>
              <a:t> and R</a:t>
            </a:r>
            <a:r>
              <a:rPr lang="en-US" sz="2400" baseline="-25000" dirty="0" smtClean="0">
                <a:sym typeface="Symbol" panose="05050102010706020507" pitchFamily="18" charset="2"/>
              </a:rPr>
              <a:t>o</a:t>
            </a:r>
            <a:r>
              <a:rPr lang="en-US" sz="2400" dirty="0">
                <a:sym typeface="Symbol" panose="05050102010706020507" pitchFamily="18" charset="2"/>
              </a:rPr>
              <a:t> </a:t>
            </a:r>
            <a:r>
              <a:rPr lang="en-US" sz="2400" dirty="0" smtClean="0">
                <a:sym typeface="Symbol" panose="05050102010706020507" pitchFamily="18" charset="2"/>
              </a:rPr>
              <a:t>on the transformed data. Then, create a fit line using the x data, plot the fit, and list the fit constants on the plot. The example shows how to use num2str to convert a number to a string variable and </a:t>
            </a:r>
            <a:r>
              <a:rPr lang="en-US" sz="2400" dirty="0" err="1" smtClean="0">
                <a:sym typeface="Symbol" panose="05050102010706020507" pitchFamily="18" charset="2"/>
              </a:rPr>
              <a:t>strcat</a:t>
            </a:r>
            <a:r>
              <a:rPr lang="en-US" sz="2400" dirty="0" smtClean="0">
                <a:sym typeface="Symbol" panose="05050102010706020507" pitchFamily="18" charset="2"/>
              </a:rPr>
              <a:t> to concatenate (combine) string variables.  It also shows how to create a subscript and Greek letters. The _ gives a subscript and ^ gives a superscript.  The subplot command allows two stacked graphs.  </a:t>
            </a:r>
            <a:endParaRPr lang="en-US" sz="2400" dirty="0"/>
          </a:p>
        </p:txBody>
      </p:sp>
      <p:pic>
        <p:nvPicPr>
          <p:cNvPr id="5" name="Picture 4"/>
          <p:cNvPicPr>
            <a:picLocks noChangeAspect="1"/>
          </p:cNvPicPr>
          <p:nvPr/>
        </p:nvPicPr>
        <p:blipFill>
          <a:blip r:embed="rId2"/>
          <a:stretch>
            <a:fillRect/>
          </a:stretch>
        </p:blipFill>
        <p:spPr>
          <a:xfrm>
            <a:off x="6615512" y="2017830"/>
            <a:ext cx="5063431" cy="484017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124" y="2297797"/>
            <a:ext cx="6096528" cy="4560203"/>
          </a:xfrm>
          <a:prstGeom prst="rect">
            <a:avLst/>
          </a:prstGeom>
        </p:spPr>
      </p:pic>
      <p:sp>
        <p:nvSpPr>
          <p:cNvPr id="2" name="TextBox 1"/>
          <p:cNvSpPr txBox="1"/>
          <p:nvPr/>
        </p:nvSpPr>
        <p:spPr>
          <a:xfrm>
            <a:off x="4555708" y="4365726"/>
            <a:ext cx="2590432" cy="923330"/>
          </a:xfrm>
          <a:prstGeom prst="rect">
            <a:avLst/>
          </a:prstGeom>
          <a:noFill/>
        </p:spPr>
        <p:txBody>
          <a:bodyPr wrap="square" rtlCol="0">
            <a:spAutoFit/>
          </a:bodyPr>
          <a:lstStyle/>
          <a:p>
            <a:r>
              <a:rPr lang="en-US" dirty="0" smtClean="0"/>
              <a:t>These are last year’s results.  This year’s data has been changed.</a:t>
            </a:r>
            <a:endParaRPr lang="en-US" dirty="0"/>
          </a:p>
        </p:txBody>
      </p:sp>
      <p:cxnSp>
        <p:nvCxnSpPr>
          <p:cNvPr id="6" name="Straight Arrow Connector 5"/>
          <p:cNvCxnSpPr/>
          <p:nvPr/>
        </p:nvCxnSpPr>
        <p:spPr>
          <a:xfrm>
            <a:off x="6364278" y="4995512"/>
            <a:ext cx="3087730" cy="7507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21133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t>Same data and plotting format but uses exp1 fit option instead of </a:t>
            </a:r>
            <a:r>
              <a:rPr lang="en-US" sz="2400" dirty="0" err="1" smtClean="0"/>
              <a:t>polyfit</a:t>
            </a:r>
            <a:r>
              <a:rPr lang="en-US" sz="2400" dirty="0" smtClean="0"/>
              <a:t>.  Reads in data using slightly different strategy. The a:a reads in all of the data in column a.  Loading it into a specific variable saves memory (which is not always a problem but it is good practice to conserve memory).  You can specify the rows you want to load if desired.</a:t>
            </a:r>
            <a:endParaRPr lang="en-US" sz="2400" dirty="0"/>
          </a:p>
        </p:txBody>
      </p:sp>
      <p:cxnSp>
        <p:nvCxnSpPr>
          <p:cNvPr id="5" name="Straight Arrow Connector 4"/>
          <p:cNvCxnSpPr/>
          <p:nvPr/>
        </p:nvCxnSpPr>
        <p:spPr>
          <a:xfrm flipH="1">
            <a:off x="4289899" y="491067"/>
            <a:ext cx="1619834" cy="317626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7854" y="1816630"/>
            <a:ext cx="6096528" cy="4712616"/>
          </a:xfrm>
          <a:prstGeom prst="rect">
            <a:avLst/>
          </a:prstGeom>
        </p:spPr>
      </p:pic>
      <p:sp>
        <p:nvSpPr>
          <p:cNvPr id="3" name="TextBox 2"/>
          <p:cNvSpPr txBox="1"/>
          <p:nvPr/>
        </p:nvSpPr>
        <p:spPr>
          <a:xfrm>
            <a:off x="9086248" y="2079197"/>
            <a:ext cx="1790299" cy="1815882"/>
          </a:xfrm>
          <a:prstGeom prst="rect">
            <a:avLst/>
          </a:prstGeom>
          <a:noFill/>
        </p:spPr>
        <p:txBody>
          <a:bodyPr wrap="square" rtlCol="0">
            <a:spAutoFit/>
          </a:bodyPr>
          <a:lstStyle/>
          <a:p>
            <a:r>
              <a:rPr lang="en-US" sz="1400" dirty="0" smtClean="0"/>
              <a:t>While this option to the </a:t>
            </a:r>
            <a:r>
              <a:rPr lang="en-US" sz="1400" dirty="0" err="1" smtClean="0"/>
              <a:t>xlsread</a:t>
            </a:r>
            <a:r>
              <a:rPr lang="en-US" sz="1400" dirty="0" smtClean="0"/>
              <a:t> is convenient, the data loads much more slowly.  I do not recommend this for large data files (like the ones in Lab 2a).</a:t>
            </a:r>
            <a:endParaRPr lang="en-US" sz="1400" dirty="0"/>
          </a:p>
        </p:txBody>
      </p:sp>
      <p:cxnSp>
        <p:nvCxnSpPr>
          <p:cNvPr id="7" name="Straight Arrow Connector 6"/>
          <p:cNvCxnSpPr/>
          <p:nvPr/>
        </p:nvCxnSpPr>
        <p:spPr>
          <a:xfrm flipH="1" flipV="1">
            <a:off x="7921592" y="2165684"/>
            <a:ext cx="1126155" cy="336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85340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6655" y="1391055"/>
            <a:ext cx="3365771" cy="1754326"/>
          </a:xfrm>
          <a:prstGeom prst="rect">
            <a:avLst/>
          </a:prstGeom>
          <a:noFill/>
        </p:spPr>
        <p:txBody>
          <a:bodyPr wrap="square" rtlCol="0">
            <a:spAutoFit/>
          </a:bodyPr>
          <a:lstStyle/>
          <a:p>
            <a:r>
              <a:rPr lang="en-US" dirty="0" smtClean="0"/>
              <a:t>Using the command</a:t>
            </a:r>
          </a:p>
          <a:p>
            <a:r>
              <a:rPr lang="en-US" dirty="0">
                <a:solidFill>
                  <a:srgbClr val="000000"/>
                </a:solidFill>
                <a:latin typeface="Courier New" panose="02070309020205020404" pitchFamily="49" charset="0"/>
              </a:rPr>
              <a:t>grid </a:t>
            </a:r>
            <a:r>
              <a:rPr lang="en-US" dirty="0">
                <a:solidFill>
                  <a:srgbClr val="A020F0"/>
                </a:solidFill>
                <a:latin typeface="Courier New" panose="02070309020205020404" pitchFamily="49" charset="0"/>
              </a:rPr>
              <a:t>on</a:t>
            </a:r>
          </a:p>
          <a:p>
            <a:r>
              <a:rPr lang="en-US" dirty="0"/>
              <a:t>a</a:t>
            </a:r>
            <a:r>
              <a:rPr lang="en-US" dirty="0" smtClean="0"/>
              <a:t>fter the plot command will plot grid lines as shown in the upper plot.  Some people like them, some don’t.</a:t>
            </a:r>
            <a:endParaRPr lang="en-US" dirty="0"/>
          </a:p>
        </p:txBody>
      </p:sp>
      <p:pic>
        <p:nvPicPr>
          <p:cNvPr id="2" name="Picture 1"/>
          <p:cNvPicPr>
            <a:picLocks noChangeAspect="1"/>
          </p:cNvPicPr>
          <p:nvPr/>
        </p:nvPicPr>
        <p:blipFill>
          <a:blip r:embed="rId2"/>
          <a:stretch>
            <a:fillRect/>
          </a:stretch>
        </p:blipFill>
        <p:spPr>
          <a:xfrm>
            <a:off x="4159921" y="891836"/>
            <a:ext cx="7121195" cy="5346701"/>
          </a:xfrm>
          <a:prstGeom prst="rect">
            <a:avLst/>
          </a:prstGeom>
        </p:spPr>
      </p:pic>
    </p:spTree>
    <p:extLst>
      <p:ext uri="{BB962C8B-B14F-4D97-AF65-F5344CB8AC3E}">
        <p14:creationId xmlns:p14="http://schemas.microsoft.com/office/powerpoint/2010/main" val="22306217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Deliverable 4</a:t>
            </a:r>
            <a:endParaRPr lang="en-US" dirty="0"/>
          </a:p>
        </p:txBody>
      </p:sp>
      <p:sp>
        <p:nvSpPr>
          <p:cNvPr id="3" name="Content Placeholder 2"/>
          <p:cNvSpPr>
            <a:spLocks noGrp="1"/>
          </p:cNvSpPr>
          <p:nvPr>
            <p:ph idx="1"/>
          </p:nvPr>
        </p:nvSpPr>
        <p:spPr/>
        <p:txBody>
          <a:bodyPr/>
          <a:lstStyle/>
          <a:p>
            <a:r>
              <a:rPr lang="en-US" dirty="0" smtClean="0"/>
              <a:t>The following slides provide some guidance for how to complete Deliverable 4 using Excel.</a:t>
            </a:r>
            <a:endParaRPr lang="en-US" dirty="0"/>
          </a:p>
        </p:txBody>
      </p:sp>
    </p:spTree>
    <p:extLst>
      <p:ext uri="{BB962C8B-B14F-4D97-AF65-F5344CB8AC3E}">
        <p14:creationId xmlns:p14="http://schemas.microsoft.com/office/powerpoint/2010/main" val="27537233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2843" y="418289"/>
            <a:ext cx="4523361" cy="5078313"/>
          </a:xfrm>
          <a:prstGeom prst="rect">
            <a:avLst/>
          </a:prstGeom>
          <a:noFill/>
        </p:spPr>
        <p:txBody>
          <a:bodyPr wrap="square" rtlCol="0">
            <a:spAutoFit/>
          </a:bodyPr>
          <a:lstStyle/>
          <a:p>
            <a:r>
              <a:rPr lang="en-US" dirty="0" smtClean="0"/>
              <a:t>Excel is a modern and heavily used tool. You may not have access to </a:t>
            </a:r>
            <a:r>
              <a:rPr lang="en-US" dirty="0" err="1" smtClean="0"/>
              <a:t>Matlab</a:t>
            </a:r>
            <a:r>
              <a:rPr lang="en-US" dirty="0" smtClean="0"/>
              <a:t> or it may be too inconvenient, so it is a good idea to learn how to plot things in Excel.  The first thing you need to know is that you must use a Scatter Plot and </a:t>
            </a:r>
            <a:r>
              <a:rPr lang="en-US" b="1" u="sng" dirty="0" smtClean="0"/>
              <a:t>NOT</a:t>
            </a:r>
            <a:r>
              <a:rPr lang="en-US" dirty="0" smtClean="0"/>
              <a:t> the Line Plot.  The Line Plot will plot the data evenly spaced in x regardless of the value of x.</a:t>
            </a:r>
          </a:p>
          <a:p>
            <a:endParaRPr lang="en-US" dirty="0"/>
          </a:p>
          <a:p>
            <a:r>
              <a:rPr lang="en-US" dirty="0" smtClean="0"/>
              <a:t>The top plot is a </a:t>
            </a:r>
            <a:r>
              <a:rPr lang="en-US" dirty="0" smtClean="0">
                <a:solidFill>
                  <a:srgbClr val="FF0000"/>
                </a:solidFill>
              </a:rPr>
              <a:t>Scatter Plot </a:t>
            </a:r>
            <a:r>
              <a:rPr lang="en-US" dirty="0" smtClean="0"/>
              <a:t>and is the correct plot.  The bottom plot is a </a:t>
            </a:r>
            <a:r>
              <a:rPr lang="en-US" dirty="0" smtClean="0">
                <a:solidFill>
                  <a:srgbClr val="FF0000"/>
                </a:solidFill>
              </a:rPr>
              <a:t>Line Plot </a:t>
            </a:r>
            <a:r>
              <a:rPr lang="en-US" dirty="0" smtClean="0"/>
              <a:t>using the same input data and it should be clear that the x spacing is not the same (and not correct).  If your data is evenly spaced, you will not be able to tell the difference.</a:t>
            </a:r>
          </a:p>
          <a:p>
            <a:endParaRPr lang="en-US" dirty="0"/>
          </a:p>
          <a:p>
            <a:r>
              <a:rPr lang="en-US" dirty="0" smtClean="0">
                <a:solidFill>
                  <a:srgbClr val="FF0000"/>
                </a:solidFill>
              </a:rPr>
              <a:t>PLEASE DO NOT MAKE THIS MISTAKE IN LAB OR ANYWHERE ELSE.</a:t>
            </a:r>
            <a:endParaRPr lang="en-US" dirty="0">
              <a:solidFill>
                <a:srgbClr val="FF0000"/>
              </a:solidFill>
            </a:endParaRPr>
          </a:p>
        </p:txBody>
      </p:sp>
      <p:pic>
        <p:nvPicPr>
          <p:cNvPr id="4" name="Picture 3"/>
          <p:cNvPicPr>
            <a:picLocks noChangeAspect="1"/>
          </p:cNvPicPr>
          <p:nvPr/>
        </p:nvPicPr>
        <p:blipFill>
          <a:blip r:embed="rId2"/>
          <a:stretch>
            <a:fillRect/>
          </a:stretch>
        </p:blipFill>
        <p:spPr>
          <a:xfrm>
            <a:off x="7174131" y="348843"/>
            <a:ext cx="3407959" cy="2755631"/>
          </a:xfrm>
          <a:prstGeom prst="rect">
            <a:avLst/>
          </a:prstGeom>
        </p:spPr>
      </p:pic>
      <p:pic>
        <p:nvPicPr>
          <p:cNvPr id="5" name="Picture 4"/>
          <p:cNvPicPr>
            <a:picLocks noChangeAspect="1"/>
          </p:cNvPicPr>
          <p:nvPr/>
        </p:nvPicPr>
        <p:blipFill>
          <a:blip r:embed="rId3"/>
          <a:stretch>
            <a:fillRect/>
          </a:stretch>
        </p:blipFill>
        <p:spPr>
          <a:xfrm>
            <a:off x="7174130" y="3490877"/>
            <a:ext cx="3407959" cy="2755631"/>
          </a:xfrm>
          <a:prstGeom prst="rect">
            <a:avLst/>
          </a:prstGeom>
        </p:spPr>
      </p:pic>
    </p:spTree>
    <p:extLst>
      <p:ext uri="{BB962C8B-B14F-4D97-AF65-F5344CB8AC3E}">
        <p14:creationId xmlns:p14="http://schemas.microsoft.com/office/powerpoint/2010/main" val="42252369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1232"/>
            <a:ext cx="10515600" cy="1639330"/>
          </a:xfrm>
        </p:spPr>
        <p:txBody>
          <a:bodyPr>
            <a:normAutofit fontScale="90000"/>
          </a:bodyPr>
          <a:lstStyle/>
          <a:p>
            <a:r>
              <a:rPr lang="en-US" sz="2000" b="1" dirty="0" smtClean="0"/>
              <a:t>Deliverables </a:t>
            </a:r>
            <a:r>
              <a:rPr lang="en-US" sz="2000" dirty="0" smtClean="0"/>
              <a:t>– You must create a single script file where the different sections are separated using cell mode programming (i.e. %% Part1) for the first three bullets.  Use the Matlab Publish capability to publish the code and the plots to a pdf (you must set publishing options to pdf). (You must suppress console output for these files by making sure that all variable statements have ; at the end of the line.  The = sign is highlighted in brown for those lines that do not have the ;.) </a:t>
            </a:r>
            <a:r>
              <a:rPr lang="en-US" sz="2000" dirty="0"/>
              <a:t>Also, include the Excel Spreadsheet for the fourth bullet. These </a:t>
            </a:r>
            <a:r>
              <a:rPr lang="en-US" sz="2000" dirty="0" smtClean="0"/>
              <a:t>must be both uploaded to Canvas for the assignment</a:t>
            </a:r>
            <a:endParaRPr lang="en-US" sz="2000" dirty="0"/>
          </a:p>
        </p:txBody>
      </p:sp>
      <p:sp>
        <p:nvSpPr>
          <p:cNvPr id="3" name="Content Placeholder 2"/>
          <p:cNvSpPr>
            <a:spLocks noGrp="1"/>
          </p:cNvSpPr>
          <p:nvPr>
            <p:ph idx="1"/>
          </p:nvPr>
        </p:nvSpPr>
        <p:spPr>
          <a:xfrm>
            <a:off x="731108" y="1978426"/>
            <a:ext cx="10515600" cy="4701154"/>
          </a:xfrm>
        </p:spPr>
        <p:txBody>
          <a:bodyPr>
            <a:noAutofit/>
          </a:bodyPr>
          <a:lstStyle/>
          <a:p>
            <a:r>
              <a:rPr lang="en-US" sz="1400" dirty="0" smtClean="0">
                <a:latin typeface="+mj-lt"/>
              </a:rPr>
              <a:t>Use </a:t>
            </a:r>
            <a:r>
              <a:rPr lang="en-US" sz="1400" dirty="0" err="1" smtClean="0">
                <a:latin typeface="+mj-lt"/>
              </a:rPr>
              <a:t>Matlab</a:t>
            </a:r>
            <a:r>
              <a:rPr lang="en-US" sz="1400" dirty="0" smtClean="0">
                <a:latin typeface="+mj-lt"/>
              </a:rPr>
              <a:t> to manually input the data for force vs. displacement of a spring from the table entitled Spring on the next page.  Fit the data to a linear equation.  Determine the spring constant using a first order fit.  Create a plot with discrete symbols for the data and a line for the best fit line that does not extend past the range over which the fit was performed.  On the plot, list the spring constant as “k = </a:t>
            </a:r>
            <a:r>
              <a:rPr lang="en-US" sz="1400" dirty="0" err="1" smtClean="0">
                <a:latin typeface="+mj-lt"/>
              </a:rPr>
              <a:t>xxx.xx</a:t>
            </a:r>
            <a:r>
              <a:rPr lang="en-US" sz="1400" dirty="0" smtClean="0">
                <a:latin typeface="+mj-lt"/>
              </a:rPr>
              <a:t> (N/mm)” on the plot using </a:t>
            </a:r>
            <a:r>
              <a:rPr lang="en-US" sz="1400" u="sng" dirty="0" smtClean="0">
                <a:latin typeface="+mj-lt"/>
              </a:rPr>
              <a:t>no more </a:t>
            </a:r>
            <a:r>
              <a:rPr lang="en-US" sz="1400" dirty="0" smtClean="0">
                <a:latin typeface="+mj-lt"/>
              </a:rPr>
              <a:t>than four significant figures (k = num2str(variablename,4) will convert the number to a character string with four digits. The position of the decimal point in </a:t>
            </a:r>
            <a:r>
              <a:rPr lang="en-US" sz="1400" dirty="0" err="1" smtClean="0">
                <a:latin typeface="+mj-lt"/>
              </a:rPr>
              <a:t>xx.xx</a:t>
            </a:r>
            <a:r>
              <a:rPr lang="en-US" sz="1400" dirty="0" smtClean="0">
                <a:latin typeface="+mj-lt"/>
              </a:rPr>
              <a:t> could move but there should be </a:t>
            </a:r>
            <a:r>
              <a:rPr lang="en-US" sz="1400" u="sng" dirty="0" smtClean="0">
                <a:latin typeface="+mj-lt"/>
              </a:rPr>
              <a:t>no more </a:t>
            </a:r>
            <a:r>
              <a:rPr lang="en-US" sz="1400" dirty="0" smtClean="0">
                <a:latin typeface="+mj-lt"/>
              </a:rPr>
              <a:t>than four significant digits.)</a:t>
            </a:r>
          </a:p>
          <a:p>
            <a:r>
              <a:rPr lang="en-US" sz="1400" dirty="0" smtClean="0">
                <a:latin typeface="+mj-lt"/>
              </a:rPr>
              <a:t>Use </a:t>
            </a:r>
            <a:r>
              <a:rPr lang="en-US" sz="1400" dirty="0" err="1" smtClean="0">
                <a:latin typeface="+mj-lt"/>
              </a:rPr>
              <a:t>Matlab</a:t>
            </a:r>
            <a:r>
              <a:rPr lang="en-US" sz="1400" dirty="0" smtClean="0">
                <a:latin typeface="+mj-lt"/>
              </a:rPr>
              <a:t> to read in the Excel file entitled power2.xlsx using </a:t>
            </a:r>
            <a:r>
              <a:rPr lang="en-US" sz="1400" dirty="0" err="1" smtClean="0">
                <a:latin typeface="+mj-lt"/>
              </a:rPr>
              <a:t>xlsread</a:t>
            </a:r>
            <a:r>
              <a:rPr lang="en-US" sz="1400" dirty="0" smtClean="0">
                <a:latin typeface="+mj-lt"/>
              </a:rPr>
              <a:t>(‘power2.xlsx’).  This is true stress-plastic strain data.  Fit the data to the power law equation  to determine the constants in the equation.  </a:t>
            </a:r>
          </a:p>
          <a:p>
            <a:pPr lvl="1"/>
            <a:r>
              <a:rPr lang="en-US" sz="1400" dirty="0" smtClean="0">
                <a:latin typeface="+mj-lt"/>
              </a:rPr>
              <a:t>Use the fit command demonstrated for exponential fits but use ‘power1’ instead of ‘exp1’. Using this feature is required.</a:t>
            </a:r>
          </a:p>
          <a:p>
            <a:pPr lvl="1"/>
            <a:r>
              <a:rPr lang="en-US" sz="1400" dirty="0" smtClean="0">
                <a:latin typeface="+mj-lt"/>
              </a:rPr>
              <a:t>Plot </a:t>
            </a:r>
            <a:r>
              <a:rPr lang="en-US" sz="1400" dirty="0" smtClean="0">
                <a:latin typeface="+mj-lt"/>
                <a:sym typeface="Symbol" panose="05050102010706020507" pitchFamily="18" charset="2"/>
              </a:rPr>
              <a:t> </a:t>
            </a:r>
            <a:r>
              <a:rPr lang="en-US" sz="1400" dirty="0" smtClean="0">
                <a:latin typeface="+mj-lt"/>
              </a:rPr>
              <a:t>vs. </a:t>
            </a:r>
            <a:r>
              <a:rPr lang="en-US" sz="1400" dirty="0" smtClean="0">
                <a:latin typeface="+mj-lt"/>
                <a:sym typeface="Symbol" panose="05050102010706020507" pitchFamily="18" charset="2"/>
              </a:rPr>
              <a:t> using a solid line, </a:t>
            </a:r>
            <a:r>
              <a:rPr lang="en-US" sz="1400" dirty="0" smtClean="0">
                <a:latin typeface="+mj-lt"/>
              </a:rPr>
              <a:t> show the fit line (using a dashed line), show the fit constants, with units, on the plot to 4 significant figures and the symbolic equation.                            Use the Greek symbols </a:t>
            </a:r>
            <a:r>
              <a:rPr lang="en-US" sz="1400" dirty="0" smtClean="0">
                <a:latin typeface="+mj-lt"/>
                <a:sym typeface="Symbol" panose="05050102010706020507" pitchFamily="18" charset="2"/>
              </a:rPr>
              <a:t> and  </a:t>
            </a:r>
            <a:r>
              <a:rPr lang="en-US" sz="1400" dirty="0" smtClean="0">
                <a:latin typeface="+mj-lt"/>
              </a:rPr>
              <a:t>in the axes labels. The strain is unitless and the stress is in MPa.</a:t>
            </a:r>
          </a:p>
          <a:p>
            <a:pPr lvl="1"/>
            <a:r>
              <a:rPr lang="en-US" sz="1400" dirty="0" smtClean="0">
                <a:latin typeface="+mj-lt"/>
              </a:rPr>
              <a:t>The fit will not be good in that there will be strain dependent residuals (difference between the data and the prediction).  We will discuss this at a later date.</a:t>
            </a:r>
          </a:p>
          <a:p>
            <a:r>
              <a:rPr lang="en-US" sz="1400" dirty="0" smtClean="0">
                <a:latin typeface="+mj-lt"/>
              </a:rPr>
              <a:t>Use Matlab to read in the voltage vs. time file, Long17psi.lvm, and process it to find the start time.  In </a:t>
            </a:r>
            <a:r>
              <a:rPr lang="en-US" sz="1400" dirty="0">
                <a:latin typeface="+mj-lt"/>
              </a:rPr>
              <a:t>the program, use </a:t>
            </a:r>
            <a:r>
              <a:rPr lang="en-US" sz="1400" dirty="0" smtClean="0">
                <a:latin typeface="+mj-lt"/>
              </a:rPr>
              <a:t>the </a:t>
            </a:r>
            <a:r>
              <a:rPr lang="en-US" sz="1400" dirty="0">
                <a:latin typeface="+mj-lt"/>
              </a:rPr>
              <a:t>function, </a:t>
            </a:r>
            <a:r>
              <a:rPr lang="en-US" sz="1400" dirty="0" err="1" smtClean="0">
                <a:latin typeface="+mj-lt"/>
              </a:rPr>
              <a:t>peakfinder.m</a:t>
            </a:r>
            <a:r>
              <a:rPr lang="en-US" sz="1400" dirty="0" smtClean="0">
                <a:latin typeface="+mj-lt"/>
              </a:rPr>
              <a:t>, to identify the peaks (it must be in the same directory as your data and program).  Show plots indicating the location of the start time and then magnified plots showing the peak locations.  Supply a table of array index of the peak locations, magnitude, and times.  Use the code provided to create a table.  The units are included in the header information and should be listed on the plots axes and in the tables.</a:t>
            </a:r>
          </a:p>
          <a:p>
            <a:r>
              <a:rPr lang="en-US" sz="1400" dirty="0" smtClean="0">
                <a:latin typeface="+mj-lt"/>
              </a:rPr>
              <a:t>Use Excel to determine the coefficients, R</a:t>
            </a:r>
            <a:r>
              <a:rPr lang="en-US" sz="1400" baseline="-25000" dirty="0" smtClean="0">
                <a:latin typeface="+mj-lt"/>
              </a:rPr>
              <a:t>o</a:t>
            </a:r>
            <a:r>
              <a:rPr lang="en-US" sz="1400" dirty="0" smtClean="0">
                <a:latin typeface="+mj-lt"/>
              </a:rPr>
              <a:t> and </a:t>
            </a:r>
            <a:r>
              <a:rPr lang="en-US" sz="1400" dirty="0" smtClean="0">
                <a:latin typeface="+mj-lt"/>
                <a:sym typeface="Symbol" panose="05050102010706020507" pitchFamily="18" charset="2"/>
              </a:rPr>
              <a:t>,</a:t>
            </a:r>
            <a:r>
              <a:rPr lang="en-US" sz="1400" dirty="0" smtClean="0">
                <a:latin typeface="+mj-lt"/>
              </a:rPr>
              <a:t> in the thermistor equation from the file, thermistor_lab1.xlsx.  Provide a linear plot of R vs. T and log-linear plot of R vs. 1/T (log y axis, linear x axis).  The second plot should show the exponential fit line (exp1) and the equation with units.  Assume that the reference temperature, T</a:t>
            </a:r>
            <a:r>
              <a:rPr lang="en-US" sz="1400" baseline="-25000" dirty="0" smtClean="0">
                <a:latin typeface="+mj-lt"/>
              </a:rPr>
              <a:t>o</a:t>
            </a:r>
            <a:r>
              <a:rPr lang="en-US" sz="1400" dirty="0" smtClean="0">
                <a:latin typeface="+mj-lt"/>
              </a:rPr>
              <a:t>, is 298.15 K.  Use the relevant variables in the fit line equation (i.e. rename y to R, etc.).  Label your axes appropriately. Submit the file as </a:t>
            </a:r>
            <a:r>
              <a:rPr lang="en-US" sz="1400" dirty="0"/>
              <a:t>yourlastname_lab1a.xlsx</a:t>
            </a:r>
            <a:endParaRPr lang="en-US" sz="1400" dirty="0" smtClean="0">
              <a:latin typeface="+mj-lt"/>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4269401025"/>
              </p:ext>
            </p:extLst>
          </p:nvPr>
        </p:nvGraphicFramePr>
        <p:xfrm>
          <a:off x="4100633" y="3956297"/>
          <a:ext cx="917575" cy="296863"/>
        </p:xfrm>
        <a:graphic>
          <a:graphicData uri="http://schemas.openxmlformats.org/presentationml/2006/ole">
            <mc:AlternateContent xmlns:mc="http://schemas.openxmlformats.org/markup-compatibility/2006">
              <mc:Choice xmlns:v="urn:schemas-microsoft-com:vml" Requires="v">
                <p:oleObj spid="_x0000_s13340" name="Equation" r:id="rId3" imgW="787320" imgH="253800" progId="Equation.DSMT4">
                  <p:embed/>
                </p:oleObj>
              </mc:Choice>
              <mc:Fallback>
                <p:oleObj name="Equation" r:id="rId3" imgW="787320" imgH="253800" progId="Equation.DSMT4">
                  <p:embed/>
                  <p:pic>
                    <p:nvPicPr>
                      <p:cNvPr id="4" name="Object 3"/>
                      <p:cNvPicPr/>
                      <p:nvPr/>
                    </p:nvPicPr>
                    <p:blipFill>
                      <a:blip r:embed="rId4"/>
                      <a:stretch>
                        <a:fillRect/>
                      </a:stretch>
                    </p:blipFill>
                    <p:spPr>
                      <a:xfrm>
                        <a:off x="4100633" y="3956297"/>
                        <a:ext cx="917575" cy="296863"/>
                      </a:xfrm>
                      <a:prstGeom prst="rect">
                        <a:avLst/>
                      </a:prstGeom>
                    </p:spPr>
                  </p:pic>
                </p:oleObj>
              </mc:Fallback>
            </mc:AlternateContent>
          </a:graphicData>
        </a:graphic>
      </p:graphicFrame>
    </p:spTree>
    <p:extLst>
      <p:ext uri="{BB962C8B-B14F-4D97-AF65-F5344CB8AC3E}">
        <p14:creationId xmlns:p14="http://schemas.microsoft.com/office/powerpoint/2010/main" val="8258632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258498" y="1698145"/>
            <a:ext cx="4645423" cy="3756228"/>
          </a:xfrm>
          <a:prstGeom prst="rect">
            <a:avLst/>
          </a:prstGeom>
        </p:spPr>
      </p:pic>
      <p:sp>
        <p:nvSpPr>
          <p:cNvPr id="3" name="TextBox 2"/>
          <p:cNvSpPr txBox="1"/>
          <p:nvPr/>
        </p:nvSpPr>
        <p:spPr>
          <a:xfrm>
            <a:off x="679809" y="483104"/>
            <a:ext cx="5019472" cy="6186309"/>
          </a:xfrm>
          <a:prstGeom prst="rect">
            <a:avLst/>
          </a:prstGeom>
          <a:noFill/>
        </p:spPr>
        <p:txBody>
          <a:bodyPr wrap="square" rtlCol="0">
            <a:spAutoFit/>
          </a:bodyPr>
          <a:lstStyle/>
          <a:p>
            <a:r>
              <a:rPr lang="en-US" dirty="0" smtClean="0"/>
              <a:t>Excel has fairly powerful fitting options.  If you right click on the data and choose </a:t>
            </a:r>
            <a:r>
              <a:rPr lang="en-US" dirty="0" err="1" smtClean="0"/>
              <a:t>trendline</a:t>
            </a:r>
            <a:r>
              <a:rPr lang="en-US" dirty="0" smtClean="0"/>
              <a:t>, the right hand side of the screen gives you choices for different fit types.  I chose Exponential (which </a:t>
            </a:r>
            <a:r>
              <a:rPr lang="en-US" dirty="0"/>
              <a:t>is incorrect for </a:t>
            </a:r>
            <a:r>
              <a:rPr lang="en-US" dirty="0" smtClean="0"/>
              <a:t>R vs. T, but it gives a reasonable looking fit).  Make sure you choose the Display Equation on Chart.</a:t>
            </a:r>
          </a:p>
          <a:p>
            <a:endParaRPr lang="en-US" dirty="0"/>
          </a:p>
          <a:p>
            <a:r>
              <a:rPr lang="en-US" dirty="0" smtClean="0"/>
              <a:t>Note that this a log-linear plot.  Right click on the axis and select format axis.  You can choose logarithmic axis at this point.  The control of the labeling, limits, and tick spacing is limited.</a:t>
            </a:r>
          </a:p>
          <a:p>
            <a:endParaRPr lang="en-US" dirty="0"/>
          </a:p>
          <a:p>
            <a:r>
              <a:rPr lang="en-US" dirty="0" smtClean="0"/>
              <a:t>You add labels when you are editing the plot by selecting Design, Add Chart Element.</a:t>
            </a:r>
          </a:p>
          <a:p>
            <a:endParaRPr lang="en-US" dirty="0"/>
          </a:p>
          <a:p>
            <a:r>
              <a:rPr lang="en-US" dirty="0" smtClean="0"/>
              <a:t>When you have long data columns and make a plot, it often puts it somewhere in the column that is not easy to find.  For these plots, it makes sense to move the chart to its own page.  Right click on the plot, select Move Chart, and the put it in a new sheet.</a:t>
            </a:r>
            <a:endParaRPr lang="en-US" dirty="0"/>
          </a:p>
        </p:txBody>
      </p:sp>
    </p:spTree>
    <p:extLst>
      <p:ext uri="{BB962C8B-B14F-4D97-AF65-F5344CB8AC3E}">
        <p14:creationId xmlns:p14="http://schemas.microsoft.com/office/powerpoint/2010/main" val="21360081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4671" y="268192"/>
            <a:ext cx="5797685" cy="3970318"/>
          </a:xfrm>
          <a:prstGeom prst="rect">
            <a:avLst/>
          </a:prstGeom>
          <a:noFill/>
        </p:spPr>
        <p:txBody>
          <a:bodyPr wrap="square" rtlCol="0">
            <a:spAutoFit/>
          </a:bodyPr>
          <a:lstStyle/>
          <a:p>
            <a:r>
              <a:rPr lang="en-US" dirty="0" smtClean="0"/>
              <a:t>Using Formula in Excel makes debugging the equations much easier.  </a:t>
            </a:r>
          </a:p>
          <a:p>
            <a:endParaRPr lang="en-US" dirty="0"/>
          </a:p>
          <a:p>
            <a:r>
              <a:rPr lang="en-US" dirty="0" smtClean="0"/>
              <a:t>Create a column or group of columns and give the top row a name that you might use easily in a formula.  Highlight the columns, Choose the Formula tab and then Create from Selection.  (See figure on upper right). It will ask you where the label is.  It is also useful to have a table of constants (like dog and cat).  Again, highlight the data and the label and choose Create from Selection. The figure on the lower right shows the dialog box that will pop up.</a:t>
            </a:r>
          </a:p>
          <a:p>
            <a:endParaRPr lang="en-US" dirty="0"/>
          </a:p>
          <a:p>
            <a:r>
              <a:rPr lang="en-US" dirty="0" smtClean="0"/>
              <a:t>If you choose Formulas and then Show Formulas, your equations will be visible as shown below.</a:t>
            </a:r>
            <a:endParaRPr lang="en-US" dirty="0"/>
          </a:p>
        </p:txBody>
      </p:sp>
      <p:pic>
        <p:nvPicPr>
          <p:cNvPr id="3" name="Picture 2"/>
          <p:cNvPicPr>
            <a:picLocks noChangeAspect="1"/>
          </p:cNvPicPr>
          <p:nvPr/>
        </p:nvPicPr>
        <p:blipFill rotWithShape="1">
          <a:blip r:embed="rId2"/>
          <a:srcRect r="54521" b="73097"/>
          <a:stretch/>
        </p:blipFill>
        <p:spPr>
          <a:xfrm>
            <a:off x="6304482" y="408562"/>
            <a:ext cx="4794422" cy="1595336"/>
          </a:xfrm>
          <a:prstGeom prst="rect">
            <a:avLst/>
          </a:prstGeom>
        </p:spPr>
      </p:pic>
      <p:pic>
        <p:nvPicPr>
          <p:cNvPr id="4" name="Picture 3"/>
          <p:cNvPicPr>
            <a:picLocks noChangeAspect="1"/>
          </p:cNvPicPr>
          <p:nvPr/>
        </p:nvPicPr>
        <p:blipFill rotWithShape="1">
          <a:blip r:embed="rId3"/>
          <a:srcRect r="68476" b="33422"/>
          <a:stretch/>
        </p:blipFill>
        <p:spPr>
          <a:xfrm>
            <a:off x="7577848" y="2431929"/>
            <a:ext cx="3521056" cy="4182879"/>
          </a:xfrm>
          <a:prstGeom prst="rect">
            <a:avLst/>
          </a:prstGeom>
        </p:spPr>
      </p:pic>
      <p:pic>
        <p:nvPicPr>
          <p:cNvPr id="5" name="Picture 4"/>
          <p:cNvPicPr>
            <a:picLocks noChangeAspect="1"/>
          </p:cNvPicPr>
          <p:nvPr/>
        </p:nvPicPr>
        <p:blipFill rotWithShape="1">
          <a:blip r:embed="rId4"/>
          <a:srcRect r="57855" b="71797"/>
          <a:stretch/>
        </p:blipFill>
        <p:spPr>
          <a:xfrm>
            <a:off x="504671" y="4238510"/>
            <a:ext cx="6312893" cy="2376298"/>
          </a:xfrm>
          <a:prstGeom prst="rect">
            <a:avLst/>
          </a:prstGeom>
        </p:spPr>
      </p:pic>
    </p:spTree>
    <p:extLst>
      <p:ext uri="{BB962C8B-B14F-4D97-AF65-F5344CB8AC3E}">
        <p14:creationId xmlns:p14="http://schemas.microsoft.com/office/powerpoint/2010/main" val="34152586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time series data – Deliverable 3</a:t>
            </a:r>
            <a:endParaRPr lang="en-US" dirty="0"/>
          </a:p>
        </p:txBody>
      </p:sp>
      <p:sp>
        <p:nvSpPr>
          <p:cNvPr id="3" name="Content Placeholder 2"/>
          <p:cNvSpPr>
            <a:spLocks noGrp="1"/>
          </p:cNvSpPr>
          <p:nvPr>
            <p:ph idx="1"/>
          </p:nvPr>
        </p:nvSpPr>
        <p:spPr/>
        <p:txBody>
          <a:bodyPr/>
          <a:lstStyle/>
          <a:p>
            <a:r>
              <a:rPr lang="en-US" dirty="0" smtClean="0"/>
              <a:t>The following slides will give you tools for Deliverable 3.</a:t>
            </a:r>
          </a:p>
          <a:p>
            <a:r>
              <a:rPr lang="en-US" dirty="0" smtClean="0"/>
              <a:t>We expect you to use these tools in Lab 2a and subsequent labs.</a:t>
            </a:r>
          </a:p>
          <a:p>
            <a:r>
              <a:rPr lang="en-US" dirty="0" smtClean="0"/>
              <a:t>For regularly spaced data, time and array index are equivalent.  The array index is an integer that can be used in for/if loops.  We want you to learn to use the array index for selecting which rows to include in data processing of time series data.</a:t>
            </a:r>
            <a:endParaRPr lang="en-US" dirty="0"/>
          </a:p>
        </p:txBody>
      </p:sp>
    </p:spTree>
    <p:extLst>
      <p:ext uri="{BB962C8B-B14F-4D97-AF65-F5344CB8AC3E}">
        <p14:creationId xmlns:p14="http://schemas.microsoft.com/office/powerpoint/2010/main" val="42054894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time series data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You will often record data from multiple inputs at specified time intervals.  This is stored in a multi column array where the data in a given row is taken at the same time. The first column is often time.</a:t>
            </a:r>
          </a:p>
          <a:p>
            <a:r>
              <a:rPr lang="en-US" dirty="0" smtClean="0"/>
              <a:t>Many of the situations you deal with will record data before the time you would like to associate as t = 0.  This requires you to identify the row that corresponds to the beginning of the event you want to record output as a function of time.</a:t>
            </a:r>
          </a:p>
          <a:p>
            <a:r>
              <a:rPr lang="en-US" dirty="0" smtClean="0"/>
              <a:t>Once you identify the row corresponding to t = 0, it is more convenient to use the array index as time in your “for” loops instead of the actual time. This is </a:t>
            </a:r>
            <a:r>
              <a:rPr lang="en-US" dirty="0"/>
              <a:t>because “for” loops require you to use integer </a:t>
            </a:r>
            <a:r>
              <a:rPr lang="en-US" dirty="0" smtClean="0"/>
              <a:t>values.  Fortunately, time and array index in time series data obtained by recording devices are usually (but not always) linearly proportional to one another.</a:t>
            </a:r>
          </a:p>
        </p:txBody>
      </p:sp>
    </p:spTree>
    <p:extLst>
      <p:ext uri="{BB962C8B-B14F-4D97-AF65-F5344CB8AC3E}">
        <p14:creationId xmlns:p14="http://schemas.microsoft.com/office/powerpoint/2010/main" val="17044486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9962" y="214184"/>
            <a:ext cx="10515600" cy="2718486"/>
          </a:xfrm>
        </p:spPr>
        <p:txBody>
          <a:bodyPr>
            <a:normAutofit fontScale="90000"/>
          </a:bodyPr>
          <a:lstStyle/>
          <a:p>
            <a:r>
              <a:rPr lang="en-US" sz="3100" dirty="0" err="1" smtClean="0"/>
              <a:t>Importdata</a:t>
            </a:r>
            <a:r>
              <a:rPr lang="en-US" sz="3100" dirty="0" smtClean="0"/>
              <a:t> command for .</a:t>
            </a:r>
            <a:r>
              <a:rPr lang="en-US" sz="3100" dirty="0" err="1" smtClean="0"/>
              <a:t>lvm</a:t>
            </a:r>
            <a:r>
              <a:rPr lang="en-US" sz="3100" dirty="0" smtClean="0"/>
              <a:t> files, baseline extraction, determination of event start (trigger).</a:t>
            </a:r>
            <a:r>
              <a:rPr lang="en-US" sz="2400" dirty="0" smtClean="0"/>
              <a:t/>
            </a:r>
            <a:br>
              <a:rPr lang="en-US" sz="2400" dirty="0" smtClean="0"/>
            </a:br>
            <a:r>
              <a:rPr lang="en-US" sz="2400" dirty="0" smtClean="0"/>
              <a:t/>
            </a:r>
            <a:br>
              <a:rPr lang="en-US" sz="2400" dirty="0" smtClean="0"/>
            </a:br>
            <a:r>
              <a:rPr lang="en-US" sz="2400" dirty="0" smtClean="0"/>
              <a:t>The NI workstations produce .</a:t>
            </a:r>
            <a:r>
              <a:rPr lang="en-US" sz="2400" dirty="0" err="1" smtClean="0"/>
              <a:t>lvm</a:t>
            </a:r>
            <a:r>
              <a:rPr lang="en-US" sz="2400" dirty="0" smtClean="0"/>
              <a:t> files that have a number of text lines at the beginning that cannot be ignored.  The </a:t>
            </a:r>
            <a:r>
              <a:rPr lang="en-US" sz="2400" dirty="0" err="1" smtClean="0"/>
              <a:t>importdata</a:t>
            </a:r>
            <a:r>
              <a:rPr lang="en-US" sz="2400" dirty="0" smtClean="0"/>
              <a:t> command allows you to import all of the data in the file into a structured variable that has text components and data components.  One must independently determine the number of text lines prior to importing the data.  We supply a file </a:t>
            </a:r>
            <a:r>
              <a:rPr lang="en-US" sz="2400" dirty="0" err="1" smtClean="0"/>
              <a:t>hammer.lvm</a:t>
            </a:r>
            <a:r>
              <a:rPr lang="en-US" sz="2400" dirty="0" smtClean="0"/>
              <a:t> that has 29 header lines.  Type in the code below to obtain the plot to the right.</a:t>
            </a:r>
            <a:endParaRPr lang="en-US" sz="2400" dirty="0"/>
          </a:p>
        </p:txBody>
      </p:sp>
      <p:pic>
        <p:nvPicPr>
          <p:cNvPr id="3" name="Picture 2"/>
          <p:cNvPicPr>
            <a:picLocks noChangeAspect="1"/>
          </p:cNvPicPr>
          <p:nvPr/>
        </p:nvPicPr>
        <p:blipFill>
          <a:blip r:embed="rId2"/>
          <a:stretch>
            <a:fillRect/>
          </a:stretch>
        </p:blipFill>
        <p:spPr>
          <a:xfrm>
            <a:off x="7748854" y="3189818"/>
            <a:ext cx="3903641" cy="308634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962" y="3263558"/>
            <a:ext cx="7218290" cy="3151905"/>
          </a:xfrm>
          <a:prstGeom prst="rect">
            <a:avLst/>
          </a:prstGeom>
        </p:spPr>
      </p:pic>
    </p:spTree>
    <p:extLst>
      <p:ext uri="{BB962C8B-B14F-4D97-AF65-F5344CB8AC3E}">
        <p14:creationId xmlns:p14="http://schemas.microsoft.com/office/powerpoint/2010/main" val="11507406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356" y="647320"/>
            <a:ext cx="10515600" cy="2679229"/>
          </a:xfrm>
        </p:spPr>
        <p:txBody>
          <a:bodyPr>
            <a:normAutofit fontScale="90000"/>
          </a:bodyPr>
          <a:lstStyle/>
          <a:p>
            <a:r>
              <a:rPr lang="en-US" sz="2400" dirty="0" smtClean="0"/>
              <a:t>Note that the event does not start at t = 0.  We identify the initial time of the event by analyzing the baseline data to determine the average value and the standard deviation.  One must decide how far to analyze the baseline by inspection.  Then, step through the data until the signal is different from the average value by some multiple of the standard deviations.  Five standard deviations is usually enough.  </a:t>
            </a:r>
            <a:br>
              <a:rPr lang="en-US" sz="2400" dirty="0" smtClean="0"/>
            </a:br>
            <a:r>
              <a:rPr lang="en-US" sz="2400" dirty="0"/>
              <a:t/>
            </a:r>
            <a:br>
              <a:rPr lang="en-US" sz="2400" dirty="0"/>
            </a:br>
            <a:r>
              <a:rPr lang="en-US" sz="2400" dirty="0" smtClean="0"/>
              <a:t>Use the zoom button on the plot menu to zoom in on the baseline.  On this plot, we can see that the event starts at about -0.003 seconds.  To be safe, determine the average and standard deviation of the data for times less than -0.0035 seconds.   Then, probe the voltage array to find the row (array index) where the signal is outside of the five standard deviation range.</a:t>
            </a:r>
            <a:endParaRPr lang="en-US" sz="2400" dirty="0"/>
          </a:p>
        </p:txBody>
      </p:sp>
      <p:pic>
        <p:nvPicPr>
          <p:cNvPr id="3" name="Picture 2"/>
          <p:cNvPicPr>
            <a:picLocks noChangeAspect="1"/>
          </p:cNvPicPr>
          <p:nvPr/>
        </p:nvPicPr>
        <p:blipFill>
          <a:blip r:embed="rId2"/>
          <a:stretch>
            <a:fillRect/>
          </a:stretch>
        </p:blipFill>
        <p:spPr>
          <a:xfrm>
            <a:off x="3256951" y="3428796"/>
            <a:ext cx="4337296" cy="3429204"/>
          </a:xfrm>
          <a:prstGeom prst="rect">
            <a:avLst/>
          </a:prstGeom>
        </p:spPr>
      </p:pic>
    </p:spTree>
    <p:extLst>
      <p:ext uri="{BB962C8B-B14F-4D97-AF65-F5344CB8AC3E}">
        <p14:creationId xmlns:p14="http://schemas.microsoft.com/office/powerpoint/2010/main" val="267377847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157130" y="3197390"/>
            <a:ext cx="3200400" cy="2900041"/>
          </a:xfrm>
          <a:prstGeom prst="rect">
            <a:avLst/>
          </a:prstGeom>
        </p:spPr>
      </p:pic>
      <p:pic>
        <p:nvPicPr>
          <p:cNvPr id="5" name="Picture 4"/>
          <p:cNvPicPr>
            <a:picLocks noChangeAspect="1"/>
          </p:cNvPicPr>
          <p:nvPr/>
        </p:nvPicPr>
        <p:blipFill>
          <a:blip r:embed="rId3"/>
          <a:stretch>
            <a:fillRect/>
          </a:stretch>
        </p:blipFill>
        <p:spPr>
          <a:xfrm>
            <a:off x="8157130" y="297349"/>
            <a:ext cx="3200400" cy="290004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4578" y="936504"/>
            <a:ext cx="6096528" cy="4712616"/>
          </a:xfrm>
          <a:prstGeom prst="rect">
            <a:avLst/>
          </a:prstGeom>
        </p:spPr>
      </p:pic>
      <p:sp>
        <p:nvSpPr>
          <p:cNvPr id="2" name="TextBox 1"/>
          <p:cNvSpPr txBox="1"/>
          <p:nvPr/>
        </p:nvSpPr>
        <p:spPr>
          <a:xfrm>
            <a:off x="529389" y="5746282"/>
            <a:ext cx="7459579" cy="923330"/>
          </a:xfrm>
          <a:prstGeom prst="rect">
            <a:avLst/>
          </a:prstGeom>
          <a:noFill/>
        </p:spPr>
        <p:txBody>
          <a:bodyPr wrap="square" rtlCol="0">
            <a:spAutoFit/>
          </a:bodyPr>
          <a:lstStyle/>
          <a:p>
            <a:r>
              <a:rPr lang="en-US" dirty="0" smtClean="0"/>
              <a:t>This example creates new variables, </a:t>
            </a:r>
            <a:r>
              <a:rPr lang="en-US" dirty="0" err="1" smtClean="0"/>
              <a:t>newtime</a:t>
            </a:r>
            <a:r>
              <a:rPr lang="en-US" dirty="0" smtClean="0"/>
              <a:t>, and </a:t>
            </a:r>
            <a:r>
              <a:rPr lang="en-US" dirty="0" err="1" smtClean="0"/>
              <a:t>newvolt</a:t>
            </a:r>
            <a:r>
              <a:rPr lang="en-US" dirty="0" smtClean="0"/>
              <a:t>.  It may be just as easy to use the time variable and specify the relevant rows.  It makes the program a bit cleaner.</a:t>
            </a:r>
            <a:endParaRPr lang="en-US" dirty="0"/>
          </a:p>
        </p:txBody>
      </p:sp>
    </p:spTree>
    <p:extLst>
      <p:ext uri="{BB962C8B-B14F-4D97-AF65-F5344CB8AC3E}">
        <p14:creationId xmlns:p14="http://schemas.microsoft.com/office/powerpoint/2010/main" val="6157080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6735" y="626076"/>
            <a:ext cx="4324865" cy="5909310"/>
          </a:xfrm>
          <a:prstGeom prst="rect">
            <a:avLst/>
          </a:prstGeom>
          <a:noFill/>
        </p:spPr>
        <p:txBody>
          <a:bodyPr wrap="square" rtlCol="0">
            <a:spAutoFit/>
          </a:bodyPr>
          <a:lstStyle/>
          <a:p>
            <a:r>
              <a:rPr lang="en-US" dirty="0"/>
              <a:t>The next task we will address is data smoothing and peak </a:t>
            </a:r>
            <a:r>
              <a:rPr lang="en-US" dirty="0" smtClean="0"/>
              <a:t>detection.  We will want you to determine the magnitude and time corresponding to multiple peaks in the data obtained in Lab 3 and Lab 6.  If the data were perfectly smooth, we could use the max function and a suitable moving window to identify the peaks.  However, experimental data always has some noise and one must smooth the data to identify peaks and valleys with some reliability.</a:t>
            </a:r>
          </a:p>
          <a:p>
            <a:endParaRPr lang="en-US" dirty="0"/>
          </a:p>
          <a:p>
            <a:r>
              <a:rPr lang="en-US" dirty="0" smtClean="0"/>
              <a:t>The plot to the right is the output of a pressure sensor subjected to a step change in pressure.  The upper plot shows the full original signal.  The lower plot shows a zoomed in area near the peaks we want to identify where I subtracted off the final value so that the data would oscillate around zero.  The noise in the data is apparent.</a:t>
            </a:r>
            <a:endParaRPr lang="en-US" dirty="0"/>
          </a:p>
        </p:txBody>
      </p:sp>
      <p:pic>
        <p:nvPicPr>
          <p:cNvPr id="4" name="Picture 3"/>
          <p:cNvPicPr>
            <a:picLocks noChangeAspect="1"/>
          </p:cNvPicPr>
          <p:nvPr/>
        </p:nvPicPr>
        <p:blipFill>
          <a:blip r:embed="rId2"/>
          <a:stretch>
            <a:fillRect/>
          </a:stretch>
        </p:blipFill>
        <p:spPr>
          <a:xfrm>
            <a:off x="5598903" y="139699"/>
            <a:ext cx="5953370" cy="6578601"/>
          </a:xfrm>
          <a:prstGeom prst="rect">
            <a:avLst/>
          </a:prstGeom>
        </p:spPr>
      </p:pic>
    </p:spTree>
    <p:extLst>
      <p:ext uri="{BB962C8B-B14F-4D97-AF65-F5344CB8AC3E}">
        <p14:creationId xmlns:p14="http://schemas.microsoft.com/office/powerpoint/2010/main" val="39914474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0702" y="469557"/>
            <a:ext cx="11121081" cy="4431983"/>
          </a:xfrm>
          <a:prstGeom prst="rect">
            <a:avLst/>
          </a:prstGeom>
          <a:noFill/>
        </p:spPr>
        <p:txBody>
          <a:bodyPr wrap="square" rtlCol="0">
            <a:spAutoFit/>
          </a:bodyPr>
          <a:lstStyle/>
          <a:p>
            <a:r>
              <a:rPr lang="en-US" dirty="0"/>
              <a:t>We </a:t>
            </a:r>
            <a:r>
              <a:rPr lang="en-US" dirty="0" smtClean="0"/>
              <a:t>can use </a:t>
            </a:r>
            <a:r>
              <a:rPr lang="en-US" dirty="0"/>
              <a:t>the convolution function, </a:t>
            </a:r>
            <a:r>
              <a:rPr lang="en-US" dirty="0" err="1"/>
              <a:t>conv</a:t>
            </a:r>
            <a:r>
              <a:rPr lang="en-US" dirty="0"/>
              <a:t>, to smooth the data.  </a:t>
            </a:r>
            <a:r>
              <a:rPr lang="en-US" dirty="0" smtClean="0"/>
              <a:t>It is basically a moving average.  The 3 minute video </a:t>
            </a:r>
            <a:r>
              <a:rPr lang="en-US" dirty="0"/>
              <a:t>at </a:t>
            </a:r>
            <a:br>
              <a:rPr lang="en-US" dirty="0"/>
            </a:br>
            <a:r>
              <a:rPr lang="en-US" dirty="0">
                <a:hlinkClick r:id="rId2"/>
              </a:rPr>
              <a:t>http://blogs.mathworks.com/videos/2012/04/17/using-convolution-to-smooth-data-with-a-moving-average-in-matlab/</a:t>
            </a:r>
            <a:r>
              <a:rPr lang="en-US" dirty="0"/>
              <a:t> explains how this </a:t>
            </a:r>
            <a:r>
              <a:rPr lang="en-US" dirty="0" smtClean="0"/>
              <a:t>works.  The code sample I used can be </a:t>
            </a:r>
            <a:r>
              <a:rPr lang="en-US" dirty="0"/>
              <a:t>found at </a:t>
            </a:r>
            <a:r>
              <a:rPr lang="en-US" dirty="0">
                <a:hlinkClick r:id="rId3"/>
              </a:rPr>
              <a:t>http://</a:t>
            </a:r>
            <a:r>
              <a:rPr lang="en-US" dirty="0" smtClean="0">
                <a:hlinkClick r:id="rId3"/>
              </a:rPr>
              <a:t>www.mathworks.com/help/matlab/learn_matlab/data-analysis.html#zmw57dd0e4321</a:t>
            </a:r>
            <a:r>
              <a:rPr lang="en-US" dirty="0" smtClean="0"/>
              <a:t> .  </a:t>
            </a:r>
          </a:p>
          <a:p>
            <a:endParaRPr lang="en-US" dirty="0"/>
          </a:p>
          <a:p>
            <a:r>
              <a:rPr lang="en-US" dirty="0" smtClean="0"/>
              <a:t>We empirically determine how many points we need to average to be able to detect the signal peaks instead of the noise.  </a:t>
            </a:r>
            <a:r>
              <a:rPr lang="en-US" dirty="0"/>
              <a:t>s</a:t>
            </a:r>
            <a:r>
              <a:rPr lang="en-US" dirty="0" smtClean="0"/>
              <a:t>ig is the original vector and sig2 is the smoothed data. I experimented with the data and found a span = 41 worked well for this data.  If the span is too large, it will decrease the amplitude.  There are several other ways to do this (e.g. regression, low-pass).  One result of this tool is that the beginning and ending of the file will be truncated.  This means you must adjust loop ranges that probe this data.  For a  span of 41, the first 20 data points and the last 20 data points will not be useful because they are based on incomplete smoothing.</a:t>
            </a:r>
          </a:p>
          <a:p>
            <a:endParaRPr lang="en-US" dirty="0"/>
          </a:p>
          <a:p>
            <a:r>
              <a:rPr lang="en-US" sz="1200" dirty="0" smtClean="0">
                <a:solidFill>
                  <a:srgbClr val="000000"/>
                </a:solidFill>
                <a:latin typeface="Courier New" panose="02070309020205020404" pitchFamily="49" charset="0"/>
              </a:rPr>
              <a:t>span </a:t>
            </a:r>
            <a:r>
              <a:rPr lang="en-US" sz="1200" dirty="0">
                <a:solidFill>
                  <a:srgbClr val="000000"/>
                </a:solidFill>
                <a:latin typeface="Courier New" panose="02070309020205020404" pitchFamily="49" charset="0"/>
              </a:rPr>
              <a:t>= 41; </a:t>
            </a:r>
            <a:r>
              <a:rPr lang="en-US" sz="1200" dirty="0">
                <a:solidFill>
                  <a:srgbClr val="228B22"/>
                </a:solidFill>
                <a:latin typeface="Courier New" panose="02070309020205020404" pitchFamily="49" charset="0"/>
              </a:rPr>
              <a:t>% Size of the averaging window</a:t>
            </a:r>
          </a:p>
          <a:p>
            <a:r>
              <a:rPr lang="en-US" sz="1200" dirty="0">
                <a:solidFill>
                  <a:srgbClr val="000000"/>
                </a:solidFill>
                <a:latin typeface="Courier New" panose="02070309020205020404" pitchFamily="49" charset="0"/>
              </a:rPr>
              <a:t>window = ones(span,1)/span; </a:t>
            </a:r>
          </a:p>
          <a:p>
            <a:r>
              <a:rPr lang="en-US" sz="1200" dirty="0">
                <a:solidFill>
                  <a:srgbClr val="000000"/>
                </a:solidFill>
                <a:latin typeface="Courier New" panose="02070309020205020404" pitchFamily="49" charset="0"/>
              </a:rPr>
              <a:t>sig2 = </a:t>
            </a:r>
            <a:r>
              <a:rPr lang="en-US" sz="1200" dirty="0" err="1" smtClean="0">
                <a:solidFill>
                  <a:srgbClr val="000000"/>
                </a:solidFill>
                <a:latin typeface="Courier New" panose="02070309020205020404" pitchFamily="49" charset="0"/>
              </a:rPr>
              <a:t>conv</a:t>
            </a:r>
            <a:r>
              <a:rPr lang="en-US" sz="1200" dirty="0" smtClean="0">
                <a:solidFill>
                  <a:srgbClr val="000000"/>
                </a:solidFill>
                <a:latin typeface="Courier New" panose="02070309020205020404" pitchFamily="49" charset="0"/>
              </a:rPr>
              <a:t>(</a:t>
            </a:r>
            <a:r>
              <a:rPr lang="en-US" sz="1200" dirty="0" err="1" smtClean="0">
                <a:solidFill>
                  <a:srgbClr val="000000"/>
                </a:solidFill>
                <a:latin typeface="Courier New" panose="02070309020205020404" pitchFamily="49" charset="0"/>
              </a:rPr>
              <a:t>sig,window</a:t>
            </a:r>
            <a:r>
              <a:rPr lang="en-US" sz="1200" dirty="0" err="1">
                <a:solidFill>
                  <a:srgbClr val="000000"/>
                </a:solidFill>
                <a:latin typeface="Courier New" panose="02070309020205020404" pitchFamily="49" charset="0"/>
              </a:rPr>
              <a:t>,</a:t>
            </a:r>
            <a:r>
              <a:rPr lang="en-US" sz="1200" dirty="0" err="1">
                <a:solidFill>
                  <a:srgbClr val="A020F0"/>
                </a:solidFill>
                <a:latin typeface="Courier New" panose="02070309020205020404" pitchFamily="49" charset="0"/>
              </a:rPr>
              <a:t>'same</a:t>
            </a:r>
            <a:r>
              <a:rPr lang="en-US" sz="1200" dirty="0">
                <a:solidFill>
                  <a:srgbClr val="A020F0"/>
                </a:solidFill>
                <a:latin typeface="Courier New" panose="02070309020205020404" pitchFamily="49" charset="0"/>
              </a:rPr>
              <a:t>'</a:t>
            </a:r>
            <a:r>
              <a:rPr lang="en-US" sz="1200" dirty="0">
                <a:solidFill>
                  <a:srgbClr val="000000"/>
                </a:solidFill>
                <a:latin typeface="Courier New" panose="02070309020205020404" pitchFamily="49" charset="0"/>
              </a:rPr>
              <a:t>);</a:t>
            </a:r>
          </a:p>
          <a:p>
            <a:endParaRPr lang="en-US" sz="1200" dirty="0" smtClean="0">
              <a:solidFill>
                <a:srgbClr val="000000"/>
              </a:solidFill>
              <a:latin typeface="Courier New" panose="02070309020205020404" pitchFamily="49" charset="0"/>
            </a:endParaRPr>
          </a:p>
        </p:txBody>
      </p:sp>
    </p:spTree>
    <p:extLst>
      <p:ext uri="{BB962C8B-B14F-4D97-AF65-F5344CB8AC3E}">
        <p14:creationId xmlns:p14="http://schemas.microsoft.com/office/powerpoint/2010/main" val="24869407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Peak detection</a:t>
            </a:r>
            <a:endParaRPr lang="en-US" dirty="0"/>
          </a:p>
        </p:txBody>
      </p:sp>
      <p:sp>
        <p:nvSpPr>
          <p:cNvPr id="3" name="Rectangle 2"/>
          <p:cNvSpPr/>
          <p:nvPr/>
        </p:nvSpPr>
        <p:spPr>
          <a:xfrm>
            <a:off x="647700" y="1302078"/>
            <a:ext cx="10833100" cy="5447645"/>
          </a:xfrm>
          <a:prstGeom prst="rect">
            <a:avLst/>
          </a:prstGeom>
        </p:spPr>
        <p:txBody>
          <a:bodyPr wrap="square">
            <a:spAutoFit/>
          </a:bodyPr>
          <a:lstStyle/>
          <a:p>
            <a:pPr lvl="0"/>
            <a:r>
              <a:rPr lang="en-US" dirty="0">
                <a:solidFill>
                  <a:srgbClr val="000000"/>
                </a:solidFill>
              </a:rPr>
              <a:t>We </a:t>
            </a:r>
            <a:r>
              <a:rPr lang="en-US" dirty="0" smtClean="0">
                <a:solidFill>
                  <a:srgbClr val="000000"/>
                </a:solidFill>
              </a:rPr>
              <a:t>used to use </a:t>
            </a:r>
            <a:r>
              <a:rPr lang="en-US" dirty="0" err="1">
                <a:solidFill>
                  <a:srgbClr val="000000"/>
                </a:solidFill>
              </a:rPr>
              <a:t>peakdet</a:t>
            </a:r>
            <a:r>
              <a:rPr lang="en-US" dirty="0">
                <a:solidFill>
                  <a:srgbClr val="000000"/>
                </a:solidFill>
              </a:rPr>
              <a:t> function to find the peaks and </a:t>
            </a:r>
            <a:r>
              <a:rPr lang="en-US" dirty="0" smtClean="0">
                <a:solidFill>
                  <a:srgbClr val="000000"/>
                </a:solidFill>
              </a:rPr>
              <a:t>valleys. I leave last year’s description of </a:t>
            </a:r>
            <a:r>
              <a:rPr lang="en-US" dirty="0" err="1" smtClean="0">
                <a:solidFill>
                  <a:srgbClr val="000000"/>
                </a:solidFill>
              </a:rPr>
              <a:t>peakdet</a:t>
            </a:r>
            <a:r>
              <a:rPr lang="en-US" dirty="0" smtClean="0">
                <a:solidFill>
                  <a:srgbClr val="000000"/>
                </a:solidFill>
              </a:rPr>
              <a:t> below.  This year, I am suggesting but not requiring you to use </a:t>
            </a:r>
            <a:r>
              <a:rPr lang="en-US" b="1" dirty="0" err="1" smtClean="0">
                <a:solidFill>
                  <a:srgbClr val="000000"/>
                </a:solidFill>
              </a:rPr>
              <a:t>peakfinder</a:t>
            </a:r>
            <a:r>
              <a:rPr lang="en-US" dirty="0">
                <a:solidFill>
                  <a:srgbClr val="000000"/>
                </a:solidFill>
              </a:rPr>
              <a:t>. </a:t>
            </a:r>
            <a:r>
              <a:rPr lang="en-US" dirty="0" smtClean="0">
                <a:solidFill>
                  <a:srgbClr val="000000"/>
                </a:solidFill>
              </a:rPr>
              <a:t>It seems to be more robust. </a:t>
            </a:r>
            <a:r>
              <a:rPr lang="en-US" dirty="0" smtClean="0">
                <a:solidFill>
                  <a:srgbClr val="000000"/>
                </a:solidFill>
                <a:hlinkClick r:id="rId2"/>
              </a:rPr>
              <a:t>https</a:t>
            </a:r>
            <a:r>
              <a:rPr lang="en-US" dirty="0">
                <a:solidFill>
                  <a:srgbClr val="000000"/>
                </a:solidFill>
                <a:hlinkClick r:id="rId2"/>
              </a:rPr>
              <a:t>://www.mathworks.com/matlabcentral/fileexchange/25500-peakfinder-x0--sel--thresh--extrema--includeendpoints--</a:t>
            </a:r>
            <a:r>
              <a:rPr lang="en-US" dirty="0" smtClean="0">
                <a:solidFill>
                  <a:srgbClr val="000000"/>
                </a:solidFill>
                <a:hlinkClick r:id="rId2"/>
              </a:rPr>
              <a:t>interpolate-</a:t>
            </a:r>
            <a:r>
              <a:rPr lang="en-US" dirty="0" smtClean="0">
                <a:solidFill>
                  <a:srgbClr val="000000"/>
                </a:solidFill>
              </a:rPr>
              <a:t>  The description at the beginning of the file is quite good and you should be able to run the code without having to perform the smoothing or shifting it to oscillate around zer</a:t>
            </a:r>
            <a:r>
              <a:rPr lang="en-US" dirty="0">
                <a:solidFill>
                  <a:srgbClr val="000000"/>
                </a:solidFill>
              </a:rPr>
              <a:t>o</a:t>
            </a:r>
            <a:r>
              <a:rPr lang="en-US" dirty="0" smtClean="0">
                <a:solidFill>
                  <a:srgbClr val="000000"/>
                </a:solidFill>
              </a:rPr>
              <a:t>.  However, you will have to strip off the final value when you use this to determine the damping ratio in Lab 3 and Lab 6.</a:t>
            </a:r>
          </a:p>
          <a:p>
            <a:pPr lvl="0"/>
            <a:endParaRPr lang="en-US" dirty="0">
              <a:solidFill>
                <a:srgbClr val="000000"/>
              </a:solidFill>
            </a:endParaRPr>
          </a:p>
          <a:p>
            <a:pPr lvl="0"/>
            <a:r>
              <a:rPr lang="en-US" dirty="0" err="1" smtClean="0">
                <a:solidFill>
                  <a:srgbClr val="000000"/>
                </a:solidFill>
              </a:rPr>
              <a:t>Peakdet</a:t>
            </a:r>
            <a:r>
              <a:rPr lang="en-US" dirty="0" smtClean="0">
                <a:solidFill>
                  <a:srgbClr val="000000"/>
                </a:solidFill>
              </a:rPr>
              <a:t> description.</a:t>
            </a:r>
          </a:p>
          <a:p>
            <a:pPr lvl="0"/>
            <a:r>
              <a:rPr lang="en-US" dirty="0" smtClean="0">
                <a:solidFill>
                  <a:srgbClr val="000000"/>
                </a:solidFill>
              </a:rPr>
              <a:t> </a:t>
            </a:r>
            <a:r>
              <a:rPr lang="en-US" dirty="0">
                <a:solidFill>
                  <a:srgbClr val="000000"/>
                </a:solidFill>
              </a:rPr>
              <a:t>I subtracted the end value off of all of the data so that it oscillated around zero. The function must be in the directory of the main program and was downloaded from </a:t>
            </a:r>
            <a:r>
              <a:rPr lang="en-US" dirty="0">
                <a:solidFill>
                  <a:srgbClr val="000000"/>
                </a:solidFill>
                <a:hlinkClick r:id="rId3"/>
              </a:rPr>
              <a:t>http://www.mathworks.com/matlabcentral/fileexchange/47264-peakdet</a:t>
            </a:r>
            <a:r>
              <a:rPr lang="en-US" dirty="0">
                <a:solidFill>
                  <a:srgbClr val="000000"/>
                </a:solidFill>
              </a:rPr>
              <a:t> .  It has a typo in the last argument where they misspell threshold as </a:t>
            </a:r>
            <a:r>
              <a:rPr lang="en-US" dirty="0" err="1">
                <a:solidFill>
                  <a:srgbClr val="000000"/>
                </a:solidFill>
              </a:rPr>
              <a:t>theshold</a:t>
            </a:r>
            <a:r>
              <a:rPr lang="en-US" dirty="0">
                <a:solidFill>
                  <a:srgbClr val="000000"/>
                </a:solidFill>
              </a:rPr>
              <a:t>. I left it in to preserve the original function. The function call is:</a:t>
            </a:r>
          </a:p>
          <a:p>
            <a:pPr lvl="0"/>
            <a:endParaRPr lang="en-US" sz="1200" dirty="0">
              <a:solidFill>
                <a:srgbClr val="000000"/>
              </a:solidFill>
              <a:latin typeface="Courier New" panose="02070309020205020404" pitchFamily="49" charset="0"/>
            </a:endParaRPr>
          </a:p>
          <a:p>
            <a:pPr lvl="0"/>
            <a:r>
              <a:rPr lang="en-US" sz="1200" dirty="0">
                <a:solidFill>
                  <a:srgbClr val="000000"/>
                </a:solidFill>
                <a:latin typeface="Courier New" panose="02070309020205020404" pitchFamily="49" charset="0"/>
              </a:rPr>
              <a:t>[</a:t>
            </a:r>
            <a:r>
              <a:rPr lang="en-US" sz="1200" dirty="0" err="1">
                <a:solidFill>
                  <a:srgbClr val="000000"/>
                </a:solidFill>
                <a:latin typeface="Courier New" panose="02070309020205020404" pitchFamily="49" charset="0"/>
              </a:rPr>
              <a:t>pks,dep,pidx,didx</a:t>
            </a:r>
            <a:r>
              <a:rPr lang="en-US" sz="1200" dirty="0">
                <a:solidFill>
                  <a:srgbClr val="000000"/>
                </a:solidFill>
                <a:latin typeface="Courier New" panose="02070309020205020404" pitchFamily="49" charset="0"/>
              </a:rPr>
              <a:t>]=</a:t>
            </a:r>
            <a:r>
              <a:rPr lang="en-US" sz="1200" dirty="0" err="1">
                <a:solidFill>
                  <a:srgbClr val="000000"/>
                </a:solidFill>
                <a:latin typeface="Courier New" panose="02070309020205020404" pitchFamily="49" charset="0"/>
              </a:rPr>
              <a:t>peakdet</a:t>
            </a:r>
            <a:r>
              <a:rPr lang="en-US" sz="1200" dirty="0">
                <a:solidFill>
                  <a:srgbClr val="000000"/>
                </a:solidFill>
                <a:latin typeface="Courier New" panose="02070309020205020404" pitchFamily="49" charset="0"/>
              </a:rPr>
              <a:t>(sig2,th,</a:t>
            </a:r>
            <a:r>
              <a:rPr lang="en-US" sz="1200" dirty="0">
                <a:solidFill>
                  <a:srgbClr val="A020F0"/>
                </a:solidFill>
                <a:latin typeface="Courier New" panose="02070309020205020404" pitchFamily="49" charset="0"/>
              </a:rPr>
              <a:t>'theshold'</a:t>
            </a:r>
            <a:r>
              <a:rPr lang="en-US" sz="1200" dirty="0">
                <a:solidFill>
                  <a:srgbClr val="000000"/>
                </a:solidFill>
                <a:latin typeface="Courier New" panose="02070309020205020404" pitchFamily="49" charset="0"/>
              </a:rPr>
              <a:t>);</a:t>
            </a:r>
          </a:p>
          <a:p>
            <a:pPr lvl="0"/>
            <a:endParaRPr lang="en-US" dirty="0">
              <a:solidFill>
                <a:prstClr val="black"/>
              </a:solidFill>
            </a:endParaRPr>
          </a:p>
          <a:p>
            <a:pPr lvl="0"/>
            <a:r>
              <a:rPr lang="en-US" dirty="0">
                <a:solidFill>
                  <a:prstClr val="black"/>
                </a:solidFill>
              </a:rPr>
              <a:t>The magnitude of the peaks and depressions are stored in the vectors </a:t>
            </a:r>
            <a:r>
              <a:rPr lang="en-US" dirty="0" err="1">
                <a:solidFill>
                  <a:srgbClr val="FF0000"/>
                </a:solidFill>
              </a:rPr>
              <a:t>pks</a:t>
            </a:r>
            <a:r>
              <a:rPr lang="en-US" dirty="0">
                <a:solidFill>
                  <a:srgbClr val="FF0000"/>
                </a:solidFill>
              </a:rPr>
              <a:t> </a:t>
            </a:r>
            <a:r>
              <a:rPr lang="en-US" dirty="0">
                <a:solidFill>
                  <a:prstClr val="black"/>
                </a:solidFill>
              </a:rPr>
              <a:t>and </a:t>
            </a:r>
            <a:r>
              <a:rPr lang="en-US" dirty="0">
                <a:solidFill>
                  <a:srgbClr val="FF0000"/>
                </a:solidFill>
              </a:rPr>
              <a:t>dep</a:t>
            </a:r>
            <a:r>
              <a:rPr lang="en-US" dirty="0">
                <a:solidFill>
                  <a:prstClr val="black"/>
                </a:solidFill>
              </a:rPr>
              <a:t>.  The vectors </a:t>
            </a:r>
            <a:r>
              <a:rPr lang="en-US" dirty="0" err="1">
                <a:solidFill>
                  <a:srgbClr val="FF0000"/>
                </a:solidFill>
              </a:rPr>
              <a:t>pidx</a:t>
            </a:r>
            <a:r>
              <a:rPr lang="en-US" dirty="0">
                <a:solidFill>
                  <a:srgbClr val="FF0000"/>
                </a:solidFill>
              </a:rPr>
              <a:t> </a:t>
            </a:r>
            <a:r>
              <a:rPr lang="en-US" dirty="0">
                <a:solidFill>
                  <a:prstClr val="black"/>
                </a:solidFill>
              </a:rPr>
              <a:t>and </a:t>
            </a:r>
            <a:r>
              <a:rPr lang="en-US" dirty="0" err="1">
                <a:solidFill>
                  <a:srgbClr val="FF0000"/>
                </a:solidFill>
              </a:rPr>
              <a:t>pidy</a:t>
            </a:r>
            <a:r>
              <a:rPr lang="en-US" dirty="0">
                <a:solidFill>
                  <a:srgbClr val="FF0000"/>
                </a:solidFill>
              </a:rPr>
              <a:t> </a:t>
            </a:r>
            <a:r>
              <a:rPr lang="en-US" dirty="0">
                <a:solidFill>
                  <a:prstClr val="black"/>
                </a:solidFill>
              </a:rPr>
              <a:t>contain the indices of the location of the peaks and valleys in the sig2 array.  You pass the signal you want to process, sig2, the fraction of the signal that defines a peak, </a:t>
            </a:r>
            <a:r>
              <a:rPr lang="en-US" dirty="0" err="1">
                <a:solidFill>
                  <a:prstClr val="black"/>
                </a:solidFill>
              </a:rPr>
              <a:t>th</a:t>
            </a:r>
            <a:r>
              <a:rPr lang="en-US" dirty="0">
                <a:solidFill>
                  <a:prstClr val="black"/>
                </a:solidFill>
              </a:rPr>
              <a:t>, and the detection type (threshold or zero crossing). One must experiment with the magnitude of </a:t>
            </a:r>
            <a:r>
              <a:rPr lang="en-US" dirty="0" err="1">
                <a:solidFill>
                  <a:prstClr val="black"/>
                </a:solidFill>
              </a:rPr>
              <a:t>th</a:t>
            </a:r>
            <a:r>
              <a:rPr lang="en-US" dirty="0">
                <a:solidFill>
                  <a:prstClr val="black"/>
                </a:solidFill>
              </a:rPr>
              <a:t> and the span to detect only the peaks and valleys in the relevant signal and not the noise.  Please look at the function and understand what it does.</a:t>
            </a:r>
          </a:p>
        </p:txBody>
      </p:sp>
    </p:spTree>
    <p:extLst>
      <p:ext uri="{BB962C8B-B14F-4D97-AF65-F5344CB8AC3E}">
        <p14:creationId xmlns:p14="http://schemas.microsoft.com/office/powerpoint/2010/main" val="559916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828784" y="2772057"/>
            <a:ext cx="2264925" cy="1814400"/>
          </a:xfrm>
          <a:prstGeom prst="rect">
            <a:avLst/>
          </a:prstGeom>
        </p:spPr>
      </p:pic>
      <p:sp>
        <p:nvSpPr>
          <p:cNvPr id="5" name="Title 4"/>
          <p:cNvSpPr>
            <a:spLocks noGrp="1"/>
          </p:cNvSpPr>
          <p:nvPr>
            <p:ph type="title"/>
          </p:nvPr>
        </p:nvSpPr>
        <p:spPr/>
        <p:txBody>
          <a:bodyPr/>
          <a:lstStyle/>
          <a:p>
            <a:pPr algn="ctr"/>
            <a:r>
              <a:rPr lang="en-US" dirty="0" smtClean="0"/>
              <a:t>Spring constant data for Deliverable 1</a:t>
            </a:r>
            <a:endParaRPr lang="en-US" dirty="0"/>
          </a:p>
        </p:txBody>
      </p:sp>
    </p:spTree>
    <p:extLst>
      <p:ext uri="{BB962C8B-B14F-4D97-AF65-F5344CB8AC3E}">
        <p14:creationId xmlns:p14="http://schemas.microsoft.com/office/powerpoint/2010/main" val="1896085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7751" y="205946"/>
            <a:ext cx="5385204" cy="1477328"/>
          </a:xfrm>
          <a:prstGeom prst="rect">
            <a:avLst/>
          </a:prstGeom>
          <a:noFill/>
        </p:spPr>
        <p:txBody>
          <a:bodyPr wrap="square" rtlCol="0">
            <a:spAutoFit/>
          </a:bodyPr>
          <a:lstStyle/>
          <a:p>
            <a:r>
              <a:rPr lang="en-US" dirty="0" smtClean="0"/>
              <a:t>The following script file produces the plot below (with the exception you must adjust the </a:t>
            </a:r>
            <a:r>
              <a:rPr lang="en-US" dirty="0" err="1" smtClean="0"/>
              <a:t>th</a:t>
            </a:r>
            <a:r>
              <a:rPr lang="en-US" dirty="0" smtClean="0"/>
              <a:t> variable and uncomment the axis commands.  The peaks indicated by symbols. (The last slide has a link with a list of the symbol codes.)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6796" y="419859"/>
            <a:ext cx="6096528" cy="6248942"/>
          </a:xfrm>
          <a:prstGeom prst="rect">
            <a:avLst/>
          </a:prstGeom>
        </p:spPr>
      </p:pic>
      <p:pic>
        <p:nvPicPr>
          <p:cNvPr id="6" name="Picture 5"/>
          <p:cNvPicPr>
            <a:picLocks noChangeAspect="1"/>
          </p:cNvPicPr>
          <p:nvPr/>
        </p:nvPicPr>
        <p:blipFill>
          <a:blip r:embed="rId3"/>
          <a:stretch>
            <a:fillRect/>
          </a:stretch>
        </p:blipFill>
        <p:spPr>
          <a:xfrm>
            <a:off x="214184" y="1367481"/>
            <a:ext cx="5115697" cy="5347243"/>
          </a:xfrm>
          <a:prstGeom prst="rect">
            <a:avLst/>
          </a:prstGeom>
        </p:spPr>
      </p:pic>
    </p:spTree>
    <p:extLst>
      <p:ext uri="{BB962C8B-B14F-4D97-AF65-F5344CB8AC3E}">
        <p14:creationId xmlns:p14="http://schemas.microsoft.com/office/powerpoint/2010/main" val="120322964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7300" y="329184"/>
            <a:ext cx="6096000" cy="6528816"/>
          </a:xfrm>
          <a:prstGeom prst="rect">
            <a:avLst/>
          </a:prstGeom>
        </p:spPr>
      </p:pic>
      <p:sp>
        <p:nvSpPr>
          <p:cNvPr id="5" name="TextBox 4"/>
          <p:cNvSpPr txBox="1"/>
          <p:nvPr/>
        </p:nvSpPr>
        <p:spPr>
          <a:xfrm>
            <a:off x="558800" y="1905000"/>
            <a:ext cx="2730500" cy="646331"/>
          </a:xfrm>
          <a:prstGeom prst="rect">
            <a:avLst/>
          </a:prstGeom>
          <a:noFill/>
        </p:spPr>
        <p:txBody>
          <a:bodyPr wrap="square" rtlCol="0">
            <a:spAutoFit/>
          </a:bodyPr>
          <a:lstStyle/>
          <a:p>
            <a:r>
              <a:rPr lang="en-US" dirty="0" smtClean="0"/>
              <a:t>Modified code using the </a:t>
            </a:r>
            <a:r>
              <a:rPr lang="en-US" dirty="0" err="1" smtClean="0"/>
              <a:t>peakfinder</a:t>
            </a:r>
            <a:r>
              <a:rPr lang="en-US" dirty="0" smtClean="0"/>
              <a:t> function</a:t>
            </a:r>
            <a:endParaRPr lang="en-US" dirty="0"/>
          </a:p>
        </p:txBody>
      </p:sp>
    </p:spTree>
    <p:extLst>
      <p:ext uri="{BB962C8B-B14F-4D97-AF65-F5344CB8AC3E}">
        <p14:creationId xmlns:p14="http://schemas.microsoft.com/office/powerpoint/2010/main" val="26361809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Creating tables in </a:t>
            </a:r>
            <a:r>
              <a:rPr lang="en-US" dirty="0" err="1" smtClean="0"/>
              <a:t>Matlab</a:t>
            </a:r>
            <a:r>
              <a:rPr lang="en-US" dirty="0" smtClean="0"/>
              <a:t/>
            </a:r>
            <a:br>
              <a:rPr lang="en-US" dirty="0" smtClean="0"/>
            </a:br>
            <a:r>
              <a:rPr lang="en-US" sz="3100" dirty="0" smtClean="0"/>
              <a:t>The following code will create adequate tables in </a:t>
            </a:r>
            <a:r>
              <a:rPr lang="en-US" sz="3100" dirty="0" err="1" smtClean="0"/>
              <a:t>Matlab</a:t>
            </a:r>
            <a:r>
              <a:rPr lang="en-US" sz="3100" dirty="0" smtClean="0"/>
              <a:t>.</a:t>
            </a:r>
            <a:endParaRPr lang="en-US" sz="3100" dirty="0"/>
          </a:p>
        </p:txBody>
      </p:sp>
      <p:pic>
        <p:nvPicPr>
          <p:cNvPr id="4" name="Picture 3"/>
          <p:cNvPicPr>
            <a:picLocks noChangeAspect="1"/>
          </p:cNvPicPr>
          <p:nvPr/>
        </p:nvPicPr>
        <p:blipFill>
          <a:blip r:embed="rId2"/>
          <a:stretch>
            <a:fillRect/>
          </a:stretch>
        </p:blipFill>
        <p:spPr>
          <a:xfrm>
            <a:off x="691427" y="2279804"/>
            <a:ext cx="10809145" cy="2298391"/>
          </a:xfrm>
          <a:prstGeom prst="rect">
            <a:avLst/>
          </a:prstGeom>
        </p:spPr>
      </p:pic>
    </p:spTree>
    <p:extLst>
      <p:ext uri="{BB962C8B-B14F-4D97-AF65-F5344CB8AC3E}">
        <p14:creationId xmlns:p14="http://schemas.microsoft.com/office/powerpoint/2010/main" val="13306446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links</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www.mathworks.com/help/matlab/creating_plots/greek-letters-and-special-characters-in-graph-text.html</a:t>
            </a:r>
            <a:r>
              <a:rPr lang="en-US" dirty="0" smtClean="0"/>
              <a:t> - character codes for Greek symbols at end of link.</a:t>
            </a:r>
          </a:p>
          <a:p>
            <a:r>
              <a:rPr lang="en-US" dirty="0">
                <a:hlinkClick r:id="rId3"/>
              </a:rPr>
              <a:t>https://</a:t>
            </a:r>
            <a:r>
              <a:rPr lang="en-US" dirty="0" smtClean="0">
                <a:hlinkClick r:id="rId3"/>
              </a:rPr>
              <a:t>www.mathworks.com/help/matlab/ref/linespec.html</a:t>
            </a:r>
            <a:r>
              <a:rPr lang="en-US" dirty="0" smtClean="0"/>
              <a:t> - character codes for plot symbols, line style codes, and color codes.</a:t>
            </a:r>
          </a:p>
          <a:p>
            <a:endParaRPr lang="en-US" dirty="0"/>
          </a:p>
        </p:txBody>
      </p:sp>
    </p:spTree>
    <p:extLst>
      <p:ext uri="{BB962C8B-B14F-4D97-AF65-F5344CB8AC3E}">
        <p14:creationId xmlns:p14="http://schemas.microsoft.com/office/powerpoint/2010/main" val="1455888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 of the following slides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following slides contain detailed code examples to help accomplish tasks for the deliverables on the previous page.  It is not the only way to accomplish these tasks.  Most of these example codes can be slightly modified for use in subsequent assignments. This is one of the main goals of the assignment.</a:t>
            </a:r>
          </a:p>
          <a:p>
            <a:r>
              <a:rPr lang="en-US" dirty="0" smtClean="0"/>
              <a:t>While it may be annoying, I have saved these examples as pictures and you will not be able to copy and paste them in.  My hope is that typing them will help you remember these code examples.</a:t>
            </a:r>
          </a:p>
          <a:p>
            <a:r>
              <a:rPr lang="en-US" dirty="0" smtClean="0"/>
              <a:t>In most cases, just copying the code and making minor changes will enable you to fulfill the assignment.</a:t>
            </a:r>
          </a:p>
          <a:p>
            <a:r>
              <a:rPr lang="en-US" dirty="0" smtClean="0"/>
              <a:t>Engineers are expected to </a:t>
            </a:r>
            <a:r>
              <a:rPr lang="en-US" dirty="0"/>
              <a:t>precisely </a:t>
            </a:r>
            <a:r>
              <a:rPr lang="en-US" dirty="0" smtClean="0"/>
              <a:t>follow instructions however ridiculous they may seem.  A significant portion of the grade in this assignment is focused on having you demonstrate that you can do this.</a:t>
            </a:r>
          </a:p>
          <a:p>
            <a:r>
              <a:rPr lang="en-US" dirty="0" smtClean="0"/>
              <a:t>Most measurements have no better than 0.01% uncertainty.  This implies no more than four significant figures.  The number of significant figures implies a certain level of uncertainty e.g. k =7.345619 implies an uncertainty of 0.0000001%.  We will subtract points on all assignments that have unjustified significant figures.</a:t>
            </a:r>
          </a:p>
          <a:p>
            <a:endParaRPr lang="en-US" dirty="0"/>
          </a:p>
        </p:txBody>
      </p:sp>
    </p:spTree>
    <p:extLst>
      <p:ext uri="{BB962C8B-B14F-4D97-AF65-F5344CB8AC3E}">
        <p14:creationId xmlns:p14="http://schemas.microsoft.com/office/powerpoint/2010/main" val="2549827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10746" y="2800059"/>
            <a:ext cx="6096000" cy="3323987"/>
          </a:xfrm>
          <a:prstGeom prst="rect">
            <a:avLst/>
          </a:prstGeom>
        </p:spPr>
        <p:txBody>
          <a:bodyPr>
            <a:spAutoFit/>
          </a:bodyPr>
          <a:lstStyle/>
          <a:p>
            <a:r>
              <a:rPr lang="en-US" sz="1200" dirty="0">
                <a:solidFill>
                  <a:srgbClr val="228B22"/>
                </a:solidFill>
                <a:latin typeface="Courier New" panose="02070309020205020404" pitchFamily="49" charset="0"/>
              </a:rPr>
              <a:t>% Examples of cell mode.  All programs submitted for grading must be</a:t>
            </a:r>
          </a:p>
          <a:p>
            <a:r>
              <a:rPr lang="en-US" sz="1200" dirty="0">
                <a:solidFill>
                  <a:srgbClr val="228B22"/>
                </a:solidFill>
                <a:latin typeface="Courier New" panose="02070309020205020404" pitchFamily="49" charset="0"/>
              </a:rPr>
              <a:t>% self-contained in cell mode  Any functions must be submitted separately</a:t>
            </a:r>
          </a:p>
          <a:p>
            <a:r>
              <a:rPr lang="en-US" sz="1200" dirty="0">
                <a:solidFill>
                  <a:srgbClr val="228B22"/>
                </a:solidFill>
                <a:latin typeface="Courier New" panose="02070309020205020404" pitchFamily="49" charset="0"/>
              </a:rPr>
              <a:t>% in a zip file if there is more than one.</a:t>
            </a:r>
          </a:p>
          <a:p>
            <a:r>
              <a:rPr lang="en-US" sz="1200" dirty="0">
                <a:solidFill>
                  <a:srgbClr val="228B22"/>
                </a:solidFill>
                <a:latin typeface="Courier New" panose="02070309020205020404" pitchFamily="49" charset="0"/>
              </a:rPr>
              <a:t>%% Problem 1</a:t>
            </a:r>
          </a:p>
          <a:p>
            <a:r>
              <a:rPr lang="en-US" sz="1200" dirty="0">
                <a:solidFill>
                  <a:srgbClr val="000000"/>
                </a:solidFill>
                <a:latin typeface="Courier New" panose="02070309020205020404" pitchFamily="49" charset="0"/>
              </a:rPr>
              <a:t>b=</a:t>
            </a:r>
            <a:r>
              <a:rPr lang="en-US" sz="1200" dirty="0">
                <a:solidFill>
                  <a:srgbClr val="A020F0"/>
                </a:solidFill>
                <a:latin typeface="Courier New" panose="02070309020205020404" pitchFamily="49" charset="0"/>
              </a:rPr>
              <a:t>'Hello'</a:t>
            </a:r>
          </a:p>
          <a:p>
            <a:r>
              <a:rPr lang="en-US" sz="1200" dirty="0">
                <a:solidFill>
                  <a:srgbClr val="A020F0"/>
                </a:solidFill>
                <a:latin typeface="Courier New" panose="02070309020205020404" pitchFamily="49" charset="0"/>
              </a:rPr>
              <a:t> </a:t>
            </a:r>
          </a:p>
          <a:p>
            <a:r>
              <a:rPr lang="en-US" sz="1200" dirty="0">
                <a:solidFill>
                  <a:srgbClr val="228B22"/>
                </a:solidFill>
                <a:latin typeface="Courier New" panose="02070309020205020404" pitchFamily="49" charset="0"/>
              </a:rPr>
              <a:t>%% Problem 2</a:t>
            </a:r>
          </a:p>
          <a:p>
            <a:r>
              <a:rPr lang="en-US" sz="1200" dirty="0">
                <a:solidFill>
                  <a:srgbClr val="228B22"/>
                </a:solidFill>
                <a:latin typeface="Courier New" panose="02070309020205020404" pitchFamily="49" charset="0"/>
              </a:rPr>
              <a:t> </a:t>
            </a:r>
          </a:p>
          <a:p>
            <a:r>
              <a:rPr lang="en-US" sz="1200" dirty="0">
                <a:solidFill>
                  <a:srgbClr val="228B22"/>
                </a:solidFill>
                <a:latin typeface="Courier New" panose="02070309020205020404" pitchFamily="49" charset="0"/>
              </a:rPr>
              <a:t>% Right click in this section and select run this section or use the button</a:t>
            </a:r>
          </a:p>
          <a:p>
            <a:r>
              <a:rPr lang="en-US" sz="1200" dirty="0">
                <a:solidFill>
                  <a:srgbClr val="228B22"/>
                </a:solidFill>
                <a:latin typeface="Courier New" panose="02070309020205020404" pitchFamily="49" charset="0"/>
              </a:rPr>
              <a:t>% above that says run section.  </a:t>
            </a:r>
          </a:p>
          <a:p>
            <a:r>
              <a:rPr lang="en-US" sz="1200" dirty="0">
                <a:solidFill>
                  <a:srgbClr val="228B22"/>
                </a:solidFill>
                <a:latin typeface="Courier New" panose="02070309020205020404" pitchFamily="49" charset="0"/>
              </a:rPr>
              <a:t>% Selecting Run or F5 will run the entire program</a:t>
            </a:r>
          </a:p>
          <a:p>
            <a:r>
              <a:rPr lang="en-US" sz="1200" dirty="0">
                <a:solidFill>
                  <a:srgbClr val="000000"/>
                </a:solidFill>
                <a:latin typeface="Courier New" panose="02070309020205020404" pitchFamily="49" charset="0"/>
              </a:rPr>
              <a:t>c=</a:t>
            </a:r>
            <a:r>
              <a:rPr lang="en-US" sz="1200" dirty="0">
                <a:solidFill>
                  <a:srgbClr val="A020F0"/>
                </a:solidFill>
                <a:latin typeface="Courier New" panose="02070309020205020404" pitchFamily="49" charset="0"/>
              </a:rPr>
              <a:t>'This is the second </a:t>
            </a:r>
            <a:r>
              <a:rPr lang="en-US" sz="1200" dirty="0" err="1">
                <a:solidFill>
                  <a:srgbClr val="A020F0"/>
                </a:solidFill>
                <a:latin typeface="Courier New" panose="02070309020205020404" pitchFamily="49" charset="0"/>
              </a:rPr>
              <a:t>cell'</a:t>
            </a:r>
            <a:r>
              <a:rPr lang="en-US" sz="1200" dirty="0" err="1">
                <a:solidFill>
                  <a:srgbClr val="228B22"/>
                </a:solidFill>
                <a:latin typeface="Courier New" panose="02070309020205020404" pitchFamily="49" charset="0"/>
              </a:rPr>
              <a:t>%not</a:t>
            </a:r>
            <a:r>
              <a:rPr lang="en-US" sz="1200" dirty="0">
                <a:solidFill>
                  <a:srgbClr val="228B22"/>
                </a:solidFill>
                <a:latin typeface="Courier New" panose="02070309020205020404" pitchFamily="49" charset="0"/>
              </a:rPr>
              <a:t> putting the ; at the end of the line outputs the variable to the command window.</a:t>
            </a:r>
          </a:p>
          <a:p>
            <a:endParaRPr lang="en-US" sz="1200" dirty="0"/>
          </a:p>
        </p:txBody>
      </p:sp>
      <p:sp>
        <p:nvSpPr>
          <p:cNvPr id="4" name="TextBox 3"/>
          <p:cNvSpPr txBox="1"/>
          <p:nvPr/>
        </p:nvSpPr>
        <p:spPr>
          <a:xfrm>
            <a:off x="510746" y="395416"/>
            <a:ext cx="10948086" cy="1754326"/>
          </a:xfrm>
          <a:prstGeom prst="rect">
            <a:avLst/>
          </a:prstGeom>
          <a:noFill/>
        </p:spPr>
        <p:txBody>
          <a:bodyPr wrap="square" rtlCol="0">
            <a:spAutoFit/>
          </a:bodyPr>
          <a:lstStyle/>
          <a:p>
            <a:r>
              <a:rPr lang="en-US" b="1" dirty="0" smtClean="0"/>
              <a:t>Cell mode programming:  </a:t>
            </a:r>
            <a:r>
              <a:rPr lang="en-US" dirty="0" smtClean="0"/>
              <a:t>Inserting two % signs creates a cell that can be independently evaluated from the other parts of the script file.  We have asked you to provide your programs for three deliverables in in a single published code. The code below shows how it works and the screenshot shows how </a:t>
            </a:r>
            <a:r>
              <a:rPr lang="en-US" dirty="0" err="1" smtClean="0"/>
              <a:t>Matlab</a:t>
            </a:r>
            <a:r>
              <a:rPr lang="en-US" dirty="0" smtClean="0"/>
              <a:t> makes it visually apparent you are in a given cell by highlighting it in a sickly yellow.  </a:t>
            </a:r>
          </a:p>
          <a:p>
            <a:endParaRPr lang="en-US" dirty="0"/>
          </a:p>
          <a:p>
            <a:r>
              <a:rPr lang="en-US" dirty="0" smtClean="0"/>
              <a:t>You can run a section by clicking on the Run Section icon or by typing </a:t>
            </a:r>
            <a:r>
              <a:rPr lang="en-US" dirty="0" err="1" smtClean="0"/>
              <a:t>Cntrl</a:t>
            </a:r>
            <a:r>
              <a:rPr lang="en-US" dirty="0" smtClean="0"/>
              <a:t>-Enter when your cursor is in the cell.</a:t>
            </a:r>
            <a:endParaRPr lang="en-US" dirty="0"/>
          </a:p>
        </p:txBody>
      </p:sp>
      <p:pic>
        <p:nvPicPr>
          <p:cNvPr id="5" name="Picture 4"/>
          <p:cNvPicPr>
            <a:picLocks noChangeAspect="1"/>
          </p:cNvPicPr>
          <p:nvPr/>
        </p:nvPicPr>
        <p:blipFill rotWithShape="1">
          <a:blip r:embed="rId2"/>
          <a:srcRect r="45157" b="54213"/>
          <a:stretch/>
        </p:blipFill>
        <p:spPr>
          <a:xfrm>
            <a:off x="6606746" y="2800059"/>
            <a:ext cx="5260103" cy="2433421"/>
          </a:xfrm>
          <a:prstGeom prst="rect">
            <a:avLst/>
          </a:prstGeom>
        </p:spPr>
      </p:pic>
    </p:spTree>
    <p:extLst>
      <p:ext uri="{BB962C8B-B14F-4D97-AF65-F5344CB8AC3E}">
        <p14:creationId xmlns:p14="http://schemas.microsoft.com/office/powerpoint/2010/main" val="10420197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Entering, plotting, and fitting data</a:t>
            </a:r>
            <a:endParaRPr lang="en-US" dirty="0"/>
          </a:p>
        </p:txBody>
      </p:sp>
      <p:sp>
        <p:nvSpPr>
          <p:cNvPr id="3" name="Content Placeholder 2"/>
          <p:cNvSpPr>
            <a:spLocks noGrp="1"/>
          </p:cNvSpPr>
          <p:nvPr>
            <p:ph idx="1"/>
          </p:nvPr>
        </p:nvSpPr>
        <p:spPr/>
        <p:txBody>
          <a:bodyPr/>
          <a:lstStyle/>
          <a:p>
            <a:r>
              <a:rPr lang="en-US" dirty="0" smtClean="0"/>
              <a:t>We will use three ways to enter data</a:t>
            </a:r>
          </a:p>
          <a:p>
            <a:pPr lvl="1"/>
            <a:r>
              <a:rPr lang="en-US" dirty="0" smtClean="0"/>
              <a:t>Manual entry in spreadsheet style format</a:t>
            </a:r>
          </a:p>
          <a:p>
            <a:pPr lvl="1"/>
            <a:r>
              <a:rPr lang="en-US" dirty="0" smtClean="0"/>
              <a:t>Reading in from an Excel file using the </a:t>
            </a:r>
            <a:r>
              <a:rPr lang="en-US" dirty="0" err="1" smtClean="0"/>
              <a:t>xlsread</a:t>
            </a:r>
            <a:r>
              <a:rPr lang="en-US" dirty="0" smtClean="0"/>
              <a:t> command</a:t>
            </a:r>
          </a:p>
          <a:p>
            <a:pPr lvl="1"/>
            <a:r>
              <a:rPr lang="en-US" dirty="0" smtClean="0"/>
              <a:t>Reading in </a:t>
            </a:r>
            <a:r>
              <a:rPr lang="en-US" dirty="0"/>
              <a:t>structured </a:t>
            </a:r>
            <a:r>
              <a:rPr lang="en-US" dirty="0" smtClean="0"/>
              <a:t>data from an .</a:t>
            </a:r>
            <a:r>
              <a:rPr lang="en-US" dirty="0" err="1" smtClean="0"/>
              <a:t>lvm</a:t>
            </a:r>
            <a:r>
              <a:rPr lang="en-US" dirty="0" smtClean="0"/>
              <a:t> file (oscilloscope output) using </a:t>
            </a:r>
            <a:r>
              <a:rPr lang="en-US" dirty="0" err="1" smtClean="0"/>
              <a:t>importdata</a:t>
            </a:r>
            <a:endParaRPr lang="en-US" dirty="0" smtClean="0"/>
          </a:p>
          <a:p>
            <a:r>
              <a:rPr lang="en-US" dirty="0" smtClean="0"/>
              <a:t>We will use linear plots, log-linear plots, and log-log plots</a:t>
            </a:r>
          </a:p>
          <a:p>
            <a:r>
              <a:rPr lang="en-US" dirty="0" smtClean="0"/>
              <a:t>We will fit data to a linear equation, an exponential equation, and a power law equation.</a:t>
            </a:r>
            <a:endParaRPr lang="en-US" dirty="0"/>
          </a:p>
        </p:txBody>
      </p:sp>
    </p:spTree>
    <p:extLst>
      <p:ext uri="{BB962C8B-B14F-4D97-AF65-F5344CB8AC3E}">
        <p14:creationId xmlns:p14="http://schemas.microsoft.com/office/powerpoint/2010/main" val="39035068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a:t>You can manually enter data by clicking on the New Variable icon (</a:t>
            </a:r>
            <a:r>
              <a:rPr lang="en-US" sz="2400" dirty="0" smtClean="0"/>
              <a:t>circled).  When you click the New Variable icon, you will get a screen as shown below.  Note that it automatically switches you from the Home to the Variable tab.  Manually enter data from the next slide as shown below. You should rename the tab (I used </a:t>
            </a:r>
            <a:r>
              <a:rPr lang="en-US" sz="2400" dirty="0" err="1" smtClean="0"/>
              <a:t>TGdata</a:t>
            </a:r>
            <a:r>
              <a:rPr lang="en-US" sz="2400" dirty="0" smtClean="0"/>
              <a:t>) and it will rename the variable in the Workspace window. Save the data to a *.mat file by right clicking on the variable in the Workspace window.  The *.mat file can be loaded at another time.</a:t>
            </a:r>
            <a:endParaRPr lang="en-US" sz="2400" dirty="0"/>
          </a:p>
        </p:txBody>
      </p:sp>
      <p:pic>
        <p:nvPicPr>
          <p:cNvPr id="6" name="Content Placeholder 5"/>
          <p:cNvPicPr>
            <a:picLocks noGrp="1" noChangeAspect="1"/>
          </p:cNvPicPr>
          <p:nvPr>
            <p:ph idx="1"/>
          </p:nvPr>
        </p:nvPicPr>
        <p:blipFill rotWithShape="1">
          <a:blip r:embed="rId2"/>
          <a:srcRect r="17398" b="27272"/>
          <a:stretch/>
        </p:blipFill>
        <p:spPr>
          <a:xfrm>
            <a:off x="5058384" y="1973284"/>
            <a:ext cx="7002766" cy="3853583"/>
          </a:xfrm>
          <a:prstGeom prst="rect">
            <a:avLst/>
          </a:prstGeom>
        </p:spPr>
      </p:pic>
      <p:pic>
        <p:nvPicPr>
          <p:cNvPr id="4" name="Content Placeholder 5"/>
          <p:cNvPicPr>
            <a:picLocks noChangeAspect="1"/>
          </p:cNvPicPr>
          <p:nvPr/>
        </p:nvPicPr>
        <p:blipFill rotWithShape="1">
          <a:blip r:embed="rId3"/>
          <a:srcRect r="45762" b="74247"/>
          <a:stretch/>
        </p:blipFill>
        <p:spPr>
          <a:xfrm>
            <a:off x="838200" y="4093553"/>
            <a:ext cx="5965437" cy="1770300"/>
          </a:xfrm>
          <a:prstGeom prst="rect">
            <a:avLst/>
          </a:prstGeom>
        </p:spPr>
      </p:pic>
      <p:sp>
        <p:nvSpPr>
          <p:cNvPr id="5" name="Oval 4"/>
          <p:cNvSpPr/>
          <p:nvPr/>
        </p:nvSpPr>
        <p:spPr>
          <a:xfrm>
            <a:off x="2587306" y="4322829"/>
            <a:ext cx="645710" cy="2493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68906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Arrays in </a:t>
            </a:r>
            <a:r>
              <a:rPr lang="en-US" dirty="0" err="1" smtClean="0"/>
              <a:t>Matlab</a:t>
            </a:r>
            <a:r>
              <a:rPr lang="en-US" dirty="0" smtClean="0"/>
              <a:t/>
            </a:r>
            <a:br>
              <a:rPr lang="en-US" dirty="0" smtClean="0"/>
            </a:br>
            <a:r>
              <a:rPr lang="en-US" sz="2700" dirty="0" smtClean="0"/>
              <a:t>These descriptors will be useful in plot commands and restricting which rows you process.</a:t>
            </a:r>
            <a:endParaRPr lang="en-US" sz="2700" dirty="0"/>
          </a:p>
        </p:txBody>
      </p:sp>
      <p:sp>
        <p:nvSpPr>
          <p:cNvPr id="3" name="Content Placeholder 2"/>
          <p:cNvSpPr>
            <a:spLocks noGrp="1"/>
          </p:cNvSpPr>
          <p:nvPr>
            <p:ph idx="1"/>
          </p:nvPr>
        </p:nvSpPr>
        <p:spPr/>
        <p:txBody>
          <a:bodyPr>
            <a:normAutofit lnSpcReduction="10000"/>
          </a:bodyPr>
          <a:lstStyle/>
          <a:p>
            <a:r>
              <a:rPr lang="en-US" dirty="0" err="1" smtClean="0"/>
              <a:t>TGData</a:t>
            </a:r>
            <a:r>
              <a:rPr lang="en-US" dirty="0" smtClean="0"/>
              <a:t> is a two-dimensional array</a:t>
            </a:r>
          </a:p>
          <a:p>
            <a:r>
              <a:rPr lang="en-US" dirty="0" err="1" smtClean="0"/>
              <a:t>TGData</a:t>
            </a:r>
            <a:r>
              <a:rPr lang="en-US" dirty="0" smtClean="0"/>
              <a:t>(:,1) refers to all of the data in column 1</a:t>
            </a:r>
          </a:p>
          <a:p>
            <a:r>
              <a:rPr lang="en-US" dirty="0" err="1" smtClean="0"/>
              <a:t>TGData</a:t>
            </a:r>
            <a:r>
              <a:rPr lang="en-US" dirty="0" smtClean="0"/>
              <a:t>(:,2) refers to all of the data in column 2</a:t>
            </a:r>
          </a:p>
          <a:p>
            <a:r>
              <a:rPr lang="en-US" dirty="0" err="1" smtClean="0"/>
              <a:t>TGData</a:t>
            </a:r>
            <a:r>
              <a:rPr lang="en-US" dirty="0" smtClean="0"/>
              <a:t>(1,</a:t>
            </a:r>
            <a:r>
              <a:rPr lang="en-US" dirty="0" smtClean="0">
                <a:sym typeface="Wingdings" panose="05000000000000000000" pitchFamily="2" charset="2"/>
              </a:rPr>
              <a:t>:) refers to the first row of data</a:t>
            </a:r>
          </a:p>
          <a:p>
            <a:r>
              <a:rPr lang="en-US" dirty="0" err="1" smtClean="0">
                <a:sym typeface="Wingdings" panose="05000000000000000000" pitchFamily="2" charset="2"/>
              </a:rPr>
              <a:t>TGData</a:t>
            </a:r>
            <a:r>
              <a:rPr lang="en-US" dirty="0" smtClean="0">
                <a:sym typeface="Wingdings" panose="05000000000000000000" pitchFamily="2" charset="2"/>
              </a:rPr>
              <a:t>(5,:) refers to the fifth row of data</a:t>
            </a:r>
          </a:p>
          <a:p>
            <a:r>
              <a:rPr lang="en-US" dirty="0" err="1" smtClean="0">
                <a:sym typeface="Wingdings" panose="05000000000000000000" pitchFamily="2" charset="2"/>
              </a:rPr>
              <a:t>TGData</a:t>
            </a:r>
            <a:r>
              <a:rPr lang="en-US" dirty="0" smtClean="0">
                <a:sym typeface="Wingdings" panose="05000000000000000000" pitchFamily="2" charset="2"/>
              </a:rPr>
              <a:t>(2:5,1) refers to rows 2 through 5 in column 1</a:t>
            </a:r>
          </a:p>
          <a:p>
            <a:r>
              <a:rPr lang="en-US" dirty="0" err="1" smtClean="0">
                <a:sym typeface="Wingdings" panose="05000000000000000000" pitchFamily="2" charset="2"/>
              </a:rPr>
              <a:t>TGData</a:t>
            </a:r>
            <a:r>
              <a:rPr lang="en-US" dirty="0" smtClean="0">
                <a:sym typeface="Wingdings" panose="05000000000000000000" pitchFamily="2" charset="2"/>
              </a:rPr>
              <a:t>(</a:t>
            </a:r>
            <a:r>
              <a:rPr lang="en-US" dirty="0" err="1" smtClean="0">
                <a:sym typeface="Wingdings" panose="05000000000000000000" pitchFamily="2" charset="2"/>
              </a:rPr>
              <a:t>i:j,k</a:t>
            </a:r>
            <a:r>
              <a:rPr lang="en-US" dirty="0" smtClean="0">
                <a:sym typeface="Wingdings" panose="05000000000000000000" pitchFamily="2" charset="2"/>
              </a:rPr>
              <a:t>) refers to rows </a:t>
            </a:r>
            <a:r>
              <a:rPr lang="en-US" dirty="0" err="1" smtClean="0">
                <a:sym typeface="Wingdings" panose="05000000000000000000" pitchFamily="2" charset="2"/>
              </a:rPr>
              <a:t>i</a:t>
            </a:r>
            <a:r>
              <a:rPr lang="en-US" dirty="0" smtClean="0">
                <a:sym typeface="Wingdings" panose="05000000000000000000" pitchFamily="2" charset="2"/>
              </a:rPr>
              <a:t> through j in column k.  It is usually more convenient to use variables to specify rows and columns rather than numbers that might change when your criteria for selecting them change.</a:t>
            </a:r>
            <a:endParaRPr lang="en-US" dirty="0"/>
          </a:p>
        </p:txBody>
      </p:sp>
    </p:spTree>
    <p:extLst>
      <p:ext uri="{BB962C8B-B14F-4D97-AF65-F5344CB8AC3E}">
        <p14:creationId xmlns:p14="http://schemas.microsoft.com/office/powerpoint/2010/main" val="12246207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11053</TotalTime>
  <Words>4645</Words>
  <Application>Microsoft Office PowerPoint</Application>
  <PresentationFormat>Widescreen</PresentationFormat>
  <Paragraphs>182</Paragraphs>
  <Slides>43</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1" baseType="lpstr">
      <vt:lpstr>Arial</vt:lpstr>
      <vt:lpstr>Calibri</vt:lpstr>
      <vt:lpstr>Calibri Light</vt:lpstr>
      <vt:lpstr>Courier New</vt:lpstr>
      <vt:lpstr>Symbol</vt:lpstr>
      <vt:lpstr>Wingdings</vt:lpstr>
      <vt:lpstr>Office Theme</vt:lpstr>
      <vt:lpstr>Equation</vt:lpstr>
      <vt:lpstr>Matlab tools for ME 646</vt:lpstr>
      <vt:lpstr>Goals of this exercise</vt:lpstr>
      <vt:lpstr>Deliverables – You must create a single script file where the different sections are separated using cell mode programming (i.e. %% Part1) for the first three bullets.  Use the Matlab Publish capability to publish the code and the plots to a pdf (you must set publishing options to pdf). (You must suppress console output for these files by making sure that all variable statements have ; at the end of the line.  The = sign is highlighted in brown for those lines that do not have the ;.) Also, include the Excel Spreadsheet for the fourth bullet. These must be both uploaded to Canvas for the assignment</vt:lpstr>
      <vt:lpstr>Spring constant data for Deliverable 1</vt:lpstr>
      <vt:lpstr>Purpose of the following slides</vt:lpstr>
      <vt:lpstr>PowerPoint Presentation</vt:lpstr>
      <vt:lpstr>Entering, plotting, and fitting data</vt:lpstr>
      <vt:lpstr>You can manually enter data by clicking on the New Variable icon (circled).  When you click the New Variable icon, you will get a screen as shown below.  Note that it automatically switches you from the Home to the Variable tab.  Manually enter data from the next slide as shown below. You should rename the tab (I used TGdata) and it will rename the variable in the Workspace window. Save the data to a *.mat file by right clicking on the variable in the Workspace window.  The *.mat file can be loaded at another time.</vt:lpstr>
      <vt:lpstr>Arrays in Matlab These descriptors will be useful in plot commands and restricting which rows you process.</vt:lpstr>
      <vt:lpstr>Add the data to the variable sheet and plot the data using the plot command just above the plot by entering in the editor window.  (You can’t copy and paste it because it is saved as an image.)  You should always plot discretely obtained data as discrete points when it was obtained individually.  Use smaller markers, e.g. ‘.’, when the data is denser.  Do not use markers where the data is almost continuous.  Se the last page of this PowerPoint to find a link with all the character codes for line style and color and plot symbols.  For subsequent reports in Word or presentations in PowerPoint, use Edit, Copy figure, and then paste it into Word or PowerPoint.  The low quality figures that will result from using screen shots, Paint, etc. will be graded as if you did not turn in a plot. There are some issues with plots from Apple computers – we will work with you on these.</vt:lpstr>
      <vt:lpstr>You need to be able to label the axes and control the min and max of the axes.  The text box below gives you the tools to do so. Enter them into the editor window and save it as a script. I did not choose the best values of axis limits in this plot.  I recommend using variables, xmin, xmax, etc. in the axis command because you may be able to control the limits using programmed criteria.</vt:lpstr>
      <vt:lpstr>Simple examples of using plot command for later You will not be able to cut and paste these into your program because of the embedded formatting There are many more options that you can access with guidance from Help Plot</vt:lpstr>
      <vt:lpstr>Plotting using hold on and hold off</vt:lpstr>
      <vt:lpstr>Data fitting: Linear Regression</vt:lpstr>
      <vt:lpstr>PowerPoint Presentation</vt:lpstr>
      <vt:lpstr>PowerPoint Presentation</vt:lpstr>
      <vt:lpstr>PowerPoint Presentation</vt:lpstr>
      <vt:lpstr>PowerPoint Presentation</vt:lpstr>
      <vt:lpstr>polyfit command</vt:lpstr>
      <vt:lpstr>The data that we provided exhibits a linear dependence.  We want you to plot a best fit line  using the polyfit command to generate the first order fit constants.  Create a new vector that has the best fit values for each x value using the constants from polyfit and the x data from TGdata.  Using the x data column restricts the line to the region you used for the best fit line.  You can use the linespec option to change the color of the lines, the marker types and sizes, and the style of the lines.  It is a matter of personal taste, but, using a single plot command to plot multiple data pairs is efficient in that you do not need to use hold on/hold off.  The downside is that it creates long command lines.  I find debugging programs with extensive hold on/hold off statements to be frustrating – I will get over it.</vt:lpstr>
      <vt:lpstr>Linear regression for linear equation with zero intercept</vt:lpstr>
      <vt:lpstr>Purpose of the following slides</vt:lpstr>
      <vt:lpstr>Thermistor constant determination by data fitting</vt:lpstr>
      <vt:lpstr>Sometimes, you do not have the exponential fit option.  You can use a linear fit if you transform the equation by taking the log or ln of both sides.    The program on the next page shows you how to input data from an Excel file, plot a semilog plot, and fit a transformed exponential function using polyfit.    The equation for the resistance of a thermistor as a function of temperature is given to the right.  Taking the natural log of both sides of the equation gives a linear equation that you can fit with polyfit.  You must create new variables for y and x that are ln(R) and 1/T, respectively. The first term from polyfit will be . You must use the second term from polyfit to solve for Ro with knowledge of   and To.</vt:lpstr>
      <vt:lpstr>Read in thermistor.xlsx, plot R vs. T and R vs. 1/T on a semilog plot.  Transform the data to a linear equation using the method on the previous page.  Use polyfit to determine  and Ro on the transformed data. Then, create a fit line using the x data, plot the fit, and list the fit constants on the plot. The example shows how to use num2str to convert a number to a string variable and strcat to concatenate (combine) string variables.  It also shows how to create a subscript and Greek letters. The _ gives a subscript and ^ gives a superscript.  The subplot command allows two stacked graphs.  </vt:lpstr>
      <vt:lpstr>Same data and plotting format but uses exp1 fit option instead of polyfit.  Reads in data using slightly different strategy. The a:a reads in all of the data in column a.  Loading it into a specific variable saves memory (which is not always a problem but it is good practice to conserve memory).  You can specify the rows you want to load if desired.</vt:lpstr>
      <vt:lpstr>PowerPoint Presentation</vt:lpstr>
      <vt:lpstr>Deliverable 4</vt:lpstr>
      <vt:lpstr>PowerPoint Presentation</vt:lpstr>
      <vt:lpstr>PowerPoint Presentation</vt:lpstr>
      <vt:lpstr>PowerPoint Presentation</vt:lpstr>
      <vt:lpstr>Working with time series data – Deliverable 3</vt:lpstr>
      <vt:lpstr>Working with time series data </vt:lpstr>
      <vt:lpstr>Importdata command for .lvm files, baseline extraction, determination of event start (trigger).  The NI workstations produce .lvm files that have a number of text lines at the beginning that cannot be ignored.  The importdata command allows you to import all of the data in the file into a structured variable that has text components and data components.  One must independently determine the number of text lines prior to importing the data.  We supply a file hammer.lvm that has 29 header lines.  Type in the code below to obtain the plot to the right.</vt:lpstr>
      <vt:lpstr>Note that the event does not start at t = 0.  We identify the initial time of the event by analyzing the baseline data to determine the average value and the standard deviation.  One must decide how far to analyze the baseline by inspection.  Then, step through the data until the signal is different from the average value by some multiple of the standard deviations.  Five standard deviations is usually enough.    Use the zoom button on the plot menu to zoom in on the baseline.  On this plot, we can see that the event starts at about -0.003 seconds.  To be safe, determine the average and standard deviation of the data for times less than -0.0035 seconds.   Then, probe the voltage array to find the row (array index) where the signal is outside of the five standard deviation range.</vt:lpstr>
      <vt:lpstr>PowerPoint Presentation</vt:lpstr>
      <vt:lpstr>PowerPoint Presentation</vt:lpstr>
      <vt:lpstr>PowerPoint Presentation</vt:lpstr>
      <vt:lpstr>Peak detection</vt:lpstr>
      <vt:lpstr>PowerPoint Presentation</vt:lpstr>
      <vt:lpstr>PowerPoint Presentation</vt:lpstr>
      <vt:lpstr>Creating tables in Matlab The following code will create adequate tables in Matlab.</vt:lpstr>
      <vt:lpstr>Useful links</vt:lpstr>
    </vt:vector>
  </TitlesOfParts>
  <Company>University of New Hampshire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Matlab tools for ME 646</dc:title>
  <dc:creator>Owner</dc:creator>
  <cp:lastModifiedBy>todd gross</cp:lastModifiedBy>
  <cp:revision>226</cp:revision>
  <dcterms:created xsi:type="dcterms:W3CDTF">2015-01-15T13:03:11Z</dcterms:created>
  <dcterms:modified xsi:type="dcterms:W3CDTF">2019-01-18T14:20:15Z</dcterms:modified>
</cp:coreProperties>
</file>