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1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C0D2D-BE92-48EE-B45C-C03E06F2AF18}" v="2209" dt="2019-12-06T00:59:06.990"/>
    <p1510:client id="{7D5C11CB-2AF8-4D7A-9046-D3FA8315F747}" v="370" dt="2019-12-06T15:24:01.694"/>
    <p1510:client id="{A3D05B47-4DC8-F041-B608-9622F34414E0}" v="337" dt="2019-12-05T23:14:2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69C91-F378-43E5-9C8C-7DE20FF56B4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6D8C-F6AA-4641-9CA6-F464011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B73CA-6BB4-4522-8FCA-39CDE4F2AD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9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B73CA-6BB4-4522-8FCA-39CDE4F2AD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05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B73CA-6BB4-4522-8FCA-39CDE4F2AD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3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B73CA-6BB4-4522-8FCA-39CDE4F2AD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65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B73CA-6BB4-4522-8FCA-39CDE4F2AD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21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B73CA-6BB4-4522-8FCA-39CDE4F2AD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449A-9E6A-47BF-BDFD-89B9B8145C1C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77D-8F5A-4BEE-ACD4-3AFA6A8BFBCB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CB5C-6A32-42BC-9F02-802FCBB89D6C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DED2-1D5D-4ADD-9DDC-34B7E455C1A0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69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BD5A-58B6-4905-B599-7CE84A512C28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A7DB-19F3-4D22-8D76-DA9C1862F734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ACC7-16C0-4805-9A8F-B67BFC61689D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759A-5D6A-490E-A30C-DAD6C9B7B21F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9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07C2-9FB6-4B8E-9B7C-2DFA2327940F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9EFD-37FD-4483-8B8B-50C3E3460A9A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7B0F-2114-42E7-B86A-D79F91B10DB9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C4D-F235-42B7-857F-BBE415AE4478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B02-A207-44A6-9429-C55A77590317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E854-2035-4B18-8242-1275B68D6A21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B66-159C-4A54-AE0E-6AA66EF64AA0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9E4F-A195-4CCC-BF1E-8B7180A85B85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8E3-BE7A-4892-A8DD-8F81EAF4787A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550558-304D-4B2B-B94B-44E4B8FAD338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University of New Hampshire</a:t>
              </a:r>
            </a:p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033AEAFF-FA4F-4654-8A09-B477DE0A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6164" y="2306972"/>
            <a:ext cx="5259667" cy="1094848"/>
          </a:xfrm>
        </p:spPr>
        <p:txBody>
          <a:bodyPr>
            <a:normAutofit fontScale="85000" lnSpcReduction="10000"/>
          </a:bodyPr>
          <a:lstStyle/>
          <a:p>
            <a:r>
              <a:rPr lang="en-US" sz="2800">
                <a:effectLst/>
              </a:rPr>
              <a:t>Experimental Performance Analysis of </a:t>
            </a:r>
          </a:p>
          <a:p>
            <a:r>
              <a:rPr lang="en-US" sz="2800">
                <a:effectLst/>
              </a:rPr>
              <a:t>An Estes Rocket Engine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72E4B-5F6E-43CB-BC56-ECBFC43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3D033-886B-4A14-BCAE-FB09DD99573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B16BF-F8B1-4C6B-899C-4476A6D85CAE}"/>
              </a:ext>
            </a:extLst>
          </p:cNvPr>
          <p:cNvSpPr/>
          <p:nvPr/>
        </p:nvSpPr>
        <p:spPr>
          <a:xfrm>
            <a:off x="3047996" y="46127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u="sng"/>
              <a:t>Team Members</a:t>
            </a:r>
            <a:r>
              <a:rPr lang="en-US" sz="1200"/>
              <a:t> - Zach </a:t>
            </a:r>
            <a:r>
              <a:rPr lang="en-US" sz="1200" err="1"/>
              <a:t>Raboin</a:t>
            </a:r>
            <a:r>
              <a:rPr lang="en-US" sz="1200"/>
              <a:t>, Lucas Simmonds, Charlie Nitschelm</a:t>
            </a:r>
          </a:p>
          <a:p>
            <a:pPr algn="ctr"/>
            <a:r>
              <a:rPr lang="en-US" sz="1200" u="sng"/>
              <a:t>Advisor</a:t>
            </a:r>
            <a:r>
              <a:rPr lang="en-US" sz="1200"/>
              <a:t> - Alireza </a:t>
            </a:r>
            <a:r>
              <a:rPr lang="en-US" sz="1200" err="1"/>
              <a:t>Ebadi</a:t>
            </a:r>
            <a:endParaRPr lang="en-US" sz="1200" u="sn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EBC28-24D9-47FF-9E8C-CA1FC475C569}"/>
              </a:ext>
            </a:extLst>
          </p:cNvPr>
          <p:cNvSpPr txBox="1"/>
          <p:nvPr/>
        </p:nvSpPr>
        <p:spPr>
          <a:xfrm>
            <a:off x="5187189" y="3429000"/>
            <a:ext cx="181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 Senior Project</a:t>
            </a:r>
          </a:p>
        </p:txBody>
      </p: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4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05AC5-02DD-489D-963E-EA6FFAC3C531}"/>
              </a:ext>
            </a:extLst>
          </p:cNvPr>
          <p:cNvSpPr txBox="1"/>
          <p:nvPr/>
        </p:nvSpPr>
        <p:spPr>
          <a:xfrm>
            <a:off x="900506" y="1118808"/>
            <a:ext cx="4671467" cy="474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Objective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1173DAB-1167-46E5-AA64-8715287A859B}"/>
              </a:ext>
            </a:extLst>
          </p:cNvPr>
          <p:cNvSpPr txBox="1"/>
          <p:nvPr/>
        </p:nvSpPr>
        <p:spPr>
          <a:xfrm>
            <a:off x="6498769" y="1118809"/>
            <a:ext cx="5049763" cy="47476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Develop a well-designed testing procedure and full-proof analysis to determine the primary performance characteristics of rocket engines and compare their efficiency and power to engines used in the aerospace industry.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Tx/>
              <a:buChar char="-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Pressure and thrust measured with </a:t>
            </a:r>
            <a:r>
              <a:rPr lang="en-US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SenSym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300 psi Pressure Transducer and 100 lbf Load Cell.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Tx/>
              <a:buChar char="-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Pressure tap incorporated to shield transducer from high temperature combustion.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Tx/>
              <a:buChar char="-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Secured via high temperature epoxy and </a:t>
            </a:r>
            <a:r>
              <a:rPr lang="en-US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zipties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!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72E4B-5F6E-43CB-BC56-ECBFC43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5876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13D033-886B-4A14-BCAE-FB09DD99573A}" type="slidenum">
              <a:rPr kumimoji="0" lang="en-US" b="0" i="0" u="none" strike="noStrike" cap="none" spc="0" normalizeH="0" baseline="0" noProof="0" smtClean="0">
                <a:ln>
                  <a:noFill/>
                </a:ln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cap="none" spc="0" normalizeH="0" baseline="0" noProof="0">
              <a:ln>
                <a:noFill/>
              </a:ln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University of New Hampshire</a:t>
              </a:r>
            </a:p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05AC5-02DD-489D-963E-EA6FFAC3C531}"/>
              </a:ext>
            </a:extLst>
          </p:cNvPr>
          <p:cNvSpPr txBox="1"/>
          <p:nvPr/>
        </p:nvSpPr>
        <p:spPr>
          <a:xfrm>
            <a:off x="5146160" y="609599"/>
            <a:ext cx="5978072" cy="110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Experimental Setup </a:t>
            </a: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0D78F8DF-3E28-42C3-B1C8-5A591036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4" name="Picture 13" descr="A circuit board&#10;&#10;Description automatically generated">
            <a:extLst>
              <a:ext uri="{FF2B5EF4-FFF2-40B4-BE49-F238E27FC236}">
                <a16:creationId xmlns:a16="http://schemas.microsoft.com/office/drawing/2014/main" id="{AA82AF7D-A4EC-42A6-B7BE-29B482DD78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3513" r="14469" b="-3512"/>
          <a:stretch/>
        </p:blipFill>
        <p:spPr>
          <a:xfrm rot="5400000">
            <a:off x="141982" y="-152631"/>
            <a:ext cx="3513905" cy="3819169"/>
          </a:xfrm>
          <a:prstGeom prst="rect">
            <a:avLst/>
          </a:prstGeom>
        </p:spPr>
      </p:pic>
      <p:pic>
        <p:nvPicPr>
          <p:cNvPr id="11" name="Picture 10" descr="A picture containing indoor, floor, wall, table&#10;&#10;Description automatically generated">
            <a:extLst>
              <a:ext uri="{FF2B5EF4-FFF2-40B4-BE49-F238E27FC236}">
                <a16:creationId xmlns:a16="http://schemas.microsoft.com/office/drawing/2014/main" id="{B8E63BD8-E398-43D7-B12B-6395E323AB8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2369" r="24136" b="10096"/>
          <a:stretch/>
        </p:blipFill>
        <p:spPr bwMode="auto">
          <a:xfrm>
            <a:off x="-10649" y="3773010"/>
            <a:ext cx="3819169" cy="221941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73DAB-1167-46E5-AA64-8715287A859B}"/>
              </a:ext>
            </a:extLst>
          </p:cNvPr>
          <p:cNvSpPr txBox="1"/>
          <p:nvPr/>
        </p:nvSpPr>
        <p:spPr>
          <a:xfrm>
            <a:off x="5146160" y="1569777"/>
            <a:ext cx="5978072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59E3FF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59E3FF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 load 100 lbf load cell is used to capture the thrust of the engine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59E3FF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59E3FF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 300 </a:t>
            </a:r>
            <a:r>
              <a:rPr lang="en-US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psig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pressure transducer is used to measure the pressure at the exit of the nozzle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72E4B-5F6E-43CB-BC56-ECBFC43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13D033-886B-4A14-BCAE-FB09DD99573A}" type="slidenum">
              <a:rPr kumimoji="0" lang="en-US" b="0" i="0" u="none" strike="noStrike" cap="none" spc="0" normalizeH="0" baseline="0" noProof="0" smtClean="0">
                <a:ln>
                  <a:noFill/>
                </a:ln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University of New Hampshire</a:t>
              </a:r>
            </a:p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1F07EC8-1398-409C-B5BB-8B39B9EF35DC}"/>
              </a:ext>
            </a:extLst>
          </p:cNvPr>
          <p:cNvSpPr txBox="1"/>
          <p:nvPr/>
        </p:nvSpPr>
        <p:spPr>
          <a:xfrm>
            <a:off x="3277897" y="130711"/>
            <a:ext cx="19326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Pressure Transducer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5E654-238C-41B1-A5C1-51D681FD39DE}"/>
              </a:ext>
            </a:extLst>
          </p:cNvPr>
          <p:cNvSpPr txBox="1"/>
          <p:nvPr/>
        </p:nvSpPr>
        <p:spPr>
          <a:xfrm>
            <a:off x="2552901" y="1932538"/>
            <a:ext cx="14111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Nozzle Exit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060AD1-7286-4003-AE12-6DBAF60EF8A5}"/>
              </a:ext>
            </a:extLst>
          </p:cNvPr>
          <p:cNvCxnSpPr>
            <a:cxnSpLocks/>
          </p:cNvCxnSpPr>
          <p:nvPr/>
        </p:nvCxnSpPr>
        <p:spPr>
          <a:xfrm flipH="1">
            <a:off x="1171852" y="2250507"/>
            <a:ext cx="1665135" cy="7516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EC6EAD-B23E-4541-9030-030EF07188B5}"/>
              </a:ext>
            </a:extLst>
          </p:cNvPr>
          <p:cNvCxnSpPr>
            <a:cxnSpLocks/>
          </p:cNvCxnSpPr>
          <p:nvPr/>
        </p:nvCxnSpPr>
        <p:spPr>
          <a:xfrm flipH="1">
            <a:off x="1898934" y="449745"/>
            <a:ext cx="2167040" cy="19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98E5DB-F442-4F0B-A12A-E66866D7921F}"/>
              </a:ext>
            </a:extLst>
          </p:cNvPr>
          <p:cNvSpPr txBox="1"/>
          <p:nvPr/>
        </p:nvSpPr>
        <p:spPr>
          <a:xfrm>
            <a:off x="2443369" y="5403776"/>
            <a:ext cx="10991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Load Cell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195997-1234-49C5-AD68-7DCB9873363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047810" y="5210231"/>
            <a:ext cx="395559" cy="3628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8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05AC5-02DD-489D-963E-EA6FFAC3C531}"/>
              </a:ext>
            </a:extLst>
          </p:cNvPr>
          <p:cNvSpPr txBox="1"/>
          <p:nvPr/>
        </p:nvSpPr>
        <p:spPr>
          <a:xfrm>
            <a:off x="913795" y="609600"/>
            <a:ext cx="3078749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Data Acquisition Setup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173DAB-1167-46E5-AA64-8715287A859B}"/>
                  </a:ext>
                </a:extLst>
              </p:cNvPr>
              <p:cNvSpPr txBox="1"/>
              <p:nvPr/>
            </p:nvSpPr>
            <p:spPr>
              <a:xfrm>
                <a:off x="913795" y="1732449"/>
                <a:ext cx="3078749" cy="405875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15</m:t>
                    </m:r>
                  </m:oMath>
                </a14:m>
                <a:r>
                  <a:rPr lang="en-US" sz="160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VDC power supply is used for the pressure transducer 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:r>
                  <a:rPr lang="en-US" sz="160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 4.8VDC power supply is used for the load cell 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:r>
                  <a:rPr lang="en-US" sz="160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An AD620 Instrumentation Amplifier is used to provide a gain of 100 for the sensors 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:r>
                  <a:rPr lang="en-US" sz="160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 Data Acquisition instrument is used to read the data into LabView 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:r>
                  <a:rPr lang="en-US" sz="160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Data is then analyzed using MATLAB 2019a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173DAB-1167-46E5-AA64-8715287A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32449"/>
                <a:ext cx="3078749" cy="4058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72E4B-5F6E-43CB-BC56-ECBFC43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13D033-886B-4A14-BCAE-FB09DD99573A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2F2F2"/>
                </a:solidFill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2F2F2"/>
              </a:solidFill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University of New Hampshire</a:t>
              </a:r>
            </a:p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AutoShape 6" descr="https://files.slack.com/files-pri/T557UDY69-FRC2EDH61/image_from_ios.png">
            <a:extLst>
              <a:ext uri="{FF2B5EF4-FFF2-40B4-BE49-F238E27FC236}">
                <a16:creationId xmlns:a16="http://schemas.microsoft.com/office/drawing/2014/main" id="{BFD1E84D-72BB-4613-A8E5-30C1A7B8E2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5394" y="1066800"/>
            <a:ext cx="3400766" cy="34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5208F989-3A10-4F87-A1B7-C2F9B822802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3039" r="8814" b="8889"/>
          <a:stretch/>
        </p:blipFill>
        <p:spPr>
          <a:xfrm>
            <a:off x="4977578" y="1616509"/>
            <a:ext cx="5898223" cy="34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7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05AC5-02DD-489D-963E-EA6FFAC3C531}"/>
              </a:ext>
            </a:extLst>
          </p:cNvPr>
          <p:cNvSpPr txBox="1"/>
          <p:nvPr/>
        </p:nvSpPr>
        <p:spPr>
          <a:xfrm>
            <a:off x="-1572739" y="-46845"/>
            <a:ext cx="5978072" cy="132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93ADCD-3D2F-4331-AEA3-C84CBA9399AA}"/>
                  </a:ext>
                </a:extLst>
              </p:cNvPr>
              <p:cNvSpPr txBox="1"/>
              <p:nvPr/>
            </p:nvSpPr>
            <p:spPr>
              <a:xfrm>
                <a:off x="363378" y="1068914"/>
                <a:ext cx="6996209" cy="47848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59E3FF"/>
                  </a:buClr>
                  <a:buSzPct val="70000"/>
                  <a:buFont typeface="Wingdings 2" charset="2"/>
                </a:pPr>
                <a:r>
                  <a:rPr lang="en-US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The equation for thrust of a rocket engine is described as:</a:t>
                </a:r>
              </a:p>
              <a:p>
                <a:pPr algn="ctr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59E3FF"/>
                  </a:buClr>
                  <a:buSzPct val="70000"/>
                  <a:buFont typeface="Wingdings 2" charset="2"/>
                </a:pPr>
                <a:r>
                  <a:rPr lang="en-US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b>
                      <m:sSubPr>
                        <m:ctrlP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𝑎𝑚𝑏</m:t>
                        </m:r>
                      </m:sub>
                    </m:sSub>
                    <m:r>
                      <a:rPr lang="en-US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algn="ctr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59E3FF"/>
                  </a:buClr>
                  <a:buSzPct val="70000"/>
                  <a:buFont typeface="Wingdings 2" charset="2"/>
                </a:pPr>
                <a:endParaRPr lang="en-US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r>
                  <a:rPr lang="en-US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The specific impulse of a rocket engine defines its overall efficiency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b="0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endParaRPr lang="en-US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r>
                  <a:rPr lang="en-US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The specific impulse is a characteristic that tells how many seconds a rocket engine can produce 9.8 N of thrust while only using 1 kg of propellant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93ADCD-3D2F-4331-AEA3-C84CBA93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8" y="1068914"/>
                <a:ext cx="6996209" cy="478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7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A15B1-9CB8-4152-B501-7B6FA750EAA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5" y="1197355"/>
            <a:ext cx="3995592" cy="399559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72E4B-5F6E-43CB-BC56-ECBFC43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13D033-886B-4A14-BCAE-FB09DD99573A}" type="slidenum">
              <a:rPr kumimoji="0" lang="en-US" b="0" i="0" u="none" strike="noStrike" cap="none" spc="0" normalizeH="0" baseline="0" noProof="0" smtClean="0">
                <a:ln>
                  <a:noFill/>
                </a:ln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73DAB-1167-46E5-AA64-8715287A859B}"/>
              </a:ext>
            </a:extLst>
          </p:cNvPr>
          <p:cNvSpPr txBox="1"/>
          <p:nvPr/>
        </p:nvSpPr>
        <p:spPr>
          <a:xfrm>
            <a:off x="5146160" y="1569777"/>
            <a:ext cx="5978072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59E3FF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University of New Hampshire</a:t>
              </a:r>
            </a:p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8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93ADCD-3D2F-4331-AEA3-C84CBA9399AA}"/>
                  </a:ext>
                </a:extLst>
              </p:cNvPr>
              <p:cNvSpPr txBox="1"/>
              <p:nvPr/>
            </p:nvSpPr>
            <p:spPr>
              <a:xfrm>
                <a:off x="434401" y="778217"/>
                <a:ext cx="5978072" cy="35672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r>
                  <a:rPr lang="en-US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Thrust-to-weight ratio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endParaRPr lang="en-US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tx2"/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tx2"/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endParaRPr lang="en-US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C11515"/>
                  </a:buClr>
                  <a:buSzPct val="70000"/>
                  <a:buFont typeface="Wingdings 2" charset="2"/>
                </a:pPr>
                <a:r>
                  <a:rPr lang="en-US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Engines may have a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0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but with a low thrust-to-weight ratio it may not add any value to the rocket itself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93ADCD-3D2F-4331-AEA3-C84CBA93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1" y="778217"/>
                <a:ext cx="5978072" cy="3567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7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A15B1-9CB8-4152-B501-7B6FA750EAA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5" y="1197355"/>
            <a:ext cx="3995592" cy="399559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72E4B-5F6E-43CB-BC56-ECBFC43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13D033-886B-4A14-BCAE-FB09DD99573A}" type="slidenum">
              <a:rPr kumimoji="0" lang="en-US" b="0" i="0" u="none" strike="noStrike" cap="none" spc="0" normalizeH="0" baseline="0" noProof="0" smtClean="0">
                <a:ln>
                  <a:noFill/>
                </a:ln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73DAB-1167-46E5-AA64-8715287A859B}"/>
              </a:ext>
            </a:extLst>
          </p:cNvPr>
          <p:cNvSpPr txBox="1"/>
          <p:nvPr/>
        </p:nvSpPr>
        <p:spPr>
          <a:xfrm>
            <a:off x="5146160" y="1569777"/>
            <a:ext cx="5978072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59E3FF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University of New Hampshire</a:t>
              </a:r>
            </a:p>
            <a:p>
              <a:pPr marL="0" marR="0" lvl="0" indent="0" algn="ctr" defTabSz="121890" rtl="0" eaLnBrk="1" fontAlgn="auto" latinLnBrk="0" hangingPunct="1">
                <a:lnSpc>
                  <a:spcPct val="90000"/>
                </a:lnSpc>
                <a:spcBef>
                  <a:spcPts val="133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333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AB05F6-317C-486E-A690-3919E7F23B64}"/>
              </a:ext>
            </a:extLst>
          </p:cNvPr>
          <p:cNvSpPr txBox="1"/>
          <p:nvPr/>
        </p:nvSpPr>
        <p:spPr>
          <a:xfrm>
            <a:off x="-1572739" y="-46845"/>
            <a:ext cx="5978072" cy="132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292219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89A9-03A5-4058-A37B-23D7916B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Thrust Curve -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62CF-D745-43D8-950B-92F4A022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68BF9554-31C8-402B-BF37-0C767901D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59" y="3498574"/>
            <a:ext cx="3154546" cy="2365910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C7C3069-A943-4CF6-B368-7D68700A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4" y="3498574"/>
            <a:ext cx="3154547" cy="236591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0722AB06-AB38-4CE1-AB4F-6F6B14242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9" y="3525079"/>
            <a:ext cx="3154547" cy="236591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8672ABA5-42C0-4947-8CC8-6B67908CD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9" y="1837590"/>
            <a:ext cx="3154547" cy="1451907"/>
          </a:xfrm>
          <a:prstGeom prst="rect">
            <a:avLst/>
          </a:prstGeom>
        </p:spPr>
      </p:pic>
      <p:pic>
        <p:nvPicPr>
          <p:cNvPr id="17" name="Picture 16" descr="A picture containing water, group, kitchen, standing&#10;&#10;Description automatically generated">
            <a:extLst>
              <a:ext uri="{FF2B5EF4-FFF2-40B4-BE49-F238E27FC236}">
                <a16:creationId xmlns:a16="http://schemas.microsoft.com/office/drawing/2014/main" id="{D61B772A-2194-48BE-99F0-BAFABDF4F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4" y="1802526"/>
            <a:ext cx="3154547" cy="1486971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CD6ED6-7306-459F-95B4-F4C2A8DFC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59" y="1792952"/>
            <a:ext cx="3154546" cy="15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3E08-04F3-409A-8F01-83169627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3" y="272248"/>
            <a:ext cx="2761560" cy="970450"/>
          </a:xfrm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4BFE-8952-4B40-B3F0-987B92DF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Analyze the data to obtain engine parameters</a:t>
            </a:r>
          </a:p>
          <a:p>
            <a:r>
              <a:rPr lang="en-US"/>
              <a:t>Compare to industry engines (Merlin, Space Shuttle)</a:t>
            </a:r>
          </a:p>
          <a:p>
            <a:r>
              <a:rPr lang="en-US"/>
              <a:t>Write report to allow others to make the same setup, test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19E92-6D8D-4382-B2AA-A92D0D7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411</Words>
  <Application>Microsoft Office PowerPoint</Application>
  <PresentationFormat>Widescreen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Cambria Math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Thrust Curve - Comparison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Simmonds, Lucas P</dc:creator>
  <cp:lastModifiedBy>Charlie Nitschelm</cp:lastModifiedBy>
  <cp:revision>1</cp:revision>
  <dcterms:created xsi:type="dcterms:W3CDTF">2019-12-05T23:47:15Z</dcterms:created>
  <dcterms:modified xsi:type="dcterms:W3CDTF">2019-12-08T20:49:17Z</dcterms:modified>
</cp:coreProperties>
</file>