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59" r:id="rId4"/>
  </p:sldMasterIdLst>
  <p:notesMasterIdLst>
    <p:notesMasterId r:id="rId6"/>
  </p:notesMasterIdLst>
  <p:handoutMasterIdLst>
    <p:handoutMasterId r:id="rId7"/>
  </p:handoutMasterIdLst>
  <p:sldIdLst>
    <p:sldId id="266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101" d="100"/>
          <a:sy n="101" d="100"/>
        </p:scale>
        <p:origin x="166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8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8979" y="2226169"/>
            <a:ext cx="5938124" cy="2744326"/>
          </a:xfrm>
        </p:spPr>
        <p:txBody>
          <a:bodyPr anchor="b">
            <a:normAutofit/>
          </a:bodyPr>
          <a:lstStyle>
            <a:lvl1pPr algn="r">
              <a:defRPr sz="396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8979" y="4970499"/>
            <a:ext cx="5938124" cy="1592863"/>
          </a:xfrm>
        </p:spPr>
        <p:txBody>
          <a:bodyPr anchor="t">
            <a:normAutofit/>
          </a:bodyPr>
          <a:lstStyle>
            <a:lvl1pPr marL="0" indent="0" algn="r">
              <a:buNone/>
              <a:defRPr sz="1485" cap="all">
                <a:solidFill>
                  <a:schemeClr val="tx1"/>
                </a:solidFill>
              </a:defRPr>
            </a:lvl1pPr>
            <a:lvl2pPr marL="377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4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1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0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3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0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17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9360" y="6653321"/>
            <a:ext cx="1320165" cy="428202"/>
          </a:xfrm>
        </p:spPr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68979" y="6653321"/>
            <a:ext cx="4037515" cy="428202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2393" y="6653321"/>
            <a:ext cx="454713" cy="428202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64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5363916"/>
            <a:ext cx="8358427" cy="642303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1573" y="1056396"/>
            <a:ext cx="7226857" cy="358697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8" y="6006217"/>
            <a:ext cx="8358427" cy="559540"/>
          </a:xfrm>
        </p:spPr>
        <p:txBody>
          <a:bodyPr anchor="t">
            <a:normAutofit/>
          </a:bodyPr>
          <a:lstStyle>
            <a:lvl1pPr marL="0" indent="0">
              <a:buNone/>
              <a:defRPr sz="115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0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540759"/>
          </a:xfrm>
        </p:spPr>
        <p:txBody>
          <a:bodyPr anchor="ctr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3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5748" y="3799840"/>
            <a:ext cx="7704827" cy="4318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77192" indent="0">
              <a:buFontTx/>
              <a:buNone/>
              <a:defRPr/>
            </a:lvl2pPr>
            <a:lvl3pPr marL="754385" indent="0">
              <a:buFontTx/>
              <a:buNone/>
              <a:defRPr/>
            </a:lvl3pPr>
            <a:lvl4pPr marL="1131577" indent="0">
              <a:buFontTx/>
              <a:buNone/>
              <a:defRPr/>
            </a:lvl4pPr>
            <a:lvl5pPr marL="150877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61" y="4922520"/>
            <a:ext cx="8375703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37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9" y="3749725"/>
            <a:ext cx="8358426" cy="1664640"/>
          </a:xfrm>
        </p:spPr>
        <p:txBody>
          <a:bodyPr anchor="b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4365"/>
            <a:ext cx="8358426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59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7" y="4404360"/>
            <a:ext cx="8361735" cy="10075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1893"/>
            <a:ext cx="8361735" cy="1151467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34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1089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6" y="3972560"/>
            <a:ext cx="8358428" cy="949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1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995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54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409" y="690882"/>
            <a:ext cx="1780805" cy="5872481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90880"/>
            <a:ext cx="6461496" cy="5872480"/>
          </a:xfrm>
        </p:spPr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2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20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3749725"/>
            <a:ext cx="8358427" cy="1664640"/>
          </a:xfrm>
        </p:spPr>
        <p:txBody>
          <a:bodyPr anchor="b"/>
          <a:lstStyle>
            <a:lvl1pPr algn="l">
              <a:defRPr sz="3300" b="0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4" y="5414365"/>
            <a:ext cx="8358428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all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788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8" y="2427676"/>
            <a:ext cx="4121151" cy="4135685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063" y="2427679"/>
            <a:ext cx="4121149" cy="4135684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57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8" y="2514037"/>
            <a:ext cx="3884970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786" y="3252895"/>
            <a:ext cx="412246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5" y="2523633"/>
            <a:ext cx="3896321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4375" y="3252895"/>
            <a:ext cx="412115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8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545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5" y="2350911"/>
            <a:ext cx="3036730" cy="1554480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766" y="690881"/>
            <a:ext cx="5089446" cy="5872480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5" y="3905391"/>
            <a:ext cx="3036730" cy="2072640"/>
          </a:xfrm>
        </p:spPr>
        <p:txBody>
          <a:bodyPr anchor="t">
            <a:normAutofit/>
          </a:bodyPr>
          <a:lstStyle>
            <a:lvl1pPr marL="0" indent="0">
              <a:buNone/>
              <a:defRPr sz="1320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001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7" y="1813560"/>
            <a:ext cx="5085839" cy="1554480"/>
          </a:xfrm>
        </p:spPr>
        <p:txBody>
          <a:bodyPr anchor="b">
            <a:normAutofit/>
          </a:bodyPr>
          <a:lstStyle>
            <a:lvl1pPr algn="l">
              <a:defRPr sz="231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7409" y="1036320"/>
            <a:ext cx="2706804" cy="5181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7" y="3368040"/>
            <a:ext cx="5085839" cy="2072640"/>
          </a:xfrm>
        </p:spPr>
        <p:txBody>
          <a:bodyPr anchor="t">
            <a:normAutofit/>
          </a:bodyPr>
          <a:lstStyle>
            <a:lvl1pPr marL="0" indent="0">
              <a:buNone/>
              <a:defRPr sz="148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0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2427679"/>
            <a:ext cx="8358426" cy="4135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6470" y="6653321"/>
            <a:ext cx="1320165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787" y="6653321"/>
            <a:ext cx="6457819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502" y="6653321"/>
            <a:ext cx="454713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51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txStyles>
    <p:titleStyle>
      <a:lvl1pPr algn="l" defTabSz="377192" rtl="0" eaLnBrk="1" latinLnBrk="0" hangingPunct="1">
        <a:spcBef>
          <a:spcPct val="0"/>
        </a:spcBef>
        <a:buNone/>
        <a:defRPr sz="297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5745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48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2938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90130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15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73025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50217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74558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51751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28943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06136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5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7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6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54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4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4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04897" y="1815677"/>
            <a:ext cx="1600200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NOVEMBER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Development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22548" y="1813339"/>
            <a:ext cx="1600200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NOVEMBER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Projects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92756" y="1813339"/>
            <a:ext cx="1600200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err="1">
                  <a:solidFill>
                    <a:schemeClr val="tx1"/>
                  </a:solidFill>
                </a:rPr>
                <a:t>Joalda</a:t>
              </a:r>
              <a:r>
                <a:rPr lang="en-US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 err="1">
                  <a:solidFill>
                    <a:schemeClr val="tx1"/>
                  </a:solidFill>
                </a:rPr>
                <a:t>Morancy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Operations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8077" y="28650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9D9033AF-2248-40FA-9E09-2C5EC0CE2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10450" y="1117518"/>
            <a:ext cx="1600200" cy="421931"/>
            <a:chOff x="5016000" y="1040449"/>
            <a:chExt cx="2160000" cy="511431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1EFCDEF2-59EF-4EB8-929D-3D3A7A5FA64D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Libby </a:t>
              </a:r>
              <a:r>
                <a:rPr lang="en-US" sz="1000" b="1" dirty="0" err="1">
                  <a:solidFill>
                    <a:schemeClr val="tx1"/>
                  </a:solidFill>
                </a:rPr>
                <a:t>Loyd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2E58C083-7E4E-4DBF-B81F-8EB0FFF7CCD8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Executive Director</a:t>
              </a:r>
            </a:p>
          </p:txBody>
        </p:sp>
      </p:grpSp>
      <p:cxnSp>
        <p:nvCxnSpPr>
          <p:cNvPr id="255" name="Connector: Elbow 95" descr="decorative element">
            <a:extLst>
              <a:ext uri="{FF2B5EF4-FFF2-40B4-BE49-F238E27FC236}">
                <a16:creationId xmlns:a16="http://schemas.microsoft.com/office/drawing/2014/main" id="{2593C8BF-A776-4436-A06A-75C190FB6D4A}"/>
              </a:ext>
            </a:extLst>
          </p:cNvPr>
          <p:cNvCxnSpPr>
            <a:cxnSpLocks/>
            <a:stCxn id="198" idx="0"/>
            <a:endCxn id="122" idx="2"/>
          </p:cNvCxnSpPr>
          <p:nvPr/>
        </p:nvCxnSpPr>
        <p:spPr>
          <a:xfrm rot="16200000" flipV="1">
            <a:off x="3202963" y="-1690070"/>
            <a:ext cx="537768" cy="5077407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D38F8988-5D70-4077-A965-77C08002C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16968" y="2722260"/>
            <a:ext cx="1600200" cy="449136"/>
            <a:chOff x="4544127" y="3090121"/>
            <a:chExt cx="1388313" cy="544407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6E8D5469-95AB-4F47-82D2-B6BF7FF45DAF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Morgan Kainu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8E6671D-6AAC-435B-83A3-5F25DEE411CE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Spacevision </a:t>
              </a:r>
              <a:r>
                <a:rPr lang="en-US" sz="1000" b="1" dirty="0" err="1">
                  <a:solidFill>
                    <a:schemeClr val="bg1"/>
                  </a:solidFill>
                </a:rPr>
                <a:t>Liason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E468DF8B-4795-4E15-B308-BD9859F1F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44444" y="2713164"/>
            <a:ext cx="1600200" cy="449136"/>
            <a:chOff x="9744174" y="3090121"/>
            <a:chExt cx="1387558" cy="54440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8151FA2-9678-40B8-94B0-9DB3937383B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err="1">
                  <a:solidFill>
                    <a:schemeClr val="tx1"/>
                  </a:solidFill>
                </a:rPr>
                <a:t>Sumayya</a:t>
              </a:r>
              <a:r>
                <a:rPr lang="en-US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 err="1">
                  <a:solidFill>
                    <a:schemeClr val="tx1"/>
                  </a:solidFill>
                </a:rPr>
                <a:t>Abukhalil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E1FCBFB3-D2FF-438C-A2D0-BF7069F815A3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SEDS SAT 2 Manager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30B02833-52A5-4DE9-8170-E1C88A2D4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67677" y="3399607"/>
            <a:ext cx="1600200" cy="449136"/>
            <a:chOff x="9744174" y="3090121"/>
            <a:chExt cx="1387558" cy="544407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856B6B1-9180-43EF-A2B3-5EEAB09F8474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Alex Thornton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AD59AB16-B491-492A-A36A-B7E5DB471406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USRC Manager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29222066-2669-4417-9B1E-860C5481A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1059" y="3399607"/>
            <a:ext cx="1600200" cy="449136"/>
            <a:chOff x="4544127" y="3090121"/>
            <a:chExt cx="1388313" cy="544407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637BE63-1170-41CC-9510-E309DB06D1E1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Albert Lin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D889C3F1-7737-4390-8893-9AD3C72B42FA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Webmaster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04A0E36-F1A7-4679-9E0D-D0A2152A4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16970" y="4044414"/>
            <a:ext cx="1600202" cy="449135"/>
            <a:chOff x="4544126" y="3090122"/>
            <a:chExt cx="1388314" cy="544406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044A077-5C5B-4C1A-89F4-9004CB9FE72D}"/>
                </a:ext>
              </a:extLst>
            </p:cNvPr>
            <p:cNvSpPr/>
            <p:nvPr/>
          </p:nvSpPr>
          <p:spPr>
            <a:xfrm>
              <a:off x="4544126" y="3090122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Prem </a:t>
              </a:r>
              <a:r>
                <a:rPr lang="en-US" sz="1000" b="1" dirty="0" err="1">
                  <a:solidFill>
                    <a:schemeClr val="tx1"/>
                  </a:solidFill>
                </a:rPr>
                <a:t>Griddalur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BD3D22F-E2B8-444C-B45E-5ABA4EFD8F0C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Social Media Coordinator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3A3407A9-00B4-44E0-8833-BA21D2F9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16968" y="4697954"/>
            <a:ext cx="1600200" cy="449136"/>
            <a:chOff x="4544127" y="3090121"/>
            <a:chExt cx="1388313" cy="544407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FA64836C-FAD7-49F4-9FB5-04DE6E0B544C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DECEMBER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C926B727-9115-46A4-9CB0-7D63CFED19A8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Alumni Coordinator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DB1E9559-0415-45EB-8BD6-67C284E2F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59989" y="4048625"/>
            <a:ext cx="1600200" cy="449136"/>
            <a:chOff x="9744174" y="3090121"/>
            <a:chExt cx="1387558" cy="544407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8962841B-8134-4D15-834A-E24F716F8382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Nicole Chase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7A18AA54-1061-4B05-A719-3D261C808BF2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SSPI Manager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DDCCFCE8-CE3D-4E5E-9E85-A8BEE298D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56484" y="4729375"/>
            <a:ext cx="1600200" cy="449136"/>
            <a:chOff x="9744174" y="3090121"/>
            <a:chExt cx="1387558" cy="544407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EBAEE109-1662-452B-886A-E8D874CDA992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Justine Walker</a:t>
              </a: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BB38E128-00D5-47A2-8F36-903A2EE0A6CC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DALI Manager</a:t>
              </a:r>
            </a:p>
          </p:txBody>
        </p:sp>
      </p:grpSp>
      <p:cxnSp>
        <p:nvCxnSpPr>
          <p:cNvPr id="301" name="Connector: Elbow 95" descr="decorative element">
            <a:extLst>
              <a:ext uri="{FF2B5EF4-FFF2-40B4-BE49-F238E27FC236}">
                <a16:creationId xmlns:a16="http://schemas.microsoft.com/office/drawing/2014/main" id="{2B3C9A6D-BBE3-46B7-9F71-CC728D963B26}"/>
              </a:ext>
            </a:extLst>
          </p:cNvPr>
          <p:cNvCxnSpPr>
            <a:cxnSpLocks/>
            <a:stCxn id="32" idx="0"/>
            <a:endCxn id="199" idx="2"/>
          </p:cNvCxnSpPr>
          <p:nvPr/>
        </p:nvCxnSpPr>
        <p:spPr>
          <a:xfrm rot="5400000" flipH="1" flipV="1">
            <a:off x="4458905" y="261694"/>
            <a:ext cx="273890" cy="2829400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or: Elbow 95" descr="decorative element">
            <a:extLst>
              <a:ext uri="{FF2B5EF4-FFF2-40B4-BE49-F238E27FC236}">
                <a16:creationId xmlns:a16="http://schemas.microsoft.com/office/drawing/2014/main" id="{D8776BC3-CEA0-498B-A24F-50E1FF9DBFE5}"/>
              </a:ext>
            </a:extLst>
          </p:cNvPr>
          <p:cNvCxnSpPr>
            <a:cxnSpLocks/>
            <a:stCxn id="40" idx="0"/>
            <a:endCxn id="199" idx="2"/>
          </p:cNvCxnSpPr>
          <p:nvPr/>
        </p:nvCxnSpPr>
        <p:spPr>
          <a:xfrm rot="5400000" flipH="1" flipV="1">
            <a:off x="5414309" y="1219437"/>
            <a:ext cx="276228" cy="91625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or: Elbow 95" descr="decorative element">
            <a:extLst>
              <a:ext uri="{FF2B5EF4-FFF2-40B4-BE49-F238E27FC236}">
                <a16:creationId xmlns:a16="http://schemas.microsoft.com/office/drawing/2014/main" id="{22271F2F-7D66-47F9-9B1C-102B11E51EC3}"/>
              </a:ext>
            </a:extLst>
          </p:cNvPr>
          <p:cNvCxnSpPr>
            <a:cxnSpLocks/>
            <a:stCxn id="44" idx="0"/>
            <a:endCxn id="199" idx="2"/>
          </p:cNvCxnSpPr>
          <p:nvPr/>
        </p:nvCxnSpPr>
        <p:spPr>
          <a:xfrm rot="16200000" flipV="1">
            <a:off x="6374016" y="1175983"/>
            <a:ext cx="273890" cy="100082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or: Elbow 95" descr="decorative element">
            <a:extLst>
              <a:ext uri="{FF2B5EF4-FFF2-40B4-BE49-F238E27FC236}">
                <a16:creationId xmlns:a16="http://schemas.microsoft.com/office/drawing/2014/main" id="{1F9AAF91-41C8-46EB-BB2B-343AAD926707}"/>
              </a:ext>
            </a:extLst>
          </p:cNvPr>
          <p:cNvCxnSpPr>
            <a:cxnSpLocks/>
            <a:stCxn id="263" idx="0"/>
            <a:endCxn id="45" idx="2"/>
          </p:cNvCxnSpPr>
          <p:nvPr/>
        </p:nvCxnSpPr>
        <p:spPr>
          <a:xfrm rot="5400000" flipH="1" flipV="1">
            <a:off x="6808252" y="2487491"/>
            <a:ext cx="450689" cy="65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nector: Elbow 95" descr="decorative element">
            <a:extLst>
              <a:ext uri="{FF2B5EF4-FFF2-40B4-BE49-F238E27FC236}">
                <a16:creationId xmlns:a16="http://schemas.microsoft.com/office/drawing/2014/main" id="{E94B2976-F4A0-4A40-B911-ECF8A8D0ADC7}"/>
              </a:ext>
            </a:extLst>
          </p:cNvPr>
          <p:cNvCxnSpPr>
            <a:cxnSpLocks/>
            <a:endCxn id="41" idx="2"/>
          </p:cNvCxnSpPr>
          <p:nvPr/>
        </p:nvCxnSpPr>
        <p:spPr>
          <a:xfrm rot="5400000" flipH="1" flipV="1">
            <a:off x="4886974" y="2493537"/>
            <a:ext cx="457447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or: Elbow 95" descr="decorative element">
            <a:extLst>
              <a:ext uri="{FF2B5EF4-FFF2-40B4-BE49-F238E27FC236}">
                <a16:creationId xmlns:a16="http://schemas.microsoft.com/office/drawing/2014/main" id="{B9EF7524-05E5-4F22-AAE9-FD25EB765E7A}"/>
              </a:ext>
            </a:extLst>
          </p:cNvPr>
          <p:cNvCxnSpPr>
            <a:cxnSpLocks/>
            <a:stCxn id="257" idx="0"/>
            <a:endCxn id="33" idx="2"/>
          </p:cNvCxnSpPr>
          <p:nvPr/>
        </p:nvCxnSpPr>
        <p:spPr>
          <a:xfrm rot="16200000" flipV="1">
            <a:off x="2975071" y="2491968"/>
            <a:ext cx="459785" cy="79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C76E73-3D1E-48BD-A8D4-396C3097623B}"/>
              </a:ext>
            </a:extLst>
          </p:cNvPr>
          <p:cNvSpPr txBox="1"/>
          <p:nvPr/>
        </p:nvSpPr>
        <p:spPr>
          <a:xfrm>
            <a:off x="3779222" y="85825"/>
            <a:ext cx="265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SEDS USA Board and Staff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1226AB-B8FE-4145-BF18-476FAE9E02F8}"/>
              </a:ext>
            </a:extLst>
          </p:cNvPr>
          <p:cNvCxnSpPr>
            <a:cxnSpLocks/>
          </p:cNvCxnSpPr>
          <p:nvPr/>
        </p:nvCxnSpPr>
        <p:spPr>
          <a:xfrm>
            <a:off x="2038350" y="942394"/>
            <a:ext cx="0" cy="672565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345EED9-BBE0-4F6D-ACA1-E63A18A01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17646" y="5345911"/>
            <a:ext cx="1600200" cy="449136"/>
            <a:chOff x="4544127" y="3090121"/>
            <a:chExt cx="1388313" cy="54440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B54FB18-57A0-41FB-9BB7-072F52A7B079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NOVEMBER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99D333B-BFB4-4FE5-B3BD-E09EB367152E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>
                  <a:solidFill>
                    <a:schemeClr val="bg1"/>
                  </a:solidFill>
                </a:rPr>
                <a:t>Diversity and Inclusion Mgr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EFC48E1-1097-4125-B1FD-3EE65A7D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16207" y="5993868"/>
            <a:ext cx="1600200" cy="449136"/>
            <a:chOff x="4544127" y="3090121"/>
            <a:chExt cx="1388313" cy="54440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0D90B5C-898B-40B9-85F4-7630BE61039F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DECEMBER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649A9E7-AE05-4DD6-AD95-7F924ACBAF8F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Wiki Manager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00C1C79-8645-4DF9-AEA4-730E7B2A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04897" y="3381454"/>
            <a:ext cx="1600200" cy="449136"/>
            <a:chOff x="8010825" y="3090121"/>
            <a:chExt cx="1386544" cy="54440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1C0D2BF-55DC-4FAB-A42D-1C95F781ED8D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JANUARY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D3BC889-E49A-4EB0-8E7E-A6250C3DEF1F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Int Chapter Exp Manager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D35B882-A91D-48A1-BD8F-18E8BB153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6298" y="4040387"/>
            <a:ext cx="1600200" cy="449136"/>
            <a:chOff x="8010825" y="3090121"/>
            <a:chExt cx="1386544" cy="5444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F1C87BB-84E7-42C7-AEFF-2A4BC61BBB77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DECEMBER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DF83DC0-4AEB-4315-BA00-FB967AE848A1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Strategic Partnerships Cord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E964F05-2265-4744-B4FF-F38434ED2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56484" y="5386683"/>
            <a:ext cx="1600200" cy="449136"/>
            <a:chOff x="9744174" y="3090121"/>
            <a:chExt cx="1387558" cy="54440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3C61D32-6BFE-4324-8641-DAF55E69276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LATER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F14B5E1-C1AB-4B39-AE09-F053CC9D2604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BPC Manager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4464FD7-27C6-4300-B3DD-72D9A86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15939" y="2735075"/>
            <a:ext cx="1600197" cy="449138"/>
            <a:chOff x="8010825" y="3090121"/>
            <a:chExt cx="1386541" cy="54441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2F12A3B-D4E4-4872-8638-FD0B2E40233C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DECEMBER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8B667E9-1BC9-4840-AAAA-93AF601C7ABA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USA Chapter Exp Manager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FFB7C72-7D2F-420D-AD30-ACB218E23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2771" y="4734564"/>
            <a:ext cx="1600200" cy="449136"/>
            <a:chOff x="8010825" y="3090121"/>
            <a:chExt cx="1386544" cy="54440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E18707E-1E27-4633-B854-08FB7FB7822C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Morgan Kainu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052C3C4-34C6-4918-9496-FB9BA1B55352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Job Site Manager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55F3670-EE9E-41F9-8D7D-A8C557E8D542}"/>
              </a:ext>
            </a:extLst>
          </p:cNvPr>
          <p:cNvGrpSpPr/>
          <p:nvPr/>
        </p:nvGrpSpPr>
        <p:grpSpPr>
          <a:xfrm>
            <a:off x="133258" y="1871627"/>
            <a:ext cx="1600200" cy="609707"/>
            <a:chOff x="1505552" y="2334607"/>
            <a:chExt cx="1143943" cy="609707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8E0DD20E-05FE-4F1D-A583-143C67748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7C537AE-FE4E-4B40-A99D-C6A57C2EA7B2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George Sarkodie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6D35D3D-4A0A-4782-A652-80FCC30608FF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Vice Chair</a:t>
                </a:r>
              </a:p>
            </p:txBody>
          </p:sp>
        </p:grpSp>
        <p:cxnSp>
          <p:nvCxnSpPr>
            <p:cNvPr id="117" name="Straight Connector 116" descr="decorative element">
              <a:extLst>
                <a:ext uri="{FF2B5EF4-FFF2-40B4-BE49-F238E27FC236}">
                  <a16:creationId xmlns:a16="http://schemas.microsoft.com/office/drawing/2014/main" id="{C708B9A3-A0F7-4727-B263-D8680B94A9DE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23E4EC7-26EE-4E7C-BDE1-203847EC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3043" y="157819"/>
            <a:ext cx="1600200" cy="421931"/>
            <a:chOff x="5016000" y="1040449"/>
            <a:chExt cx="2160000" cy="51143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D26508B-E945-44BF-B992-20BC11927BB9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277309A-5072-4799-A187-0E13B5692DA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Chair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9585FDF-EB3C-4E4A-A1E4-B7819CB33109}"/>
              </a:ext>
            </a:extLst>
          </p:cNvPr>
          <p:cNvGrpSpPr/>
          <p:nvPr/>
        </p:nvGrpSpPr>
        <p:grpSpPr>
          <a:xfrm>
            <a:off x="154720" y="4437832"/>
            <a:ext cx="1600200" cy="609707"/>
            <a:chOff x="1505552" y="2334607"/>
            <a:chExt cx="1143943" cy="609707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4BBD8BBE-12AC-40A3-BEFB-4EECFBCD3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CF5E94D3-7604-4474-921F-13BAE71AF112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Matthew Barr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BE3906E-F7D9-4340-8EE2-0BCAC1AD0523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Treasurer</a:t>
                </a:r>
              </a:p>
            </p:txBody>
          </p:sp>
        </p:grpSp>
        <p:cxnSp>
          <p:nvCxnSpPr>
            <p:cNvPr id="125" name="Straight Connector 124" descr="decorative element">
              <a:extLst>
                <a:ext uri="{FF2B5EF4-FFF2-40B4-BE49-F238E27FC236}">
                  <a16:creationId xmlns:a16="http://schemas.microsoft.com/office/drawing/2014/main" id="{043419A3-E19F-4D89-BB27-5F0D0DE151D7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648B2E7-0A49-4B0D-A560-711CA2B529D4}"/>
              </a:ext>
            </a:extLst>
          </p:cNvPr>
          <p:cNvGrpSpPr/>
          <p:nvPr/>
        </p:nvGrpSpPr>
        <p:grpSpPr>
          <a:xfrm>
            <a:off x="133258" y="2727740"/>
            <a:ext cx="1600200" cy="609707"/>
            <a:chOff x="1505552" y="2334607"/>
            <a:chExt cx="1143943" cy="609707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69DC92D-38BA-4FA8-A041-D75292343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86C524A0-7E94-4F89-8211-15F14F274A74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Ian Burnell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E950649-8B18-4625-B301-7C1A14161276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Chair of CoC</a:t>
                </a:r>
              </a:p>
            </p:txBody>
          </p:sp>
        </p:grpSp>
        <p:cxnSp>
          <p:nvCxnSpPr>
            <p:cNvPr id="130" name="Straight Connector 129" descr="decorative element">
              <a:extLst>
                <a:ext uri="{FF2B5EF4-FFF2-40B4-BE49-F238E27FC236}">
                  <a16:creationId xmlns:a16="http://schemas.microsoft.com/office/drawing/2014/main" id="{41A0BA0D-0642-47FF-9092-F9A73DDB4F8B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8240B80-36F6-4F45-9FF3-7A157DC9EC06}"/>
              </a:ext>
            </a:extLst>
          </p:cNvPr>
          <p:cNvGrpSpPr/>
          <p:nvPr/>
        </p:nvGrpSpPr>
        <p:grpSpPr>
          <a:xfrm>
            <a:off x="154720" y="5303068"/>
            <a:ext cx="1600200" cy="609707"/>
            <a:chOff x="1505552" y="2334607"/>
            <a:chExt cx="1143943" cy="609707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EE1BFFE5-070A-4525-8CE9-BB50E441D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2D28FB9-9EAC-4F86-9C45-CE48B668DB0A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Obi </a:t>
                </a:r>
                <a:r>
                  <a:rPr lang="en-US" sz="1000" b="1" dirty="0" err="1">
                    <a:solidFill>
                      <a:prstClr val="black"/>
                    </a:solidFill>
                  </a:rPr>
                  <a:t>Anyadiegwu</a:t>
                </a:r>
                <a:endParaRPr lang="en-US" sz="10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71E8C8CF-ADF3-4441-9BD6-F4F324FB49F5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1</a:t>
                </a:r>
              </a:p>
            </p:txBody>
          </p:sp>
        </p:grpSp>
        <p:cxnSp>
          <p:nvCxnSpPr>
            <p:cNvPr id="135" name="Straight Connector 134" descr="decorative element">
              <a:extLst>
                <a:ext uri="{FF2B5EF4-FFF2-40B4-BE49-F238E27FC236}">
                  <a16:creationId xmlns:a16="http://schemas.microsoft.com/office/drawing/2014/main" id="{CA270908-3344-4F0C-B52F-241CFB4F8F7C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072A6F0-ABEC-4A9A-9EB9-5C2D7E4437EA}"/>
              </a:ext>
            </a:extLst>
          </p:cNvPr>
          <p:cNvGrpSpPr/>
          <p:nvPr/>
        </p:nvGrpSpPr>
        <p:grpSpPr>
          <a:xfrm>
            <a:off x="133258" y="3582786"/>
            <a:ext cx="1600200" cy="609707"/>
            <a:chOff x="1505552" y="2334607"/>
            <a:chExt cx="1143943" cy="609707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AD19C847-A3D7-43DE-8F13-C4C7C2561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A38C9D10-C7DC-474A-BD8F-1947E3042F64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Eitan Lis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3389C81-3EE9-4D64-8ACA-AA928A2B39CD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Secretary</a:t>
                </a:r>
              </a:p>
            </p:txBody>
          </p:sp>
        </p:grpSp>
        <p:cxnSp>
          <p:nvCxnSpPr>
            <p:cNvPr id="141" name="Straight Connector 140" descr="decorative element">
              <a:extLst>
                <a:ext uri="{FF2B5EF4-FFF2-40B4-BE49-F238E27FC236}">
                  <a16:creationId xmlns:a16="http://schemas.microsoft.com/office/drawing/2014/main" id="{20ED6A63-B248-4A19-AFEC-3717A3F70D48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1C66514-C505-4709-8BAF-24B4325835FC}"/>
              </a:ext>
            </a:extLst>
          </p:cNvPr>
          <p:cNvGrpSpPr/>
          <p:nvPr/>
        </p:nvGrpSpPr>
        <p:grpSpPr>
          <a:xfrm>
            <a:off x="154720" y="6158516"/>
            <a:ext cx="1600200" cy="609707"/>
            <a:chOff x="1505552" y="2334607"/>
            <a:chExt cx="1143943" cy="609707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5888B499-2722-40E4-8E64-B3C48E26C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F8590DF-66BD-477E-877E-4F647575B004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Mauricio Elizondo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66B55E4-15DC-4900-ADE9-F890A566DAAC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2</a:t>
                </a:r>
              </a:p>
            </p:txBody>
          </p:sp>
        </p:grpSp>
        <p:cxnSp>
          <p:nvCxnSpPr>
            <p:cNvPr id="146" name="Straight Connector 145" descr="decorative element">
              <a:extLst>
                <a:ext uri="{FF2B5EF4-FFF2-40B4-BE49-F238E27FC236}">
                  <a16:creationId xmlns:a16="http://schemas.microsoft.com/office/drawing/2014/main" id="{C1359E3B-F4BB-4EDC-BDEA-2082CC61BCF7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47DAC63-658F-4894-B6D4-5881A923F086}"/>
              </a:ext>
            </a:extLst>
          </p:cNvPr>
          <p:cNvSpPr txBox="1"/>
          <p:nvPr/>
        </p:nvSpPr>
        <p:spPr>
          <a:xfrm>
            <a:off x="145461" y="6875526"/>
            <a:ext cx="1728345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Board</a:t>
            </a:r>
          </a:p>
          <a:p>
            <a:pPr algn="ctr"/>
            <a:r>
              <a:rPr lang="en-US" sz="1050" dirty="0"/>
              <a:t>To develop new initiatives and projects to increase the impact of SEDS nationwide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A9FC83A-01C3-4ED1-ADCC-E35DECF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852" y="1053877"/>
            <a:ext cx="1600200" cy="421931"/>
            <a:chOff x="5016000" y="1040449"/>
            <a:chExt cx="2160000" cy="511431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6517DB1-8A12-4031-8637-42C81E110FC4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Libby </a:t>
              </a:r>
              <a:r>
                <a:rPr lang="en-US" sz="1000" b="1" dirty="0" err="1">
                  <a:solidFill>
                    <a:schemeClr val="tx1"/>
                  </a:solidFill>
                </a:rPr>
                <a:t>Loyd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9A0919C-4E07-47AE-82F4-1C7A3F7BBA9E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accent6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ED (Non-Voting)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F493271C-D840-4FA6-98AC-3A3AB72807FA}"/>
              </a:ext>
            </a:extLst>
          </p:cNvPr>
          <p:cNvSpPr txBox="1"/>
          <p:nvPr/>
        </p:nvSpPr>
        <p:spPr>
          <a:xfrm>
            <a:off x="8129112" y="4160560"/>
            <a:ext cx="1774568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Staff</a:t>
            </a:r>
          </a:p>
          <a:p>
            <a:pPr algn="ctr"/>
            <a:r>
              <a:rPr lang="en-US" sz="1050" dirty="0"/>
              <a:t>To maintain solidified initiatives/projects to continue the reach of SEDS USA to its chapter and surrounding communities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44533C9-B625-4253-BCA1-95F9FEE86C98}"/>
              </a:ext>
            </a:extLst>
          </p:cNvPr>
          <p:cNvSpPr/>
          <p:nvPr/>
        </p:nvSpPr>
        <p:spPr>
          <a:xfrm>
            <a:off x="8654649" y="45875"/>
            <a:ext cx="14227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u="sng" dirty="0">
                <a:latin typeface="Calibri" panose="020F0502020204030204" pitchFamily="34" charset="0"/>
              </a:rPr>
              <a:t>SEDS USA Staff</a:t>
            </a:r>
            <a:r>
              <a:rPr lang="en-US" sz="1200" dirty="0">
                <a:latin typeface="Calibri" panose="020F0502020204030204" pitchFamily="34" charset="0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Anand 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Biradar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Jessica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Maschino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JJ Fiedler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Megan Bennett 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Miekkal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 Clarkson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/>
              <a:t>Eric Laughlin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0B1E5B3-A3B1-4180-BE1A-C86A01AF9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44132" y="5508485"/>
            <a:ext cx="1600200" cy="449136"/>
            <a:chOff x="8010825" y="3090121"/>
            <a:chExt cx="1386544" cy="544407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94114CA-0CBB-4951-ABE3-7FA6D3569507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JANUARY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F586213-7128-438A-8E91-91E40A8C34B5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Job Site Developer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566A379-5A69-42C9-BB6B-A2BD657B6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72522" y="1818156"/>
            <a:ext cx="1600200" cy="449136"/>
            <a:chOff x="9744174" y="3090121"/>
            <a:chExt cx="1387558" cy="544407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1258211-0096-4541-87C1-048B5BAC696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JANUARY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6C20357D-0980-4DA4-9565-6D00097427F0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Fundraising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4570C35-38A3-46DF-85DA-416016203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94418" y="2717981"/>
            <a:ext cx="1600200" cy="449136"/>
            <a:chOff x="9744174" y="3090121"/>
            <a:chExt cx="1387558" cy="544407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50A7047-61B6-4A89-BB39-44015626998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JANUARY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0F96E97-64B6-4ED2-B576-8DF98AF0CF8A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SEDS USA Fundraiser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EE4A8E6-E935-4B35-9352-BF06EBB4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08126" y="3404424"/>
            <a:ext cx="1600200" cy="449136"/>
            <a:chOff x="9744174" y="3090121"/>
            <a:chExt cx="1387558" cy="54440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00E28EA-ECDE-4AE9-9BB9-134A1A4AD5F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JANUARY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B722F640-4FD3-467B-AFCF-7FCF41FF1E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Grant Manager</a:t>
              </a:r>
            </a:p>
          </p:txBody>
        </p:sp>
      </p:grpSp>
      <p:cxnSp>
        <p:nvCxnSpPr>
          <p:cNvPr id="167" name="Connector: Elbow 95" descr="decorative element">
            <a:extLst>
              <a:ext uri="{FF2B5EF4-FFF2-40B4-BE49-F238E27FC236}">
                <a16:creationId xmlns:a16="http://schemas.microsoft.com/office/drawing/2014/main" id="{5E15AA1D-ECB0-4A14-9F5E-52B5B6F9C2A4}"/>
              </a:ext>
            </a:extLst>
          </p:cNvPr>
          <p:cNvCxnSpPr>
            <a:cxnSpLocks/>
            <a:stCxn id="162" idx="0"/>
            <a:endCxn id="160" idx="2"/>
          </p:cNvCxnSpPr>
          <p:nvPr/>
        </p:nvCxnSpPr>
        <p:spPr>
          <a:xfrm rot="5400000" flipH="1" flipV="1">
            <a:off x="8758226" y="2492308"/>
            <a:ext cx="450689" cy="65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95" descr="decorative element">
            <a:extLst>
              <a:ext uri="{FF2B5EF4-FFF2-40B4-BE49-F238E27FC236}">
                <a16:creationId xmlns:a16="http://schemas.microsoft.com/office/drawing/2014/main" id="{241D35B8-A49F-4A82-A113-F78731347B9D}"/>
              </a:ext>
            </a:extLst>
          </p:cNvPr>
          <p:cNvCxnSpPr>
            <a:cxnSpLocks/>
            <a:stCxn id="159" idx="0"/>
            <a:endCxn id="199" idx="2"/>
          </p:cNvCxnSpPr>
          <p:nvPr/>
        </p:nvCxnSpPr>
        <p:spPr>
          <a:xfrm rot="16200000" flipV="1">
            <a:off x="7346595" y="203405"/>
            <a:ext cx="278707" cy="2950795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95" descr="decorative element">
            <a:extLst>
              <a:ext uri="{FF2B5EF4-FFF2-40B4-BE49-F238E27FC236}">
                <a16:creationId xmlns:a16="http://schemas.microsoft.com/office/drawing/2014/main" id="{282E6B4D-17CA-46FD-A527-85DECDE7883D}"/>
              </a:ext>
            </a:extLst>
          </p:cNvPr>
          <p:cNvCxnSpPr>
            <a:cxnSpLocks/>
            <a:stCxn id="156" idx="0"/>
            <a:endCxn id="115" idx="2"/>
          </p:cNvCxnSpPr>
          <p:nvPr/>
        </p:nvCxnSpPr>
        <p:spPr>
          <a:xfrm rot="5400000" flipH="1" flipV="1">
            <a:off x="4971160" y="5346073"/>
            <a:ext cx="324785" cy="40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95" descr="decorative element">
            <a:extLst>
              <a:ext uri="{FF2B5EF4-FFF2-40B4-BE49-F238E27FC236}">
                <a16:creationId xmlns:a16="http://schemas.microsoft.com/office/drawing/2014/main" id="{5E1B58B6-834E-452B-991A-6729DEB1B13F}"/>
              </a:ext>
            </a:extLst>
          </p:cNvPr>
          <p:cNvCxnSpPr>
            <a:cxnSpLocks/>
            <a:stCxn id="152" idx="0"/>
            <a:endCxn id="122" idx="2"/>
          </p:cNvCxnSpPr>
          <p:nvPr/>
        </p:nvCxnSpPr>
        <p:spPr>
          <a:xfrm rot="5400000" flipH="1" flipV="1">
            <a:off x="695484" y="816219"/>
            <a:ext cx="474127" cy="119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BA8A7B-D0E2-432C-A1BD-F425B65F98F3}"/>
              </a:ext>
            </a:extLst>
          </p:cNvPr>
          <p:cNvSpPr txBox="1"/>
          <p:nvPr/>
        </p:nvSpPr>
        <p:spPr>
          <a:xfrm>
            <a:off x="2157236" y="6566836"/>
            <a:ext cx="27695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November</a:t>
            </a:r>
          </a:p>
          <a:p>
            <a:r>
              <a:rPr lang="en-US" sz="1400" dirty="0"/>
              <a:t>Director of Development</a:t>
            </a:r>
          </a:p>
          <a:p>
            <a:r>
              <a:rPr lang="en-US" sz="1400" dirty="0"/>
              <a:t>Director of Projects</a:t>
            </a:r>
          </a:p>
          <a:p>
            <a:r>
              <a:rPr lang="en-US" sz="1400" dirty="0"/>
              <a:t>Social Media Coordinator</a:t>
            </a:r>
          </a:p>
          <a:p>
            <a:r>
              <a:rPr lang="en-US" sz="1400" dirty="0"/>
              <a:t>Diversity and Inclusion Manager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7737143-6D09-4AD5-B133-E565DAFABF03}"/>
              </a:ext>
            </a:extLst>
          </p:cNvPr>
          <p:cNvSpPr txBox="1"/>
          <p:nvPr/>
        </p:nvSpPr>
        <p:spPr>
          <a:xfrm>
            <a:off x="4716442" y="6594001"/>
            <a:ext cx="27695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December</a:t>
            </a:r>
          </a:p>
          <a:p>
            <a:r>
              <a:rPr lang="en-US" sz="1400" dirty="0"/>
              <a:t>Alumni Coordinator</a:t>
            </a:r>
          </a:p>
          <a:p>
            <a:r>
              <a:rPr lang="en-US" sz="1400" dirty="0"/>
              <a:t>Wiki Manager</a:t>
            </a:r>
          </a:p>
          <a:p>
            <a:r>
              <a:rPr lang="en-US" sz="1400" dirty="0"/>
              <a:t>USA Chapter Expansion Manager</a:t>
            </a:r>
          </a:p>
          <a:p>
            <a:r>
              <a:rPr lang="en-US" sz="1400" dirty="0"/>
              <a:t>Strategic Partnership Coordinator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56647EC-B5D6-4BFA-B2E7-A9E7258C58CD}"/>
              </a:ext>
            </a:extLst>
          </p:cNvPr>
          <p:cNvSpPr txBox="1"/>
          <p:nvPr/>
        </p:nvSpPr>
        <p:spPr>
          <a:xfrm>
            <a:off x="7387612" y="6387405"/>
            <a:ext cx="22175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January</a:t>
            </a:r>
          </a:p>
          <a:p>
            <a:r>
              <a:rPr lang="en-US" sz="1400" dirty="0"/>
              <a:t>Int. Chapter Expansion </a:t>
            </a:r>
            <a:r>
              <a:rPr lang="en-US" sz="1400" dirty="0" err="1"/>
              <a:t>Mgr</a:t>
            </a:r>
            <a:endParaRPr lang="en-US" sz="1400" dirty="0"/>
          </a:p>
          <a:p>
            <a:r>
              <a:rPr lang="en-US" sz="1400" dirty="0"/>
              <a:t>Job Site Developer</a:t>
            </a:r>
          </a:p>
          <a:p>
            <a:r>
              <a:rPr lang="en-US" sz="1400" dirty="0"/>
              <a:t>Director of Fundraising</a:t>
            </a:r>
          </a:p>
          <a:p>
            <a:r>
              <a:rPr lang="en-US" sz="1400" dirty="0"/>
              <a:t>SEDS USA Fundraiser</a:t>
            </a:r>
          </a:p>
          <a:p>
            <a:r>
              <a:rPr lang="en-US" sz="1400" dirty="0"/>
              <a:t>Grant Manager</a:t>
            </a:r>
          </a:p>
        </p:txBody>
      </p:sp>
    </p:spTree>
    <p:extLst>
      <p:ext uri="{BB962C8B-B14F-4D97-AF65-F5344CB8AC3E}">
        <p14:creationId xmlns:p14="http://schemas.microsoft.com/office/powerpoint/2010/main" val="3331100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610394_Organization CHART_SL_V1.pptx" id="{4130754D-01A9-4B11-AFF4-0E0C09A744A9}" vid="{146BAA60-3B42-4CEE-B43B-E9BE0E9E3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82A0F6-5C05-4A60-9DD8-B772877A4F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0DE65C-3715-41A1-996C-103EA7902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2AD4FE-5267-4953-9D66-004581AED1F0}">
  <ds:schemaRefs>
    <ds:schemaRef ds:uri="http://schemas.microsoft.com/office/2006/metadata/properties"/>
    <ds:schemaRef ds:uri="16c05727-aa75-4e4a-9b5f-8a80a1165891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0</TotalTime>
  <Words>219</Words>
  <Application>Microsoft Office PowerPoint</Application>
  <PresentationFormat>Custom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2019-06-12T03:47:07Z</dcterms:created>
  <dcterms:modified xsi:type="dcterms:W3CDTF">2019-11-20T15:51:37Z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