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889519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889519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Slide 1 - Cover Slide: This is the cover slide, with the presentation title and team members presenting.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presentation is called "DHCP Starvation Attack with Yersinia,"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8895193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8895193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chemeClr val="lt1"/>
                </a:highlight>
              </a:rPr>
              <a:t>Slide 2, 3, 4 - Technical Background: These slides explain the technical background of the project. They cover any protocols, cryptographic concepts, or network diagrams that are used in the upcoming demonstration.</a:t>
            </a:r>
            <a:endParaRPr sz="1200">
              <a:solidFill>
                <a:srgbClr val="24292F"/>
              </a:solidFill>
              <a:highlight>
                <a:schemeClr val="lt1"/>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chemeClr val="lt1"/>
                </a:highlight>
              </a:rPr>
              <a:t>Additionally, this section of the presentation can include:</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Why you selected the topic that you are presenting.</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Steps you took to research this topic.</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For example, this presentation covers what the protocol DHCP is, what the attack is, DHCP starvation, and a network diagram, as the following image shows:</a:t>
            </a:r>
            <a:endParaRPr sz="12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8895193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8895193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chemeClr val="lt1"/>
                </a:highlight>
              </a:rPr>
              <a:t>Slide 2, 3, 4 - Technical Background: These slides explain the technical background of the project. They cover any protocols, cryptographic concepts, or network diagrams that are used in the upcoming demonstration.</a:t>
            </a:r>
            <a:endParaRPr sz="1200">
              <a:solidFill>
                <a:srgbClr val="24292F"/>
              </a:solidFill>
              <a:highlight>
                <a:schemeClr val="lt1"/>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chemeClr val="lt1"/>
                </a:highlight>
              </a:rPr>
              <a:t>Additionally, this section of the presentation can include:</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Why you selected the topic that you are presenting.</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Steps you took to research this topic.</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For example, this presentation covers what the protocol DHCP is, what the attack is, DHCP starvation, and a network diagram, as the following image shows:</a:t>
            </a:r>
            <a:endParaRPr sz="12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8895193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8895193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chemeClr val="lt1"/>
                </a:highlight>
              </a:rPr>
              <a:t>Slide 2, 3, 4 - Technical Background: These slides explain the technical background of the project. They cover any protocols, cryptographic concepts, or network diagrams that are used in the upcoming demonstration.</a:t>
            </a:r>
            <a:endParaRPr sz="1200">
              <a:solidFill>
                <a:srgbClr val="24292F"/>
              </a:solidFill>
              <a:highlight>
                <a:schemeClr val="lt1"/>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chemeClr val="lt1"/>
                </a:highlight>
              </a:rPr>
              <a:t>Additionally, this section of the presentation can include:</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Why you selected the topic that you are presenting.</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Steps you took to research this topic.</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For example, this presentation covers what the protocol DHCP is, what the attack is, DHCP starvation, and a network diagram, as the following image shows:</a:t>
            </a:r>
            <a:endParaRPr sz="12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88951936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88951936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Slide 5, 6 - Demonstration Preview: These slides cover the tool that you'll use to conduct the demonstration - basically, they preview the steps that you'll take in the upcoming demonstration.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presentation shows how to install and set up Yersinia, and how it will be used to conduct the attack, as the following image shows: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8895193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8895193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8895193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8895193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8895193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8895193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88951936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88951936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your presentation does not involve an attack, then this slide is not required.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hyperlink" Target="https://www.researchgate.net/publication/250756421_IEEE_80211_Wireless_LAN_Security_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cybr.com/certifications-archives/initialization-vector-iv-attacks-with-wep-comptia-secur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2.png"/><Relationship Id="rId5" Type="http://schemas.openxmlformats.org/officeDocument/2006/relationships/image" Target="../media/image15.jp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8u3oEWQaFlIPFir3j7MUnc3QREZuU7Xw/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300477" y="0"/>
            <a:ext cx="2805546" cy="5143501"/>
          </a:xfrm>
          <a:prstGeom prst="rect">
            <a:avLst/>
          </a:prstGeom>
          <a:noFill/>
          <a:ln>
            <a:noFill/>
          </a:ln>
        </p:spPr>
      </p:pic>
      <p:sp>
        <p:nvSpPr>
          <p:cNvPr id="86" name="Google Shape;86;p13"/>
          <p:cNvSpPr txBox="1"/>
          <p:nvPr>
            <p:ph type="ctrTitle"/>
          </p:nvPr>
        </p:nvSpPr>
        <p:spPr>
          <a:xfrm>
            <a:off x="3062575" y="1042825"/>
            <a:ext cx="5726400" cy="293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22">
                <a:latin typeface="Impact"/>
                <a:ea typeface="Impact"/>
                <a:cs typeface="Impact"/>
                <a:sym typeface="Impact"/>
              </a:rPr>
              <a:t>Cracking a WEP Encryption Network</a:t>
            </a:r>
            <a:r>
              <a:rPr lang="en" sz="4422"/>
              <a:t> </a:t>
            </a:r>
            <a:endParaRPr sz="4422"/>
          </a:p>
          <a:p>
            <a:pPr indent="0" lvl="0" marL="0" rtl="0" algn="l">
              <a:spcBef>
                <a:spcPts val="0"/>
              </a:spcBef>
              <a:spcAft>
                <a:spcPts val="0"/>
              </a:spcAft>
              <a:buNone/>
            </a:pPr>
            <a:r>
              <a:t/>
            </a:r>
            <a:endParaRPr/>
          </a:p>
          <a:p>
            <a:pPr indent="0" lvl="0" marL="0" rtl="0" algn="l">
              <a:spcBef>
                <a:spcPts val="0"/>
              </a:spcBef>
              <a:spcAft>
                <a:spcPts val="0"/>
              </a:spcAft>
              <a:buNone/>
            </a:pPr>
            <a:r>
              <a:rPr lang="en" sz="1755"/>
              <a:t>Presented by:</a:t>
            </a:r>
            <a:r>
              <a:rPr lang="en" sz="1977"/>
              <a:t> </a:t>
            </a:r>
            <a:endParaRPr sz="1977"/>
          </a:p>
          <a:p>
            <a:pPr indent="0" lvl="0" marL="0" rtl="0" algn="l">
              <a:spcBef>
                <a:spcPts val="0"/>
              </a:spcBef>
              <a:spcAft>
                <a:spcPts val="0"/>
              </a:spcAft>
              <a:buNone/>
            </a:pPr>
            <a:r>
              <a:rPr b="1" lang="en" sz="1755"/>
              <a:t>Chris Nnaji</a:t>
            </a:r>
            <a:br>
              <a:rPr b="1" lang="en" sz="1755"/>
            </a:br>
            <a:r>
              <a:rPr b="1" lang="en" sz="1755"/>
              <a:t>Geovanni Herrera</a:t>
            </a:r>
            <a:br>
              <a:rPr b="1" lang="en" sz="1755"/>
            </a:br>
            <a:r>
              <a:rPr b="1" lang="en" sz="1755"/>
              <a:t>Esfandiar Behrouz</a:t>
            </a:r>
            <a:endParaRPr b="1" sz="17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What is WEP?</a:t>
            </a:r>
            <a:endParaRPr>
              <a:latin typeface="Impact"/>
              <a:ea typeface="Impact"/>
              <a:cs typeface="Impact"/>
              <a:sym typeface="Impact"/>
            </a:endParaRPr>
          </a:p>
        </p:txBody>
      </p:sp>
      <p:sp>
        <p:nvSpPr>
          <p:cNvPr id="92" name="Google Shape;92;p14"/>
          <p:cNvSpPr txBox="1"/>
          <p:nvPr>
            <p:ph idx="1" type="body"/>
          </p:nvPr>
        </p:nvSpPr>
        <p:spPr>
          <a:xfrm>
            <a:off x="819150" y="1264075"/>
            <a:ext cx="7505700" cy="733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a:t>
            </a:r>
            <a:r>
              <a:rPr lang="en" sz="1400">
                <a:solidFill>
                  <a:srgbClr val="000000"/>
                </a:solidFill>
              </a:rPr>
              <a:t>ired Equivalent Privacy (WEP) is a security Protocol part of 802.11b standard that provides Wireless Local area Network (WLAN) with a level of security and privacy. </a:t>
            </a:r>
            <a:endParaRPr sz="1400">
              <a:solidFill>
                <a:srgbClr val="000000"/>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2896377" y="2091825"/>
            <a:ext cx="3351250" cy="2447998"/>
          </a:xfrm>
          <a:prstGeom prst="rect">
            <a:avLst/>
          </a:prstGeom>
          <a:noFill/>
          <a:ln>
            <a:noFill/>
          </a:ln>
        </p:spPr>
      </p:pic>
      <p:sp>
        <p:nvSpPr>
          <p:cNvPr id="94" name="Google Shape;94;p14"/>
          <p:cNvSpPr txBox="1"/>
          <p:nvPr/>
        </p:nvSpPr>
        <p:spPr>
          <a:xfrm>
            <a:off x="158100" y="4453700"/>
            <a:ext cx="26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  Ref: </a:t>
            </a:r>
            <a:r>
              <a:rPr lang="en" sz="700" u="sng">
                <a:solidFill>
                  <a:schemeClr val="hlink"/>
                </a:solidFill>
                <a:latin typeface="Roboto"/>
                <a:ea typeface="Roboto"/>
                <a:cs typeface="Roboto"/>
                <a:sym typeface="Roboto"/>
                <a:hlinkClick r:id="rId4"/>
              </a:rPr>
              <a:t>IEEE 802.11 Wireless LAN Security Overview</a:t>
            </a:r>
            <a:r>
              <a:rPr lang="en" sz="700">
                <a:latin typeface="Roboto"/>
                <a:ea typeface="Roboto"/>
                <a:cs typeface="Roboto"/>
                <a:sym typeface="Roboto"/>
              </a:rPr>
              <a:t>. ResearchGate</a:t>
            </a:r>
            <a:endParaRPr sz="700">
              <a:latin typeface="Roboto"/>
              <a:ea typeface="Roboto"/>
              <a:cs typeface="Roboto"/>
              <a:sym typeface="Roboto"/>
            </a:endParaRPr>
          </a:p>
        </p:txBody>
      </p:sp>
      <p:sp>
        <p:nvSpPr>
          <p:cNvPr id="95" name="Google Shape;95;p14"/>
          <p:cNvSpPr txBox="1"/>
          <p:nvPr/>
        </p:nvSpPr>
        <p:spPr>
          <a:xfrm>
            <a:off x="6492475" y="2241775"/>
            <a:ext cx="3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a:t>
            </a:r>
            <a:r>
              <a:rPr lang="en" sz="700">
                <a:latin typeface="Roboto"/>
                <a:ea typeface="Roboto"/>
                <a:cs typeface="Roboto"/>
                <a:sym typeface="Roboto"/>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Aircrack-ng Attack</a:t>
            </a:r>
            <a:endParaRPr/>
          </a:p>
        </p:txBody>
      </p:sp>
      <p:sp>
        <p:nvSpPr>
          <p:cNvPr id="101" name="Google Shape;101;p15"/>
          <p:cNvSpPr txBox="1"/>
          <p:nvPr>
            <p:ph idx="1" type="body"/>
          </p:nvPr>
        </p:nvSpPr>
        <p:spPr>
          <a:xfrm>
            <a:off x="503625" y="2229125"/>
            <a:ext cx="3327300" cy="20193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rPr>
              <a:t>Aircrack-ng is a program used to crack WEP/WPA encryption. Able to capture 40-512 bit encryption.</a:t>
            </a:r>
            <a:endParaRPr sz="1400">
              <a:solidFill>
                <a:srgbClr val="000000"/>
              </a:solidFill>
              <a:latin typeface="Roboto"/>
              <a:ea typeface="Roboto"/>
              <a:cs typeface="Roboto"/>
              <a:sym typeface="Roboto"/>
            </a:endParaRPr>
          </a:p>
          <a:p>
            <a:pPr indent="0" lvl="0" marL="0" rtl="0" algn="l">
              <a:spcBef>
                <a:spcPts val="1200"/>
              </a:spcBef>
              <a:spcAft>
                <a:spcPts val="0"/>
              </a:spcAft>
              <a:buNone/>
            </a:pPr>
            <a:r>
              <a:t/>
            </a:r>
            <a:endParaRPr sz="1400">
              <a:solidFill>
                <a:srgbClr val="000000"/>
              </a:solidFill>
              <a:latin typeface="Roboto"/>
              <a:ea typeface="Roboto"/>
              <a:cs typeface="Roboto"/>
              <a:sym typeface="Roboto"/>
            </a:endParaRPr>
          </a:p>
          <a:p>
            <a:pPr indent="0" lvl="0" marL="0" rtl="0" algn="l">
              <a:spcBef>
                <a:spcPts val="1200"/>
              </a:spcBef>
              <a:spcAft>
                <a:spcPts val="0"/>
              </a:spcAft>
              <a:buNone/>
            </a:pPr>
            <a:r>
              <a:t/>
            </a:r>
            <a:endParaRPr sz="1400">
              <a:solidFill>
                <a:srgbClr val="000000"/>
              </a:solidFill>
              <a:latin typeface="Roboto"/>
              <a:ea typeface="Roboto"/>
              <a:cs typeface="Roboto"/>
              <a:sym typeface="Roboto"/>
            </a:endParaRPr>
          </a:p>
          <a:p>
            <a:pPr indent="0" lvl="0" marL="0" rtl="0" algn="l">
              <a:spcBef>
                <a:spcPts val="1200"/>
              </a:spcBef>
              <a:spcAft>
                <a:spcPts val="1200"/>
              </a:spcAft>
              <a:buNone/>
            </a:pPr>
            <a:r>
              <a:t/>
            </a:r>
            <a:endParaRPr sz="1400">
              <a:solidFill>
                <a:srgbClr val="000000"/>
              </a:solidFill>
              <a:latin typeface="Roboto"/>
              <a:ea typeface="Roboto"/>
              <a:cs typeface="Roboto"/>
              <a:sym typeface="Roboto"/>
            </a:endParaRPr>
          </a:p>
        </p:txBody>
      </p:sp>
      <p:pic>
        <p:nvPicPr>
          <p:cNvPr id="102" name="Google Shape;102;p15"/>
          <p:cNvPicPr preferRelativeResize="0"/>
          <p:nvPr/>
        </p:nvPicPr>
        <p:blipFill>
          <a:blip r:embed="rId3">
            <a:alphaModFix/>
          </a:blip>
          <a:stretch>
            <a:fillRect/>
          </a:stretch>
        </p:blipFill>
        <p:spPr>
          <a:xfrm>
            <a:off x="1087750" y="1017800"/>
            <a:ext cx="2152650" cy="1047750"/>
          </a:xfrm>
          <a:prstGeom prst="rect">
            <a:avLst/>
          </a:prstGeom>
          <a:noFill/>
          <a:ln>
            <a:noFill/>
          </a:ln>
        </p:spPr>
      </p:pic>
      <p:pic>
        <p:nvPicPr>
          <p:cNvPr id="103" name="Google Shape;103;p15"/>
          <p:cNvPicPr preferRelativeResize="0"/>
          <p:nvPr/>
        </p:nvPicPr>
        <p:blipFill>
          <a:blip r:embed="rId4">
            <a:alphaModFix/>
          </a:blip>
          <a:stretch>
            <a:fillRect/>
          </a:stretch>
        </p:blipFill>
        <p:spPr>
          <a:xfrm>
            <a:off x="4128921" y="1064875"/>
            <a:ext cx="4703375" cy="318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1017637" y="97525"/>
            <a:ext cx="7108726" cy="4356174"/>
          </a:xfrm>
          <a:prstGeom prst="rect">
            <a:avLst/>
          </a:prstGeom>
          <a:noFill/>
          <a:ln>
            <a:noFill/>
          </a:ln>
        </p:spPr>
      </p:pic>
      <p:sp>
        <p:nvSpPr>
          <p:cNvPr id="109" name="Google Shape;109;p16"/>
          <p:cNvSpPr txBox="1"/>
          <p:nvPr>
            <p:ph type="title"/>
          </p:nvPr>
        </p:nvSpPr>
        <p:spPr>
          <a:xfrm>
            <a:off x="819150" y="4506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Impact"/>
                <a:ea typeface="Impact"/>
                <a:cs typeface="Impact"/>
                <a:sym typeface="Impact"/>
              </a:rPr>
              <a:t>Visualization</a:t>
            </a:r>
            <a:endParaRPr/>
          </a:p>
        </p:txBody>
      </p:sp>
      <p:sp>
        <p:nvSpPr>
          <p:cNvPr id="110" name="Google Shape;110;p16"/>
          <p:cNvSpPr/>
          <p:nvPr/>
        </p:nvSpPr>
        <p:spPr>
          <a:xfrm>
            <a:off x="3645150" y="3684200"/>
            <a:ext cx="1853700" cy="769500"/>
          </a:xfrm>
          <a:prstGeom prst="rightArrow">
            <a:avLst>
              <a:gd fmla="val 50000" name="adj1"/>
              <a:gd fmla="val 50000" name="adj2"/>
            </a:avLst>
          </a:prstGeom>
          <a:solidFill>
            <a:srgbClr val="3C78D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6"/>
          <p:cNvPicPr preferRelativeResize="0"/>
          <p:nvPr/>
        </p:nvPicPr>
        <p:blipFill>
          <a:blip r:embed="rId4">
            <a:alphaModFix/>
          </a:blip>
          <a:stretch>
            <a:fillRect/>
          </a:stretch>
        </p:blipFill>
        <p:spPr>
          <a:xfrm>
            <a:off x="152400" y="1557625"/>
            <a:ext cx="4235186" cy="2016874"/>
          </a:xfrm>
          <a:prstGeom prst="rect">
            <a:avLst/>
          </a:prstGeom>
          <a:noFill/>
          <a:ln>
            <a:noFill/>
          </a:ln>
        </p:spPr>
      </p:pic>
      <p:pic>
        <p:nvPicPr>
          <p:cNvPr id="112" name="Google Shape;112;p16"/>
          <p:cNvPicPr preferRelativeResize="0"/>
          <p:nvPr/>
        </p:nvPicPr>
        <p:blipFill>
          <a:blip r:embed="rId5">
            <a:alphaModFix/>
          </a:blip>
          <a:stretch>
            <a:fillRect/>
          </a:stretch>
        </p:blipFill>
        <p:spPr>
          <a:xfrm>
            <a:off x="4539986" y="1557625"/>
            <a:ext cx="4307338" cy="2016874"/>
          </a:xfrm>
          <a:prstGeom prst="rect">
            <a:avLst/>
          </a:prstGeom>
          <a:noFill/>
          <a:ln>
            <a:noFill/>
          </a:ln>
        </p:spPr>
      </p:pic>
      <p:sp>
        <p:nvSpPr>
          <p:cNvPr id="113" name="Google Shape;113;p16"/>
          <p:cNvSpPr txBox="1"/>
          <p:nvPr/>
        </p:nvSpPr>
        <p:spPr>
          <a:xfrm>
            <a:off x="8773525" y="1262300"/>
            <a:ext cx="3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a:t>
            </a:r>
            <a:r>
              <a:rPr lang="en" sz="700">
                <a:latin typeface="Roboto"/>
                <a:ea typeface="Roboto"/>
                <a:cs typeface="Roboto"/>
                <a:sym typeface="Roboto"/>
              </a:rPr>
              <a:t> </a:t>
            </a:r>
            <a:endParaRPr/>
          </a:p>
        </p:txBody>
      </p:sp>
      <p:sp>
        <p:nvSpPr>
          <p:cNvPr id="114" name="Google Shape;114;p16"/>
          <p:cNvSpPr txBox="1"/>
          <p:nvPr/>
        </p:nvSpPr>
        <p:spPr>
          <a:xfrm>
            <a:off x="158100" y="4453700"/>
            <a:ext cx="2662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  Ref: </a:t>
            </a:r>
            <a:r>
              <a:rPr lang="en" sz="700" u="sng">
                <a:solidFill>
                  <a:schemeClr val="hlink"/>
                </a:solidFill>
                <a:latin typeface="Roboto"/>
                <a:ea typeface="Roboto"/>
                <a:cs typeface="Roboto"/>
                <a:sym typeface="Roboto"/>
                <a:hlinkClick r:id="rId6"/>
              </a:rPr>
              <a:t>Initialization Vector (IV) attacks with WEP</a:t>
            </a:r>
            <a:r>
              <a:rPr lang="en" sz="700">
                <a:latin typeface="Roboto"/>
                <a:ea typeface="Roboto"/>
                <a:cs typeface="Roboto"/>
                <a:sym typeface="Roboto"/>
              </a:rPr>
              <a:t>, Cybr.com</a:t>
            </a:r>
            <a:endParaRPr sz="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Tools and Packages used</a:t>
            </a:r>
            <a:endParaRPr/>
          </a:p>
        </p:txBody>
      </p:sp>
      <p:sp>
        <p:nvSpPr>
          <p:cNvPr id="120" name="Google Shape;120;p17"/>
          <p:cNvSpPr txBox="1"/>
          <p:nvPr>
            <p:ph idx="1" type="body"/>
          </p:nvPr>
        </p:nvSpPr>
        <p:spPr>
          <a:xfrm>
            <a:off x="844175" y="1553100"/>
            <a:ext cx="7505700" cy="2037300"/>
          </a:xfrm>
          <a:prstGeom prst="rect">
            <a:avLst/>
          </a:prstGeom>
        </p:spPr>
        <p:txBody>
          <a:bodyPr anchorCtr="0" anchor="t" bIns="91425" lIns="91425" spcFirstLastPara="1" rIns="91425" wrap="square" tIns="91425">
            <a:normAutofit fontScale="92500" lnSpcReduction="20000"/>
          </a:bodyPr>
          <a:lstStyle/>
          <a:p>
            <a:pPr indent="-393065" lvl="0" marL="457200" rtl="0" algn="ctr">
              <a:spcBef>
                <a:spcPts val="0"/>
              </a:spcBef>
              <a:spcAft>
                <a:spcPts val="0"/>
              </a:spcAft>
              <a:buSzPct val="100000"/>
              <a:buFont typeface="Roboto"/>
              <a:buChar char="●"/>
            </a:pPr>
            <a:r>
              <a:rPr lang="en" sz="2800"/>
              <a:t>Aircrack-ng</a:t>
            </a:r>
            <a:endParaRPr sz="2800"/>
          </a:p>
          <a:p>
            <a:pPr indent="-393065" lvl="0" marL="457200" rtl="0" algn="ctr">
              <a:spcBef>
                <a:spcPts val="0"/>
              </a:spcBef>
              <a:spcAft>
                <a:spcPts val="0"/>
              </a:spcAft>
              <a:buSzPct val="100000"/>
              <a:buFont typeface="Roboto"/>
              <a:buChar char="●"/>
            </a:pPr>
            <a:r>
              <a:rPr lang="en" sz="2800"/>
              <a:t>Airmon-ng</a:t>
            </a:r>
            <a:endParaRPr sz="2800"/>
          </a:p>
          <a:p>
            <a:pPr indent="-393065" lvl="0" marL="457200" rtl="0" algn="ctr">
              <a:spcBef>
                <a:spcPts val="0"/>
              </a:spcBef>
              <a:spcAft>
                <a:spcPts val="0"/>
              </a:spcAft>
              <a:buSzPct val="100000"/>
              <a:buChar char="●"/>
            </a:pPr>
            <a:r>
              <a:rPr lang="en" sz="2800"/>
              <a:t>Airodump-ng</a:t>
            </a:r>
            <a:endParaRPr sz="2800"/>
          </a:p>
          <a:p>
            <a:pPr indent="-393065" lvl="0" marL="457200" rtl="0" algn="ctr">
              <a:spcBef>
                <a:spcPts val="0"/>
              </a:spcBef>
              <a:spcAft>
                <a:spcPts val="0"/>
              </a:spcAft>
              <a:buSzPct val="100000"/>
              <a:buChar char="●"/>
            </a:pPr>
            <a:r>
              <a:rPr lang="en" sz="2800"/>
              <a:t>Special antenna</a:t>
            </a:r>
            <a:endParaRPr sz="2800"/>
          </a:p>
          <a:p>
            <a:pPr indent="0" lvl="0" marL="0" rtl="0" algn="l">
              <a:spcBef>
                <a:spcPts val="1200"/>
              </a:spcBef>
              <a:spcAft>
                <a:spcPts val="1200"/>
              </a:spcAft>
              <a:buNone/>
            </a:pPr>
            <a:r>
              <a:t/>
            </a:r>
            <a:endParaRPr sz="1400">
              <a:latin typeface="Roboto"/>
              <a:ea typeface="Roboto"/>
              <a:cs typeface="Roboto"/>
              <a:sym typeface="Roboto"/>
            </a:endParaRPr>
          </a:p>
        </p:txBody>
      </p:sp>
      <p:pic>
        <p:nvPicPr>
          <p:cNvPr id="121" name="Google Shape;121;p17"/>
          <p:cNvPicPr preferRelativeResize="0"/>
          <p:nvPr/>
        </p:nvPicPr>
        <p:blipFill>
          <a:blip r:embed="rId3">
            <a:alphaModFix/>
          </a:blip>
          <a:stretch>
            <a:fillRect/>
          </a:stretch>
        </p:blipFill>
        <p:spPr>
          <a:xfrm>
            <a:off x="95975" y="1566388"/>
            <a:ext cx="2801800" cy="1576025"/>
          </a:xfrm>
          <a:prstGeom prst="rect">
            <a:avLst/>
          </a:prstGeom>
          <a:noFill/>
          <a:ln>
            <a:noFill/>
          </a:ln>
        </p:spPr>
      </p:pic>
      <p:pic>
        <p:nvPicPr>
          <p:cNvPr id="122" name="Google Shape;122;p17"/>
          <p:cNvPicPr preferRelativeResize="0"/>
          <p:nvPr/>
        </p:nvPicPr>
        <p:blipFill>
          <a:blip r:embed="rId4">
            <a:alphaModFix/>
          </a:blip>
          <a:stretch>
            <a:fillRect/>
          </a:stretch>
        </p:blipFill>
        <p:spPr>
          <a:xfrm>
            <a:off x="6605288" y="1282825"/>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3">
            <a:alphaModFix/>
          </a:blip>
          <a:stretch>
            <a:fillRect/>
          </a:stretch>
        </p:blipFill>
        <p:spPr>
          <a:xfrm>
            <a:off x="711950" y="2908650"/>
            <a:ext cx="3283925" cy="1826675"/>
          </a:xfrm>
          <a:prstGeom prst="rect">
            <a:avLst/>
          </a:prstGeom>
          <a:noFill/>
          <a:ln>
            <a:noFill/>
          </a:ln>
        </p:spPr>
      </p:pic>
      <p:pic>
        <p:nvPicPr>
          <p:cNvPr id="128" name="Google Shape;128;p18"/>
          <p:cNvPicPr preferRelativeResize="0"/>
          <p:nvPr/>
        </p:nvPicPr>
        <p:blipFill>
          <a:blip r:embed="rId4">
            <a:alphaModFix/>
          </a:blip>
          <a:stretch>
            <a:fillRect/>
          </a:stretch>
        </p:blipFill>
        <p:spPr>
          <a:xfrm>
            <a:off x="711950" y="734600"/>
            <a:ext cx="3283925" cy="1970355"/>
          </a:xfrm>
          <a:prstGeom prst="rect">
            <a:avLst/>
          </a:prstGeom>
          <a:noFill/>
          <a:ln>
            <a:noFill/>
          </a:ln>
        </p:spPr>
      </p:pic>
      <p:sp>
        <p:nvSpPr>
          <p:cNvPr id="129" name="Google Shape;129;p18"/>
          <p:cNvSpPr txBox="1"/>
          <p:nvPr/>
        </p:nvSpPr>
        <p:spPr>
          <a:xfrm>
            <a:off x="2458500" y="89550"/>
            <a:ext cx="4227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Impact"/>
                <a:ea typeface="Impact"/>
                <a:cs typeface="Impact"/>
                <a:sym typeface="Impact"/>
              </a:rPr>
              <a:t>Demonstration Preview</a:t>
            </a:r>
            <a:endParaRPr/>
          </a:p>
        </p:txBody>
      </p:sp>
      <p:pic>
        <p:nvPicPr>
          <p:cNvPr id="130" name="Google Shape;130;p18"/>
          <p:cNvPicPr preferRelativeResize="0"/>
          <p:nvPr/>
        </p:nvPicPr>
        <p:blipFill>
          <a:blip r:embed="rId5">
            <a:alphaModFix/>
          </a:blip>
          <a:stretch>
            <a:fillRect/>
          </a:stretch>
        </p:blipFill>
        <p:spPr>
          <a:xfrm>
            <a:off x="5293525" y="736050"/>
            <a:ext cx="2912875" cy="1967450"/>
          </a:xfrm>
          <a:prstGeom prst="rect">
            <a:avLst/>
          </a:prstGeom>
          <a:noFill/>
          <a:ln>
            <a:noFill/>
          </a:ln>
        </p:spPr>
      </p:pic>
      <p:pic>
        <p:nvPicPr>
          <p:cNvPr id="131" name="Google Shape;131;p18"/>
          <p:cNvPicPr preferRelativeResize="0"/>
          <p:nvPr/>
        </p:nvPicPr>
        <p:blipFill>
          <a:blip r:embed="rId6">
            <a:alphaModFix/>
          </a:blip>
          <a:stretch>
            <a:fillRect/>
          </a:stretch>
        </p:blipFill>
        <p:spPr>
          <a:xfrm>
            <a:off x="5293525" y="2908650"/>
            <a:ext cx="2912874" cy="182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86700" y="2374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Impact"/>
                <a:ea typeface="Impact"/>
                <a:cs typeface="Impact"/>
                <a:sym typeface="Impact"/>
              </a:rPr>
              <a:t>WEP hack</a:t>
            </a:r>
            <a:r>
              <a:rPr lang="en">
                <a:latin typeface="Impact"/>
                <a:ea typeface="Impact"/>
                <a:cs typeface="Impact"/>
                <a:sym typeface="Impact"/>
              </a:rPr>
              <a:t> Demo</a:t>
            </a:r>
            <a:endParaRPr>
              <a:latin typeface="Impact"/>
              <a:ea typeface="Impact"/>
              <a:cs typeface="Impact"/>
              <a:sym typeface="Impact"/>
            </a:endParaRPr>
          </a:p>
        </p:txBody>
      </p:sp>
      <p:pic>
        <p:nvPicPr>
          <p:cNvPr id="137" name="Google Shape;137;p19" title="Final Project.mp4">
            <a:hlinkClick r:id="rId3"/>
          </p:cNvPr>
          <p:cNvPicPr preferRelativeResize="0"/>
          <p:nvPr/>
        </p:nvPicPr>
        <p:blipFill>
          <a:blip r:embed="rId4">
            <a:alphaModFix/>
          </a:blip>
          <a:stretch>
            <a:fillRect/>
          </a:stretch>
        </p:blipFill>
        <p:spPr>
          <a:xfrm>
            <a:off x="2031675" y="921225"/>
            <a:ext cx="5080650" cy="381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Effects of the Attack</a:t>
            </a:r>
            <a:endParaRPr/>
          </a:p>
        </p:txBody>
      </p:sp>
      <p:sp>
        <p:nvSpPr>
          <p:cNvPr id="143" name="Google Shape;143;p20"/>
          <p:cNvSpPr txBox="1"/>
          <p:nvPr>
            <p:ph idx="1" type="body"/>
          </p:nvPr>
        </p:nvSpPr>
        <p:spPr>
          <a:xfrm>
            <a:off x="819150" y="1460325"/>
            <a:ext cx="7505700" cy="221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400">
              <a:solidFill>
                <a:srgbClr val="000000"/>
              </a:solidFill>
              <a:highlight>
                <a:schemeClr val="lt1"/>
              </a:highlight>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rPr>
              <a:t>Initialization Vector (IV) is only 24-bit long and although in theory it should be different per packet it will be eventually reused and identified.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rPr>
              <a:t>The short IV and fixed key will allow a attacker to distinguish the key from the IV and decrypt the packets and eventually access the network.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When </a:t>
            </a:r>
            <a:r>
              <a:rPr lang="en" sz="1400">
                <a:solidFill>
                  <a:srgbClr val="000000"/>
                </a:solidFill>
              </a:rPr>
              <a:t>the attacker has access to the Wi-Fi network it will not be authenticated and identified as the key is reused and same for all users. From there sniffing traffic, scanning open ports, accessing other devices on the network will be a matter of time. </a:t>
            </a:r>
            <a:endParaRPr sz="1400">
              <a:solidFill>
                <a:srgbClr val="000000"/>
              </a:solidFill>
              <a:latin typeface="Roboto"/>
              <a:ea typeface="Roboto"/>
              <a:cs typeface="Roboto"/>
              <a:sym typeface="Roboto"/>
            </a:endParaRPr>
          </a:p>
        </p:txBody>
      </p:sp>
      <p:pic>
        <p:nvPicPr>
          <p:cNvPr id="144" name="Google Shape;144;p20"/>
          <p:cNvPicPr preferRelativeResize="0"/>
          <p:nvPr/>
        </p:nvPicPr>
        <p:blipFill>
          <a:blip r:embed="rId3">
            <a:alphaModFix/>
          </a:blip>
          <a:stretch>
            <a:fillRect/>
          </a:stretch>
        </p:blipFill>
        <p:spPr>
          <a:xfrm>
            <a:off x="6874375" y="561950"/>
            <a:ext cx="2059275" cy="11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Mitigating Wireless Access Points</a:t>
            </a:r>
            <a:endParaRPr/>
          </a:p>
        </p:txBody>
      </p:sp>
      <p:sp>
        <p:nvSpPr>
          <p:cNvPr id="150" name="Google Shape;150;p21"/>
          <p:cNvSpPr txBox="1"/>
          <p:nvPr>
            <p:ph idx="1" type="body"/>
          </p:nvPr>
        </p:nvSpPr>
        <p:spPr>
          <a:xfrm>
            <a:off x="819150" y="12788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Depending on the capability and risk appetite of the business there will be several ways to mitigate this attack</a:t>
            </a:r>
            <a:endParaRPr sz="1400">
              <a:solidFill>
                <a:srgbClr val="000000"/>
              </a:solidFill>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rPr>
              <a:t>Upgrading the security to more secure wireless protocols such as WPA2 or WPA3</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rPr>
              <a:t>Check to see if updated WEP with stronger keys (128-bit) are available for the router</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lang="en" sz="1400">
                <a:solidFill>
                  <a:srgbClr val="111111"/>
                </a:solidFill>
                <a:highlight>
                  <a:srgbClr val="FDFDFD"/>
                </a:highlight>
              </a:rPr>
              <a:t>Change the key if there is any suspicion of an attack. Ideally install an Intruder Detection System (IDS) to monitor attacks.</a:t>
            </a:r>
            <a:endParaRPr sz="16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rPr>
              <a:t>At minimum, a sign should be posted at the business that the Wi-Fi network has low level of security, and is at user’s discretion.</a:t>
            </a:r>
            <a:endParaRPr sz="14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