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5" r:id="rId1"/>
  </p:sldMasterIdLst>
  <p:notesMasterIdLst>
    <p:notesMasterId r:id="rId60"/>
  </p:notesMasterIdLst>
  <p:handoutMasterIdLst>
    <p:handoutMasterId r:id="rId61"/>
  </p:handout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304" r:id="rId24"/>
    <p:sldId id="279" r:id="rId25"/>
    <p:sldId id="310" r:id="rId26"/>
    <p:sldId id="307" r:id="rId27"/>
    <p:sldId id="308" r:id="rId28"/>
    <p:sldId id="309" r:id="rId29"/>
    <p:sldId id="311" r:id="rId30"/>
    <p:sldId id="312" r:id="rId31"/>
    <p:sldId id="281" r:id="rId32"/>
    <p:sldId id="280" r:id="rId33"/>
    <p:sldId id="283" r:id="rId34"/>
    <p:sldId id="282" r:id="rId35"/>
    <p:sldId id="285" r:id="rId36"/>
    <p:sldId id="284" r:id="rId37"/>
    <p:sldId id="303" r:id="rId38"/>
    <p:sldId id="286" r:id="rId39"/>
    <p:sldId id="288" r:id="rId40"/>
    <p:sldId id="287" r:id="rId41"/>
    <p:sldId id="290" r:id="rId42"/>
    <p:sldId id="289" r:id="rId43"/>
    <p:sldId id="292" r:id="rId44"/>
    <p:sldId id="291" r:id="rId45"/>
    <p:sldId id="294" r:id="rId46"/>
    <p:sldId id="293" r:id="rId47"/>
    <p:sldId id="296" r:id="rId48"/>
    <p:sldId id="295" r:id="rId49"/>
    <p:sldId id="298" r:id="rId50"/>
    <p:sldId id="297" r:id="rId51"/>
    <p:sldId id="300" r:id="rId52"/>
    <p:sldId id="299" r:id="rId53"/>
    <p:sldId id="302" r:id="rId54"/>
    <p:sldId id="301" r:id="rId55"/>
    <p:sldId id="305" r:id="rId56"/>
    <p:sldId id="306" r:id="rId57"/>
    <p:sldId id="314" r:id="rId58"/>
    <p:sldId id="31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5620"/>
    <p:restoredTop sz="33911" autoAdjust="0"/>
  </p:normalViewPr>
  <p:slideViewPr>
    <p:cSldViewPr snapToGrid="0" snapToObjects="1">
      <p:cViewPr varScale="1">
        <p:scale>
          <a:sx n="33" d="100"/>
          <a:sy n="33" d="100"/>
        </p:scale>
        <p:origin x="-233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C1406C-E431-9544-BA62-F47D6D9F04E2}" type="datetimeFigureOut">
              <a:rPr lang="en-US" smtClean="0"/>
              <a:t>5/7/16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41C36E6-8D91-7945-BFBD-3EC16AA4F0BC}" type="slidenum">
              <a:rPr lang="en-US" smtClean="0"/>
              <a:t>‹#›</a:t>
            </a:fld>
            <a:endParaRPr lang="en-US"/>
          </a:p>
        </p:txBody>
      </p:sp>
    </p:spTree>
    <p:extLst>
      <p:ext uri="{BB962C8B-B14F-4D97-AF65-F5344CB8AC3E}">
        <p14:creationId xmlns:p14="http://schemas.microsoft.com/office/powerpoint/2010/main" val="4029684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56FB99-D7A7-A644-BA86-BAF578CBA97E}" type="datetimeFigureOut">
              <a:rPr lang="en-US" smtClean="0"/>
              <a:t>5/7/16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AFD867-9BE0-744B-8094-DC86378B9193}" type="slidenum">
              <a:rPr lang="en-US" smtClean="0"/>
              <a:t>‹#›</a:t>
            </a:fld>
            <a:endParaRPr lang="en-US"/>
          </a:p>
        </p:txBody>
      </p:sp>
    </p:spTree>
    <p:extLst>
      <p:ext uri="{BB962C8B-B14F-4D97-AF65-F5344CB8AC3E}">
        <p14:creationId xmlns:p14="http://schemas.microsoft.com/office/powerpoint/2010/main" val="4681699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name is Corey </a:t>
            </a:r>
            <a:r>
              <a:rPr lang="en-US" dirty="0" err="1" smtClean="0"/>
              <a:t>Nolet</a:t>
            </a:r>
            <a:r>
              <a:rPr lang="en-US" dirty="0" smtClean="0"/>
              <a:t> and I</a:t>
            </a:r>
            <a:r>
              <a:rPr lang="en-US" baseline="0" dirty="0" smtClean="0"/>
              <a:t> based my project around implementing and evaluating a whitepaper that proposed a novel method for building a graph to analyze of corpus of music based on content contained inside of MIDI files. The white paper proposed a graph called the Harmony Graph. </a:t>
            </a:r>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1</a:t>
            </a:fld>
            <a:endParaRPr lang="en-US"/>
          </a:p>
        </p:txBody>
      </p:sp>
    </p:spTree>
    <p:extLst>
      <p:ext uri="{BB962C8B-B14F-4D97-AF65-F5344CB8AC3E}">
        <p14:creationId xmlns:p14="http://schemas.microsoft.com/office/powerpoint/2010/main" val="3853006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Agglomeration of a graph is a phenomenon</a:t>
            </a:r>
            <a:r>
              <a:rPr lang="en-US" baseline="0" dirty="0" smtClean="0"/>
              <a:t> that occurs when high-degree nodes link together. We care about this more than whether or not a large number of triangles happen to be formed by clusters of links in the graph and the reason why is because when representing music, we are going to need to summarize whether parts of a song had a large number of melodic (horizontal movement characterized by paths of only single degrees) or not.</a:t>
            </a:r>
          </a:p>
          <a:p>
            <a:endParaRPr lang="en-US" baseline="0" dirty="0" smtClean="0"/>
          </a:p>
          <a:p>
            <a:r>
              <a:rPr lang="en-US" baseline="0" dirty="0" smtClean="0"/>
              <a:t>Agglomeration has a value of 1 when all nodes are connected to every other node.</a:t>
            </a:r>
          </a:p>
          <a:p>
            <a:r>
              <a:rPr lang="en-US" baseline="0" dirty="0" smtClean="0"/>
              <a:t>It has a value of 0 when there are no nodes connected. As we’ll see later, there is a </a:t>
            </a:r>
            <a:r>
              <a:rPr lang="en-US" baseline="0" dirty="0" err="1" smtClean="0"/>
              <a:t>correllation</a:t>
            </a:r>
            <a:r>
              <a:rPr lang="en-US" baseline="0" dirty="0" smtClean="0"/>
              <a:t> here to the degree distribution as well. Calculating the agglomeration is not extremely difficult and really just involved looping through all the edges and multiplying the degrees of each of the nodes on the edges and dividing by the number of total degrees squared.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10</a:t>
            </a:fld>
            <a:endParaRPr lang="en-US"/>
          </a:p>
        </p:txBody>
      </p:sp>
    </p:spTree>
    <p:extLst>
      <p:ext uri="{BB962C8B-B14F-4D97-AF65-F5344CB8AC3E}">
        <p14:creationId xmlns:p14="http://schemas.microsoft.com/office/powerpoint/2010/main" val="79731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agglomeration function. Nothing</a:t>
            </a:r>
            <a:r>
              <a:rPr lang="en-US" baseline="0" dirty="0" smtClean="0"/>
              <a:t> too complicated. </a:t>
            </a:r>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11</a:t>
            </a:fld>
            <a:endParaRPr lang="en-US"/>
          </a:p>
        </p:txBody>
      </p:sp>
    </p:spTree>
    <p:extLst>
      <p:ext uri="{BB962C8B-B14F-4D97-AF65-F5344CB8AC3E}">
        <p14:creationId xmlns:p14="http://schemas.microsoft.com/office/powerpoint/2010/main" val="3166785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Though</a:t>
            </a:r>
            <a:r>
              <a:rPr lang="en-US" baseline="0" dirty="0" smtClean="0"/>
              <a:t> I did not implement any of the music generation in my project, it’s worth mentioning because it’s in the harmony graph paper. There are two ways of generating music using the harmony graph. Random walk and link prediction. </a:t>
            </a:r>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12</a:t>
            </a:fld>
            <a:endParaRPr lang="en-US"/>
          </a:p>
        </p:txBody>
      </p:sp>
    </p:spTree>
    <p:extLst>
      <p:ext uri="{BB962C8B-B14F-4D97-AF65-F5344CB8AC3E}">
        <p14:creationId xmlns:p14="http://schemas.microsoft.com/office/powerpoint/2010/main" val="458061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Random walk involves</a:t>
            </a:r>
            <a:r>
              <a:rPr lang="en-US" baseline="0" dirty="0" smtClean="0"/>
              <a:t> walking the graph randomly from any node. So we could start at the null node and just follow the edges and play the resulting chords. Another thing we can do is to store the duration of the movement between two harmonies along side the edge weights so that we can have some </a:t>
            </a:r>
            <a:r>
              <a:rPr lang="en-US" baseline="0" dirty="0" err="1" smtClean="0"/>
              <a:t>assemblance</a:t>
            </a:r>
            <a:r>
              <a:rPr lang="en-US" baseline="0" dirty="0" smtClean="0"/>
              <a:t> of rhythm as we’re walking the graph (the alternative would be to choose either a completely random duration or use the same </a:t>
            </a:r>
            <a:r>
              <a:rPr lang="en-US" baseline="0" dirty="0" err="1" smtClean="0"/>
              <a:t>duratino</a:t>
            </a:r>
            <a:r>
              <a:rPr lang="en-US" baseline="0" dirty="0" smtClean="0"/>
              <a:t> throughout the whole traversal and neither of these would sound very pleasant in the end). </a:t>
            </a:r>
          </a:p>
          <a:p>
            <a:endParaRPr lang="en-US" baseline="0" dirty="0" smtClean="0"/>
          </a:p>
          <a:p>
            <a:r>
              <a:rPr lang="en-US" baseline="0" dirty="0" smtClean="0"/>
              <a:t>The reason we want to walk the graph to generate music is to be able to produce a song that sounds novel but a similar style to the song in which the graph was created. </a:t>
            </a:r>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13</a:t>
            </a:fld>
            <a:endParaRPr lang="en-US"/>
          </a:p>
        </p:txBody>
      </p:sp>
    </p:spTree>
    <p:extLst>
      <p:ext uri="{BB962C8B-B14F-4D97-AF65-F5344CB8AC3E}">
        <p14:creationId xmlns:p14="http://schemas.microsoft.com/office/powerpoint/2010/main" val="1633672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Link prediction</a:t>
            </a:r>
            <a:r>
              <a:rPr lang="en-US" baseline="0" dirty="0" smtClean="0"/>
              <a:t> adds a little more complexity than the random walk. One problem with the random walk is that if the degree of a node is 1, there is only 1 choice for the next node. It’s also very likely that the next node also has a degree of 1. Because of this, the longer the past of nodes with degree of 1 (the more of a melody that has surfaced) the more the newly generated music is going to take on that melody in its entirety. </a:t>
            </a:r>
          </a:p>
          <a:p>
            <a:endParaRPr lang="en-US" baseline="0" dirty="0" smtClean="0"/>
          </a:p>
          <a:p>
            <a:r>
              <a:rPr lang="en-US" baseline="0" dirty="0" smtClean="0"/>
              <a:t>Link prediction estimates the probability of connection for two unconnected nodes. When a random walker departs one node, it chooses some other (possibly unconnected) node as extra candidates based on their link prediction probability. </a:t>
            </a:r>
          </a:p>
          <a:p>
            <a:endParaRPr lang="en-US" baseline="0" dirty="0" smtClean="0"/>
          </a:p>
          <a:p>
            <a:r>
              <a:rPr lang="en-US" baseline="0" dirty="0" smtClean="0"/>
              <a:t>Jacquard similarity is used for determining the probability that  an edge would exist between two nodes. This is the number of common notes in two harmonies divided by the total number of notes between two </a:t>
            </a:r>
            <a:r>
              <a:rPr lang="en-US" baseline="0" dirty="0" err="1" smtClean="0"/>
              <a:t>hardmonies</a:t>
            </a:r>
            <a:r>
              <a:rPr lang="en-US" baseline="0" dirty="0" smtClean="0"/>
              <a:t>. This measure is also called the </a:t>
            </a:r>
            <a:r>
              <a:rPr lang="en-US" baseline="0" dirty="0" err="1" smtClean="0"/>
              <a:t>tanimoto</a:t>
            </a:r>
            <a:r>
              <a:rPr lang="en-US" baseline="0" dirty="0" smtClean="0"/>
              <a:t> coefficient.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4AFD867-9BE0-744B-8094-DC86378B9193}" type="slidenum">
              <a:rPr lang="en-US" smtClean="0"/>
              <a:t>14</a:t>
            </a:fld>
            <a:endParaRPr lang="en-US"/>
          </a:p>
        </p:txBody>
      </p:sp>
    </p:spTree>
    <p:extLst>
      <p:ext uri="{BB962C8B-B14F-4D97-AF65-F5344CB8AC3E}">
        <p14:creationId xmlns:p14="http://schemas.microsoft.com/office/powerpoint/2010/main" val="346380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before</a:t>
            </a:r>
            <a:r>
              <a:rPr lang="en-US" baseline="0" dirty="0" smtClean="0"/>
              <a:t> I get into the results of my MIDI corpus, I’ll finish off with how I implemented the visualization of the graph. The paper basically shows a graph which looks like this. </a:t>
            </a:r>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15</a:t>
            </a:fld>
            <a:endParaRPr lang="en-US"/>
          </a:p>
        </p:txBody>
      </p:sp>
    </p:spTree>
    <p:extLst>
      <p:ext uri="{BB962C8B-B14F-4D97-AF65-F5344CB8AC3E}">
        <p14:creationId xmlns:p14="http://schemas.microsoft.com/office/powerpoint/2010/main" val="755887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vertices are just about impossible to see individually. Though the overall layout is not quite as hard to visualize, it’s not that simple to see clustering and highly connected paths. The edge thickness is based on edge weights but other than the weight, it’s hard to summarize the actual shape. </a:t>
            </a:r>
            <a:endParaRPr lang="en-US" dirty="0" smtClean="0"/>
          </a:p>
          <a:p>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16</a:t>
            </a:fld>
            <a:endParaRPr lang="en-US"/>
          </a:p>
        </p:txBody>
      </p:sp>
    </p:spTree>
    <p:extLst>
      <p:ext uri="{BB962C8B-B14F-4D97-AF65-F5344CB8AC3E}">
        <p14:creationId xmlns:p14="http://schemas.microsoft.com/office/powerpoint/2010/main" val="1122641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what my implementation</a:t>
            </a:r>
            <a:r>
              <a:rPr lang="en-US" baseline="0" dirty="0" smtClean="0"/>
              <a:t> of a visualization for the harmony graph looks like.</a:t>
            </a:r>
            <a:r>
              <a:rPr lang="en-US" dirty="0" smtClean="0"/>
              <a:t> Notice in this graph</a:t>
            </a:r>
            <a:r>
              <a:rPr lang="en-US" baseline="0" dirty="0" smtClean="0"/>
              <a:t> the vertices have different sizes and colors. </a:t>
            </a:r>
            <a:endParaRPr lang="en-US" dirty="0" smtClean="0"/>
          </a:p>
          <a:p>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17</a:t>
            </a:fld>
            <a:endParaRPr lang="en-US"/>
          </a:p>
        </p:txBody>
      </p:sp>
    </p:spTree>
    <p:extLst>
      <p:ext uri="{BB962C8B-B14F-4D97-AF65-F5344CB8AC3E}">
        <p14:creationId xmlns:p14="http://schemas.microsoft.com/office/powerpoint/2010/main" val="2139219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sizes</a:t>
            </a:r>
            <a:r>
              <a:rPr lang="en-US" baseline="0" dirty="0" smtClean="0"/>
              <a:t> of the vertices are drawn from the eigenvector centrality. </a:t>
            </a:r>
            <a:r>
              <a:rPr lang="en-US" sz="1200" kern="1200" dirty="0" smtClean="0">
                <a:solidFill>
                  <a:schemeClr val="tx1"/>
                </a:solidFill>
                <a:latin typeface="+mn-lt"/>
                <a:ea typeface="+mn-ea"/>
                <a:cs typeface="+mn-cs"/>
              </a:rPr>
              <a:t>Eigenvector centrality is one method of computing the "centrality", or approximate importance, of each node in a graph. The assumption is that each node's centrality is the sum of the centrality values of the nodes that it is connected to. </a:t>
            </a:r>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18</a:t>
            </a:fld>
            <a:endParaRPr lang="en-US"/>
          </a:p>
        </p:txBody>
      </p:sp>
    </p:spTree>
    <p:extLst>
      <p:ext uri="{BB962C8B-B14F-4D97-AF65-F5344CB8AC3E}">
        <p14:creationId xmlns:p14="http://schemas.microsoft.com/office/powerpoint/2010/main" val="124931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The color of the vertices are drawn</a:t>
            </a:r>
            <a:r>
              <a:rPr lang="en-US" sz="1200" b="1" kern="1200" baseline="0" dirty="0" smtClean="0">
                <a:solidFill>
                  <a:schemeClr val="tx1"/>
                </a:solidFill>
                <a:latin typeface="+mn-lt"/>
                <a:ea typeface="+mn-ea"/>
                <a:cs typeface="+mn-cs"/>
              </a:rPr>
              <a:t> from the </a:t>
            </a:r>
            <a:r>
              <a:rPr lang="en-US" sz="1200" b="1" kern="1200" baseline="0" dirty="0" err="1" smtClean="0">
                <a:solidFill>
                  <a:schemeClr val="tx1"/>
                </a:solidFill>
                <a:latin typeface="+mn-lt"/>
                <a:ea typeface="+mn-ea"/>
                <a:cs typeface="+mn-cs"/>
              </a:rPr>
              <a:t>betweenness</a:t>
            </a:r>
            <a:r>
              <a:rPr lang="en-US" sz="1200" b="1" kern="1200" baseline="0" dirty="0" smtClean="0">
                <a:solidFill>
                  <a:schemeClr val="tx1"/>
                </a:solidFill>
                <a:latin typeface="+mn-lt"/>
                <a:ea typeface="+mn-ea"/>
                <a:cs typeface="+mn-cs"/>
              </a:rPr>
              <a:t> centrality. The darker the shade, the higher the </a:t>
            </a:r>
            <a:r>
              <a:rPr lang="en-US" sz="1200" b="1" kern="1200" baseline="0" dirty="0" err="1" smtClean="0">
                <a:solidFill>
                  <a:schemeClr val="tx1"/>
                </a:solidFill>
                <a:latin typeface="+mn-lt"/>
                <a:ea typeface="+mn-ea"/>
                <a:cs typeface="+mn-cs"/>
              </a:rPr>
              <a:t>betweenness</a:t>
            </a:r>
            <a:r>
              <a:rPr lang="en-US" sz="1200" b="1" kern="1200" baseline="0" dirty="0" smtClean="0">
                <a:solidFill>
                  <a:schemeClr val="tx1"/>
                </a:solidFill>
                <a:latin typeface="+mn-lt"/>
                <a:ea typeface="+mn-ea"/>
                <a:cs typeface="+mn-cs"/>
              </a:rPr>
              <a:t> centrality. </a:t>
            </a:r>
            <a:r>
              <a:rPr lang="en-US" sz="1200" b="1" kern="1200" dirty="0" err="1" smtClean="0">
                <a:solidFill>
                  <a:schemeClr val="tx1"/>
                </a:solidFill>
                <a:latin typeface="+mn-lt"/>
                <a:ea typeface="+mn-ea"/>
                <a:cs typeface="+mn-cs"/>
              </a:rPr>
              <a:t>Betweenness</a:t>
            </a:r>
            <a:r>
              <a:rPr lang="en-US" sz="1200" b="1" kern="1200" dirty="0" smtClean="0">
                <a:solidFill>
                  <a:schemeClr val="tx1"/>
                </a:solidFill>
                <a:latin typeface="+mn-lt"/>
                <a:ea typeface="+mn-ea"/>
                <a:cs typeface="+mn-cs"/>
              </a:rPr>
              <a:t> centrality</a:t>
            </a:r>
            <a:r>
              <a:rPr lang="en-US" sz="1200" b="0" kern="1200" dirty="0" smtClean="0">
                <a:solidFill>
                  <a:schemeClr val="tx1"/>
                </a:solidFill>
                <a:latin typeface="+mn-lt"/>
                <a:ea typeface="+mn-ea"/>
                <a:cs typeface="+mn-cs"/>
              </a:rPr>
              <a:t> is an indicator of a node's </a:t>
            </a:r>
            <a:r>
              <a:rPr lang="en-US" sz="1200" b="1" kern="1200" dirty="0" smtClean="0">
                <a:solidFill>
                  <a:schemeClr val="tx1"/>
                </a:solidFill>
                <a:latin typeface="+mn-lt"/>
                <a:ea typeface="+mn-ea"/>
                <a:cs typeface="+mn-cs"/>
              </a:rPr>
              <a:t>centrality</a:t>
            </a:r>
            <a:r>
              <a:rPr lang="en-US" sz="1200" b="0" kern="1200" dirty="0" smtClean="0">
                <a:solidFill>
                  <a:schemeClr val="tx1"/>
                </a:solidFill>
                <a:latin typeface="+mn-lt"/>
                <a:ea typeface="+mn-ea"/>
                <a:cs typeface="+mn-cs"/>
              </a:rPr>
              <a:t> in a network. It is equal to the number of shortest paths from all vertices to all others that pass through that node. Ultimately, it tries</a:t>
            </a:r>
            <a:r>
              <a:rPr lang="en-US" sz="1200" b="0" kern="1200" baseline="0" dirty="0" smtClean="0">
                <a:solidFill>
                  <a:schemeClr val="tx1"/>
                </a:solidFill>
                <a:latin typeface="+mn-lt"/>
                <a:ea typeface="+mn-ea"/>
                <a:cs typeface="+mn-cs"/>
              </a:rPr>
              <a:t> to show how likely a random walker would be to pass through that node if traversing randomly in a graph. </a:t>
            </a:r>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19</a:t>
            </a:fld>
            <a:endParaRPr lang="en-US"/>
          </a:p>
        </p:txBody>
      </p:sp>
    </p:spTree>
    <p:extLst>
      <p:ext uri="{BB962C8B-B14F-4D97-AF65-F5344CB8AC3E}">
        <p14:creationId xmlns:p14="http://schemas.microsoft.com/office/powerpoint/2010/main" val="383675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Harmony</a:t>
            </a:r>
            <a:r>
              <a:rPr lang="en-US" baseline="0" dirty="0" smtClean="0"/>
              <a:t> graph is a social network-like structure for representing songs as graph. By representing the songs as graphs, we can use common graph traversal, summarization, and visualization techniques in order to analyze the graphs. The Harmony Graph paper also proposed a novel metric for summarizing the graph. The whitepaper that proposed the harmony graph algorithm also presents applications in music comparison algorithms like genre classification for machine learning as well as corpus-based music generation. </a:t>
            </a:r>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2</a:t>
            </a:fld>
            <a:endParaRPr lang="en-US"/>
          </a:p>
        </p:txBody>
      </p:sp>
    </p:spTree>
    <p:extLst>
      <p:ext uri="{BB962C8B-B14F-4D97-AF65-F5344CB8AC3E}">
        <p14:creationId xmlns:p14="http://schemas.microsoft.com/office/powerpoint/2010/main" val="19553850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force directed layout is</a:t>
            </a:r>
            <a:r>
              <a:rPr lang="en-US" baseline="0" dirty="0" smtClean="0"/>
              <a:t> basically an iterative simulation of a physical where the edges act like springs. Forces are assigned to edges and vertices and their movement is simulated until they reach a steady state or equilibrium. </a:t>
            </a:r>
            <a:endParaRPr lang="en-US" dirty="0" smtClean="0"/>
          </a:p>
          <a:p>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22</a:t>
            </a:fld>
            <a:endParaRPr lang="en-US"/>
          </a:p>
        </p:txBody>
      </p:sp>
    </p:spTree>
    <p:extLst>
      <p:ext uri="{BB962C8B-B14F-4D97-AF65-F5344CB8AC3E}">
        <p14:creationId xmlns:p14="http://schemas.microsoft.com/office/powerpoint/2010/main" val="24067703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circular shape comes from a</a:t>
            </a:r>
            <a:r>
              <a:rPr lang="en-US" baseline="0" dirty="0" smtClean="0"/>
              <a:t> boundary applied to the graph. </a:t>
            </a:r>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23</a:t>
            </a:fld>
            <a:endParaRPr lang="en-US"/>
          </a:p>
        </p:txBody>
      </p:sp>
    </p:spTree>
    <p:extLst>
      <p:ext uri="{BB962C8B-B14F-4D97-AF65-F5344CB8AC3E}">
        <p14:creationId xmlns:p14="http://schemas.microsoft.com/office/powerpoint/2010/main" val="825160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86</a:t>
            </a:r>
            <a:r>
              <a:rPr lang="en-US" baseline="0" dirty="0" smtClean="0"/>
              <a:t> midi files were included in the corpus for 8 different genres. To build the graphs out of the files, I had a python script run over night. Once the </a:t>
            </a:r>
            <a:r>
              <a:rPr lang="en-US" baseline="0" dirty="0" err="1" smtClean="0"/>
              <a:t>graphml</a:t>
            </a:r>
            <a:r>
              <a:rPr lang="en-US" baseline="0" dirty="0" smtClean="0"/>
              <a:t> files were persisted with the resulting harmony graphs, I able to run the metrics and build the resulting </a:t>
            </a:r>
            <a:r>
              <a:rPr lang="en-US" baseline="0" dirty="0" err="1" smtClean="0"/>
              <a:t>visualizaitons</a:t>
            </a:r>
            <a:r>
              <a:rPr lang="en-US" baseline="0" dirty="0" smtClean="0"/>
              <a:t>. I’ve included some of the more interesting results at the end of this slide deck but analyzing each one individually would be very time consuming and out of the scope of this project. Instead, I’m going to go through each of the metrics and share my analysis summarization based on the items in the corpus. </a:t>
            </a:r>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24</a:t>
            </a:fld>
            <a:endParaRPr lang="en-US"/>
          </a:p>
        </p:txBody>
      </p:sp>
    </p:spTree>
    <p:extLst>
      <p:ext uri="{BB962C8B-B14F-4D97-AF65-F5344CB8AC3E}">
        <p14:creationId xmlns:p14="http://schemas.microsoft.com/office/powerpoint/2010/main" val="23270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clustering coefficient.</a:t>
            </a:r>
            <a:r>
              <a:rPr lang="en-US" baseline="0" dirty="0" smtClean="0"/>
              <a:t> As the authors pointed out, the clustering coefficients aren’t extremely useful when analyzing a harmony graph. Most of the clustering coefficients were very small, less than 0.01 and many of them were less than 0.001. Eminem’s song My Name Is had the highest clustering coefficient of 0.13. It’s important to note, however, that this graph had only 29 nodes and 3x the number of edges so triangles among the nodes with respect to each other become more likely to occur. </a:t>
            </a:r>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25</a:t>
            </a:fld>
            <a:endParaRPr lang="en-US"/>
          </a:p>
        </p:txBody>
      </p:sp>
    </p:spTree>
    <p:extLst>
      <p:ext uri="{BB962C8B-B14F-4D97-AF65-F5344CB8AC3E}">
        <p14:creationId xmlns:p14="http://schemas.microsoft.com/office/powerpoint/2010/main" val="1205781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noticed when analyzing the corpus that agglomeration was lower for data with right skewed degree distributions. Since the agglomeration is higher when higher degree nodes are connected, it makes sense that a left-skewed degree distribution (that is, many of the nodes have higher degrees) has a higher agglomeration. Distributions with very little skew tend to have an agglomeration between 1 and 3. A look at the corpus will show many songs right skewed (smaller number of high degree nodes). </a:t>
            </a:r>
            <a:br>
              <a:rPr lang="en-US" baseline="0" dirty="0" smtClean="0"/>
            </a:br>
            <a:r>
              <a:rPr lang="en-US" baseline="0" dirty="0" smtClean="0"/>
              <a:t/>
            </a:r>
            <a:br>
              <a:rPr lang="en-US" baseline="0" dirty="0" smtClean="0"/>
            </a:br>
            <a:r>
              <a:rPr lang="en-US" baseline="0" dirty="0" smtClean="0"/>
              <a:t>There are some songs with no skew as well (similar amount of smaller and higher degree nodes). Ace Of Base’s All that she wants and Muddy Waters Honey Bee are two such songs. </a:t>
            </a:r>
          </a:p>
          <a:p>
            <a:endParaRPr lang="en-US" baseline="0" dirty="0" smtClean="0"/>
          </a:p>
          <a:p>
            <a:r>
              <a:rPr lang="en-US" baseline="0" dirty="0" smtClean="0"/>
              <a:t>Very few songs tend to be left skewed. Bruce Springsteen’s Born in the USA is one such song, however. </a:t>
            </a:r>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26</a:t>
            </a:fld>
            <a:endParaRPr lang="en-US"/>
          </a:p>
        </p:txBody>
      </p:sp>
    </p:spTree>
    <p:extLst>
      <p:ext uri="{BB962C8B-B14F-4D97-AF65-F5344CB8AC3E}">
        <p14:creationId xmlns:p14="http://schemas.microsoft.com/office/powerpoint/2010/main" val="2837443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 average path lengths are associated with many unique</a:t>
            </a:r>
            <a:r>
              <a:rPr lang="en-US" baseline="0" dirty="0" smtClean="0"/>
              <a:t> subsequent melodic movements. From the results, average path lengths less than 3 tend to be more simple songs with regards to variation of melody. For instance, DMX’s ruff </a:t>
            </a:r>
            <a:r>
              <a:rPr lang="en-US" baseline="0" dirty="0" err="1" smtClean="0"/>
              <a:t>ryder’s</a:t>
            </a:r>
            <a:r>
              <a:rPr lang="en-US" baseline="0" dirty="0" smtClean="0"/>
              <a:t> anthem has an average path length of only 2.6. An average path length between 3 and 5 seem to be where most of the contemporary songs lie. This seems to include country, pop, rock, and folk music.</a:t>
            </a:r>
          </a:p>
          <a:p>
            <a:endParaRPr lang="en-US" baseline="0" dirty="0" smtClean="0"/>
          </a:p>
          <a:p>
            <a:r>
              <a:rPr lang="en-US" baseline="0" dirty="0" smtClean="0"/>
              <a:t>Many of the jazz and classical pieces have average path lengths significantly higher than 4 which shows more complex and diverse melodic movements. </a:t>
            </a:r>
          </a:p>
          <a:p>
            <a:endParaRPr lang="en-US" baseline="0" dirty="0" smtClean="0"/>
          </a:p>
          <a:p>
            <a:r>
              <a:rPr lang="en-US" baseline="0" dirty="0" smtClean="0"/>
              <a:t>Number of nodes should also be taken into account if using </a:t>
            </a:r>
            <a:r>
              <a:rPr lang="en-US" baseline="0" dirty="0" err="1" smtClean="0"/>
              <a:t>avg</a:t>
            </a:r>
            <a:r>
              <a:rPr lang="en-US" baseline="0" dirty="0" smtClean="0"/>
              <a:t> path length to try to determine overall melodic content. For instance, Gwen Stefani’s </a:t>
            </a:r>
            <a:r>
              <a:rPr lang="en-US" baseline="0" dirty="0" err="1" smtClean="0"/>
              <a:t>Hollaback</a:t>
            </a:r>
            <a:r>
              <a:rPr lang="en-US" baseline="0" dirty="0" smtClean="0"/>
              <a:t> Girl only has 24 nodes and an </a:t>
            </a:r>
            <a:r>
              <a:rPr lang="en-US" baseline="0" dirty="0" err="1" smtClean="0"/>
              <a:t>avg</a:t>
            </a:r>
            <a:r>
              <a:rPr lang="en-US" baseline="0" dirty="0" smtClean="0"/>
              <a:t> path length of 6 while Al </a:t>
            </a:r>
            <a:r>
              <a:rPr lang="en-US" baseline="0" dirty="0" err="1" smtClean="0"/>
              <a:t>Jerrau’s</a:t>
            </a:r>
            <a:r>
              <a:rPr lang="en-US" baseline="0" dirty="0" smtClean="0"/>
              <a:t> Since I fell for you has 698 nodes an an average path length of 7.6. </a:t>
            </a:r>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27</a:t>
            </a:fld>
            <a:endParaRPr lang="en-US"/>
          </a:p>
        </p:txBody>
      </p:sp>
    </p:spTree>
    <p:extLst>
      <p:ext uri="{BB962C8B-B14F-4D97-AF65-F5344CB8AC3E}">
        <p14:creationId xmlns:p14="http://schemas.microsoft.com/office/powerpoint/2010/main" val="3334010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mentioned earlier, the visualizations use </a:t>
            </a:r>
            <a:r>
              <a:rPr lang="en-US" baseline="0" dirty="0" err="1" smtClean="0"/>
              <a:t>betweenness</a:t>
            </a:r>
            <a:r>
              <a:rPr lang="en-US" baseline="0" dirty="0" smtClean="0"/>
              <a:t> centrality and eigenvector centrality to scale the vertices. The number of large </a:t>
            </a:r>
            <a:r>
              <a:rPr lang="en-US" baseline="0" dirty="0" err="1" smtClean="0"/>
              <a:t>vs</a:t>
            </a:r>
            <a:r>
              <a:rPr lang="en-US" baseline="0" dirty="0" smtClean="0"/>
              <a:t> small vertices as well as dark </a:t>
            </a:r>
            <a:r>
              <a:rPr lang="en-US" baseline="0" dirty="0" err="1" smtClean="0"/>
              <a:t>vs</a:t>
            </a:r>
            <a:r>
              <a:rPr lang="en-US" baseline="0" dirty="0" smtClean="0"/>
              <a:t> light vertices can be compared for different songs. Rock, rap, and folk songs tend to have only a couple large dark nodes that connect different clusters together while the other nodes tend to be smaller and lighter. I would liken this to indicating a general verse/chorus formula as is often used in these styles.</a:t>
            </a:r>
          </a:p>
          <a:p>
            <a:endParaRPr lang="en-US" baseline="0" dirty="0" smtClean="0"/>
          </a:p>
          <a:p>
            <a:r>
              <a:rPr lang="en-US" baseline="0" dirty="0" smtClean="0"/>
              <a:t>Blues, Jazz, and Classical songs tend to have a lot of small clusters (many darker and medium sized nodes) which seems indicative of more variation in the different movements of the pieces. </a:t>
            </a:r>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28</a:t>
            </a:fld>
            <a:endParaRPr lang="en-US"/>
          </a:p>
        </p:txBody>
      </p:sp>
    </p:spTree>
    <p:extLst>
      <p:ext uri="{BB962C8B-B14F-4D97-AF65-F5344CB8AC3E}">
        <p14:creationId xmlns:p14="http://schemas.microsoft.com/office/powerpoint/2010/main" val="1595523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Graphs with only a few nodes tend to be very repetitive in nature. Many of the rap songs didn’t have many nodes.</a:t>
            </a:r>
            <a:r>
              <a:rPr lang="en-US" baseline="0" dirty="0" smtClean="0"/>
              <a:t> Rap songs also don’t tend to have things like complex instrument solos so most of the complexity in the nodes is going to be main melody of the song. Sugar Hill Gang’s Rapper’s Delight has a very complex melody and thus has many more nodes than other rap songs. </a:t>
            </a:r>
          </a:p>
          <a:p>
            <a:endParaRPr lang="en-US" baseline="0" dirty="0" smtClean="0"/>
          </a:p>
          <a:p>
            <a:r>
              <a:rPr lang="en-US" baseline="0" dirty="0" smtClean="0"/>
              <a:t>Many of the blues, country, rock, pop, and folk songs tended to have more nodes than rap songs even though the songs tend to be much less complex than jazz &amp; classical. This is likely due to the inclusion of things like guitar solos as well as the singing melodies rather than speaking. </a:t>
            </a:r>
          </a:p>
          <a:p>
            <a:endParaRPr lang="en-US" baseline="0" dirty="0" smtClean="0"/>
          </a:p>
          <a:p>
            <a:r>
              <a:rPr lang="en-US" baseline="0" dirty="0" smtClean="0"/>
              <a:t>Jazz and classical tended to include many more nodes than the other genres. </a:t>
            </a:r>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29</a:t>
            </a:fld>
            <a:endParaRPr lang="en-US"/>
          </a:p>
        </p:txBody>
      </p:sp>
    </p:spTree>
    <p:extLst>
      <p:ext uri="{BB962C8B-B14F-4D97-AF65-F5344CB8AC3E}">
        <p14:creationId xmlns:p14="http://schemas.microsoft.com/office/powerpoint/2010/main" val="35647594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important to look at the number of edges with respect to the number of nodes. Just looking at the number of edges wouldn’t really say much</a:t>
            </a:r>
            <a:r>
              <a:rPr lang="en-US" baseline="0" dirty="0" smtClean="0"/>
              <a:t> for density of the graph.</a:t>
            </a:r>
          </a:p>
          <a:p>
            <a:endParaRPr lang="en-US" baseline="0" dirty="0" smtClean="0"/>
          </a:p>
          <a:p>
            <a:r>
              <a:rPr lang="en-US" baseline="0" dirty="0" smtClean="0"/>
              <a:t>Higher amount of melodic movement indicates more nodes with less degrees. Whereas contemporary styles and non-contemporary alike can all have complex melodies, jazz and classical tend to have less repetition when you take the melodies played over the backing harmonies. Because of this, those styles tend to have a higher ratio of edges to nodes than the more contemporary styles. </a:t>
            </a:r>
          </a:p>
          <a:p>
            <a:endParaRPr lang="en-US" baseline="0" dirty="0" smtClean="0"/>
          </a:p>
          <a:p>
            <a:r>
              <a:rPr lang="en-US" baseline="0" dirty="0" smtClean="0"/>
              <a:t>Still, the average ratio is between 3:1 and 4:1 for all genres being analyzed. Some songs go as high as 5:1 and as low as 2:1. </a:t>
            </a:r>
          </a:p>
          <a:p>
            <a:endParaRPr lang="en-US" baseline="0" dirty="0" smtClean="0"/>
          </a:p>
          <a:p>
            <a:r>
              <a:rPr lang="en-US" baseline="0" dirty="0" smtClean="0"/>
              <a:t>Bach’s BWV292 had a 7.5:1 ratio while Gwen Stefani’s </a:t>
            </a:r>
            <a:r>
              <a:rPr lang="en-US" baseline="0" dirty="0" err="1" smtClean="0"/>
              <a:t>Hollaback</a:t>
            </a:r>
            <a:r>
              <a:rPr lang="en-US" baseline="0" dirty="0" smtClean="0"/>
              <a:t> girl has a radio of only 1.7:1. </a:t>
            </a:r>
          </a:p>
          <a:p>
            <a:endParaRPr lang="en-US" baseline="0" dirty="0" smtClean="0"/>
          </a:p>
          <a:p>
            <a:r>
              <a:rPr lang="en-US" baseline="0" dirty="0" smtClean="0"/>
              <a:t>The rest of this slide deck contains the results of many of the songs which I found interesting when doing my analysis. I will not be going over then individually in this presentation but I invite you to download the slides and look through them. If you want to see the results of the entire corpus, You can also look at the HTML files called “</a:t>
            </a:r>
            <a:r>
              <a:rPr lang="en-US" baseline="0" dirty="0" err="1" smtClean="0"/>
              <a:t>harmony_graph.html</a:t>
            </a:r>
            <a:r>
              <a:rPr lang="en-US" baseline="0" dirty="0" smtClean="0"/>
              <a:t>” that I generated from the </a:t>
            </a:r>
            <a:r>
              <a:rPr lang="en-US" baseline="0" dirty="0" err="1" smtClean="0"/>
              <a:t>ipython</a:t>
            </a:r>
            <a:r>
              <a:rPr lang="en-US" baseline="0" dirty="0" smtClean="0"/>
              <a:t> notebook. I have all of this up on my </a:t>
            </a:r>
            <a:r>
              <a:rPr lang="en-US" baseline="0" dirty="0" err="1" smtClean="0"/>
              <a:t>github</a:t>
            </a:r>
            <a:r>
              <a:rPr lang="en-US" baseline="0" dirty="0" smtClean="0"/>
              <a:t> repository which is referenced in my discussion thread for the final project. </a:t>
            </a:r>
          </a:p>
          <a:p>
            <a:endParaRPr lang="en-US" baseline="0" dirty="0" smtClean="0"/>
          </a:p>
          <a:p>
            <a:r>
              <a:rPr lang="en-US" baseline="0" dirty="0" smtClean="0"/>
              <a:t>Thank you.</a:t>
            </a:r>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30</a:t>
            </a:fld>
            <a:endParaRPr lang="en-US"/>
          </a:p>
        </p:txBody>
      </p:sp>
    </p:spTree>
    <p:extLst>
      <p:ext uri="{BB962C8B-B14F-4D97-AF65-F5344CB8AC3E}">
        <p14:creationId xmlns:p14="http://schemas.microsoft.com/office/powerpoint/2010/main" val="1031102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Though</a:t>
            </a:r>
            <a:r>
              <a:rPr lang="en-US" baseline="0" dirty="0" smtClean="0"/>
              <a:t> the paper does not explicitly state it, the harmony graph is largely a </a:t>
            </a:r>
            <a:r>
              <a:rPr lang="en-US" baseline="0" dirty="0" err="1" smtClean="0"/>
              <a:t>markov</a:t>
            </a:r>
            <a:r>
              <a:rPr lang="en-US" baseline="0" dirty="0" smtClean="0"/>
              <a:t> chain. A </a:t>
            </a:r>
            <a:r>
              <a:rPr lang="en-US" baseline="0" dirty="0" err="1" smtClean="0"/>
              <a:t>markov</a:t>
            </a:r>
            <a:r>
              <a:rPr lang="en-US" baseline="0" dirty="0" smtClean="0"/>
              <a:t> chain is a random process that undergoes transitions from one state to another in a state space. It possesses a property that is usually characterized as “</a:t>
            </a:r>
            <a:r>
              <a:rPr lang="en-US" baseline="0" dirty="0" err="1" smtClean="0"/>
              <a:t>memorylessness</a:t>
            </a:r>
            <a:r>
              <a:rPr lang="en-US" baseline="0" dirty="0" smtClean="0"/>
              <a:t>”, which is the probability distribution of the next state depends only on the current state and not on the sequence of events that preceded. </a:t>
            </a:r>
          </a:p>
          <a:p>
            <a:endParaRPr lang="en-US" baseline="0" dirty="0" smtClean="0"/>
          </a:p>
          <a:p>
            <a:r>
              <a:rPr lang="en-US" baseline="0" dirty="0" smtClean="0"/>
              <a:t>To generalize this, let’s just say that a </a:t>
            </a:r>
            <a:r>
              <a:rPr lang="en-US" baseline="0" dirty="0" err="1" smtClean="0"/>
              <a:t>markov</a:t>
            </a:r>
            <a:r>
              <a:rPr lang="en-US" baseline="0" dirty="0" smtClean="0"/>
              <a:t> chain is a graph with states as vertices and probabilities as of a state transition as weighted edges. </a:t>
            </a:r>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3</a:t>
            </a:fld>
            <a:endParaRPr lang="en-US"/>
          </a:p>
        </p:txBody>
      </p:sp>
    </p:spTree>
    <p:extLst>
      <p:ext uri="{BB962C8B-B14F-4D97-AF65-F5344CB8AC3E}">
        <p14:creationId xmlns:p14="http://schemas.microsoft.com/office/powerpoint/2010/main" val="3702796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small</a:t>
            </a:r>
            <a:r>
              <a:rPr lang="en-US" baseline="0" dirty="0" smtClean="0"/>
              <a:t> model of a </a:t>
            </a:r>
            <a:r>
              <a:rPr lang="en-US" baseline="0" dirty="0" err="1" smtClean="0"/>
              <a:t>markov</a:t>
            </a:r>
            <a:r>
              <a:rPr lang="en-US" baseline="0" dirty="0" smtClean="0"/>
              <a:t> chain taken from </a:t>
            </a:r>
            <a:r>
              <a:rPr lang="en-US" baseline="0" dirty="0" err="1" smtClean="0"/>
              <a:t>wikipedia</a:t>
            </a:r>
            <a:r>
              <a:rPr lang="en-US" baseline="0" dirty="0" smtClean="0"/>
              <a:t>. This has two states, A and E and associated probabilities of A transitioning to E or back to A and E transitioning to A or back to E.</a:t>
            </a:r>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4</a:t>
            </a:fld>
            <a:endParaRPr lang="en-US"/>
          </a:p>
        </p:txBody>
      </p:sp>
    </p:spTree>
    <p:extLst>
      <p:ext uri="{BB962C8B-B14F-4D97-AF65-F5344CB8AC3E}">
        <p14:creationId xmlns:p14="http://schemas.microsoft.com/office/powerpoint/2010/main" val="3809592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Implementing</a:t>
            </a:r>
            <a:r>
              <a:rPr lang="en-US" baseline="0" dirty="0" smtClean="0"/>
              <a:t> a Harmony graph does not require an extreme amount of musical background but there are a couple important terms to know. First, I used MIDI files in my implementation. Really, any symbolic music format (music scores, </a:t>
            </a:r>
            <a:r>
              <a:rPr lang="en-US" baseline="0" dirty="0" err="1" smtClean="0"/>
              <a:t>musicXML</a:t>
            </a:r>
            <a:r>
              <a:rPr lang="en-US" baseline="0" dirty="0" smtClean="0"/>
              <a:t> format, etc.) will work for this but I chose to use MIDI files since they are freely available and easy to find on the internet. Also, there is a really good library made and maintained by some folks at MIT for processing MIDI files called Music21. Unlike audio, symbolic formats like MIDI files contain events for when notes begin, their durations, their pitches, and other more expressive information like pitch bends and modulations. </a:t>
            </a:r>
          </a:p>
          <a:p>
            <a:endParaRPr lang="en-US" baseline="0" dirty="0" smtClean="0"/>
          </a:p>
          <a:p>
            <a:r>
              <a:rPr lang="en-US" baseline="0" dirty="0" smtClean="0"/>
              <a:t>Harmony refers to all notes being played simultaneously by all instruments in a piece of music. Music21 has a nice function called “</a:t>
            </a:r>
            <a:r>
              <a:rPr lang="en-US" baseline="0" dirty="0" err="1" smtClean="0"/>
              <a:t>chordify</a:t>
            </a:r>
            <a:r>
              <a:rPr lang="en-US" baseline="0" dirty="0" smtClean="0"/>
              <a:t>” which will take all the instruments in a midi file and flatten them down into chords that can be iterated through. </a:t>
            </a:r>
          </a:p>
          <a:p>
            <a:endParaRPr lang="en-US" baseline="0" dirty="0" smtClean="0"/>
          </a:p>
          <a:p>
            <a:r>
              <a:rPr lang="en-US" baseline="0" dirty="0" smtClean="0"/>
              <a:t>Melody refers to notes being played in succession, one after another. A melody can be a strong sentence of notes played on top of a harmony as well, as we will get to later in the </a:t>
            </a:r>
            <a:r>
              <a:rPr lang="en-US" baseline="0" dirty="0" err="1" smtClean="0"/>
              <a:t>anaysis</a:t>
            </a:r>
            <a:r>
              <a:rPr lang="en-US" baseline="0" dirty="0" smtClean="0"/>
              <a:t> of the results. </a:t>
            </a:r>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5</a:t>
            </a:fld>
            <a:endParaRPr lang="en-US"/>
          </a:p>
        </p:txBody>
      </p:sp>
    </p:spTree>
    <p:extLst>
      <p:ext uri="{BB962C8B-B14F-4D97-AF65-F5344CB8AC3E}">
        <p14:creationId xmlns:p14="http://schemas.microsoft.com/office/powerpoint/2010/main" val="152121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a:t>
            </a:r>
            <a:r>
              <a:rPr lang="en-US" baseline="0" dirty="0" smtClean="0"/>
              <a:t> a harmony graph starts by creating a null vertex to represent the beginning and end of a song. From the null vertex, the chords of the musical piece are iterated one after another. A new harmony occurs every time a note changes (either because a note ended or a new node was included). While iterating through all the harmonies of the song, vertices for unique harmonies are only created once. That means a harmony in a song, for instance, a </a:t>
            </a:r>
            <a:r>
              <a:rPr lang="en-US" baseline="0" dirty="0" err="1" smtClean="0"/>
              <a:t>Gmaj</a:t>
            </a:r>
            <a:r>
              <a:rPr lang="en-US" baseline="0" dirty="0" smtClean="0"/>
              <a:t> chord that occurs many times throughout a song will only be represented by a single vertex in the harmony graph. An edge is attached between two harmonies if, in the piece of music, one harmony was played directly after another. Each time an edge is created, any current edges connecting the same two harmonies are incremented by 1. Once there are no more harmonies to traverse, the last harmony in the song should connect back to the null vertex. </a:t>
            </a:r>
          </a:p>
        </p:txBody>
      </p:sp>
      <p:sp>
        <p:nvSpPr>
          <p:cNvPr id="4" name="Slide Number Placeholder 3"/>
          <p:cNvSpPr>
            <a:spLocks noGrp="1"/>
          </p:cNvSpPr>
          <p:nvPr>
            <p:ph type="sldNum" sz="quarter" idx="10"/>
          </p:nvPr>
        </p:nvSpPr>
        <p:spPr/>
        <p:txBody>
          <a:bodyPr/>
          <a:lstStyle/>
          <a:p>
            <a:fld id="{94AFD867-9BE0-744B-8094-DC86378B9193}" type="slidenum">
              <a:rPr lang="en-US" smtClean="0"/>
              <a:t>6</a:t>
            </a:fld>
            <a:endParaRPr lang="en-US"/>
          </a:p>
        </p:txBody>
      </p:sp>
    </p:spTree>
    <p:extLst>
      <p:ext uri="{BB962C8B-B14F-4D97-AF65-F5344CB8AC3E}">
        <p14:creationId xmlns:p14="http://schemas.microsoft.com/office/powerpoint/2010/main" val="3233632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good visualization of what the resulting graph will look</a:t>
            </a:r>
            <a:r>
              <a:rPr lang="en-US" baseline="0" dirty="0" smtClean="0"/>
              <a:t> like after the harmonies have been turned into a harmony graph. Notice that the notes in the harmonies only occur once. That is, in the case of what we call “extended chords” that span over several octaves, we flatten those notes down so that each note only occurs once. </a:t>
            </a:r>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7</a:t>
            </a:fld>
            <a:endParaRPr lang="en-US"/>
          </a:p>
        </p:txBody>
      </p:sp>
    </p:spTree>
    <p:extLst>
      <p:ext uri="{BB962C8B-B14F-4D97-AF65-F5344CB8AC3E}">
        <p14:creationId xmlns:p14="http://schemas.microsoft.com/office/powerpoint/2010/main" val="2723283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pseudo code for the creation of the harmony graph. Since I was already using python for the Music21 library, I decided</a:t>
            </a:r>
            <a:r>
              <a:rPr lang="en-US" baseline="0" dirty="0" smtClean="0"/>
              <a:t> to use a popular python graph library called </a:t>
            </a:r>
            <a:r>
              <a:rPr lang="en-US" baseline="0" dirty="0" err="1" smtClean="0"/>
              <a:t>NetworkX</a:t>
            </a:r>
            <a:r>
              <a:rPr lang="en-US" baseline="0" dirty="0" smtClean="0"/>
              <a:t> to represent the graph. So there is basically 3 parts to this </a:t>
            </a:r>
            <a:r>
              <a:rPr lang="en-US" baseline="0" dirty="0" err="1" smtClean="0"/>
              <a:t>pseudocode</a:t>
            </a:r>
            <a:r>
              <a:rPr lang="en-US" baseline="0" dirty="0" smtClean="0"/>
              <a:t>. The creation of the null node and the graph, the iteration through the chords of the song with the creation of the vertices and connection of the edges based on the chords, and finally the graph is written out to </a:t>
            </a:r>
            <a:r>
              <a:rPr lang="en-US" baseline="0" dirty="0" err="1" smtClean="0"/>
              <a:t>graphml</a:t>
            </a:r>
            <a:r>
              <a:rPr lang="en-US" baseline="0" dirty="0" smtClean="0"/>
              <a:t>.</a:t>
            </a:r>
          </a:p>
          <a:p>
            <a:endParaRPr lang="en-US" baseline="0" dirty="0" smtClean="0"/>
          </a:p>
          <a:p>
            <a:r>
              <a:rPr lang="en-US" baseline="0" dirty="0" smtClean="0"/>
              <a:t>The reason I wrote the graph out into </a:t>
            </a:r>
            <a:r>
              <a:rPr lang="en-US" baseline="0" dirty="0" err="1" smtClean="0"/>
              <a:t>graphml</a:t>
            </a:r>
            <a:r>
              <a:rPr lang="en-US" baseline="0" dirty="0" smtClean="0"/>
              <a:t> is because the </a:t>
            </a:r>
            <a:r>
              <a:rPr lang="en-US" baseline="0" dirty="0" err="1" smtClean="0"/>
              <a:t>chordify</a:t>
            </a:r>
            <a:r>
              <a:rPr lang="en-US" baseline="0" dirty="0" smtClean="0"/>
              <a:t>() function (which occurs directly before this </a:t>
            </a:r>
            <a:r>
              <a:rPr lang="en-US" baseline="0" dirty="0" err="1" smtClean="0"/>
              <a:t>pseodo</a:t>
            </a:r>
            <a:r>
              <a:rPr lang="en-US" baseline="0" dirty="0" smtClean="0"/>
              <a:t>-code) is a very expensive operation and takes quite awhile to run. In order to make this experiment easily repeatable, I needed a way to serialize the resulting harmony graph out to disk. </a:t>
            </a:r>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8</a:t>
            </a:fld>
            <a:endParaRPr lang="en-US"/>
          </a:p>
        </p:txBody>
      </p:sp>
    </p:spTree>
    <p:extLst>
      <p:ext uri="{BB962C8B-B14F-4D97-AF65-F5344CB8AC3E}">
        <p14:creationId xmlns:p14="http://schemas.microsoft.com/office/powerpoint/2010/main" val="1855829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harmony</a:t>
            </a:r>
            <a:r>
              <a:rPr lang="en-US" baseline="0" dirty="0" smtClean="0"/>
              <a:t> graph paper presents several </a:t>
            </a:r>
            <a:r>
              <a:rPr lang="en-US" baseline="0" dirty="0" err="1" smtClean="0"/>
              <a:t>matrics</a:t>
            </a:r>
            <a:r>
              <a:rPr lang="en-US" baseline="0" dirty="0" smtClean="0"/>
              <a:t> that they found useful for analyzing a harmony graph. The degree distribution histogram is very useful and it allows us to quickly see the distribution of degrees within the graph. As we’ll see later, the shapes of the degree distributions can often give us insight into one of the other metrics. </a:t>
            </a:r>
          </a:p>
          <a:p>
            <a:endParaRPr lang="en-US" baseline="0" dirty="0" smtClean="0"/>
          </a:p>
          <a:p>
            <a:r>
              <a:rPr lang="en-US" baseline="0" dirty="0" smtClean="0"/>
              <a:t>The clustering coefficient is presented in the paper but is actually not used because another novel metric is proposed in its place. The clustering coefficient, as we’ve learned in this semester, measures the degree to which nodes in a graph tend to cluster together. I decided to use this metric in my own experiments mostly to validate the author’s claim that it is not very useful.</a:t>
            </a:r>
          </a:p>
          <a:p>
            <a:endParaRPr lang="en-US" baseline="0" dirty="0" smtClean="0"/>
          </a:p>
          <a:p>
            <a:r>
              <a:rPr lang="en-US" baseline="0" dirty="0" smtClean="0"/>
              <a:t>Average path length is the average number of steps along the shortest paths for all possible pairs of network nodes.  The authors propose this metric and I found it quite useful when analyzing my own corpus. </a:t>
            </a:r>
          </a:p>
          <a:p>
            <a:endParaRPr lang="en-US" baseline="0" dirty="0" smtClean="0"/>
          </a:p>
          <a:p>
            <a:r>
              <a:rPr lang="en-US" baseline="0" dirty="0" smtClean="0"/>
              <a:t>Finally, agglomeration is the novel metric that was proposed by the authors to take the place of the clustering coefficient. </a:t>
            </a:r>
            <a:endParaRPr lang="en-US" dirty="0"/>
          </a:p>
        </p:txBody>
      </p:sp>
      <p:sp>
        <p:nvSpPr>
          <p:cNvPr id="4" name="Slide Number Placeholder 3"/>
          <p:cNvSpPr>
            <a:spLocks noGrp="1"/>
          </p:cNvSpPr>
          <p:nvPr>
            <p:ph type="sldNum" sz="quarter" idx="10"/>
          </p:nvPr>
        </p:nvSpPr>
        <p:spPr/>
        <p:txBody>
          <a:bodyPr/>
          <a:lstStyle/>
          <a:p>
            <a:fld id="{94AFD867-9BE0-744B-8094-DC86378B9193}" type="slidenum">
              <a:rPr lang="en-US" smtClean="0"/>
              <a:t>9</a:t>
            </a:fld>
            <a:endParaRPr lang="en-US"/>
          </a:p>
        </p:txBody>
      </p:sp>
    </p:spTree>
    <p:extLst>
      <p:ext uri="{BB962C8B-B14F-4D97-AF65-F5344CB8AC3E}">
        <p14:creationId xmlns:p14="http://schemas.microsoft.com/office/powerpoint/2010/main" val="286308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AE17C7-B787-4E50-994D-5E804113A1E9}" type="datetime4">
              <a:rPr lang="en-US" smtClean="0"/>
              <a:pPr/>
              <a:t>May 6,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D7A28-FA93-4136-BDC1-BCCB2687E678}" type="datetimeFigureOut">
              <a:rPr lang="en-US" smtClean="0"/>
              <a:pPr/>
              <a:t>5/6/16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D7A28-FA93-4136-BDC1-BCCB2687E678}" type="datetimeFigureOut">
              <a:rPr lang="en-US" smtClean="0"/>
              <a:pPr/>
              <a:t>5/6/16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5D68B-21AC-438B-BECE-4F17DA129F19}" type="datetime4">
              <a:rPr lang="en-US" smtClean="0"/>
              <a:pPr/>
              <a:t>May 6,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9F0FCF-2EA5-4FF5-AF14-1CA9C8854AAB}" type="datetime4">
              <a:rPr lang="en-US" smtClean="0"/>
              <a:pPr/>
              <a:t>May 6,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E781C6-1634-4A56-B2BE-62150BE83935}" type="datetime4">
              <a:rPr lang="en-US" smtClean="0"/>
              <a:pPr/>
              <a:t>May 6,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372AC2-3C75-4F5F-A929-48958086FE36}" type="datetime4">
              <a:rPr lang="en-US" smtClean="0"/>
              <a:pPr/>
              <a:t>May 6, 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509CF4-4C1A-45DC-BADA-6EFF91CB9ABB}" type="datetime4">
              <a:rPr lang="en-US" smtClean="0"/>
              <a:pPr/>
              <a:t>May 6, 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951C0-B478-4858-ABC7-96406A1C0480}" type="datetime4">
              <a:rPr lang="en-US" smtClean="0"/>
              <a:pPr/>
              <a:t>May 6, 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67641A-9D94-4BD6-862F-F651067079BC}" type="datetime4">
              <a:rPr lang="en-US" smtClean="0"/>
              <a:pPr/>
              <a:t>May 6,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74F0C02-0EF4-4745-9D82-E8D3F59464E3}" type="datetime4">
              <a:rPr lang="en-US" smtClean="0"/>
              <a:pPr/>
              <a:t>May 6, 2016</a:t>
            </a:fld>
            <a:endParaRPr lang="en-US" dirty="0"/>
          </a:p>
        </p:txBody>
      </p:sp>
      <p:sp>
        <p:nvSpPr>
          <p:cNvPr id="9" name="Slide Number Placeholder 8"/>
          <p:cNvSpPr>
            <a:spLocks noGrp="1"/>
          </p:cNvSpPr>
          <p:nvPr>
            <p:ph type="sldNum" sz="quarter" idx="11"/>
          </p:nvPr>
        </p:nvSpPr>
        <p:spPr/>
        <p:txBody>
          <a:bodyPr/>
          <a:lstStyle/>
          <a:p>
            <a:fld id="{5744759D-0EFF-4FB2-9CCE-04E00944F0FE}"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744759D-0EFF-4FB2-9CCE-04E00944F0FE}"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7367800-479D-41B0-B3F2-2DCE95BA1381}" type="datetime4">
              <a:rPr lang="en-US" smtClean="0"/>
              <a:pPr/>
              <a:t>May 6, 2016</a:t>
            </a:fld>
            <a:endParaRPr lang="en-US" dirty="0"/>
          </a:p>
        </p:txBody>
      </p:sp>
    </p:spTree>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Harmony Graph Evaluation</a:t>
            </a:r>
            <a:endParaRPr lang="en-US" dirty="0"/>
          </a:p>
        </p:txBody>
      </p:sp>
      <p:sp>
        <p:nvSpPr>
          <p:cNvPr id="2" name="Subtitle 1"/>
          <p:cNvSpPr>
            <a:spLocks noGrp="1"/>
          </p:cNvSpPr>
          <p:nvPr>
            <p:ph type="subTitle" idx="1"/>
          </p:nvPr>
        </p:nvSpPr>
        <p:spPr/>
        <p:txBody>
          <a:bodyPr/>
          <a:lstStyle/>
          <a:p>
            <a:r>
              <a:rPr lang="en-US" dirty="0" smtClean="0"/>
              <a:t>Corey </a:t>
            </a:r>
            <a:r>
              <a:rPr lang="en-US" dirty="0" err="1" smtClean="0"/>
              <a:t>Nolet</a:t>
            </a:r>
            <a:endParaRPr lang="en-US" dirty="0"/>
          </a:p>
        </p:txBody>
      </p:sp>
    </p:spTree>
    <p:extLst>
      <p:ext uri="{BB962C8B-B14F-4D97-AF65-F5344CB8AC3E}">
        <p14:creationId xmlns:p14="http://schemas.microsoft.com/office/powerpoint/2010/main" val="17878534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Agglomeration</a:t>
            </a:r>
            <a:endParaRPr lang="en-US" dirty="0"/>
          </a:p>
        </p:txBody>
      </p:sp>
      <p:sp>
        <p:nvSpPr>
          <p:cNvPr id="3" name="Content Placeholder 2"/>
          <p:cNvSpPr>
            <a:spLocks noGrp="1"/>
          </p:cNvSpPr>
          <p:nvPr>
            <p:ph idx="1"/>
          </p:nvPr>
        </p:nvSpPr>
        <p:spPr/>
        <p:txBody>
          <a:bodyPr/>
          <a:lstStyle/>
          <a:p>
            <a:r>
              <a:rPr lang="en-US" dirty="0" smtClean="0"/>
              <a:t>A phenomenon that occurs when high-degree nodes link together, in contrast to the conditions for a large clustering coefficient, which is due to large number of triangles formed by clusters of links in the graph. </a:t>
            </a:r>
          </a:p>
          <a:p>
            <a:r>
              <a:rPr lang="en-US" dirty="0" smtClean="0"/>
              <a:t>A value of 1 represents a complete graph</a:t>
            </a:r>
          </a:p>
          <a:p>
            <a:r>
              <a:rPr lang="en-US" dirty="0" smtClean="0"/>
              <a:t>A value of 0 represents a completely isolated graph</a:t>
            </a:r>
            <a:endParaRPr lang="en-US" dirty="0"/>
          </a:p>
        </p:txBody>
      </p:sp>
      <p:pic>
        <p:nvPicPr>
          <p:cNvPr id="4" name="Picture 3"/>
          <p:cNvPicPr>
            <a:picLocks noChangeAspect="1"/>
          </p:cNvPicPr>
          <p:nvPr/>
        </p:nvPicPr>
        <p:blipFill>
          <a:blip r:embed="rId3"/>
          <a:stretch>
            <a:fillRect/>
          </a:stretch>
        </p:blipFill>
        <p:spPr>
          <a:xfrm>
            <a:off x="1939638" y="4829465"/>
            <a:ext cx="2336800" cy="685800"/>
          </a:xfrm>
          <a:prstGeom prst="rect">
            <a:avLst/>
          </a:prstGeom>
        </p:spPr>
      </p:pic>
    </p:spTree>
    <p:extLst>
      <p:ext uri="{BB962C8B-B14F-4D97-AF65-F5344CB8AC3E}">
        <p14:creationId xmlns:p14="http://schemas.microsoft.com/office/powerpoint/2010/main" val="427886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Agglomeration</a:t>
            </a:r>
            <a:endParaRPr lang="en-US" dirty="0"/>
          </a:p>
        </p:txBody>
      </p:sp>
      <p:sp>
        <p:nvSpPr>
          <p:cNvPr id="3" name="Content Placeholder 2"/>
          <p:cNvSpPr>
            <a:spLocks noGrp="1"/>
          </p:cNvSpPr>
          <p:nvPr>
            <p:ph idx="1"/>
          </p:nvPr>
        </p:nvSpPr>
        <p:spPr/>
        <p:txBody>
          <a:bodyPr>
            <a:normAutofit/>
          </a:bodyPr>
          <a:lstStyle/>
          <a:p>
            <a:pPr marL="114300" indent="0">
              <a:buNone/>
            </a:pPr>
            <a:r>
              <a:rPr lang="en-US" sz="1100" b="1" dirty="0" err="1">
                <a:latin typeface="PT Mono"/>
                <a:cs typeface="PT Mono"/>
              </a:rPr>
              <a:t>def</a:t>
            </a:r>
            <a:r>
              <a:rPr lang="en-US" sz="1100" b="1" dirty="0">
                <a:latin typeface="PT Mono"/>
                <a:cs typeface="PT Mono"/>
              </a:rPr>
              <a:t> agglomeration(g):</a:t>
            </a:r>
          </a:p>
          <a:p>
            <a:pPr marL="114300" indent="0">
              <a:buNone/>
            </a:pPr>
            <a:r>
              <a:rPr lang="en-US" sz="1100" b="1" dirty="0">
                <a:latin typeface="PT Mono"/>
                <a:cs typeface="PT Mono"/>
              </a:rPr>
              <a:t>    </a:t>
            </a:r>
            <a:r>
              <a:rPr lang="en-US" sz="1100" b="1" dirty="0" err="1">
                <a:latin typeface="PT Mono"/>
                <a:cs typeface="PT Mono"/>
              </a:rPr>
              <a:t>agglomeration_numerator</a:t>
            </a:r>
            <a:r>
              <a:rPr lang="en-US" sz="1100" b="1" dirty="0">
                <a:latin typeface="PT Mono"/>
                <a:cs typeface="PT Mono"/>
              </a:rPr>
              <a:t> = 0.0</a:t>
            </a:r>
          </a:p>
          <a:p>
            <a:pPr marL="114300" indent="0">
              <a:buNone/>
            </a:pPr>
            <a:r>
              <a:rPr lang="en-US" sz="1100" b="1" dirty="0">
                <a:latin typeface="PT Mono"/>
                <a:cs typeface="PT Mono"/>
              </a:rPr>
              <a:t>    </a:t>
            </a:r>
            <a:r>
              <a:rPr lang="en-US" sz="1100" b="1" dirty="0" err="1">
                <a:latin typeface="PT Mono"/>
                <a:cs typeface="PT Mono"/>
              </a:rPr>
              <a:t>total_degrees</a:t>
            </a:r>
            <a:r>
              <a:rPr lang="en-US" sz="1100" b="1" dirty="0">
                <a:latin typeface="PT Mono"/>
                <a:cs typeface="PT Mono"/>
              </a:rPr>
              <a:t> = 0.0</a:t>
            </a:r>
          </a:p>
          <a:p>
            <a:pPr marL="114300" indent="0">
              <a:buNone/>
            </a:pPr>
            <a:r>
              <a:rPr lang="en-US" sz="1100" b="1" dirty="0">
                <a:latin typeface="PT Mono"/>
                <a:cs typeface="PT Mono"/>
              </a:rPr>
              <a:t>    </a:t>
            </a:r>
          </a:p>
          <a:p>
            <a:pPr marL="114300" indent="0">
              <a:buNone/>
            </a:pPr>
            <a:r>
              <a:rPr lang="en-US" sz="1100" b="1" dirty="0">
                <a:latin typeface="PT Mono"/>
                <a:cs typeface="PT Mono"/>
              </a:rPr>
              <a:t>    degrees = </a:t>
            </a:r>
            <a:r>
              <a:rPr lang="en-US" sz="1100" b="1" dirty="0" err="1">
                <a:latin typeface="PT Mono"/>
                <a:cs typeface="PT Mono"/>
              </a:rPr>
              <a:t>nx.degree</a:t>
            </a:r>
            <a:r>
              <a:rPr lang="en-US" sz="1100" b="1" dirty="0">
                <a:latin typeface="PT Mono"/>
                <a:cs typeface="PT Mono"/>
              </a:rPr>
              <a:t>(g)</a:t>
            </a:r>
          </a:p>
          <a:p>
            <a:pPr marL="114300" indent="0">
              <a:buNone/>
            </a:pPr>
            <a:r>
              <a:rPr lang="en-US" sz="1100" b="1" dirty="0">
                <a:latin typeface="PT Mono"/>
                <a:cs typeface="PT Mono"/>
              </a:rPr>
              <a:t>    for edge in </a:t>
            </a:r>
            <a:r>
              <a:rPr lang="en-US" sz="1100" b="1" dirty="0" err="1">
                <a:latin typeface="PT Mono"/>
                <a:cs typeface="PT Mono"/>
              </a:rPr>
              <a:t>g.edges</a:t>
            </a:r>
            <a:r>
              <a:rPr lang="en-US" sz="1100" b="1" dirty="0">
                <a:latin typeface="PT Mono"/>
                <a:cs typeface="PT Mono"/>
              </a:rPr>
              <a:t>():</a:t>
            </a:r>
          </a:p>
          <a:p>
            <a:pPr marL="114300" indent="0">
              <a:buNone/>
            </a:pPr>
            <a:r>
              <a:rPr lang="en-US" sz="1100" b="1" dirty="0">
                <a:latin typeface="PT Mono"/>
                <a:cs typeface="PT Mono"/>
              </a:rPr>
              <a:t>        </a:t>
            </a:r>
            <a:r>
              <a:rPr lang="en-US" sz="1100" b="1" dirty="0" err="1">
                <a:latin typeface="PT Mono"/>
                <a:cs typeface="PT Mono"/>
              </a:rPr>
              <a:t>agglomeration_numerator</a:t>
            </a:r>
            <a:r>
              <a:rPr lang="en-US" sz="1100" b="1" dirty="0">
                <a:latin typeface="PT Mono"/>
                <a:cs typeface="PT Mono"/>
              </a:rPr>
              <a:t> += degrees[edge[0]] * degrees[edge[1]]</a:t>
            </a:r>
          </a:p>
          <a:p>
            <a:pPr marL="114300" indent="0">
              <a:buNone/>
            </a:pPr>
            <a:r>
              <a:rPr lang="en-US" sz="1100" b="1" dirty="0">
                <a:latin typeface="PT Mono"/>
                <a:cs typeface="PT Mono"/>
              </a:rPr>
              <a:t>        </a:t>
            </a:r>
          </a:p>
          <a:p>
            <a:pPr marL="114300" indent="0">
              <a:buNone/>
            </a:pPr>
            <a:r>
              <a:rPr lang="en-US" sz="1100" b="1" dirty="0">
                <a:latin typeface="PT Mono"/>
                <a:cs typeface="PT Mono"/>
              </a:rPr>
              <a:t>    for item in degrees:</a:t>
            </a:r>
          </a:p>
          <a:p>
            <a:pPr marL="114300" indent="0">
              <a:buNone/>
            </a:pPr>
            <a:r>
              <a:rPr lang="en-US" sz="1100" b="1" dirty="0">
                <a:latin typeface="PT Mono"/>
                <a:cs typeface="PT Mono"/>
              </a:rPr>
              <a:t>        </a:t>
            </a:r>
            <a:r>
              <a:rPr lang="en-US" sz="1100" b="1" dirty="0" err="1">
                <a:latin typeface="PT Mono"/>
                <a:cs typeface="PT Mono"/>
              </a:rPr>
              <a:t>total_degrees</a:t>
            </a:r>
            <a:r>
              <a:rPr lang="en-US" sz="1100" b="1" dirty="0">
                <a:latin typeface="PT Mono"/>
                <a:cs typeface="PT Mono"/>
              </a:rPr>
              <a:t> += degrees[item]</a:t>
            </a:r>
          </a:p>
          <a:p>
            <a:pPr marL="114300" indent="0">
              <a:buNone/>
            </a:pPr>
            <a:r>
              <a:rPr lang="en-US" sz="1100" b="1" dirty="0">
                <a:latin typeface="PT Mono"/>
                <a:cs typeface="PT Mono"/>
              </a:rPr>
              <a:t>        </a:t>
            </a:r>
          </a:p>
          <a:p>
            <a:pPr marL="114300" indent="0">
              <a:buNone/>
            </a:pPr>
            <a:r>
              <a:rPr lang="en-US" sz="1100" b="1" dirty="0">
                <a:latin typeface="PT Mono"/>
                <a:cs typeface="PT Mono"/>
              </a:rPr>
              <a:t>    return </a:t>
            </a:r>
            <a:r>
              <a:rPr lang="en-US" sz="1100" b="1" dirty="0" err="1">
                <a:latin typeface="PT Mono"/>
                <a:cs typeface="PT Mono"/>
              </a:rPr>
              <a:t>agglomeration_numerator</a:t>
            </a:r>
            <a:r>
              <a:rPr lang="en-US" sz="1100" b="1" dirty="0">
                <a:latin typeface="PT Mono"/>
                <a:cs typeface="PT Mono"/>
              </a:rPr>
              <a:t> / </a:t>
            </a:r>
            <a:r>
              <a:rPr lang="en-US" sz="1100" b="1" dirty="0" err="1">
                <a:latin typeface="PT Mono"/>
                <a:cs typeface="PT Mono"/>
              </a:rPr>
              <a:t>pow</a:t>
            </a:r>
            <a:r>
              <a:rPr lang="en-US" sz="1100" b="1" dirty="0">
                <a:latin typeface="PT Mono"/>
                <a:cs typeface="PT Mono"/>
              </a:rPr>
              <a:t>(</a:t>
            </a:r>
            <a:r>
              <a:rPr lang="en-US" sz="1100" b="1" dirty="0" err="1">
                <a:latin typeface="PT Mono"/>
                <a:cs typeface="PT Mono"/>
              </a:rPr>
              <a:t>total_degrees</a:t>
            </a:r>
            <a:r>
              <a:rPr lang="en-US" sz="1100" b="1" dirty="0">
                <a:latin typeface="PT Mono"/>
                <a:cs typeface="PT Mono"/>
              </a:rPr>
              <a:t>, 2)</a:t>
            </a:r>
          </a:p>
        </p:txBody>
      </p:sp>
    </p:spTree>
    <p:extLst>
      <p:ext uri="{BB962C8B-B14F-4D97-AF65-F5344CB8AC3E}">
        <p14:creationId xmlns:p14="http://schemas.microsoft.com/office/powerpoint/2010/main" val="3258877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usic Generation</a:t>
            </a:r>
            <a:endParaRPr lang="en-US" dirty="0"/>
          </a:p>
        </p:txBody>
      </p:sp>
      <p:sp>
        <p:nvSpPr>
          <p:cNvPr id="3" name="Content Placeholder 2"/>
          <p:cNvSpPr>
            <a:spLocks noGrp="1"/>
          </p:cNvSpPr>
          <p:nvPr>
            <p:ph idx="1"/>
          </p:nvPr>
        </p:nvSpPr>
        <p:spPr/>
        <p:txBody>
          <a:bodyPr/>
          <a:lstStyle/>
          <a:p>
            <a:r>
              <a:rPr lang="en-US" dirty="0" smtClean="0"/>
              <a:t>Two ways of generating music are presented</a:t>
            </a:r>
          </a:p>
          <a:p>
            <a:pPr lvl="1"/>
            <a:r>
              <a:rPr lang="en-US" dirty="0" smtClean="0"/>
              <a:t>Random Walk </a:t>
            </a:r>
          </a:p>
          <a:p>
            <a:pPr lvl="1"/>
            <a:r>
              <a:rPr lang="en-US" dirty="0" smtClean="0"/>
              <a:t>Link Prediction</a:t>
            </a:r>
            <a:endParaRPr lang="en-US" dirty="0"/>
          </a:p>
        </p:txBody>
      </p:sp>
    </p:spTree>
    <p:extLst>
      <p:ext uri="{BB962C8B-B14F-4D97-AF65-F5344CB8AC3E}">
        <p14:creationId xmlns:p14="http://schemas.microsoft.com/office/powerpoint/2010/main" val="3677164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Walk</a:t>
            </a:r>
            <a:endParaRPr lang="en-US" dirty="0"/>
          </a:p>
        </p:txBody>
      </p:sp>
      <p:sp>
        <p:nvSpPr>
          <p:cNvPr id="3" name="Content Placeholder 2"/>
          <p:cNvSpPr>
            <a:spLocks noGrp="1"/>
          </p:cNvSpPr>
          <p:nvPr>
            <p:ph idx="1"/>
          </p:nvPr>
        </p:nvSpPr>
        <p:spPr/>
        <p:txBody>
          <a:bodyPr/>
          <a:lstStyle/>
          <a:p>
            <a:r>
              <a:rPr lang="en-US" dirty="0" smtClean="0"/>
              <a:t>By walking the graph randomly from any node, music can be produced.</a:t>
            </a:r>
          </a:p>
          <a:p>
            <a:r>
              <a:rPr lang="en-US" dirty="0" smtClean="0"/>
              <a:t>Store the duration of the movement between two harmonies with the edges (along with the weights)</a:t>
            </a:r>
          </a:p>
          <a:p>
            <a:pPr lvl="1"/>
            <a:r>
              <a:rPr lang="en-US" dirty="0"/>
              <a:t>T</a:t>
            </a:r>
            <a:r>
              <a:rPr lang="en-US" dirty="0" smtClean="0"/>
              <a:t>he random walker can also be able to play a changing rhythm along with the harmonic progression.</a:t>
            </a:r>
          </a:p>
          <a:p>
            <a:r>
              <a:rPr lang="en-US" dirty="0" smtClean="0"/>
              <a:t>This approach is supposed to be able to produce similar styles of music to the corpus which is being walked.</a:t>
            </a:r>
          </a:p>
          <a:p>
            <a:pPr lvl="1"/>
            <a:r>
              <a:rPr lang="en-US" dirty="0" smtClean="0"/>
              <a:t>The produced music will sound novel but familiar</a:t>
            </a:r>
            <a:endParaRPr lang="en-US" dirty="0"/>
          </a:p>
        </p:txBody>
      </p:sp>
    </p:spTree>
    <p:extLst>
      <p:ext uri="{BB962C8B-B14F-4D97-AF65-F5344CB8AC3E}">
        <p14:creationId xmlns:p14="http://schemas.microsoft.com/office/powerpoint/2010/main" val="40383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Prediction</a:t>
            </a:r>
            <a:endParaRPr lang="en-US" dirty="0"/>
          </a:p>
        </p:txBody>
      </p:sp>
      <p:sp>
        <p:nvSpPr>
          <p:cNvPr id="3" name="Content Placeholder 2"/>
          <p:cNvSpPr>
            <a:spLocks noGrp="1"/>
          </p:cNvSpPr>
          <p:nvPr>
            <p:ph idx="1"/>
          </p:nvPr>
        </p:nvSpPr>
        <p:spPr/>
        <p:txBody>
          <a:bodyPr/>
          <a:lstStyle/>
          <a:p>
            <a:r>
              <a:rPr lang="en-US" dirty="0" smtClean="0"/>
              <a:t>In random walk, if the degree of a node is 1, there is only 1 choice for the next node. It’s also very likely that the next node also has a degree of 1.</a:t>
            </a:r>
          </a:p>
          <a:p>
            <a:r>
              <a:rPr lang="en-US" dirty="0" smtClean="0"/>
              <a:t>The longer the path of nodes with degrees of 1, the more the newly generated music sounds like the original. </a:t>
            </a:r>
          </a:p>
          <a:p>
            <a:r>
              <a:rPr lang="en-US" dirty="0" smtClean="0"/>
              <a:t>Link prediction estimates the probability of connection for two unconnected nodes. </a:t>
            </a:r>
          </a:p>
          <a:p>
            <a:r>
              <a:rPr lang="en-US" dirty="0" smtClean="0"/>
              <a:t>When a random walker departs one node, it chooses some other (possibly unconnected) node as extra candidates based on their link prediction probability. </a:t>
            </a:r>
          </a:p>
          <a:p>
            <a:r>
              <a:rPr lang="en-US" dirty="0" smtClean="0"/>
              <a:t>Similarity measure for determining probability is the number of common notes divided by the total number of notes in each harmony. This is called Jacquard similarity. </a:t>
            </a:r>
            <a:endParaRPr lang="en-US" dirty="0"/>
          </a:p>
        </p:txBody>
      </p:sp>
    </p:spTree>
    <p:extLst>
      <p:ext uri="{BB962C8B-B14F-4D97-AF65-F5344CB8AC3E}">
        <p14:creationId xmlns:p14="http://schemas.microsoft.com/office/powerpoint/2010/main" val="2064450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a:t>
            </a:r>
            <a:r>
              <a:rPr lang="en-US" dirty="0"/>
              <a:t>T</a:t>
            </a:r>
            <a:r>
              <a:rPr lang="en-US" dirty="0" smtClean="0"/>
              <a:t>he Graph</a:t>
            </a:r>
            <a:endParaRPr lang="en-US" dirty="0"/>
          </a:p>
        </p:txBody>
      </p:sp>
      <p:sp>
        <p:nvSpPr>
          <p:cNvPr id="3" name="Content Placeholder 2"/>
          <p:cNvSpPr>
            <a:spLocks noGrp="1"/>
          </p:cNvSpPr>
          <p:nvPr>
            <p:ph idx="1"/>
          </p:nvPr>
        </p:nvSpPr>
        <p:spPr/>
        <p:txBody>
          <a:bodyPr/>
          <a:lstStyle/>
          <a:p>
            <a:pPr marL="114300" indent="0">
              <a:buNone/>
            </a:pPr>
            <a:r>
              <a:rPr lang="en-US" dirty="0" smtClean="0"/>
              <a:t>The harmony graph paper presents a graph which looks like the following.</a:t>
            </a:r>
            <a:endParaRPr lang="en-US" dirty="0"/>
          </a:p>
        </p:txBody>
      </p:sp>
      <p:pic>
        <p:nvPicPr>
          <p:cNvPr id="4" name="Picture 3"/>
          <p:cNvPicPr>
            <a:picLocks noChangeAspect="1"/>
          </p:cNvPicPr>
          <p:nvPr/>
        </p:nvPicPr>
        <p:blipFill>
          <a:blip r:embed="rId3"/>
          <a:stretch>
            <a:fillRect/>
          </a:stretch>
        </p:blipFill>
        <p:spPr>
          <a:xfrm>
            <a:off x="2021608" y="2547941"/>
            <a:ext cx="4501573" cy="3679677"/>
          </a:xfrm>
          <a:prstGeom prst="rect">
            <a:avLst/>
          </a:prstGeom>
        </p:spPr>
      </p:pic>
    </p:spTree>
    <p:extLst>
      <p:ext uri="{BB962C8B-B14F-4D97-AF65-F5344CB8AC3E}">
        <p14:creationId xmlns:p14="http://schemas.microsoft.com/office/powerpoint/2010/main" val="1781133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a:t>
            </a:r>
            <a:r>
              <a:rPr lang="en-US" dirty="0"/>
              <a:t>T</a:t>
            </a:r>
            <a:r>
              <a:rPr lang="en-US" dirty="0" smtClean="0"/>
              <a:t>he Graph</a:t>
            </a:r>
            <a:endParaRPr lang="en-US" dirty="0"/>
          </a:p>
        </p:txBody>
      </p:sp>
      <p:sp>
        <p:nvSpPr>
          <p:cNvPr id="3" name="Content Placeholder 2"/>
          <p:cNvSpPr>
            <a:spLocks noGrp="1"/>
          </p:cNvSpPr>
          <p:nvPr>
            <p:ph idx="1"/>
          </p:nvPr>
        </p:nvSpPr>
        <p:spPr/>
        <p:txBody>
          <a:bodyPr/>
          <a:lstStyle/>
          <a:p>
            <a:pPr marL="114300" indent="0">
              <a:buNone/>
            </a:pPr>
            <a:r>
              <a:rPr lang="en-US" dirty="0" smtClean="0"/>
              <a:t>Unfortunately, this is very hard to follow and doesn’t really mean much to anyone trying to analyze it!</a:t>
            </a:r>
            <a:endParaRPr lang="en-US" dirty="0"/>
          </a:p>
        </p:txBody>
      </p:sp>
      <p:pic>
        <p:nvPicPr>
          <p:cNvPr id="4" name="Picture 3"/>
          <p:cNvPicPr>
            <a:picLocks noChangeAspect="1"/>
          </p:cNvPicPr>
          <p:nvPr/>
        </p:nvPicPr>
        <p:blipFill>
          <a:blip r:embed="rId3"/>
          <a:stretch>
            <a:fillRect/>
          </a:stretch>
        </p:blipFill>
        <p:spPr>
          <a:xfrm>
            <a:off x="2021608" y="2547941"/>
            <a:ext cx="4501573" cy="3679677"/>
          </a:xfrm>
          <a:prstGeom prst="rect">
            <a:avLst/>
          </a:prstGeom>
        </p:spPr>
      </p:pic>
    </p:spTree>
    <p:extLst>
      <p:ext uri="{BB962C8B-B14F-4D97-AF65-F5344CB8AC3E}">
        <p14:creationId xmlns:p14="http://schemas.microsoft.com/office/powerpoint/2010/main" val="1780349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Graph</a:t>
            </a:r>
            <a:endParaRPr lang="en-US" dirty="0"/>
          </a:p>
        </p:txBody>
      </p:sp>
      <p:sp>
        <p:nvSpPr>
          <p:cNvPr id="3" name="Content Placeholder 2"/>
          <p:cNvSpPr>
            <a:spLocks noGrp="1"/>
          </p:cNvSpPr>
          <p:nvPr>
            <p:ph idx="1"/>
          </p:nvPr>
        </p:nvSpPr>
        <p:spPr/>
        <p:txBody>
          <a:bodyPr/>
          <a:lstStyle/>
          <a:p>
            <a:pPr marL="114300" indent="0">
              <a:buNone/>
            </a:pPr>
            <a:r>
              <a:rPr lang="en-US" dirty="0" smtClean="0"/>
              <a:t>A better graph could look like this:</a:t>
            </a:r>
            <a:endParaRPr lang="en-US" dirty="0"/>
          </a:p>
        </p:txBody>
      </p:sp>
      <p:pic>
        <p:nvPicPr>
          <p:cNvPr id="4" name="Picture 3" descr="AAAkIf4BACAJ8Q8AAEmIfwAASEL8AwBAEuIfAACSEP8AAJCE+AcAgCTEPwAAJCH+AQAgiX8DlqjKw3KYJ94AAAAASUVORK5CYI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8807" y="2124371"/>
            <a:ext cx="4268920" cy="4191000"/>
          </a:xfrm>
          <a:prstGeom prst="rect">
            <a:avLst/>
          </a:prstGeom>
        </p:spPr>
      </p:pic>
    </p:spTree>
    <p:extLst>
      <p:ext uri="{BB962C8B-B14F-4D97-AF65-F5344CB8AC3E}">
        <p14:creationId xmlns:p14="http://schemas.microsoft.com/office/powerpoint/2010/main" val="209322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Graph</a:t>
            </a:r>
            <a:endParaRPr lang="en-US" dirty="0"/>
          </a:p>
        </p:txBody>
      </p:sp>
      <p:sp>
        <p:nvSpPr>
          <p:cNvPr id="3" name="Content Placeholder 2"/>
          <p:cNvSpPr>
            <a:spLocks noGrp="1"/>
          </p:cNvSpPr>
          <p:nvPr>
            <p:ph idx="1"/>
          </p:nvPr>
        </p:nvSpPr>
        <p:spPr/>
        <p:txBody>
          <a:bodyPr/>
          <a:lstStyle/>
          <a:p>
            <a:pPr marL="114300" indent="0">
              <a:buNone/>
            </a:pPr>
            <a:r>
              <a:rPr lang="en-US" dirty="0" smtClean="0"/>
              <a:t>Size of vertices are drawn from eigenvector centrality</a:t>
            </a:r>
          </a:p>
          <a:p>
            <a:pPr marL="114300" indent="0">
              <a:buNone/>
            </a:pPr>
            <a:endParaRPr lang="en-US" dirty="0"/>
          </a:p>
        </p:txBody>
      </p:sp>
      <p:pic>
        <p:nvPicPr>
          <p:cNvPr id="4" name="Picture 3" descr="AAAkIf4BACAJ8Q8AAEmIfwAASEL8AwBAEuIfAACSEP8AAJCE+AcAgCTEPwAAJCH+AQAgiX8DlqjKw3KYJ94AAAAASUVORK5CYI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8807" y="2124371"/>
            <a:ext cx="4268920" cy="4191000"/>
          </a:xfrm>
          <a:prstGeom prst="rect">
            <a:avLst/>
          </a:prstGeom>
        </p:spPr>
      </p:pic>
    </p:spTree>
    <p:extLst>
      <p:ext uri="{BB962C8B-B14F-4D97-AF65-F5344CB8AC3E}">
        <p14:creationId xmlns:p14="http://schemas.microsoft.com/office/powerpoint/2010/main" val="2045315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Graph</a:t>
            </a:r>
            <a:endParaRPr lang="en-US" dirty="0"/>
          </a:p>
        </p:txBody>
      </p:sp>
      <p:sp>
        <p:nvSpPr>
          <p:cNvPr id="3" name="Content Placeholder 2"/>
          <p:cNvSpPr>
            <a:spLocks noGrp="1"/>
          </p:cNvSpPr>
          <p:nvPr>
            <p:ph idx="1"/>
          </p:nvPr>
        </p:nvSpPr>
        <p:spPr/>
        <p:txBody>
          <a:bodyPr/>
          <a:lstStyle/>
          <a:p>
            <a:pPr marL="114300" indent="0">
              <a:buNone/>
            </a:pPr>
            <a:r>
              <a:rPr lang="en-US" dirty="0" smtClean="0"/>
              <a:t>Color of vertices is based on </a:t>
            </a:r>
            <a:r>
              <a:rPr lang="en-US" dirty="0" err="1" smtClean="0"/>
              <a:t>betweenness</a:t>
            </a:r>
            <a:r>
              <a:rPr lang="en-US" dirty="0" smtClean="0"/>
              <a:t> centrality</a:t>
            </a:r>
          </a:p>
          <a:p>
            <a:pPr marL="114300" indent="0">
              <a:buNone/>
            </a:pPr>
            <a:endParaRPr lang="en-US" dirty="0"/>
          </a:p>
        </p:txBody>
      </p:sp>
      <p:pic>
        <p:nvPicPr>
          <p:cNvPr id="4" name="Picture 3" descr="AAAkIf4BACAJ8Q8AAEmIfwAASEL8AwBAEuIfAACSEP8AAJCE+AcAgCTEPwAAJCH+AQAgiX8DlqjKw3KYJ94AAAAASUVORK5CYI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8807" y="2124371"/>
            <a:ext cx="4268920" cy="4191000"/>
          </a:xfrm>
          <a:prstGeom prst="rect">
            <a:avLst/>
          </a:prstGeom>
        </p:spPr>
      </p:pic>
    </p:spTree>
    <p:extLst>
      <p:ext uri="{BB962C8B-B14F-4D97-AF65-F5344CB8AC3E}">
        <p14:creationId xmlns:p14="http://schemas.microsoft.com/office/powerpoint/2010/main" val="2617663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
        <p:nvSpPr>
          <p:cNvPr id="2" name="Content Placeholder 1"/>
          <p:cNvSpPr>
            <a:spLocks noGrp="1"/>
          </p:cNvSpPr>
          <p:nvPr>
            <p:ph idx="1"/>
          </p:nvPr>
        </p:nvSpPr>
        <p:spPr/>
        <p:txBody>
          <a:bodyPr/>
          <a:lstStyle/>
          <a:p>
            <a:pPr marL="342900" indent="-342900" algn="l">
              <a:buFont typeface="Arial"/>
              <a:buChar char="•"/>
            </a:pPr>
            <a:r>
              <a:rPr lang="en-US" dirty="0" smtClean="0"/>
              <a:t>Harmony graph is a novel approach to analyzing songs</a:t>
            </a:r>
          </a:p>
          <a:p>
            <a:pPr lvl="2" indent="-342900">
              <a:buFont typeface="Arial"/>
              <a:buChar char="•"/>
            </a:pPr>
            <a:r>
              <a:rPr lang="en-US" dirty="0" smtClean="0"/>
              <a:t>A social-network-like structure for representing songs as graphs</a:t>
            </a:r>
          </a:p>
          <a:p>
            <a:pPr lvl="2" indent="-342900">
              <a:buFont typeface="Arial"/>
              <a:buChar char="•"/>
            </a:pPr>
            <a:r>
              <a:rPr lang="en-US" dirty="0" smtClean="0"/>
              <a:t>Allows visualization for analysis of songs</a:t>
            </a:r>
          </a:p>
          <a:p>
            <a:pPr lvl="2" indent="-342900">
              <a:buFont typeface="Arial"/>
              <a:buChar char="•"/>
            </a:pPr>
            <a:r>
              <a:rPr lang="en-US" dirty="0" smtClean="0"/>
              <a:t>Provides a novel metric for summarizing the graph</a:t>
            </a:r>
          </a:p>
          <a:p>
            <a:pPr lvl="2" indent="-342900">
              <a:buFont typeface="Arial"/>
              <a:buChar char="•"/>
            </a:pPr>
            <a:r>
              <a:rPr lang="en-US" dirty="0" smtClean="0"/>
              <a:t>Applications in music comparison algorithms like genre classification</a:t>
            </a:r>
          </a:p>
          <a:p>
            <a:pPr lvl="2" indent="-342900">
              <a:buFont typeface="Arial"/>
              <a:buChar char="•"/>
            </a:pPr>
            <a:r>
              <a:rPr lang="en-US" dirty="0" smtClean="0"/>
              <a:t>Applications in corpus-based music generation</a:t>
            </a:r>
            <a:endParaRPr lang="en-US" dirty="0"/>
          </a:p>
        </p:txBody>
      </p:sp>
    </p:spTree>
    <p:extLst>
      <p:ext uri="{BB962C8B-B14F-4D97-AF65-F5344CB8AC3E}">
        <p14:creationId xmlns:p14="http://schemas.microsoft.com/office/powerpoint/2010/main" val="59528206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Graph</a:t>
            </a:r>
            <a:endParaRPr lang="en-US" dirty="0"/>
          </a:p>
        </p:txBody>
      </p:sp>
      <p:sp>
        <p:nvSpPr>
          <p:cNvPr id="3" name="Content Placeholder 2"/>
          <p:cNvSpPr>
            <a:spLocks noGrp="1"/>
          </p:cNvSpPr>
          <p:nvPr>
            <p:ph idx="1"/>
          </p:nvPr>
        </p:nvSpPr>
        <p:spPr/>
        <p:txBody>
          <a:bodyPr/>
          <a:lstStyle/>
          <a:p>
            <a:pPr marL="114300" indent="0">
              <a:buNone/>
            </a:pPr>
            <a:r>
              <a:rPr lang="en-US" dirty="0" smtClean="0"/>
              <a:t>Allows us to quickly separate graphs like this</a:t>
            </a:r>
          </a:p>
          <a:p>
            <a:pPr marL="114300" indent="0">
              <a:buNone/>
            </a:pPr>
            <a:endParaRPr lang="en-US" dirty="0"/>
          </a:p>
        </p:txBody>
      </p:sp>
      <p:pic>
        <p:nvPicPr>
          <p:cNvPr id="4" name="Picture 3" descr="AAAkIf4BACAJ8Q8AAEmIfwAASEL8AwBAEuIfAACSEP8AAJCE+AcAgCTEPwAAJCH+AQAgiX8DlqjKw3KYJ94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807" y="2124371"/>
            <a:ext cx="4268920" cy="4191000"/>
          </a:xfrm>
          <a:prstGeom prst="rect">
            <a:avLst/>
          </a:prstGeom>
        </p:spPr>
      </p:pic>
    </p:spTree>
    <p:extLst>
      <p:ext uri="{BB962C8B-B14F-4D97-AF65-F5344CB8AC3E}">
        <p14:creationId xmlns:p14="http://schemas.microsoft.com/office/powerpoint/2010/main" val="2569334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Graph</a:t>
            </a:r>
            <a:endParaRPr lang="en-US" dirty="0"/>
          </a:p>
        </p:txBody>
      </p:sp>
      <p:sp>
        <p:nvSpPr>
          <p:cNvPr id="3" name="Content Placeholder 2"/>
          <p:cNvSpPr>
            <a:spLocks noGrp="1"/>
          </p:cNvSpPr>
          <p:nvPr>
            <p:ph idx="1"/>
          </p:nvPr>
        </p:nvSpPr>
        <p:spPr/>
        <p:txBody>
          <a:bodyPr/>
          <a:lstStyle/>
          <a:p>
            <a:pPr marL="114300" indent="0">
              <a:buNone/>
            </a:pPr>
            <a:r>
              <a:rPr lang="en-US" dirty="0" smtClean="0"/>
              <a:t>From graphs like this</a:t>
            </a:r>
            <a:endParaRPr lang="en-US" dirty="0"/>
          </a:p>
        </p:txBody>
      </p:sp>
      <p:pic>
        <p:nvPicPr>
          <p:cNvPr id="5" name="Picture 4" descr="bBTb4DCrjVwAAAABJRU5ErkJgg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251" y="2101273"/>
            <a:ext cx="4845165" cy="4756727"/>
          </a:xfrm>
          <a:prstGeom prst="rect">
            <a:avLst/>
          </a:prstGeom>
        </p:spPr>
      </p:pic>
    </p:spTree>
    <p:extLst>
      <p:ext uri="{BB962C8B-B14F-4D97-AF65-F5344CB8AC3E}">
        <p14:creationId xmlns:p14="http://schemas.microsoft.com/office/powerpoint/2010/main" val="2067442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Graph</a:t>
            </a:r>
            <a:endParaRPr lang="en-US" dirty="0"/>
          </a:p>
        </p:txBody>
      </p:sp>
      <p:sp>
        <p:nvSpPr>
          <p:cNvPr id="3" name="Content Placeholder 2"/>
          <p:cNvSpPr>
            <a:spLocks noGrp="1"/>
          </p:cNvSpPr>
          <p:nvPr>
            <p:ph idx="1"/>
          </p:nvPr>
        </p:nvSpPr>
        <p:spPr/>
        <p:txBody>
          <a:bodyPr/>
          <a:lstStyle/>
          <a:p>
            <a:pPr marL="114300" indent="0">
              <a:buNone/>
            </a:pPr>
            <a:r>
              <a:rPr lang="en-US" dirty="0" smtClean="0"/>
              <a:t>A spring force-directed layout was used for each image.</a:t>
            </a:r>
            <a:endParaRPr lang="en-US" dirty="0"/>
          </a:p>
        </p:txBody>
      </p:sp>
      <p:pic>
        <p:nvPicPr>
          <p:cNvPr id="4" name="Picture 3" descr="EREREZGOYPgnIiIiItIRDP9ERERERDqC4Z+IiIiISEf8Pymzc3mNQnX4AAAAAElFTkSuQmC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5286" y="2186709"/>
            <a:ext cx="4292441" cy="4214091"/>
          </a:xfrm>
          <a:prstGeom prst="rect">
            <a:avLst/>
          </a:prstGeom>
        </p:spPr>
      </p:pic>
      <p:pic>
        <p:nvPicPr>
          <p:cNvPr id="5" name="Picture 4" descr="bBTb4DCrjVwAAAABJRU5ErkJgg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6251" y="2101273"/>
            <a:ext cx="4845165" cy="4756727"/>
          </a:xfrm>
          <a:prstGeom prst="rect">
            <a:avLst/>
          </a:prstGeom>
        </p:spPr>
      </p:pic>
    </p:spTree>
    <p:extLst>
      <p:ext uri="{BB962C8B-B14F-4D97-AF65-F5344CB8AC3E}">
        <p14:creationId xmlns:p14="http://schemas.microsoft.com/office/powerpoint/2010/main" val="3417744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Graph</a:t>
            </a:r>
            <a:endParaRPr lang="en-US" dirty="0"/>
          </a:p>
        </p:txBody>
      </p:sp>
      <p:sp>
        <p:nvSpPr>
          <p:cNvPr id="3" name="Content Placeholder 2"/>
          <p:cNvSpPr>
            <a:spLocks noGrp="1"/>
          </p:cNvSpPr>
          <p:nvPr>
            <p:ph idx="1"/>
          </p:nvPr>
        </p:nvSpPr>
        <p:spPr/>
        <p:txBody>
          <a:bodyPr/>
          <a:lstStyle/>
          <a:p>
            <a:pPr marL="114300" indent="0">
              <a:buNone/>
            </a:pPr>
            <a:r>
              <a:rPr lang="en-US" dirty="0" smtClean="0"/>
              <a:t>An algorithm called  </a:t>
            </a:r>
            <a:r>
              <a:rPr lang="en-US" dirty="0" err="1" smtClean="0"/>
              <a:t>Fruchterman-Reingold</a:t>
            </a:r>
            <a:r>
              <a:rPr lang="en-US" dirty="0" smtClean="0"/>
              <a:t> force-directed</a:t>
            </a:r>
            <a:endParaRPr lang="en-US" dirty="0"/>
          </a:p>
        </p:txBody>
      </p:sp>
      <p:pic>
        <p:nvPicPr>
          <p:cNvPr id="4" name="Picture 3" descr="EREREZGOYPgnIiIiItIRDP9ERERERDqC4Z+IiIiISEf8Pymzc3mNQnX4AAAAAElFTkSuQmC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5286" y="2186709"/>
            <a:ext cx="4292441" cy="4214091"/>
          </a:xfrm>
          <a:prstGeom prst="rect">
            <a:avLst/>
          </a:prstGeom>
        </p:spPr>
      </p:pic>
      <p:pic>
        <p:nvPicPr>
          <p:cNvPr id="5" name="Picture 4" descr="bBTb4DCrjVwAAAABJRU5ErkJgg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6251" y="2101273"/>
            <a:ext cx="4845165" cy="4756727"/>
          </a:xfrm>
          <a:prstGeom prst="rect">
            <a:avLst/>
          </a:prstGeom>
        </p:spPr>
      </p:pic>
    </p:spTree>
    <p:extLst>
      <p:ext uri="{BB962C8B-B14F-4D97-AF65-F5344CB8AC3E}">
        <p14:creationId xmlns:p14="http://schemas.microsoft.com/office/powerpoint/2010/main" val="2535512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lstStyle/>
          <a:p>
            <a:r>
              <a:rPr lang="en-US" dirty="0" smtClean="0"/>
              <a:t>I found 86 MIDI files on the internet for several different genres spanning pop, rock, country, folk, jazz, classical, rap, and rhythm &amp; blues. </a:t>
            </a:r>
          </a:p>
          <a:p>
            <a:r>
              <a:rPr lang="en-US" dirty="0" smtClean="0"/>
              <a:t>A python script ran overnight analyzing each MIDI file, creating the resulting </a:t>
            </a:r>
            <a:r>
              <a:rPr lang="en-US" dirty="0"/>
              <a:t>h</a:t>
            </a:r>
            <a:r>
              <a:rPr lang="en-US" dirty="0" smtClean="0"/>
              <a:t>armony </a:t>
            </a:r>
            <a:r>
              <a:rPr lang="en-US" dirty="0"/>
              <a:t>g</a:t>
            </a:r>
            <a:r>
              <a:rPr lang="en-US" dirty="0" smtClean="0"/>
              <a:t>raph, and outputting it as a </a:t>
            </a:r>
            <a:r>
              <a:rPr lang="en-US" dirty="0" err="1" smtClean="0"/>
              <a:t>graphml</a:t>
            </a:r>
            <a:r>
              <a:rPr lang="en-US" dirty="0" smtClean="0"/>
              <a:t> file. </a:t>
            </a:r>
          </a:p>
          <a:p>
            <a:r>
              <a:rPr lang="en-US" dirty="0" smtClean="0"/>
              <a:t>All of the </a:t>
            </a:r>
            <a:r>
              <a:rPr lang="en-US" dirty="0" err="1" smtClean="0"/>
              <a:t>graphml</a:t>
            </a:r>
            <a:r>
              <a:rPr lang="en-US" dirty="0" smtClean="0"/>
              <a:t> files were then pulled parsed with another Python script, metrics created, and images drawn with the nodes &amp; edges for visualization.</a:t>
            </a:r>
            <a:endParaRPr lang="en-US" dirty="0"/>
          </a:p>
        </p:txBody>
      </p:sp>
    </p:spTree>
    <p:extLst>
      <p:ext uri="{BB962C8B-B14F-4D97-AF65-F5344CB8AC3E}">
        <p14:creationId xmlns:p14="http://schemas.microsoft.com/office/powerpoint/2010/main" val="4256492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CC</a:t>
            </a:r>
            <a:endParaRPr lang="en-US" dirty="0"/>
          </a:p>
        </p:txBody>
      </p:sp>
      <p:sp>
        <p:nvSpPr>
          <p:cNvPr id="3" name="Content Placeholder 2"/>
          <p:cNvSpPr>
            <a:spLocks noGrp="1"/>
          </p:cNvSpPr>
          <p:nvPr>
            <p:ph idx="1"/>
          </p:nvPr>
        </p:nvSpPr>
        <p:spPr/>
        <p:txBody>
          <a:bodyPr/>
          <a:lstStyle/>
          <a:p>
            <a:r>
              <a:rPr lang="en-US" dirty="0" smtClean="0"/>
              <a:t>As the author’s pointed out, the clustering coefficients don’t seem to be very useful when analyzing a harmony graph.</a:t>
            </a:r>
          </a:p>
          <a:p>
            <a:r>
              <a:rPr lang="en-US" dirty="0" smtClean="0"/>
              <a:t>Most clustering coefficients were less than 0.01 and many of them were less than 0.001.</a:t>
            </a:r>
          </a:p>
          <a:p>
            <a:r>
              <a:rPr lang="en-US" dirty="0" err="1" smtClean="0"/>
              <a:t>Enimem’s</a:t>
            </a:r>
            <a:r>
              <a:rPr lang="en-US" dirty="0" smtClean="0"/>
              <a:t> My Name Is had the highest clustering coefficient of 0.13. It’s important to note that this graph had only 29 nodes and 3x the number of edges so triangles among the nodes with respect to each other become more likely to occur. This also shows much repetition.</a:t>
            </a:r>
          </a:p>
          <a:p>
            <a:endParaRPr lang="en-US" dirty="0" smtClean="0"/>
          </a:p>
          <a:p>
            <a:endParaRPr lang="en-US" dirty="0"/>
          </a:p>
        </p:txBody>
      </p:sp>
    </p:spTree>
    <p:extLst>
      <p:ext uri="{BB962C8B-B14F-4D97-AF65-F5344CB8AC3E}">
        <p14:creationId xmlns:p14="http://schemas.microsoft.com/office/powerpoint/2010/main" val="1493909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Agglomeration</a:t>
            </a:r>
            <a:endParaRPr lang="en-US" dirty="0"/>
          </a:p>
        </p:txBody>
      </p:sp>
      <p:sp>
        <p:nvSpPr>
          <p:cNvPr id="3" name="Content Placeholder 2"/>
          <p:cNvSpPr>
            <a:spLocks noGrp="1"/>
          </p:cNvSpPr>
          <p:nvPr>
            <p:ph idx="1"/>
          </p:nvPr>
        </p:nvSpPr>
        <p:spPr/>
        <p:txBody>
          <a:bodyPr/>
          <a:lstStyle/>
          <a:p>
            <a:r>
              <a:rPr lang="en-US" dirty="0" smtClean="0"/>
              <a:t>Right skewed degree distributions lower the agglomeration</a:t>
            </a:r>
          </a:p>
          <a:p>
            <a:r>
              <a:rPr lang="en-US" dirty="0" smtClean="0"/>
              <a:t>Left skewed degree distributions raise the agglomeration</a:t>
            </a:r>
          </a:p>
          <a:p>
            <a:r>
              <a:rPr lang="en-US" dirty="0" smtClean="0"/>
              <a:t>Distributions with very little skew tend to have an agglomeration between 1 and 3. </a:t>
            </a:r>
          </a:p>
          <a:p>
            <a:r>
              <a:rPr lang="en-US" dirty="0" smtClean="0"/>
              <a:t>Many of the songs in the corpus are right skewed which means they have a fairly small agglomeration. </a:t>
            </a:r>
          </a:p>
          <a:p>
            <a:r>
              <a:rPr lang="en-US" dirty="0" smtClean="0"/>
              <a:t>There are some songs with no skew like Ace of Base’s All That She Wants and Muddy Waters Honey Bee. </a:t>
            </a:r>
          </a:p>
          <a:p>
            <a:r>
              <a:rPr lang="en-US" dirty="0" smtClean="0"/>
              <a:t>Very few of the songs tend to be left skewed but Bruce Springsteen’s Born In The USA is one. </a:t>
            </a:r>
          </a:p>
          <a:p>
            <a:endParaRPr lang="en-US" dirty="0"/>
          </a:p>
        </p:txBody>
      </p:sp>
    </p:spTree>
    <p:extLst>
      <p:ext uri="{BB962C8B-B14F-4D97-AF65-F5344CB8AC3E}">
        <p14:creationId xmlns:p14="http://schemas.microsoft.com/office/powerpoint/2010/main" val="3173328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a:t>
            </a:r>
            <a:r>
              <a:rPr lang="en-US" dirty="0" err="1" smtClean="0"/>
              <a:t>Avg</a:t>
            </a:r>
            <a:r>
              <a:rPr lang="en-US" dirty="0" smtClean="0"/>
              <a:t> Path Length</a:t>
            </a:r>
            <a:endParaRPr lang="en-US" dirty="0"/>
          </a:p>
        </p:txBody>
      </p:sp>
      <p:sp>
        <p:nvSpPr>
          <p:cNvPr id="3" name="Content Placeholder 2"/>
          <p:cNvSpPr>
            <a:spLocks noGrp="1"/>
          </p:cNvSpPr>
          <p:nvPr>
            <p:ph idx="1"/>
          </p:nvPr>
        </p:nvSpPr>
        <p:spPr/>
        <p:txBody>
          <a:bodyPr>
            <a:normAutofit fontScale="92500"/>
          </a:bodyPr>
          <a:lstStyle/>
          <a:p>
            <a:r>
              <a:rPr lang="en-US" dirty="0" smtClean="0"/>
              <a:t>High average path lengths are associated with many unique subsequent melodic movements. </a:t>
            </a:r>
          </a:p>
          <a:p>
            <a:r>
              <a:rPr lang="en-US" dirty="0" smtClean="0"/>
              <a:t>From the results, </a:t>
            </a:r>
            <a:r>
              <a:rPr lang="en-US" dirty="0" err="1" smtClean="0"/>
              <a:t>avg</a:t>
            </a:r>
            <a:r>
              <a:rPr lang="en-US" dirty="0" smtClean="0"/>
              <a:t> path lengths less than 3 tend to be more simple songs with regards to variation of melody. For instance, DMX’s Ruff Ryder’s Anthem has an </a:t>
            </a:r>
            <a:r>
              <a:rPr lang="en-US" dirty="0" err="1" smtClean="0"/>
              <a:t>avg</a:t>
            </a:r>
            <a:r>
              <a:rPr lang="en-US" dirty="0" smtClean="0"/>
              <a:t> path length of only 2.6.</a:t>
            </a:r>
          </a:p>
          <a:p>
            <a:r>
              <a:rPr lang="en-US" dirty="0" smtClean="0"/>
              <a:t>An </a:t>
            </a:r>
            <a:r>
              <a:rPr lang="en-US" dirty="0" err="1" smtClean="0"/>
              <a:t>avg</a:t>
            </a:r>
            <a:r>
              <a:rPr lang="en-US" dirty="0" smtClean="0"/>
              <a:t> path length between 3 &amp; 5 seem to be where most of the contemporary songs lie. This seems to include country, pop, rock, and folk music.</a:t>
            </a:r>
          </a:p>
          <a:p>
            <a:r>
              <a:rPr lang="en-US" dirty="0" smtClean="0"/>
              <a:t>Many of the jazz and classical pieces have </a:t>
            </a:r>
            <a:r>
              <a:rPr lang="en-US" dirty="0" err="1" smtClean="0"/>
              <a:t>avg</a:t>
            </a:r>
            <a:r>
              <a:rPr lang="en-US" dirty="0" smtClean="0"/>
              <a:t> path lengths </a:t>
            </a:r>
            <a:r>
              <a:rPr lang="en-US" dirty="0" err="1" smtClean="0"/>
              <a:t>significiantly</a:t>
            </a:r>
            <a:r>
              <a:rPr lang="en-US" dirty="0" smtClean="0"/>
              <a:t> higher than 4. </a:t>
            </a:r>
          </a:p>
          <a:p>
            <a:r>
              <a:rPr lang="en-US" dirty="0" smtClean="0"/>
              <a:t>Number of nodes should also be taken into account. For instance, Gwen Stefani’s </a:t>
            </a:r>
            <a:r>
              <a:rPr lang="en-US" dirty="0" err="1" smtClean="0"/>
              <a:t>Hollaback</a:t>
            </a:r>
            <a:r>
              <a:rPr lang="en-US" dirty="0" smtClean="0"/>
              <a:t> Girl only has 24 nodes and an </a:t>
            </a:r>
            <a:r>
              <a:rPr lang="en-US" dirty="0" err="1" smtClean="0"/>
              <a:t>Avg</a:t>
            </a:r>
            <a:r>
              <a:rPr lang="en-US" dirty="0" smtClean="0"/>
              <a:t> Path Length of 6 while Al </a:t>
            </a:r>
            <a:r>
              <a:rPr lang="en-US" dirty="0" err="1" smtClean="0"/>
              <a:t>Jerrau’s</a:t>
            </a:r>
            <a:r>
              <a:rPr lang="en-US" dirty="0" smtClean="0"/>
              <a:t> Since I fell for you has 698 nodes and an </a:t>
            </a:r>
            <a:r>
              <a:rPr lang="en-US" dirty="0" err="1" smtClean="0"/>
              <a:t>Avg</a:t>
            </a:r>
            <a:r>
              <a:rPr lang="en-US" dirty="0" smtClean="0"/>
              <a:t> Path Length of 7.6. </a:t>
            </a:r>
            <a:endParaRPr lang="en-US" dirty="0"/>
          </a:p>
        </p:txBody>
      </p:sp>
    </p:spTree>
    <p:extLst>
      <p:ext uri="{BB962C8B-B14F-4D97-AF65-F5344CB8AC3E}">
        <p14:creationId xmlns:p14="http://schemas.microsoft.com/office/powerpoint/2010/main" val="1562868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a:t>
            </a:r>
            <a:r>
              <a:rPr lang="en-US" dirty="0" err="1" smtClean="0"/>
              <a:t>Centraily</a:t>
            </a:r>
            <a:endParaRPr lang="en-US" dirty="0"/>
          </a:p>
        </p:txBody>
      </p:sp>
      <p:sp>
        <p:nvSpPr>
          <p:cNvPr id="3" name="Content Placeholder 2"/>
          <p:cNvSpPr>
            <a:spLocks noGrp="1"/>
          </p:cNvSpPr>
          <p:nvPr>
            <p:ph idx="1"/>
          </p:nvPr>
        </p:nvSpPr>
        <p:spPr/>
        <p:txBody>
          <a:bodyPr/>
          <a:lstStyle/>
          <a:p>
            <a:r>
              <a:rPr lang="en-US" dirty="0" smtClean="0"/>
              <a:t>The visualizations use </a:t>
            </a:r>
            <a:r>
              <a:rPr lang="en-US" dirty="0" err="1" smtClean="0"/>
              <a:t>betweenness</a:t>
            </a:r>
            <a:r>
              <a:rPr lang="en-US" dirty="0" smtClean="0"/>
              <a:t> centrality and eigenvector centrality to scale the vertices</a:t>
            </a:r>
          </a:p>
          <a:p>
            <a:r>
              <a:rPr lang="en-US" dirty="0" smtClean="0"/>
              <a:t>The number of large </a:t>
            </a:r>
            <a:r>
              <a:rPr lang="en-US" dirty="0" err="1" smtClean="0"/>
              <a:t>vs</a:t>
            </a:r>
            <a:r>
              <a:rPr lang="en-US" dirty="0" smtClean="0"/>
              <a:t> small vertices as well as dark </a:t>
            </a:r>
            <a:r>
              <a:rPr lang="en-US" dirty="0" err="1" smtClean="0"/>
              <a:t>vs</a:t>
            </a:r>
            <a:r>
              <a:rPr lang="en-US" dirty="0" smtClean="0"/>
              <a:t> light vertices can be compared for different songs.</a:t>
            </a:r>
          </a:p>
          <a:p>
            <a:r>
              <a:rPr lang="en-US" dirty="0" smtClean="0"/>
              <a:t>Rock, rap and folk songs tend to have a couple large dark nodes that connect different clusters together. This seems to indicate a general verse/chorus formula. </a:t>
            </a:r>
          </a:p>
          <a:p>
            <a:r>
              <a:rPr lang="en-US" dirty="0" smtClean="0"/>
              <a:t>Blues, jazz and classical songs tend to have a lot of small clusters (many darker and medium sized nodes) which seems indicative of more variation in the different movements of the pieces. </a:t>
            </a:r>
          </a:p>
          <a:p>
            <a:endParaRPr lang="en-US" dirty="0"/>
          </a:p>
        </p:txBody>
      </p:sp>
    </p:spTree>
    <p:extLst>
      <p:ext uri="{BB962C8B-B14F-4D97-AF65-F5344CB8AC3E}">
        <p14:creationId xmlns:p14="http://schemas.microsoft.com/office/powerpoint/2010/main" val="3969187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 of nodes</a:t>
            </a:r>
            <a:endParaRPr lang="en-US" dirty="0"/>
          </a:p>
        </p:txBody>
      </p:sp>
      <p:sp>
        <p:nvSpPr>
          <p:cNvPr id="3" name="Content Placeholder 2"/>
          <p:cNvSpPr>
            <a:spLocks noGrp="1"/>
          </p:cNvSpPr>
          <p:nvPr>
            <p:ph idx="1"/>
          </p:nvPr>
        </p:nvSpPr>
        <p:spPr/>
        <p:txBody>
          <a:bodyPr>
            <a:normAutofit/>
          </a:bodyPr>
          <a:lstStyle/>
          <a:p>
            <a:r>
              <a:rPr lang="en-US" dirty="0" smtClean="0"/>
              <a:t>Graphs with only a few nodes tend to be very repetitive in nature. </a:t>
            </a:r>
          </a:p>
          <a:p>
            <a:pPr lvl="1"/>
            <a:r>
              <a:rPr lang="en-US" dirty="0" smtClean="0"/>
              <a:t>Many of the rap songs didn’t have many nodes. Rap songs also don’t tend to have things like complex instrument solos so most of the complexity in the nodes is going to be the main melody of the song. Sugar Hill Gang’s Rapper’s Delight has a very complex melody and thus has many more nodes than other rap songs.</a:t>
            </a:r>
          </a:p>
          <a:p>
            <a:pPr lvl="1"/>
            <a:r>
              <a:rPr lang="en-US" dirty="0" smtClean="0"/>
              <a:t>Many of the blues, country, rock, pop and folk songs tended to have more nodes than rap songs even though the songs tend to be much less complex than jazz &amp; classical. This is likely due to the inclusion of things like guitar solos as well as the singing rather than speaking.</a:t>
            </a:r>
          </a:p>
          <a:p>
            <a:pPr lvl="1"/>
            <a:r>
              <a:rPr lang="en-US" dirty="0" smtClean="0"/>
              <a:t>Jazz and classical tended to include many more nodes than the other genres.</a:t>
            </a:r>
          </a:p>
          <a:p>
            <a:endParaRPr lang="en-US" dirty="0"/>
          </a:p>
        </p:txBody>
      </p:sp>
    </p:spTree>
    <p:extLst>
      <p:ext uri="{BB962C8B-B14F-4D97-AF65-F5344CB8AC3E}">
        <p14:creationId xmlns:p14="http://schemas.microsoft.com/office/powerpoint/2010/main" val="3351100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Chain</a:t>
            </a:r>
            <a:endParaRPr lang="en-US" dirty="0"/>
          </a:p>
        </p:txBody>
      </p:sp>
      <p:sp>
        <p:nvSpPr>
          <p:cNvPr id="3" name="Content Placeholder 2"/>
          <p:cNvSpPr>
            <a:spLocks noGrp="1"/>
          </p:cNvSpPr>
          <p:nvPr>
            <p:ph idx="1"/>
          </p:nvPr>
        </p:nvSpPr>
        <p:spPr/>
        <p:txBody>
          <a:bodyPr>
            <a:normAutofit/>
          </a:bodyPr>
          <a:lstStyle/>
          <a:p>
            <a:pPr>
              <a:buFont typeface="Arial"/>
              <a:buChar char="•"/>
            </a:pPr>
            <a:r>
              <a:rPr lang="en-US" dirty="0" smtClean="0"/>
              <a:t>A Markov chain is a random process that undergoes transitions from one state to another on a state space.</a:t>
            </a:r>
          </a:p>
          <a:p>
            <a:pPr>
              <a:buFont typeface="Arial"/>
              <a:buChar char="•"/>
            </a:pPr>
            <a:r>
              <a:rPr lang="en-US" dirty="0" smtClean="0"/>
              <a:t>It possesses a property that is usually characterized as “</a:t>
            </a:r>
            <a:r>
              <a:rPr lang="en-US" dirty="0" err="1" smtClean="0"/>
              <a:t>memorylessness</a:t>
            </a:r>
            <a:r>
              <a:rPr lang="en-US" dirty="0" smtClean="0"/>
              <a:t>”, which is the probability distribution of the next state depends only on the current state and not on the sequence of events that preceded it. </a:t>
            </a:r>
          </a:p>
          <a:p>
            <a:pPr>
              <a:buFont typeface="Arial"/>
              <a:buChar char="•"/>
            </a:pPr>
            <a:r>
              <a:rPr lang="en-US" dirty="0" smtClean="0"/>
              <a:t>A Markov chain is, most generally, a directed graph with states as </a:t>
            </a:r>
            <a:r>
              <a:rPr lang="en-US" dirty="0" err="1" smtClean="0"/>
              <a:t>veritces</a:t>
            </a:r>
            <a:r>
              <a:rPr lang="en-US" dirty="0" smtClean="0"/>
              <a:t> and probabilities as weighted edges. </a:t>
            </a:r>
          </a:p>
          <a:p>
            <a:pPr lvl="2">
              <a:buFont typeface="Arial"/>
              <a:buChar char="•"/>
            </a:pPr>
            <a:r>
              <a:rPr lang="en-US" dirty="0" smtClean="0"/>
              <a:t>The edges determine the probabilities of a state transitioning to another state on the other side of the edge. </a:t>
            </a:r>
            <a:endParaRPr lang="en-US" dirty="0"/>
          </a:p>
        </p:txBody>
      </p:sp>
    </p:spTree>
    <p:extLst>
      <p:ext uri="{BB962C8B-B14F-4D97-AF65-F5344CB8AC3E}">
        <p14:creationId xmlns:p14="http://schemas.microsoft.com/office/powerpoint/2010/main" val="126118779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 of edges</a:t>
            </a:r>
            <a:endParaRPr lang="en-US" dirty="0"/>
          </a:p>
        </p:txBody>
      </p:sp>
      <p:sp>
        <p:nvSpPr>
          <p:cNvPr id="3" name="Content Placeholder 2"/>
          <p:cNvSpPr>
            <a:spLocks noGrp="1"/>
          </p:cNvSpPr>
          <p:nvPr>
            <p:ph idx="1"/>
          </p:nvPr>
        </p:nvSpPr>
        <p:spPr/>
        <p:txBody>
          <a:bodyPr>
            <a:normAutofit fontScale="92500"/>
          </a:bodyPr>
          <a:lstStyle/>
          <a:p>
            <a:r>
              <a:rPr lang="en-US" dirty="0" smtClean="0"/>
              <a:t>It’s important to look at the number of edges with respect to the number of nodes. </a:t>
            </a:r>
          </a:p>
          <a:p>
            <a:r>
              <a:rPr lang="en-US" dirty="0" smtClean="0"/>
              <a:t>Higher amount of melodic movement indicates nodes with less degrees.</a:t>
            </a:r>
          </a:p>
          <a:p>
            <a:r>
              <a:rPr lang="en-US" dirty="0" smtClean="0"/>
              <a:t>Whereas contemporary styles and non-contemporary alike can all have complex melodies, jazz and classical tend to have less repetition when you take the melodies played over the backing harmonies. Because of this, those styles tend to have a higher ratio of edges to nodes than the more contemporary styles. </a:t>
            </a:r>
          </a:p>
          <a:p>
            <a:r>
              <a:rPr lang="en-US" dirty="0" smtClean="0"/>
              <a:t>Still, the average ratio is between 3:1 and 4:1 for all the genres being analyzed. Some songs go as high as 5:1 and as low as 2:1.</a:t>
            </a:r>
          </a:p>
          <a:p>
            <a:pPr lvl="1"/>
            <a:r>
              <a:rPr lang="en-US" dirty="0" smtClean="0"/>
              <a:t>Bach’s BWV292 had a 7.5:1 ratio!</a:t>
            </a:r>
          </a:p>
          <a:p>
            <a:pPr lvl="1"/>
            <a:r>
              <a:rPr lang="en-US" dirty="0" smtClean="0"/>
              <a:t>Gwen Stefani’s </a:t>
            </a:r>
            <a:r>
              <a:rPr lang="en-US" dirty="0" err="1" smtClean="0"/>
              <a:t>Hollaback</a:t>
            </a:r>
            <a:r>
              <a:rPr lang="en-US" dirty="0" smtClean="0"/>
              <a:t> Girl has a ratio of only 1.7:1</a:t>
            </a:r>
          </a:p>
        </p:txBody>
      </p:sp>
    </p:spTree>
    <p:extLst>
      <p:ext uri="{BB962C8B-B14F-4D97-AF65-F5344CB8AC3E}">
        <p14:creationId xmlns:p14="http://schemas.microsoft.com/office/powerpoint/2010/main" val="1616874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Cent – In Da Club</a:t>
            </a:r>
            <a:endParaRPr lang="en-US" dirty="0"/>
          </a:p>
        </p:txBody>
      </p:sp>
      <p:pic>
        <p:nvPicPr>
          <p:cNvPr id="6" name="Content Placeholder 5" descr="3g6s16zoxzYAAAAASUVORK5CYII=.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107980625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Cent – In Da Club</a:t>
            </a:r>
            <a:endParaRPr lang="en-US" dirty="0"/>
          </a:p>
        </p:txBody>
      </p:sp>
      <p:sp>
        <p:nvSpPr>
          <p:cNvPr id="3" name="Content Placeholder 2"/>
          <p:cNvSpPr>
            <a:spLocks noGrp="1"/>
          </p:cNvSpPr>
          <p:nvPr>
            <p:ph idx="1"/>
          </p:nvPr>
        </p:nvSpPr>
        <p:spPr/>
        <p:txBody>
          <a:bodyPr/>
          <a:lstStyle/>
          <a:p>
            <a:r>
              <a:rPr lang="en-US" dirty="0"/>
              <a:t>Clustering Coefficient: 0.0120648262587</a:t>
            </a:r>
          </a:p>
          <a:p>
            <a:r>
              <a:rPr lang="en-US" dirty="0" err="1"/>
              <a:t>Avg</a:t>
            </a:r>
            <a:r>
              <a:rPr lang="en-US" dirty="0"/>
              <a:t> Path Length: 3.5752688172</a:t>
            </a:r>
          </a:p>
          <a:p>
            <a:r>
              <a:rPr lang="en-US" dirty="0"/>
              <a:t>Agglomeration: 0.207971807253</a:t>
            </a:r>
          </a:p>
          <a:p>
            <a:r>
              <a:rPr lang="en-US" dirty="0"/>
              <a:t>Number of nodes: 63</a:t>
            </a:r>
          </a:p>
          <a:p>
            <a:r>
              <a:rPr lang="en-US" dirty="0"/>
              <a:t>Number of edges: 282</a:t>
            </a:r>
          </a:p>
          <a:p>
            <a:r>
              <a:rPr lang="en-US" dirty="0"/>
              <a:t>Unique degrees: 21</a:t>
            </a:r>
          </a:p>
          <a:p>
            <a:pPr marL="114300" indent="0">
              <a:buNone/>
            </a:pPr>
            <a:endParaRPr lang="en-US" b="1" dirty="0" smtClean="0"/>
          </a:p>
        </p:txBody>
      </p:sp>
      <p:pic>
        <p:nvPicPr>
          <p:cNvPr id="5" name="Picture 4" descr="B9fHrV1glMiq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0" y="2924760"/>
            <a:ext cx="4521200" cy="3476039"/>
          </a:xfrm>
          <a:prstGeom prst="rect">
            <a:avLst/>
          </a:prstGeom>
        </p:spPr>
      </p:pic>
    </p:spTree>
    <p:extLst>
      <p:ext uri="{BB962C8B-B14F-4D97-AF65-F5344CB8AC3E}">
        <p14:creationId xmlns:p14="http://schemas.microsoft.com/office/powerpoint/2010/main" val="107285173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ACDC – Dirty Deeds</a:t>
            </a:r>
            <a:endParaRPr lang="en-US" dirty="0"/>
          </a:p>
        </p:txBody>
      </p:sp>
      <p:pic>
        <p:nvPicPr>
          <p:cNvPr id="6" name="Content Placeholder 5" descr="B4Q4cfucBYN5AAAAAElFTkSuQmCC.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1822414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ACDC – Dirty Deeds</a:t>
            </a:r>
            <a:endParaRPr lang="en-US" dirty="0"/>
          </a:p>
        </p:txBody>
      </p:sp>
      <p:sp>
        <p:nvSpPr>
          <p:cNvPr id="3" name="Content Placeholder 2"/>
          <p:cNvSpPr>
            <a:spLocks noGrp="1"/>
          </p:cNvSpPr>
          <p:nvPr>
            <p:ph idx="1"/>
          </p:nvPr>
        </p:nvSpPr>
        <p:spPr/>
        <p:txBody>
          <a:bodyPr/>
          <a:lstStyle/>
          <a:p>
            <a:r>
              <a:rPr lang="en-US" dirty="0"/>
              <a:t>Clustering Coefficient: 0.00354762966973</a:t>
            </a:r>
          </a:p>
          <a:p>
            <a:r>
              <a:rPr lang="en-US" dirty="0" err="1"/>
              <a:t>Avg</a:t>
            </a:r>
            <a:r>
              <a:rPr lang="en-US" dirty="0"/>
              <a:t> Path Length: 3.57131147541</a:t>
            </a:r>
          </a:p>
          <a:p>
            <a:r>
              <a:rPr lang="en-US" dirty="0"/>
              <a:t>Agglomeration: 0.227382147921</a:t>
            </a:r>
          </a:p>
          <a:p>
            <a:r>
              <a:rPr lang="en-US" dirty="0"/>
              <a:t>Number of nodes: 61</a:t>
            </a:r>
          </a:p>
          <a:p>
            <a:r>
              <a:rPr lang="en-US" dirty="0"/>
              <a:t>Number of edges: 184</a:t>
            </a:r>
          </a:p>
          <a:p>
            <a:r>
              <a:rPr lang="en-US" dirty="0"/>
              <a:t>Unique degrees: 17</a:t>
            </a:r>
          </a:p>
          <a:p>
            <a:pPr marL="114300" indent="0">
              <a:buNone/>
            </a:pPr>
            <a:endParaRPr lang="en-US" b="1" dirty="0"/>
          </a:p>
        </p:txBody>
      </p:sp>
      <p:pic>
        <p:nvPicPr>
          <p:cNvPr id="5" name="Picture 4" descr="x+uE6rDljafIwAAAABJRU5ErkJgg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958" y="3313545"/>
            <a:ext cx="4418242" cy="3006436"/>
          </a:xfrm>
          <a:prstGeom prst="rect">
            <a:avLst/>
          </a:prstGeom>
        </p:spPr>
      </p:pic>
    </p:spTree>
    <p:extLst>
      <p:ext uri="{BB962C8B-B14F-4D97-AF65-F5344CB8AC3E}">
        <p14:creationId xmlns:p14="http://schemas.microsoft.com/office/powerpoint/2010/main" val="1623710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Ace of Base – All that she wants</a:t>
            </a:r>
            <a:endParaRPr lang="en-US" dirty="0"/>
          </a:p>
        </p:txBody>
      </p:sp>
      <p:pic>
        <p:nvPicPr>
          <p:cNvPr id="7" name="Content Placeholder 6" descr="wErn5xe62JiQgAAAABJRU5ErkJggg==.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2193689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Ace of Base – All that she wants</a:t>
            </a:r>
            <a:endParaRPr lang="en-US" dirty="0"/>
          </a:p>
        </p:txBody>
      </p:sp>
      <p:sp>
        <p:nvSpPr>
          <p:cNvPr id="3" name="Content Placeholder 2"/>
          <p:cNvSpPr>
            <a:spLocks noGrp="1"/>
          </p:cNvSpPr>
          <p:nvPr>
            <p:ph idx="1"/>
          </p:nvPr>
        </p:nvSpPr>
        <p:spPr/>
        <p:txBody>
          <a:bodyPr/>
          <a:lstStyle/>
          <a:p>
            <a:r>
              <a:rPr lang="en-US" dirty="0"/>
              <a:t>Clustering Coefficient: 0.0155058346985</a:t>
            </a:r>
          </a:p>
          <a:p>
            <a:r>
              <a:rPr lang="en-US" dirty="0" err="1"/>
              <a:t>Avg</a:t>
            </a:r>
            <a:r>
              <a:rPr lang="en-US" dirty="0"/>
              <a:t> Path Length: 3.76989359241</a:t>
            </a:r>
          </a:p>
          <a:p>
            <a:r>
              <a:rPr lang="en-US" dirty="0"/>
              <a:t>Agglomeration: 0.134799628865</a:t>
            </a:r>
          </a:p>
          <a:p>
            <a:r>
              <a:rPr lang="en-US" dirty="0"/>
              <a:t>Number of nodes: 132</a:t>
            </a:r>
          </a:p>
          <a:p>
            <a:r>
              <a:rPr lang="en-US" dirty="0"/>
              <a:t>Number of edges: 438</a:t>
            </a:r>
          </a:p>
          <a:p>
            <a:r>
              <a:rPr lang="en-US" dirty="0"/>
              <a:t>Unique degrees: 20</a:t>
            </a:r>
          </a:p>
          <a:p>
            <a:endParaRPr lang="en-US" b="1" dirty="0"/>
          </a:p>
        </p:txBody>
      </p:sp>
      <p:pic>
        <p:nvPicPr>
          <p:cNvPr id="5" name="Picture 4" descr="B3IKn3CDaqx2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159" y="3221182"/>
            <a:ext cx="4442041" cy="3138053"/>
          </a:xfrm>
          <a:prstGeom prst="rect">
            <a:avLst/>
          </a:prstGeom>
        </p:spPr>
      </p:pic>
    </p:spTree>
    <p:extLst>
      <p:ext uri="{BB962C8B-B14F-4D97-AF65-F5344CB8AC3E}">
        <p14:creationId xmlns:p14="http://schemas.microsoft.com/office/powerpoint/2010/main" val="3180587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Adele – Rolling Deep</a:t>
            </a:r>
            <a:endParaRPr lang="en-US" dirty="0"/>
          </a:p>
        </p:txBody>
      </p:sp>
      <p:pic>
        <p:nvPicPr>
          <p:cNvPr id="4" name="Content Placeholder 3" descr="ARrUcOEg37E4AAAAAElFTkSuQmCC.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270736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Adele – Rolling Deep</a:t>
            </a:r>
            <a:endParaRPr lang="en-US" dirty="0"/>
          </a:p>
        </p:txBody>
      </p:sp>
      <p:sp>
        <p:nvSpPr>
          <p:cNvPr id="3" name="Content Placeholder 2"/>
          <p:cNvSpPr>
            <a:spLocks noGrp="1"/>
          </p:cNvSpPr>
          <p:nvPr>
            <p:ph idx="1"/>
          </p:nvPr>
        </p:nvSpPr>
        <p:spPr/>
        <p:txBody>
          <a:bodyPr/>
          <a:lstStyle/>
          <a:p>
            <a:r>
              <a:rPr lang="en-US" dirty="0"/>
              <a:t>Clustering Coefficient: 0.0258326620925</a:t>
            </a:r>
          </a:p>
          <a:p>
            <a:r>
              <a:rPr lang="en-US" dirty="0" err="1"/>
              <a:t>Avg</a:t>
            </a:r>
            <a:r>
              <a:rPr lang="en-US" dirty="0"/>
              <a:t> Path Length: 4.6290684624</a:t>
            </a:r>
          </a:p>
          <a:p>
            <a:r>
              <a:rPr lang="en-US" dirty="0"/>
              <a:t>Agglomeration: 0.0684676102133</a:t>
            </a:r>
          </a:p>
          <a:p>
            <a:r>
              <a:rPr lang="en-US" dirty="0"/>
              <a:t>Number of nodes: 243</a:t>
            </a:r>
          </a:p>
          <a:p>
            <a:r>
              <a:rPr lang="en-US" dirty="0"/>
              <a:t>Number of edges: 809</a:t>
            </a:r>
          </a:p>
          <a:p>
            <a:r>
              <a:rPr lang="en-US" dirty="0"/>
              <a:t>Unique degrees: 28</a:t>
            </a:r>
          </a:p>
          <a:p>
            <a:endParaRPr lang="en-US" b="1" dirty="0"/>
          </a:p>
        </p:txBody>
      </p:sp>
      <p:pic>
        <p:nvPicPr>
          <p:cNvPr id="4" name="Picture 3" descr="7RicEmIpcczMysxA3SZmZW4uRgZmYlTg5mZlbi5GBmZiVODmZmVuLkYGZmJf8HOxa4mBg1Snk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198" y="3225801"/>
            <a:ext cx="4194002" cy="3174999"/>
          </a:xfrm>
          <a:prstGeom prst="rect">
            <a:avLst/>
          </a:prstGeom>
        </p:spPr>
      </p:pic>
    </p:spTree>
    <p:extLst>
      <p:ext uri="{BB962C8B-B14F-4D97-AF65-F5344CB8AC3E}">
        <p14:creationId xmlns:p14="http://schemas.microsoft.com/office/powerpoint/2010/main" val="2570148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DMX – Ruff </a:t>
            </a:r>
            <a:r>
              <a:rPr lang="en-US" dirty="0" err="1" smtClean="0"/>
              <a:t>Ryders</a:t>
            </a:r>
            <a:r>
              <a:rPr lang="en-US" dirty="0" smtClean="0"/>
              <a:t> Anthem</a:t>
            </a:r>
            <a:endParaRPr lang="en-US" dirty="0"/>
          </a:p>
        </p:txBody>
      </p:sp>
      <p:pic>
        <p:nvPicPr>
          <p:cNvPr id="6" name="Content Placeholder 5" descr="REREREQS8f8A2Xf1+ty7L4QAAAAASUVORK5CYII=.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827649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Chain</a:t>
            </a:r>
            <a:endParaRPr lang="en-US" dirty="0"/>
          </a:p>
        </p:txBody>
      </p:sp>
      <p:pic>
        <p:nvPicPr>
          <p:cNvPr id="4" name="Content Placeholder 3" descr="440px-Markovkate_01.svg.png"/>
          <p:cNvPicPr>
            <a:picLocks noGrp="1" noChangeAspect="1"/>
          </p:cNvPicPr>
          <p:nvPr>
            <p:ph idx="1"/>
          </p:nvPr>
        </p:nvPicPr>
        <p:blipFill>
          <a:blip r:embed="rId3">
            <a:extLst>
              <a:ext uri="{28A0092B-C50C-407E-A947-70E740481C1C}">
                <a14:useLocalDpi xmlns:a14="http://schemas.microsoft.com/office/drawing/2010/main" val="0"/>
              </a:ext>
            </a:extLst>
          </a:blip>
          <a:srcRect l="-29365" r="-29365"/>
          <a:stretch>
            <a:fillRect/>
          </a:stretch>
        </p:blipFill>
        <p:spPr/>
      </p:pic>
    </p:spTree>
    <p:extLst>
      <p:ext uri="{BB962C8B-B14F-4D97-AF65-F5344CB8AC3E}">
        <p14:creationId xmlns:p14="http://schemas.microsoft.com/office/powerpoint/2010/main" val="1834423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DMX – Ruff </a:t>
            </a:r>
            <a:r>
              <a:rPr lang="en-US" dirty="0" err="1" smtClean="0"/>
              <a:t>Ryders</a:t>
            </a:r>
            <a:r>
              <a:rPr lang="en-US" dirty="0" smtClean="0"/>
              <a:t> Anthem</a:t>
            </a:r>
            <a:endParaRPr lang="en-US" dirty="0"/>
          </a:p>
        </p:txBody>
      </p:sp>
      <p:sp>
        <p:nvSpPr>
          <p:cNvPr id="3" name="Content Placeholder 2"/>
          <p:cNvSpPr>
            <a:spLocks noGrp="1"/>
          </p:cNvSpPr>
          <p:nvPr>
            <p:ph idx="1"/>
          </p:nvPr>
        </p:nvSpPr>
        <p:spPr/>
        <p:txBody>
          <a:bodyPr/>
          <a:lstStyle/>
          <a:p>
            <a:r>
              <a:rPr lang="en-US" dirty="0"/>
              <a:t>Clustering Coefficient: 0.0637873147284</a:t>
            </a:r>
          </a:p>
          <a:p>
            <a:r>
              <a:rPr lang="en-US" dirty="0" err="1"/>
              <a:t>Avg</a:t>
            </a:r>
            <a:r>
              <a:rPr lang="en-US" dirty="0"/>
              <a:t> Path Length: 2.61411411411</a:t>
            </a:r>
          </a:p>
          <a:p>
            <a:r>
              <a:rPr lang="en-US" dirty="0"/>
              <a:t>Agglomeration: 0.406087239583</a:t>
            </a:r>
          </a:p>
          <a:p>
            <a:r>
              <a:rPr lang="en-US" dirty="0"/>
              <a:t>Number of nodes: 37</a:t>
            </a:r>
          </a:p>
          <a:p>
            <a:r>
              <a:rPr lang="en-US" dirty="0"/>
              <a:t>Number of edges: 96</a:t>
            </a:r>
          </a:p>
          <a:p>
            <a:r>
              <a:rPr lang="en-US" dirty="0"/>
              <a:t>Unique degrees: 10</a:t>
            </a:r>
            <a:endParaRPr lang="en-US" b="1" dirty="0"/>
          </a:p>
        </p:txBody>
      </p:sp>
      <p:pic>
        <p:nvPicPr>
          <p:cNvPr id="5" name="Picture 4" descr="6cusl7gkYVbu+5LmkG5Gn+AEYVORSxJmZlbKN67NzKyUk4SZmZVykjAzs1JOEmZmVspJwszMSjlJmJlZqf8P+isXs17TOuQ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0928" y="3140364"/>
            <a:ext cx="4626271" cy="3484418"/>
          </a:xfrm>
          <a:prstGeom prst="rect">
            <a:avLst/>
          </a:prstGeom>
        </p:spPr>
      </p:pic>
    </p:spTree>
    <p:extLst>
      <p:ext uri="{BB962C8B-B14F-4D97-AF65-F5344CB8AC3E}">
        <p14:creationId xmlns:p14="http://schemas.microsoft.com/office/powerpoint/2010/main" val="1509401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Stevens – Wild World</a:t>
            </a:r>
            <a:endParaRPr lang="en-US" dirty="0"/>
          </a:p>
        </p:txBody>
      </p:sp>
      <p:pic>
        <p:nvPicPr>
          <p:cNvPr id="6" name="Content Placeholder 5" descr="REREREQGguGfiIiIiMhAMPwTERERERkIhn8iIiIiIgPB8E9EREREZCD+H+5azXsFbm0BAAAAAElFTkSuQmCC.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27176265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Stevens – Wild World</a:t>
            </a:r>
            <a:endParaRPr lang="en-US" dirty="0"/>
          </a:p>
        </p:txBody>
      </p:sp>
      <p:sp>
        <p:nvSpPr>
          <p:cNvPr id="3" name="Content Placeholder 2"/>
          <p:cNvSpPr>
            <a:spLocks noGrp="1"/>
          </p:cNvSpPr>
          <p:nvPr>
            <p:ph idx="1"/>
          </p:nvPr>
        </p:nvSpPr>
        <p:spPr/>
        <p:txBody>
          <a:bodyPr/>
          <a:lstStyle/>
          <a:p>
            <a:r>
              <a:rPr lang="en-US" dirty="0"/>
              <a:t>Clustering Coefficient: 0.00791131184398</a:t>
            </a:r>
          </a:p>
          <a:p>
            <a:r>
              <a:rPr lang="en-US" dirty="0" err="1"/>
              <a:t>Avg</a:t>
            </a:r>
            <a:r>
              <a:rPr lang="en-US" dirty="0"/>
              <a:t> Path Length: 6.03824911868</a:t>
            </a:r>
          </a:p>
          <a:p>
            <a:r>
              <a:rPr lang="en-US" dirty="0"/>
              <a:t>Agglomeration: 0.0368630795566</a:t>
            </a:r>
          </a:p>
          <a:p>
            <a:r>
              <a:rPr lang="en-US" dirty="0"/>
              <a:t>Number of nodes: 185</a:t>
            </a:r>
          </a:p>
          <a:p>
            <a:r>
              <a:rPr lang="en-US" dirty="0"/>
              <a:t>Number of edges: 574</a:t>
            </a:r>
          </a:p>
          <a:p>
            <a:r>
              <a:rPr lang="en-US" dirty="0"/>
              <a:t>Unique degrees: </a:t>
            </a:r>
            <a:r>
              <a:rPr lang="en-US" dirty="0" smtClean="0"/>
              <a:t>19</a:t>
            </a:r>
            <a:endParaRPr lang="en-US" dirty="0"/>
          </a:p>
        </p:txBody>
      </p:sp>
      <p:pic>
        <p:nvPicPr>
          <p:cNvPr id="5" name="Picture 4" descr="oQThY0HrlmYmVkpX+A2M7NSThZmZlbKycLMzEo5WZiZWSknCzMzK+VkYWZmpf4PlFkaWnUwx9I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455" y="3099280"/>
            <a:ext cx="4405745" cy="3301520"/>
          </a:xfrm>
          <a:prstGeom prst="rect">
            <a:avLst/>
          </a:prstGeom>
        </p:spPr>
      </p:pic>
    </p:spTree>
    <p:extLst>
      <p:ext uri="{BB962C8B-B14F-4D97-AF65-F5344CB8AC3E}">
        <p14:creationId xmlns:p14="http://schemas.microsoft.com/office/powerpoint/2010/main" val="3979052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Bruce Springsteen – Born USA</a:t>
            </a:r>
            <a:endParaRPr lang="en-US" dirty="0"/>
          </a:p>
        </p:txBody>
      </p:sp>
      <p:pic>
        <p:nvPicPr>
          <p:cNvPr id="6" name="Content Placeholder 5" descr="AAhIsxsIEJy0AAAAAElFTkSuQmCC.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33617617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Bruce Springsteen – Born USA</a:t>
            </a:r>
            <a:endParaRPr lang="en-US" dirty="0"/>
          </a:p>
        </p:txBody>
      </p:sp>
      <p:sp>
        <p:nvSpPr>
          <p:cNvPr id="3" name="Content Placeholder 2"/>
          <p:cNvSpPr>
            <a:spLocks noGrp="1"/>
          </p:cNvSpPr>
          <p:nvPr>
            <p:ph idx="1"/>
          </p:nvPr>
        </p:nvSpPr>
        <p:spPr/>
        <p:txBody>
          <a:bodyPr/>
          <a:lstStyle/>
          <a:p>
            <a:r>
              <a:rPr lang="en-US" dirty="0"/>
              <a:t>Clustering Coefficient: 0.0322580249084</a:t>
            </a:r>
          </a:p>
          <a:p>
            <a:r>
              <a:rPr lang="en-US" dirty="0" err="1"/>
              <a:t>Avg</a:t>
            </a:r>
            <a:r>
              <a:rPr lang="en-US" dirty="0"/>
              <a:t> Path Length: 3.29841897233</a:t>
            </a:r>
          </a:p>
          <a:p>
            <a:r>
              <a:rPr lang="en-US" dirty="0"/>
              <a:t>Agglomeration: 0.3092</a:t>
            </a:r>
          </a:p>
          <a:p>
            <a:r>
              <a:rPr lang="en-US" dirty="0"/>
              <a:t>Number of nodes: 23</a:t>
            </a:r>
          </a:p>
          <a:p>
            <a:r>
              <a:rPr lang="en-US" dirty="0"/>
              <a:t>Number of edges: 75</a:t>
            </a:r>
          </a:p>
          <a:p>
            <a:r>
              <a:rPr lang="en-US" dirty="0"/>
              <a:t>Unique degrees: 11</a:t>
            </a:r>
          </a:p>
        </p:txBody>
      </p:sp>
      <p:pic>
        <p:nvPicPr>
          <p:cNvPr id="5" name="Picture 4" descr="4sesiyStHRGPSHo26Qru5RHRuDdXmzWdr+zMuutHkmaTHjo50YnOrB6+sjMzs+L5ARUzMyuek52ZmRXPyc7MzIrnZGdmZsVzsjMzs+I52ZmZWfH+D765AtFvL9oG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454" y="3287290"/>
            <a:ext cx="4659745" cy="3113509"/>
          </a:xfrm>
          <a:prstGeom prst="rect">
            <a:avLst/>
          </a:prstGeom>
        </p:spPr>
      </p:pic>
    </p:spTree>
    <p:extLst>
      <p:ext uri="{BB962C8B-B14F-4D97-AF65-F5344CB8AC3E}">
        <p14:creationId xmlns:p14="http://schemas.microsoft.com/office/powerpoint/2010/main" val="2857001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Errol Garner - Misty</a:t>
            </a:r>
            <a:endParaRPr lang="en-US" dirty="0"/>
          </a:p>
        </p:txBody>
      </p:sp>
      <p:pic>
        <p:nvPicPr>
          <p:cNvPr id="6" name="Content Placeholder 5" descr="IiIiIiKJYPgnIiIiIpIIhn8iIiIiIon4P2ihdS4JoBDKAAAAAElFTkSuQmCC.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337406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Errol Garner - Misty</a:t>
            </a:r>
            <a:endParaRPr lang="en-US" dirty="0"/>
          </a:p>
        </p:txBody>
      </p:sp>
      <p:sp>
        <p:nvSpPr>
          <p:cNvPr id="3" name="Content Placeholder 2"/>
          <p:cNvSpPr>
            <a:spLocks noGrp="1"/>
          </p:cNvSpPr>
          <p:nvPr>
            <p:ph idx="1"/>
          </p:nvPr>
        </p:nvSpPr>
        <p:spPr/>
        <p:txBody>
          <a:bodyPr/>
          <a:lstStyle/>
          <a:p>
            <a:r>
              <a:rPr lang="en-US" dirty="0"/>
              <a:t>Clustering Coefficient: 0.00908473818057</a:t>
            </a:r>
          </a:p>
          <a:p>
            <a:r>
              <a:rPr lang="en-US" dirty="0" err="1"/>
              <a:t>Avg</a:t>
            </a:r>
            <a:r>
              <a:rPr lang="en-US" dirty="0"/>
              <a:t> Path Length: 4.62479572312</a:t>
            </a:r>
          </a:p>
          <a:p>
            <a:r>
              <a:rPr lang="en-US" dirty="0"/>
              <a:t>Agglomeration: 0.0558785040403</a:t>
            </a:r>
          </a:p>
          <a:p>
            <a:r>
              <a:rPr lang="en-US" dirty="0"/>
              <a:t>Number of nodes: 494</a:t>
            </a:r>
          </a:p>
          <a:p>
            <a:r>
              <a:rPr lang="en-US" dirty="0"/>
              <a:t>Number of edges: 1671</a:t>
            </a:r>
          </a:p>
          <a:p>
            <a:r>
              <a:rPr lang="en-US" dirty="0"/>
              <a:t>Unique degrees: 37</a:t>
            </a:r>
          </a:p>
          <a:p>
            <a:pPr marL="114300" indent="0">
              <a:buNone/>
            </a:pPr>
            <a:endParaRPr lang="en-US" b="1" dirty="0"/>
          </a:p>
        </p:txBody>
      </p:sp>
      <p:pic>
        <p:nvPicPr>
          <p:cNvPr id="5" name="Picture 4" descr="hK1dEpNEFOM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636" y="3196608"/>
            <a:ext cx="4232564" cy="3204192"/>
          </a:xfrm>
          <a:prstGeom prst="rect">
            <a:avLst/>
          </a:prstGeom>
        </p:spPr>
      </p:pic>
    </p:spTree>
    <p:extLst>
      <p:ext uri="{BB962C8B-B14F-4D97-AF65-F5344CB8AC3E}">
        <p14:creationId xmlns:p14="http://schemas.microsoft.com/office/powerpoint/2010/main" val="2290736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 Davis – Alone Together</a:t>
            </a:r>
            <a:endParaRPr lang="en-US" dirty="0"/>
          </a:p>
        </p:txBody>
      </p:sp>
      <p:pic>
        <p:nvPicPr>
          <p:cNvPr id="6" name="Content Placeholder 5" descr="AAAkIf4BACAJ8Q8AAEmIfwAASEL8AwBAEuIfAACSEP8AAJDE52Y9Jy7V0YldAAAAAElFTkSuQmCC.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23470003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 Davis – Alone Together</a:t>
            </a:r>
            <a:endParaRPr lang="en-US" dirty="0"/>
          </a:p>
        </p:txBody>
      </p:sp>
      <p:sp>
        <p:nvSpPr>
          <p:cNvPr id="3" name="Content Placeholder 2"/>
          <p:cNvSpPr>
            <a:spLocks noGrp="1"/>
          </p:cNvSpPr>
          <p:nvPr>
            <p:ph idx="1"/>
          </p:nvPr>
        </p:nvSpPr>
        <p:spPr/>
        <p:txBody>
          <a:bodyPr/>
          <a:lstStyle/>
          <a:p>
            <a:r>
              <a:rPr lang="en-US" dirty="0"/>
              <a:t>Clustering Coefficient: 0.00816191426634</a:t>
            </a:r>
          </a:p>
          <a:p>
            <a:r>
              <a:rPr lang="en-US" dirty="0" err="1"/>
              <a:t>Avg</a:t>
            </a:r>
            <a:r>
              <a:rPr lang="en-US" dirty="0"/>
              <a:t> Path Length: 5.64979873581</a:t>
            </a:r>
          </a:p>
          <a:p>
            <a:r>
              <a:rPr lang="en-US" dirty="0"/>
              <a:t>Agglomeration: 0.0319343444501</a:t>
            </a:r>
          </a:p>
          <a:p>
            <a:r>
              <a:rPr lang="en-US" dirty="0"/>
              <a:t>Number of nodes: 1378</a:t>
            </a:r>
          </a:p>
          <a:p>
            <a:r>
              <a:rPr lang="en-US" dirty="0"/>
              <a:t>Number of edges: 4781</a:t>
            </a:r>
          </a:p>
          <a:p>
            <a:r>
              <a:rPr lang="en-US" dirty="0"/>
              <a:t>Unique degrees: 57</a:t>
            </a:r>
          </a:p>
          <a:p>
            <a:endParaRPr lang="en-US" b="1" dirty="0"/>
          </a:p>
        </p:txBody>
      </p:sp>
      <p:pic>
        <p:nvPicPr>
          <p:cNvPr id="6" name="Picture 5" descr="I8LECVlzK8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6920" y="3290455"/>
            <a:ext cx="4350279" cy="3110344"/>
          </a:xfrm>
          <a:prstGeom prst="rect">
            <a:avLst/>
          </a:prstGeom>
        </p:spPr>
      </p:pic>
    </p:spTree>
    <p:extLst>
      <p:ext uri="{BB962C8B-B14F-4D97-AF65-F5344CB8AC3E}">
        <p14:creationId xmlns:p14="http://schemas.microsoft.com/office/powerpoint/2010/main" val="1888317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Mozart – Sym40 Mov1</a:t>
            </a:r>
          </a:p>
        </p:txBody>
      </p:sp>
      <p:pic>
        <p:nvPicPr>
          <p:cNvPr id="6" name="Content Placeholder 5" descr="AAAUIf4BAKAI8Q8AAEX8HQ8MFu0qGCJ2AAAAAElFTkSuQmCC.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36806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music background</a:t>
            </a:r>
            <a:endParaRPr lang="en-US" dirty="0"/>
          </a:p>
        </p:txBody>
      </p:sp>
      <p:sp>
        <p:nvSpPr>
          <p:cNvPr id="3" name="Content Placeholder 2"/>
          <p:cNvSpPr>
            <a:spLocks noGrp="1"/>
          </p:cNvSpPr>
          <p:nvPr>
            <p:ph idx="1"/>
          </p:nvPr>
        </p:nvSpPr>
        <p:spPr/>
        <p:txBody>
          <a:bodyPr/>
          <a:lstStyle/>
          <a:p>
            <a:pPr>
              <a:buFont typeface="Arial"/>
              <a:buChar char="•"/>
            </a:pPr>
            <a:r>
              <a:rPr lang="en-US" dirty="0" smtClean="0"/>
              <a:t>MIDI files are musical formats that contain events representing notes, pitches, &amp; durations rather than audio. </a:t>
            </a:r>
          </a:p>
          <a:p>
            <a:pPr>
              <a:buFont typeface="Arial"/>
              <a:buChar char="•"/>
            </a:pPr>
            <a:r>
              <a:rPr lang="en-US" dirty="0" smtClean="0"/>
              <a:t>Harmony refers to all notes being played simultaneously at any point in a piece of music.</a:t>
            </a:r>
          </a:p>
          <a:p>
            <a:pPr>
              <a:buFont typeface="Arial"/>
              <a:buChar char="•"/>
            </a:pPr>
            <a:r>
              <a:rPr lang="en-US" dirty="0" smtClean="0"/>
              <a:t>Melody refers to notes being played in succession.</a:t>
            </a:r>
          </a:p>
          <a:p>
            <a:pPr>
              <a:buFont typeface="Arial"/>
              <a:buChar char="•"/>
            </a:pPr>
            <a:endParaRPr lang="en-US" dirty="0" smtClean="0"/>
          </a:p>
          <a:p>
            <a:pPr>
              <a:buFont typeface="Arial"/>
              <a:buChar char="•"/>
            </a:pPr>
            <a:endParaRPr lang="en-US" dirty="0" smtClean="0"/>
          </a:p>
        </p:txBody>
      </p:sp>
    </p:spTree>
    <p:extLst>
      <p:ext uri="{BB962C8B-B14F-4D97-AF65-F5344CB8AC3E}">
        <p14:creationId xmlns:p14="http://schemas.microsoft.com/office/powerpoint/2010/main" val="2660014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Mozart – Sym40 Mov1</a:t>
            </a:r>
            <a:endParaRPr lang="en-US" dirty="0"/>
          </a:p>
        </p:txBody>
      </p:sp>
      <p:sp>
        <p:nvSpPr>
          <p:cNvPr id="3" name="Content Placeholder 2"/>
          <p:cNvSpPr>
            <a:spLocks noGrp="1"/>
          </p:cNvSpPr>
          <p:nvPr>
            <p:ph idx="1"/>
          </p:nvPr>
        </p:nvSpPr>
        <p:spPr/>
        <p:txBody>
          <a:bodyPr/>
          <a:lstStyle/>
          <a:p>
            <a:r>
              <a:rPr lang="en-US" dirty="0"/>
              <a:t>Clustering Coefficient: 0.00186153221144</a:t>
            </a:r>
          </a:p>
          <a:p>
            <a:r>
              <a:rPr lang="en-US" dirty="0" err="1"/>
              <a:t>Avg</a:t>
            </a:r>
            <a:r>
              <a:rPr lang="en-US" dirty="0"/>
              <a:t> Path Length: 4.26271726272</a:t>
            </a:r>
          </a:p>
          <a:p>
            <a:r>
              <a:rPr lang="en-US" dirty="0"/>
              <a:t>Agglomeration: 0.0898119768608</a:t>
            </a:r>
          </a:p>
          <a:p>
            <a:r>
              <a:rPr lang="en-US" dirty="0"/>
              <a:t>Number of nodes: 297</a:t>
            </a:r>
          </a:p>
          <a:p>
            <a:r>
              <a:rPr lang="en-US" dirty="0"/>
              <a:t>Number of edges: 1314</a:t>
            </a:r>
          </a:p>
          <a:p>
            <a:r>
              <a:rPr lang="en-US" dirty="0"/>
              <a:t>Unique degrees: 37</a:t>
            </a:r>
          </a:p>
          <a:p>
            <a:pPr marL="114300" indent="0">
              <a:buNone/>
            </a:pPr>
            <a:endParaRPr lang="en-US" b="1" dirty="0"/>
          </a:p>
        </p:txBody>
      </p:sp>
      <p:pic>
        <p:nvPicPr>
          <p:cNvPr id="5" name="Picture 4" descr="dyEeoNPlSIY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0636" y="3004322"/>
            <a:ext cx="4486564" cy="3396478"/>
          </a:xfrm>
          <a:prstGeom prst="rect">
            <a:avLst/>
          </a:prstGeom>
        </p:spPr>
      </p:pic>
    </p:spTree>
    <p:extLst>
      <p:ext uri="{BB962C8B-B14F-4D97-AF65-F5344CB8AC3E}">
        <p14:creationId xmlns:p14="http://schemas.microsoft.com/office/powerpoint/2010/main" val="15513515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Muddy Waters – Honey Bee</a:t>
            </a:r>
            <a:endParaRPr lang="en-US" dirty="0"/>
          </a:p>
        </p:txBody>
      </p:sp>
      <p:pic>
        <p:nvPicPr>
          <p:cNvPr id="6" name="Content Placeholder 5" descr="D02vXpVbGP6DAAAAAElFTkSuQmCC.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37853290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Muddy Waters – Honey Bee</a:t>
            </a:r>
            <a:endParaRPr lang="en-US" dirty="0"/>
          </a:p>
        </p:txBody>
      </p:sp>
      <p:sp>
        <p:nvSpPr>
          <p:cNvPr id="3" name="Content Placeholder 2"/>
          <p:cNvSpPr>
            <a:spLocks noGrp="1"/>
          </p:cNvSpPr>
          <p:nvPr>
            <p:ph idx="1"/>
          </p:nvPr>
        </p:nvSpPr>
        <p:spPr/>
        <p:txBody>
          <a:bodyPr/>
          <a:lstStyle/>
          <a:p>
            <a:r>
              <a:rPr lang="en-US" dirty="0"/>
              <a:t>Clustering Coefficient: 0.0290816066575</a:t>
            </a:r>
          </a:p>
          <a:p>
            <a:r>
              <a:rPr lang="en-US" dirty="0" err="1"/>
              <a:t>Avg</a:t>
            </a:r>
            <a:r>
              <a:rPr lang="en-US" dirty="0"/>
              <a:t> Path Length: 3.5689902467</a:t>
            </a:r>
          </a:p>
          <a:p>
            <a:r>
              <a:rPr lang="en-US" dirty="0"/>
              <a:t>Agglomeration: 0.180050430786</a:t>
            </a:r>
          </a:p>
          <a:p>
            <a:r>
              <a:rPr lang="en-US" dirty="0"/>
              <a:t>Number of nodes: 84</a:t>
            </a:r>
          </a:p>
          <a:p>
            <a:r>
              <a:rPr lang="en-US" dirty="0"/>
              <a:t>Number of edges: 303</a:t>
            </a:r>
          </a:p>
          <a:p>
            <a:r>
              <a:rPr lang="en-US" dirty="0"/>
              <a:t>Unique degrees: 19</a:t>
            </a:r>
          </a:p>
        </p:txBody>
      </p:sp>
      <p:pic>
        <p:nvPicPr>
          <p:cNvPr id="5" name="Picture 4" descr="3snDbGWugZiZWSW+iG5mZpU4gZiZWSVOIGZmVokTiJmZVeIEYmZmlTiBmJlZJf8HKPblGOI3nqk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454" y="3046568"/>
            <a:ext cx="4532745" cy="3354231"/>
          </a:xfrm>
          <a:prstGeom prst="rect">
            <a:avLst/>
          </a:prstGeom>
        </p:spPr>
      </p:pic>
    </p:spTree>
    <p:extLst>
      <p:ext uri="{BB962C8B-B14F-4D97-AF65-F5344CB8AC3E}">
        <p14:creationId xmlns:p14="http://schemas.microsoft.com/office/powerpoint/2010/main" val="40947985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Johnny Cash – Cry Cry Cry</a:t>
            </a:r>
            <a:endParaRPr lang="en-US" dirty="0"/>
          </a:p>
        </p:txBody>
      </p:sp>
      <p:pic>
        <p:nvPicPr>
          <p:cNvPr id="6" name="Content Placeholder 5" descr="Xk3eJS+jtaMAAAAASUVORK5CYII=.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6344345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Johnny Cash – Cry Cry Cry</a:t>
            </a:r>
            <a:endParaRPr lang="en-US" dirty="0"/>
          </a:p>
        </p:txBody>
      </p:sp>
      <p:sp>
        <p:nvSpPr>
          <p:cNvPr id="3" name="Content Placeholder 2"/>
          <p:cNvSpPr>
            <a:spLocks noGrp="1"/>
          </p:cNvSpPr>
          <p:nvPr>
            <p:ph idx="1"/>
          </p:nvPr>
        </p:nvSpPr>
        <p:spPr/>
        <p:txBody>
          <a:bodyPr/>
          <a:lstStyle/>
          <a:p>
            <a:r>
              <a:rPr lang="en-US" dirty="0"/>
              <a:t>Clustering Coefficient: 0.0075031432452</a:t>
            </a:r>
          </a:p>
          <a:p>
            <a:r>
              <a:rPr lang="en-US" dirty="0" err="1"/>
              <a:t>Avg</a:t>
            </a:r>
            <a:r>
              <a:rPr lang="en-US" dirty="0"/>
              <a:t> Path Length: 4.78224206349</a:t>
            </a:r>
          </a:p>
          <a:p>
            <a:r>
              <a:rPr lang="en-US" dirty="0"/>
              <a:t>Agglomeration: 0.135336294177</a:t>
            </a:r>
          </a:p>
          <a:p>
            <a:r>
              <a:rPr lang="en-US" dirty="0"/>
              <a:t>Number of nodes: 64</a:t>
            </a:r>
          </a:p>
          <a:p>
            <a:r>
              <a:rPr lang="en-US" dirty="0"/>
              <a:t>Number of edges: 163</a:t>
            </a:r>
          </a:p>
          <a:p>
            <a:r>
              <a:rPr lang="en-US" dirty="0"/>
              <a:t>Unique degrees: 13</a:t>
            </a:r>
          </a:p>
        </p:txBody>
      </p:sp>
      <p:pic>
        <p:nvPicPr>
          <p:cNvPr id="5" name="Picture 4" descr="T3kDdlHhS2AAAAABJRU5ErkJgg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4352" y="2902527"/>
            <a:ext cx="4632848" cy="3498273"/>
          </a:xfrm>
          <a:prstGeom prst="rect">
            <a:avLst/>
          </a:prstGeom>
        </p:spPr>
      </p:pic>
    </p:spTree>
    <p:extLst>
      <p:ext uri="{BB962C8B-B14F-4D97-AF65-F5344CB8AC3E}">
        <p14:creationId xmlns:p14="http://schemas.microsoft.com/office/powerpoint/2010/main" val="453670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 </a:t>
            </a:r>
            <a:r>
              <a:rPr lang="en-US" dirty="0" err="1" smtClean="0"/>
              <a:t>Jerrau</a:t>
            </a:r>
            <a:r>
              <a:rPr lang="en-US" dirty="0" smtClean="0"/>
              <a:t> – Since I Fell For You</a:t>
            </a:r>
            <a:endParaRPr lang="en-US" dirty="0"/>
          </a:p>
        </p:txBody>
      </p:sp>
      <p:pic>
        <p:nvPicPr>
          <p:cNvPr id="4" name="Content Placeholder 3" descr="w9ccdI0qCpMAAAAASUVORK5CYII=.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9937510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 </a:t>
            </a:r>
            <a:r>
              <a:rPr lang="en-US" dirty="0" err="1" smtClean="0"/>
              <a:t>Jerrau</a:t>
            </a:r>
            <a:r>
              <a:rPr lang="en-US" dirty="0" smtClean="0"/>
              <a:t> – Since I Fell For You</a:t>
            </a:r>
            <a:endParaRPr lang="en-US" dirty="0"/>
          </a:p>
        </p:txBody>
      </p:sp>
      <p:sp>
        <p:nvSpPr>
          <p:cNvPr id="3" name="Content Placeholder 2"/>
          <p:cNvSpPr>
            <a:spLocks noGrp="1"/>
          </p:cNvSpPr>
          <p:nvPr>
            <p:ph idx="1"/>
          </p:nvPr>
        </p:nvSpPr>
        <p:spPr/>
        <p:txBody>
          <a:bodyPr/>
          <a:lstStyle/>
          <a:p>
            <a:r>
              <a:rPr lang="en-US" dirty="0"/>
              <a:t>Clustering Coefficient: 0.00627162762804</a:t>
            </a:r>
          </a:p>
          <a:p>
            <a:r>
              <a:rPr lang="en-US" dirty="0" err="1"/>
              <a:t>Avg</a:t>
            </a:r>
            <a:r>
              <a:rPr lang="en-US" dirty="0"/>
              <a:t> Path Length: 7.62971268597</a:t>
            </a:r>
          </a:p>
          <a:p>
            <a:r>
              <a:rPr lang="en-US" dirty="0"/>
              <a:t>Agglomeration: 0.0126104631585</a:t>
            </a:r>
          </a:p>
          <a:p>
            <a:r>
              <a:rPr lang="en-US" dirty="0"/>
              <a:t>Number of nodes: 698</a:t>
            </a:r>
          </a:p>
          <a:p>
            <a:r>
              <a:rPr lang="en-US" dirty="0"/>
              <a:t>Number of edges: 1731</a:t>
            </a:r>
          </a:p>
          <a:p>
            <a:r>
              <a:rPr lang="en-US" dirty="0"/>
              <a:t>Unique degrees: 26</a:t>
            </a:r>
          </a:p>
          <a:p>
            <a:endParaRPr lang="en-US" dirty="0"/>
          </a:p>
        </p:txBody>
      </p:sp>
      <p:pic>
        <p:nvPicPr>
          <p:cNvPr id="4" name="Picture 3" descr="B2LCiQW1SkfN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0" y="3274157"/>
            <a:ext cx="4394199" cy="3126642"/>
          </a:xfrm>
          <a:prstGeom prst="rect">
            <a:avLst/>
          </a:prstGeom>
        </p:spPr>
      </p:pic>
    </p:spTree>
    <p:extLst>
      <p:ext uri="{BB962C8B-B14F-4D97-AF65-F5344CB8AC3E}">
        <p14:creationId xmlns:p14="http://schemas.microsoft.com/office/powerpoint/2010/main" val="20076159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Bach – BWV292</a:t>
            </a:r>
            <a:endParaRPr lang="en-US" dirty="0"/>
          </a:p>
        </p:txBody>
      </p:sp>
      <p:pic>
        <p:nvPicPr>
          <p:cNvPr id="4" name="Content Placeholder 3" descr="wHy2isnffgkvQAAAABJRU5ErkJggg==.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37440185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Bach – BWV292</a:t>
            </a:r>
            <a:endParaRPr lang="en-US" dirty="0"/>
          </a:p>
        </p:txBody>
      </p:sp>
      <p:sp>
        <p:nvSpPr>
          <p:cNvPr id="3" name="Content Placeholder 2"/>
          <p:cNvSpPr>
            <a:spLocks noGrp="1"/>
          </p:cNvSpPr>
          <p:nvPr>
            <p:ph idx="1"/>
          </p:nvPr>
        </p:nvSpPr>
        <p:spPr/>
        <p:txBody>
          <a:bodyPr/>
          <a:lstStyle/>
          <a:p>
            <a:r>
              <a:rPr lang="en-US" dirty="0"/>
              <a:t>Clustering Coefficient: 0.0229917122188</a:t>
            </a:r>
          </a:p>
          <a:p>
            <a:r>
              <a:rPr lang="en-US" dirty="0" err="1"/>
              <a:t>Avg</a:t>
            </a:r>
            <a:r>
              <a:rPr lang="en-US" dirty="0"/>
              <a:t> Path Length: 3.15738553417</a:t>
            </a:r>
          </a:p>
          <a:p>
            <a:r>
              <a:rPr lang="en-US" dirty="0"/>
              <a:t>Agglomeration: 0.158601800931</a:t>
            </a:r>
          </a:p>
          <a:p>
            <a:r>
              <a:rPr lang="en-US" dirty="0"/>
              <a:t>Number of nodes: 275</a:t>
            </a:r>
          </a:p>
          <a:p>
            <a:r>
              <a:rPr lang="en-US" dirty="0"/>
              <a:t>Number of edges: 2088</a:t>
            </a:r>
          </a:p>
          <a:p>
            <a:r>
              <a:rPr lang="en-US" dirty="0"/>
              <a:t>Unique degrees: 55</a:t>
            </a:r>
          </a:p>
          <a:p>
            <a:endParaRPr lang="en-US" dirty="0"/>
          </a:p>
        </p:txBody>
      </p:sp>
      <p:pic>
        <p:nvPicPr>
          <p:cNvPr id="4" name="Picture 3" descr="N7uGWD7Lo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3090" y="3187868"/>
            <a:ext cx="4244109" cy="3212932"/>
          </a:xfrm>
          <a:prstGeom prst="rect">
            <a:avLst/>
          </a:prstGeom>
        </p:spPr>
      </p:pic>
    </p:spTree>
    <p:extLst>
      <p:ext uri="{BB962C8B-B14F-4D97-AF65-F5344CB8AC3E}">
        <p14:creationId xmlns:p14="http://schemas.microsoft.com/office/powerpoint/2010/main" val="337869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Harmony Graph</a:t>
            </a:r>
            <a:endParaRPr lang="en-US" dirty="0"/>
          </a:p>
        </p:txBody>
      </p:sp>
      <p:sp>
        <p:nvSpPr>
          <p:cNvPr id="3" name="Content Placeholder 2"/>
          <p:cNvSpPr>
            <a:spLocks noGrp="1"/>
          </p:cNvSpPr>
          <p:nvPr>
            <p:ph idx="1"/>
          </p:nvPr>
        </p:nvSpPr>
        <p:spPr/>
        <p:txBody>
          <a:bodyPr>
            <a:normAutofit/>
          </a:bodyPr>
          <a:lstStyle/>
          <a:p>
            <a:pPr>
              <a:buFont typeface="Arial"/>
              <a:buChar char="•"/>
            </a:pPr>
            <a:r>
              <a:rPr lang="en-US" dirty="0" smtClean="0"/>
              <a:t>Start by creating a “NULL” vertex which represents the beginning of a song</a:t>
            </a:r>
          </a:p>
          <a:p>
            <a:pPr>
              <a:buFont typeface="Arial"/>
              <a:buChar char="•"/>
            </a:pPr>
            <a:r>
              <a:rPr lang="en-US" dirty="0" smtClean="0"/>
              <a:t>Each time a note changes in the piece of music, take all the notes being played simultaneously and create a vertex (if one doesn’t exist already). </a:t>
            </a:r>
          </a:p>
          <a:p>
            <a:pPr>
              <a:buFont typeface="Arial"/>
              <a:buChar char="•"/>
            </a:pPr>
            <a:r>
              <a:rPr lang="en-US" dirty="0" smtClean="0"/>
              <a:t>Attach an edge between the previous set of notes and the current vertex (unless an edge already exists) and increment the weight of the edge by 1.</a:t>
            </a:r>
          </a:p>
          <a:p>
            <a:pPr>
              <a:buFont typeface="Arial"/>
              <a:buChar char="•"/>
            </a:pPr>
            <a:r>
              <a:rPr lang="en-US" dirty="0" smtClean="0"/>
              <a:t>Once all harmonic components have been exhausted, attach the last vertex back to the NULL node. </a:t>
            </a:r>
            <a:endParaRPr lang="en-US" dirty="0"/>
          </a:p>
        </p:txBody>
      </p:sp>
    </p:spTree>
    <p:extLst>
      <p:ext uri="{BB962C8B-B14F-4D97-AF65-F5344CB8AC3E}">
        <p14:creationId xmlns:p14="http://schemas.microsoft.com/office/powerpoint/2010/main" val="396331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Harmony Graph</a:t>
            </a:r>
            <a:endParaRPr lang="en-US" dirty="0"/>
          </a:p>
        </p:txBody>
      </p:sp>
      <p:pic>
        <p:nvPicPr>
          <p:cNvPr id="4" name="Content Placeholder 3"/>
          <p:cNvPicPr>
            <a:picLocks noGrp="1" noChangeAspect="1"/>
          </p:cNvPicPr>
          <p:nvPr>
            <p:ph idx="1"/>
          </p:nvPr>
        </p:nvPicPr>
        <p:blipFill>
          <a:blip r:embed="rId3"/>
          <a:srcRect l="-23892" r="-23892"/>
          <a:stretch>
            <a:fillRect/>
          </a:stretch>
        </p:blipFill>
        <p:spPr/>
      </p:pic>
    </p:spTree>
    <p:extLst>
      <p:ext uri="{BB962C8B-B14F-4D97-AF65-F5344CB8AC3E}">
        <p14:creationId xmlns:p14="http://schemas.microsoft.com/office/powerpoint/2010/main" val="417445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Harmony Graph</a:t>
            </a:r>
            <a:endParaRPr lang="en-US" dirty="0"/>
          </a:p>
        </p:txBody>
      </p:sp>
      <p:sp>
        <p:nvSpPr>
          <p:cNvPr id="3" name="Content Placeholder 2"/>
          <p:cNvSpPr>
            <a:spLocks noGrp="1"/>
          </p:cNvSpPr>
          <p:nvPr>
            <p:ph idx="1"/>
          </p:nvPr>
        </p:nvSpPr>
        <p:spPr>
          <a:xfrm>
            <a:off x="457200" y="1600200"/>
            <a:ext cx="7620000" cy="4800600"/>
          </a:xfrm>
        </p:spPr>
        <p:txBody>
          <a:bodyPr>
            <a:noAutofit/>
          </a:bodyPr>
          <a:lstStyle/>
          <a:p>
            <a:pPr marL="0" indent="0">
              <a:buNone/>
            </a:pPr>
            <a:r>
              <a:rPr lang="en-US" sz="900" b="1" dirty="0">
                <a:latin typeface="PT Mono"/>
                <a:cs typeface="PT Mono"/>
              </a:rPr>
              <a:t> g = </a:t>
            </a:r>
            <a:r>
              <a:rPr lang="en-US" sz="900" b="1" dirty="0" err="1">
                <a:latin typeface="PT Mono"/>
                <a:cs typeface="PT Mono"/>
              </a:rPr>
              <a:t>nx.DiGraph</a:t>
            </a:r>
            <a:r>
              <a:rPr lang="en-US" sz="900" b="1" dirty="0">
                <a:latin typeface="PT Mono"/>
                <a:cs typeface="PT Mono"/>
              </a:rPr>
              <a:t>()</a:t>
            </a:r>
          </a:p>
          <a:p>
            <a:pPr marL="0" indent="0">
              <a:buNone/>
            </a:pPr>
            <a:endParaRPr lang="en-US" sz="900" b="1" dirty="0">
              <a:latin typeface="PT Mono"/>
              <a:cs typeface="PT Mono"/>
            </a:endParaRPr>
          </a:p>
          <a:p>
            <a:pPr marL="0" indent="0">
              <a:buNone/>
            </a:pPr>
            <a:r>
              <a:rPr lang="en-US" sz="900" b="1" dirty="0">
                <a:latin typeface="PT Mono"/>
                <a:cs typeface="PT Mono"/>
              </a:rPr>
              <a:t>        diction = set()</a:t>
            </a:r>
          </a:p>
          <a:p>
            <a:pPr marL="0" indent="0">
              <a:buNone/>
            </a:pPr>
            <a:r>
              <a:rPr lang="en-US" sz="900" b="1" dirty="0">
                <a:latin typeface="PT Mono"/>
                <a:cs typeface="PT Mono"/>
              </a:rPr>
              <a:t>        edges = set()</a:t>
            </a:r>
          </a:p>
          <a:p>
            <a:pPr marL="0" indent="0">
              <a:buNone/>
            </a:pPr>
            <a:endParaRPr lang="en-US" sz="900" b="1" dirty="0">
              <a:latin typeface="PT Mono"/>
              <a:cs typeface="PT Mono"/>
            </a:endParaRPr>
          </a:p>
          <a:p>
            <a:pPr marL="0" indent="0">
              <a:buNone/>
            </a:pPr>
            <a:r>
              <a:rPr lang="en-US" sz="900" b="1" dirty="0">
                <a:latin typeface="PT Mono"/>
                <a:cs typeface="PT Mono"/>
              </a:rPr>
              <a:t>        </a:t>
            </a:r>
            <a:r>
              <a:rPr lang="en-US" sz="900" b="1" dirty="0" err="1">
                <a:latin typeface="PT Mono"/>
                <a:cs typeface="PT Mono"/>
              </a:rPr>
              <a:t>last_node</a:t>
            </a:r>
            <a:r>
              <a:rPr lang="en-US" sz="900" b="1" dirty="0">
                <a:latin typeface="PT Mono"/>
                <a:cs typeface="PT Mono"/>
              </a:rPr>
              <a:t> = </a:t>
            </a:r>
            <a:r>
              <a:rPr lang="en-US" sz="900" b="1" dirty="0" err="1">
                <a:latin typeface="PT Mono"/>
                <a:cs typeface="PT Mono"/>
              </a:rPr>
              <a:t>null_node</a:t>
            </a:r>
            <a:endParaRPr lang="en-US" sz="900" b="1" dirty="0">
              <a:latin typeface="PT Mono"/>
              <a:cs typeface="PT Mono"/>
            </a:endParaRPr>
          </a:p>
          <a:p>
            <a:pPr marL="0" indent="0">
              <a:buNone/>
            </a:pPr>
            <a:endParaRPr lang="en-US" sz="900" b="1" dirty="0">
              <a:latin typeface="PT Mono"/>
              <a:cs typeface="PT Mono"/>
            </a:endParaRPr>
          </a:p>
          <a:p>
            <a:pPr marL="0" indent="0">
              <a:buNone/>
            </a:pPr>
            <a:r>
              <a:rPr lang="en-US" sz="900" b="1" dirty="0">
                <a:latin typeface="PT Mono"/>
                <a:cs typeface="PT Mono"/>
              </a:rPr>
              <a:t>        </a:t>
            </a:r>
            <a:r>
              <a:rPr lang="en-US" sz="900" b="1" dirty="0" err="1">
                <a:latin typeface="PT Mono"/>
                <a:cs typeface="PT Mono"/>
              </a:rPr>
              <a:t>g.add_node</a:t>
            </a:r>
            <a:r>
              <a:rPr lang="en-US" sz="900" b="1" dirty="0">
                <a:latin typeface="PT Mono"/>
                <a:cs typeface="PT Mono"/>
              </a:rPr>
              <a:t>(</a:t>
            </a:r>
            <a:r>
              <a:rPr lang="en-US" sz="900" b="1" dirty="0" err="1">
                <a:latin typeface="PT Mono"/>
                <a:cs typeface="PT Mono"/>
              </a:rPr>
              <a:t>last_node</a:t>
            </a:r>
            <a:r>
              <a:rPr lang="en-US" sz="900" b="1" dirty="0">
                <a:latin typeface="PT Mono"/>
                <a:cs typeface="PT Mono"/>
              </a:rPr>
              <a:t>)</a:t>
            </a:r>
          </a:p>
          <a:p>
            <a:pPr marL="0" indent="0">
              <a:buNone/>
            </a:pPr>
            <a:r>
              <a:rPr lang="en-US" sz="900" b="1" dirty="0">
                <a:latin typeface="PT Mono"/>
                <a:cs typeface="PT Mono"/>
              </a:rPr>
              <a:t>        for </a:t>
            </a:r>
            <a:r>
              <a:rPr lang="en-US" sz="900" b="1" dirty="0" err="1">
                <a:latin typeface="PT Mono"/>
                <a:cs typeface="PT Mono"/>
              </a:rPr>
              <a:t>thisChord</a:t>
            </a:r>
            <a:r>
              <a:rPr lang="en-US" sz="900" b="1" dirty="0">
                <a:latin typeface="PT Mono"/>
                <a:cs typeface="PT Mono"/>
              </a:rPr>
              <a:t> in </a:t>
            </a:r>
            <a:r>
              <a:rPr lang="en-US" sz="900" b="1" dirty="0" err="1">
                <a:latin typeface="PT Mono"/>
                <a:cs typeface="PT Mono"/>
              </a:rPr>
              <a:t>o.recurse</a:t>
            </a:r>
            <a:r>
              <a:rPr lang="en-US" sz="900" b="1" dirty="0">
                <a:latin typeface="PT Mono"/>
                <a:cs typeface="PT Mono"/>
              </a:rPr>
              <a:t>().</a:t>
            </a:r>
            <a:r>
              <a:rPr lang="en-US" sz="900" b="1" dirty="0" err="1">
                <a:latin typeface="PT Mono"/>
                <a:cs typeface="PT Mono"/>
              </a:rPr>
              <a:t>getElementsByClass</a:t>
            </a:r>
            <a:r>
              <a:rPr lang="en-US" sz="900" b="1" dirty="0">
                <a:latin typeface="PT Mono"/>
                <a:cs typeface="PT Mono"/>
              </a:rPr>
              <a:t>('Chord'):</a:t>
            </a:r>
          </a:p>
          <a:p>
            <a:pPr marL="0" indent="0">
              <a:buNone/>
            </a:pPr>
            <a:r>
              <a:rPr lang="en-US" sz="900" b="1" dirty="0">
                <a:latin typeface="PT Mono"/>
                <a:cs typeface="PT Mono"/>
              </a:rPr>
              <a:t>            </a:t>
            </a:r>
            <a:r>
              <a:rPr lang="en-US" sz="900" b="1" dirty="0" err="1">
                <a:latin typeface="PT Mono"/>
                <a:cs typeface="PT Mono"/>
              </a:rPr>
              <a:t>pitchClasses</a:t>
            </a:r>
            <a:r>
              <a:rPr lang="en-US" sz="900" b="1" dirty="0">
                <a:latin typeface="PT Mono"/>
                <a:cs typeface="PT Mono"/>
              </a:rPr>
              <a:t> = </a:t>
            </a:r>
            <a:r>
              <a:rPr lang="en-US" sz="900" b="1" dirty="0" err="1">
                <a:latin typeface="PT Mono"/>
                <a:cs typeface="PT Mono"/>
              </a:rPr>
              <a:t>thisChord.orderedPitchClassesString</a:t>
            </a:r>
            <a:endParaRPr lang="en-US" sz="900" b="1" dirty="0">
              <a:latin typeface="PT Mono"/>
              <a:cs typeface="PT Mono"/>
            </a:endParaRPr>
          </a:p>
          <a:p>
            <a:pPr marL="0" indent="0">
              <a:buNone/>
            </a:pPr>
            <a:endParaRPr lang="en-US" sz="900" b="1" dirty="0">
              <a:latin typeface="PT Mono"/>
              <a:cs typeface="PT Mono"/>
            </a:endParaRPr>
          </a:p>
          <a:p>
            <a:pPr marL="0" indent="0">
              <a:buNone/>
            </a:pPr>
            <a:r>
              <a:rPr lang="en-US" sz="900" b="1" dirty="0">
                <a:latin typeface="PT Mono"/>
                <a:cs typeface="PT Mono"/>
              </a:rPr>
              <a:t>            if </a:t>
            </a:r>
            <a:r>
              <a:rPr lang="en-US" sz="900" b="1" dirty="0" err="1">
                <a:latin typeface="PT Mono"/>
                <a:cs typeface="PT Mono"/>
              </a:rPr>
              <a:t>pitchClasses</a:t>
            </a:r>
            <a:r>
              <a:rPr lang="en-US" sz="900" b="1" dirty="0">
                <a:latin typeface="PT Mono"/>
                <a:cs typeface="PT Mono"/>
              </a:rPr>
              <a:t> not in diction:</a:t>
            </a:r>
          </a:p>
          <a:p>
            <a:pPr marL="0" indent="0">
              <a:buNone/>
            </a:pPr>
            <a:r>
              <a:rPr lang="en-US" sz="900" b="1" dirty="0">
                <a:latin typeface="PT Mono"/>
                <a:cs typeface="PT Mono"/>
              </a:rPr>
              <a:t>                </a:t>
            </a:r>
            <a:r>
              <a:rPr lang="en-US" sz="900" b="1" dirty="0" err="1">
                <a:latin typeface="PT Mono"/>
                <a:cs typeface="PT Mono"/>
              </a:rPr>
              <a:t>g.add_node</a:t>
            </a:r>
            <a:r>
              <a:rPr lang="en-US" sz="900" b="1" dirty="0">
                <a:latin typeface="PT Mono"/>
                <a:cs typeface="PT Mono"/>
              </a:rPr>
              <a:t>(</a:t>
            </a:r>
            <a:r>
              <a:rPr lang="en-US" sz="900" b="1" dirty="0" err="1">
                <a:latin typeface="PT Mono"/>
                <a:cs typeface="PT Mono"/>
              </a:rPr>
              <a:t>pitchClasses</a:t>
            </a:r>
            <a:r>
              <a:rPr lang="en-US" sz="900" b="1" dirty="0">
                <a:latin typeface="PT Mono"/>
                <a:cs typeface="PT Mono"/>
              </a:rPr>
              <a:t>)</a:t>
            </a:r>
          </a:p>
          <a:p>
            <a:pPr marL="0" indent="0">
              <a:buNone/>
            </a:pPr>
            <a:r>
              <a:rPr lang="en-US" sz="900" b="1" dirty="0">
                <a:latin typeface="PT Mono"/>
                <a:cs typeface="PT Mono"/>
              </a:rPr>
              <a:t>                </a:t>
            </a:r>
            <a:r>
              <a:rPr lang="en-US" sz="900" b="1" dirty="0" err="1">
                <a:latin typeface="PT Mono"/>
                <a:cs typeface="PT Mono"/>
              </a:rPr>
              <a:t>diction.add</a:t>
            </a:r>
            <a:r>
              <a:rPr lang="en-US" sz="900" b="1" dirty="0">
                <a:latin typeface="PT Mono"/>
                <a:cs typeface="PT Mono"/>
              </a:rPr>
              <a:t>(</a:t>
            </a:r>
            <a:r>
              <a:rPr lang="en-US" sz="900" b="1" dirty="0" err="1">
                <a:latin typeface="PT Mono"/>
                <a:cs typeface="PT Mono"/>
              </a:rPr>
              <a:t>pitchClasses</a:t>
            </a:r>
            <a:r>
              <a:rPr lang="en-US" sz="900" b="1" dirty="0">
                <a:latin typeface="PT Mono"/>
                <a:cs typeface="PT Mono"/>
              </a:rPr>
              <a:t>)</a:t>
            </a:r>
          </a:p>
          <a:p>
            <a:pPr marL="0" indent="0">
              <a:buNone/>
            </a:pPr>
            <a:endParaRPr lang="en-US" sz="900" b="1" dirty="0">
              <a:latin typeface="PT Mono"/>
              <a:cs typeface="PT Mono"/>
            </a:endParaRPr>
          </a:p>
          <a:p>
            <a:pPr marL="0" indent="0">
              <a:buNone/>
            </a:pPr>
            <a:r>
              <a:rPr lang="en-US" sz="900" b="1" dirty="0">
                <a:latin typeface="PT Mono"/>
                <a:cs typeface="PT Mono"/>
              </a:rPr>
              <a:t>            </a:t>
            </a:r>
            <a:r>
              <a:rPr lang="en-US" sz="900" b="1" dirty="0" err="1">
                <a:latin typeface="PT Mono"/>
                <a:cs typeface="PT Mono"/>
              </a:rPr>
              <a:t>edgeKey</a:t>
            </a:r>
            <a:r>
              <a:rPr lang="en-US" sz="900" b="1" dirty="0">
                <a:latin typeface="PT Mono"/>
                <a:cs typeface="PT Mono"/>
              </a:rPr>
              <a:t> = tuple([</a:t>
            </a:r>
            <a:r>
              <a:rPr lang="en-US" sz="900" b="1" dirty="0" err="1">
                <a:latin typeface="PT Mono"/>
                <a:cs typeface="PT Mono"/>
              </a:rPr>
              <a:t>last_node</a:t>
            </a:r>
            <a:r>
              <a:rPr lang="en-US" sz="900" b="1" dirty="0">
                <a:latin typeface="PT Mono"/>
                <a:cs typeface="PT Mono"/>
              </a:rPr>
              <a:t>, </a:t>
            </a:r>
            <a:r>
              <a:rPr lang="en-US" sz="900" b="1" dirty="0" err="1">
                <a:latin typeface="PT Mono"/>
                <a:cs typeface="PT Mono"/>
              </a:rPr>
              <a:t>pitchClasses</a:t>
            </a:r>
            <a:r>
              <a:rPr lang="en-US" sz="900" b="1" dirty="0">
                <a:latin typeface="PT Mono"/>
                <a:cs typeface="PT Mono"/>
              </a:rPr>
              <a:t>])</a:t>
            </a:r>
          </a:p>
          <a:p>
            <a:pPr marL="0" indent="0">
              <a:buNone/>
            </a:pPr>
            <a:r>
              <a:rPr lang="en-US" sz="900" b="1" dirty="0">
                <a:latin typeface="PT Mono"/>
                <a:cs typeface="PT Mono"/>
              </a:rPr>
              <a:t>            if </a:t>
            </a:r>
            <a:r>
              <a:rPr lang="en-US" sz="900" b="1" dirty="0" err="1">
                <a:latin typeface="PT Mono"/>
                <a:cs typeface="PT Mono"/>
              </a:rPr>
              <a:t>edgeKey</a:t>
            </a:r>
            <a:r>
              <a:rPr lang="en-US" sz="900" b="1" dirty="0">
                <a:latin typeface="PT Mono"/>
                <a:cs typeface="PT Mono"/>
              </a:rPr>
              <a:t> not in edges:</a:t>
            </a:r>
          </a:p>
          <a:p>
            <a:pPr marL="0" indent="0">
              <a:buNone/>
            </a:pPr>
            <a:r>
              <a:rPr lang="en-US" sz="900" b="1" dirty="0">
                <a:latin typeface="PT Mono"/>
                <a:cs typeface="PT Mono"/>
              </a:rPr>
              <a:t>                </a:t>
            </a:r>
            <a:r>
              <a:rPr lang="en-US" sz="900" b="1" dirty="0" err="1">
                <a:latin typeface="PT Mono"/>
                <a:cs typeface="PT Mono"/>
              </a:rPr>
              <a:t>edges.add</a:t>
            </a:r>
            <a:r>
              <a:rPr lang="en-US" sz="900" b="1" dirty="0">
                <a:latin typeface="PT Mono"/>
                <a:cs typeface="PT Mono"/>
              </a:rPr>
              <a:t>(</a:t>
            </a:r>
            <a:r>
              <a:rPr lang="en-US" sz="900" b="1" dirty="0" err="1">
                <a:latin typeface="PT Mono"/>
                <a:cs typeface="PT Mono"/>
              </a:rPr>
              <a:t>edgeKey</a:t>
            </a:r>
            <a:r>
              <a:rPr lang="en-US" sz="900" b="1" dirty="0">
                <a:latin typeface="PT Mono"/>
                <a:cs typeface="PT Mono"/>
              </a:rPr>
              <a:t>)</a:t>
            </a:r>
          </a:p>
          <a:p>
            <a:pPr marL="0" indent="0">
              <a:buNone/>
            </a:pPr>
            <a:r>
              <a:rPr lang="en-US" sz="900" b="1" dirty="0">
                <a:latin typeface="PT Mono"/>
                <a:cs typeface="PT Mono"/>
              </a:rPr>
              <a:t>                </a:t>
            </a:r>
            <a:r>
              <a:rPr lang="en-US" sz="900" b="1" dirty="0" err="1">
                <a:latin typeface="PT Mono"/>
                <a:cs typeface="PT Mono"/>
              </a:rPr>
              <a:t>g.add_edge</a:t>
            </a:r>
            <a:r>
              <a:rPr lang="en-US" sz="900" b="1" dirty="0">
                <a:latin typeface="PT Mono"/>
                <a:cs typeface="PT Mono"/>
              </a:rPr>
              <a:t>(</a:t>
            </a:r>
            <a:r>
              <a:rPr lang="en-US" sz="900" b="1" dirty="0" err="1">
                <a:latin typeface="PT Mono"/>
                <a:cs typeface="PT Mono"/>
              </a:rPr>
              <a:t>last_node</a:t>
            </a:r>
            <a:r>
              <a:rPr lang="en-US" sz="900" b="1" dirty="0">
                <a:latin typeface="PT Mono"/>
                <a:cs typeface="PT Mono"/>
              </a:rPr>
              <a:t>, </a:t>
            </a:r>
            <a:r>
              <a:rPr lang="en-US" sz="900" b="1" dirty="0" err="1">
                <a:latin typeface="PT Mono"/>
                <a:cs typeface="PT Mono"/>
              </a:rPr>
              <a:t>pitchClasses</a:t>
            </a:r>
            <a:r>
              <a:rPr lang="en-US" sz="900" b="1" dirty="0">
                <a:latin typeface="PT Mono"/>
                <a:cs typeface="PT Mono"/>
              </a:rPr>
              <a:t>, weight = 1)</a:t>
            </a:r>
          </a:p>
          <a:p>
            <a:pPr marL="0" indent="0">
              <a:buNone/>
            </a:pPr>
            <a:r>
              <a:rPr lang="en-US" sz="900" b="1" dirty="0">
                <a:latin typeface="PT Mono"/>
                <a:cs typeface="PT Mono"/>
              </a:rPr>
              <a:t>            else:</a:t>
            </a:r>
          </a:p>
          <a:p>
            <a:pPr marL="0" indent="0">
              <a:buNone/>
            </a:pPr>
            <a:r>
              <a:rPr lang="en-US" sz="900" b="1" dirty="0">
                <a:latin typeface="PT Mono"/>
                <a:cs typeface="PT Mono"/>
              </a:rPr>
              <a:t>                </a:t>
            </a:r>
            <a:r>
              <a:rPr lang="en-US" sz="900" b="1" dirty="0" err="1">
                <a:latin typeface="PT Mono"/>
                <a:cs typeface="PT Mono"/>
              </a:rPr>
              <a:t>g.edge</a:t>
            </a:r>
            <a:r>
              <a:rPr lang="en-US" sz="900" b="1" dirty="0">
                <a:latin typeface="PT Mono"/>
                <a:cs typeface="PT Mono"/>
              </a:rPr>
              <a:t>[</a:t>
            </a:r>
            <a:r>
              <a:rPr lang="en-US" sz="900" b="1" dirty="0" err="1">
                <a:latin typeface="PT Mono"/>
                <a:cs typeface="PT Mono"/>
              </a:rPr>
              <a:t>last_node</a:t>
            </a:r>
            <a:r>
              <a:rPr lang="en-US" sz="900" b="1" dirty="0">
                <a:latin typeface="PT Mono"/>
                <a:cs typeface="PT Mono"/>
              </a:rPr>
              <a:t>][</a:t>
            </a:r>
            <a:r>
              <a:rPr lang="en-US" sz="900" b="1" dirty="0" err="1">
                <a:latin typeface="PT Mono"/>
                <a:cs typeface="PT Mono"/>
              </a:rPr>
              <a:t>pitchClasses</a:t>
            </a:r>
            <a:r>
              <a:rPr lang="en-US" sz="900" b="1" dirty="0">
                <a:latin typeface="PT Mono"/>
                <a:cs typeface="PT Mono"/>
              </a:rPr>
              <a:t>]['weight'] = </a:t>
            </a:r>
            <a:r>
              <a:rPr lang="en-US" sz="900" b="1" dirty="0" err="1">
                <a:latin typeface="PT Mono"/>
                <a:cs typeface="PT Mono"/>
              </a:rPr>
              <a:t>g.edge</a:t>
            </a:r>
            <a:r>
              <a:rPr lang="en-US" sz="900" b="1" dirty="0">
                <a:latin typeface="PT Mono"/>
                <a:cs typeface="PT Mono"/>
              </a:rPr>
              <a:t>[</a:t>
            </a:r>
            <a:r>
              <a:rPr lang="en-US" sz="900" b="1" dirty="0" err="1">
                <a:latin typeface="PT Mono"/>
                <a:cs typeface="PT Mono"/>
              </a:rPr>
              <a:t>last_node</a:t>
            </a:r>
            <a:r>
              <a:rPr lang="en-US" sz="900" b="1" dirty="0">
                <a:latin typeface="PT Mono"/>
                <a:cs typeface="PT Mono"/>
              </a:rPr>
              <a:t>][</a:t>
            </a:r>
            <a:r>
              <a:rPr lang="en-US" sz="900" b="1" dirty="0" err="1">
                <a:latin typeface="PT Mono"/>
                <a:cs typeface="PT Mono"/>
              </a:rPr>
              <a:t>pitchClasses</a:t>
            </a:r>
            <a:r>
              <a:rPr lang="en-US" sz="900" b="1" dirty="0">
                <a:latin typeface="PT Mono"/>
                <a:cs typeface="PT Mono"/>
              </a:rPr>
              <a:t>]['weight']+1</a:t>
            </a:r>
          </a:p>
          <a:p>
            <a:pPr marL="0" indent="0">
              <a:buNone/>
            </a:pPr>
            <a:endParaRPr lang="en-US" sz="900" b="1" dirty="0">
              <a:latin typeface="PT Mono"/>
              <a:cs typeface="PT Mono"/>
            </a:endParaRPr>
          </a:p>
          <a:p>
            <a:pPr marL="0" indent="0">
              <a:buNone/>
            </a:pPr>
            <a:r>
              <a:rPr lang="en-US" sz="900" b="1" dirty="0">
                <a:latin typeface="PT Mono"/>
                <a:cs typeface="PT Mono"/>
              </a:rPr>
              <a:t>            </a:t>
            </a:r>
            <a:r>
              <a:rPr lang="en-US" sz="900" b="1" dirty="0" err="1">
                <a:latin typeface="PT Mono"/>
                <a:cs typeface="PT Mono"/>
              </a:rPr>
              <a:t>last_node</a:t>
            </a:r>
            <a:r>
              <a:rPr lang="en-US" sz="900" b="1" dirty="0">
                <a:latin typeface="PT Mono"/>
                <a:cs typeface="PT Mono"/>
              </a:rPr>
              <a:t> = </a:t>
            </a:r>
            <a:r>
              <a:rPr lang="en-US" sz="900" b="1" dirty="0" err="1">
                <a:latin typeface="PT Mono"/>
                <a:cs typeface="PT Mono"/>
              </a:rPr>
              <a:t>pitchClasses</a:t>
            </a:r>
            <a:endParaRPr lang="en-US" sz="900" b="1" dirty="0">
              <a:latin typeface="PT Mono"/>
              <a:cs typeface="PT Mono"/>
            </a:endParaRPr>
          </a:p>
          <a:p>
            <a:pPr marL="0" indent="0">
              <a:buNone/>
            </a:pPr>
            <a:r>
              <a:rPr lang="en-US" sz="900" b="1" dirty="0">
                <a:latin typeface="PT Mono"/>
                <a:cs typeface="PT Mono"/>
              </a:rPr>
              <a:t>        </a:t>
            </a:r>
            <a:r>
              <a:rPr lang="en-US" sz="900" b="1" dirty="0" err="1">
                <a:latin typeface="PT Mono"/>
                <a:cs typeface="PT Mono"/>
              </a:rPr>
              <a:t>g.add_edge</a:t>
            </a:r>
            <a:r>
              <a:rPr lang="en-US" sz="900" b="1" dirty="0">
                <a:latin typeface="PT Mono"/>
                <a:cs typeface="PT Mono"/>
              </a:rPr>
              <a:t>(</a:t>
            </a:r>
            <a:r>
              <a:rPr lang="en-US" sz="900" b="1" dirty="0" err="1">
                <a:latin typeface="PT Mono"/>
                <a:cs typeface="PT Mono"/>
              </a:rPr>
              <a:t>last_node</a:t>
            </a:r>
            <a:r>
              <a:rPr lang="en-US" sz="900" b="1" dirty="0">
                <a:latin typeface="PT Mono"/>
                <a:cs typeface="PT Mono"/>
              </a:rPr>
              <a:t>, </a:t>
            </a:r>
            <a:r>
              <a:rPr lang="en-US" sz="900" b="1" dirty="0" err="1">
                <a:latin typeface="PT Mono"/>
                <a:cs typeface="PT Mono"/>
              </a:rPr>
              <a:t>null_node</a:t>
            </a:r>
            <a:r>
              <a:rPr lang="en-US" sz="900" b="1" dirty="0">
                <a:latin typeface="PT Mono"/>
                <a:cs typeface="PT Mono"/>
              </a:rPr>
              <a:t>, weight = 1)</a:t>
            </a:r>
          </a:p>
          <a:p>
            <a:pPr marL="0" indent="0">
              <a:buNone/>
            </a:pPr>
            <a:endParaRPr lang="en-US" sz="900" b="1" dirty="0">
              <a:latin typeface="PT Mono"/>
              <a:cs typeface="PT Mono"/>
            </a:endParaRPr>
          </a:p>
          <a:p>
            <a:pPr marL="0" indent="0">
              <a:buNone/>
            </a:pPr>
            <a:r>
              <a:rPr lang="en-US" sz="900" b="1" dirty="0">
                <a:latin typeface="PT Mono"/>
                <a:cs typeface="PT Mono"/>
              </a:rPr>
              <a:t>        </a:t>
            </a:r>
            <a:r>
              <a:rPr lang="en-US" sz="900" b="1" dirty="0" err="1">
                <a:latin typeface="PT Mono"/>
                <a:cs typeface="PT Mono"/>
              </a:rPr>
              <a:t>nx.write_graphml</a:t>
            </a:r>
            <a:r>
              <a:rPr lang="en-US" sz="900" b="1" dirty="0">
                <a:latin typeface="PT Mono"/>
                <a:cs typeface="PT Mono"/>
              </a:rPr>
              <a:t>(g, "</a:t>
            </a:r>
            <a:r>
              <a:rPr lang="en-US" sz="900" b="1" dirty="0" err="1">
                <a:latin typeface="PT Mono"/>
                <a:cs typeface="PT Mono"/>
              </a:rPr>
              <a:t>graphml</a:t>
            </a:r>
            <a:r>
              <a:rPr lang="en-US" sz="900" b="1" dirty="0">
                <a:latin typeface="PT Mono"/>
                <a:cs typeface="PT Mono"/>
              </a:rPr>
              <a:t>/" + f + ".</a:t>
            </a:r>
            <a:r>
              <a:rPr lang="en-US" sz="900" b="1" dirty="0" err="1" smtClean="0">
                <a:latin typeface="PT Mono"/>
                <a:cs typeface="PT Mono"/>
              </a:rPr>
              <a:t>graphml</a:t>
            </a:r>
            <a:r>
              <a:rPr lang="en-US" sz="900" b="1" dirty="0" smtClean="0">
                <a:latin typeface="PT Mono"/>
                <a:cs typeface="PT Mono"/>
              </a:rPr>
              <a:t>”)</a:t>
            </a:r>
            <a:endParaRPr lang="en-US" sz="900" b="1" dirty="0">
              <a:latin typeface="PT Mono"/>
              <a:cs typeface="PT Mono"/>
            </a:endParaRPr>
          </a:p>
        </p:txBody>
      </p:sp>
    </p:spTree>
    <p:extLst>
      <p:ext uri="{BB962C8B-B14F-4D97-AF65-F5344CB8AC3E}">
        <p14:creationId xmlns:p14="http://schemas.microsoft.com/office/powerpoint/2010/main" val="128809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p>
        </p:txBody>
      </p:sp>
      <p:sp>
        <p:nvSpPr>
          <p:cNvPr id="3" name="Content Placeholder 2"/>
          <p:cNvSpPr>
            <a:spLocks noGrp="1"/>
          </p:cNvSpPr>
          <p:nvPr>
            <p:ph idx="1"/>
          </p:nvPr>
        </p:nvSpPr>
        <p:spPr/>
        <p:txBody>
          <a:bodyPr/>
          <a:lstStyle/>
          <a:p>
            <a:r>
              <a:rPr lang="en-US" dirty="0" smtClean="0"/>
              <a:t>Several metrics are proposed in the Harmony Graph paper for summarizing the graph</a:t>
            </a:r>
          </a:p>
          <a:p>
            <a:r>
              <a:rPr lang="en-US" dirty="0" smtClean="0"/>
              <a:t>Degree distribution histogram allows us to see the general distribution of the degrees of the graph. </a:t>
            </a:r>
          </a:p>
          <a:p>
            <a:r>
              <a:rPr lang="en-US" dirty="0" smtClean="0"/>
              <a:t>Clustering coefficient measures the degree to which nodes in a graph tend to cluster together.</a:t>
            </a:r>
          </a:p>
          <a:p>
            <a:r>
              <a:rPr lang="en-US" dirty="0" smtClean="0"/>
              <a:t>Average path length is the average number of steps along the shortest paths for all possible pairs of network nodes.</a:t>
            </a:r>
          </a:p>
          <a:p>
            <a:r>
              <a:rPr lang="en-US" dirty="0" smtClean="0"/>
              <a:t>Agglomeration is a novel measure created by the authors of the paper.</a:t>
            </a:r>
            <a:endParaRPr lang="en-US" dirty="0"/>
          </a:p>
        </p:txBody>
      </p:sp>
    </p:spTree>
    <p:extLst>
      <p:ext uri="{BB962C8B-B14F-4D97-AF65-F5344CB8AC3E}">
        <p14:creationId xmlns:p14="http://schemas.microsoft.com/office/powerpoint/2010/main" val="4086295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1161</TotalTime>
  <Words>5339</Words>
  <Application>Microsoft Macintosh PowerPoint</Application>
  <PresentationFormat>On-screen Show (4:3)</PresentationFormat>
  <Paragraphs>360</Paragraphs>
  <Slides>58</Slides>
  <Notes>28</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Adjacency</vt:lpstr>
      <vt:lpstr>Harmony Graph Evaluation</vt:lpstr>
      <vt:lpstr>Introduction</vt:lpstr>
      <vt:lpstr>Markov Chain</vt:lpstr>
      <vt:lpstr>Markov Chain</vt:lpstr>
      <vt:lpstr>A little music background</vt:lpstr>
      <vt:lpstr>Creating a Harmony Graph</vt:lpstr>
      <vt:lpstr>Creating a Harmony Graph</vt:lpstr>
      <vt:lpstr>Creating a Harmony Graph</vt:lpstr>
      <vt:lpstr>Metrics</vt:lpstr>
      <vt:lpstr>Agglomeration</vt:lpstr>
      <vt:lpstr>Agglomeration</vt:lpstr>
      <vt:lpstr>Music Generation</vt:lpstr>
      <vt:lpstr>Random Walk</vt:lpstr>
      <vt:lpstr>Link Prediction</vt:lpstr>
      <vt:lpstr>Visualizing The Graph</vt:lpstr>
      <vt:lpstr>Visualizing The Graph</vt:lpstr>
      <vt:lpstr>Visualizing The Graph</vt:lpstr>
      <vt:lpstr>Visualizing The Graph</vt:lpstr>
      <vt:lpstr>Visualizing The Graph</vt:lpstr>
      <vt:lpstr>Visualizing The Graph</vt:lpstr>
      <vt:lpstr>Visualizing the Graph</vt:lpstr>
      <vt:lpstr>Visualizing the Graph</vt:lpstr>
      <vt:lpstr>Visualizing the Graph</vt:lpstr>
      <vt:lpstr>Method</vt:lpstr>
      <vt:lpstr>Analysis – CC</vt:lpstr>
      <vt:lpstr>Analysis - Agglomeration</vt:lpstr>
      <vt:lpstr>Analysis – Avg Path Length</vt:lpstr>
      <vt:lpstr>Analysis – Centraily</vt:lpstr>
      <vt:lpstr>Analysis - # of nodes</vt:lpstr>
      <vt:lpstr>Analysis - # of edges</vt:lpstr>
      <vt:lpstr>50 Cent – In Da Club</vt:lpstr>
      <vt:lpstr>50 Cent – In Da Club</vt:lpstr>
      <vt:lpstr>ACDC – Dirty Deeds</vt:lpstr>
      <vt:lpstr>ACDC – Dirty Deeds</vt:lpstr>
      <vt:lpstr>Ace of Base – All that she wants</vt:lpstr>
      <vt:lpstr>Ace of Base – All that she wants</vt:lpstr>
      <vt:lpstr>Adele – Rolling Deep</vt:lpstr>
      <vt:lpstr>Adele – Rolling Deep</vt:lpstr>
      <vt:lpstr>DMX – Ruff Ryders Anthem</vt:lpstr>
      <vt:lpstr>DMX – Ruff Ryders Anthem</vt:lpstr>
      <vt:lpstr>Cat Stevens – Wild World</vt:lpstr>
      <vt:lpstr>Cat Stevens – Wild World</vt:lpstr>
      <vt:lpstr>Bruce Springsteen – Born USA</vt:lpstr>
      <vt:lpstr>Bruce Springsteen – Born USA</vt:lpstr>
      <vt:lpstr>Errol Garner - Misty</vt:lpstr>
      <vt:lpstr>Errol Garner - Misty</vt:lpstr>
      <vt:lpstr>Miles Davis – Alone Together</vt:lpstr>
      <vt:lpstr>Miles Davis – Alone Together</vt:lpstr>
      <vt:lpstr>Mozart – Sym40 Mov1</vt:lpstr>
      <vt:lpstr>Mozart – Sym40 Mov1</vt:lpstr>
      <vt:lpstr>Muddy Waters – Honey Bee</vt:lpstr>
      <vt:lpstr>Muddy Waters – Honey Bee</vt:lpstr>
      <vt:lpstr>Johnny Cash – Cry Cry Cry</vt:lpstr>
      <vt:lpstr>Johnny Cash – Cry Cry Cry</vt:lpstr>
      <vt:lpstr>Al Jerrau – Since I Fell For You</vt:lpstr>
      <vt:lpstr>Al Jerrau – Since I Fell For You</vt:lpstr>
      <vt:lpstr>Bach – BWV292</vt:lpstr>
      <vt:lpstr>Bach – BWV292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Harmony Graph Evaluation</dc:title>
  <dc:creator>Jessica</dc:creator>
  <cp:lastModifiedBy>Jessica</cp:lastModifiedBy>
  <cp:revision>85</cp:revision>
  <dcterms:created xsi:type="dcterms:W3CDTF">2016-05-07T01:46:55Z</dcterms:created>
  <dcterms:modified xsi:type="dcterms:W3CDTF">2016-05-07T21:07:55Z</dcterms:modified>
</cp:coreProperties>
</file>