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304" r:id="rId24"/>
    <p:sldId id="278" r:id="rId25"/>
    <p:sldId id="279" r:id="rId26"/>
    <p:sldId id="281" r:id="rId27"/>
    <p:sldId id="280" r:id="rId28"/>
    <p:sldId id="283" r:id="rId29"/>
    <p:sldId id="282" r:id="rId30"/>
    <p:sldId id="285" r:id="rId31"/>
    <p:sldId id="284" r:id="rId32"/>
    <p:sldId id="303" r:id="rId33"/>
    <p:sldId id="286" r:id="rId34"/>
    <p:sldId id="288" r:id="rId35"/>
    <p:sldId id="287" r:id="rId36"/>
    <p:sldId id="290" r:id="rId37"/>
    <p:sldId id="289" r:id="rId38"/>
    <p:sldId id="292" r:id="rId39"/>
    <p:sldId id="291" r:id="rId40"/>
    <p:sldId id="294" r:id="rId41"/>
    <p:sldId id="293" r:id="rId42"/>
    <p:sldId id="296" r:id="rId43"/>
    <p:sldId id="295" r:id="rId44"/>
    <p:sldId id="298" r:id="rId45"/>
    <p:sldId id="297" r:id="rId46"/>
    <p:sldId id="300" r:id="rId47"/>
    <p:sldId id="299" r:id="rId48"/>
    <p:sldId id="302" r:id="rId49"/>
    <p:sldId id="301"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20"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AE17C7-B787-4E50-994D-5E804113A1E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5D68B-21AC-438B-BECE-4F17DA129F19}"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F0FCF-2EA5-4FF5-AF14-1CA9C8854AAB}" type="datetime4">
              <a:rPr lang="en-US" smtClean="0"/>
              <a:pPr/>
              <a:t>May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781C6-1634-4A56-B2BE-62150BE83935}"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372AC2-3C75-4F5F-A929-48958086FE36}" type="datetime4">
              <a:rPr lang="en-US" smtClean="0"/>
              <a:pPr/>
              <a:t>May 6, 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09CF4-4C1A-45DC-BADA-6EFF91CB9ABB}" type="datetime4">
              <a:rPr lang="en-US" smtClean="0"/>
              <a:pPr/>
              <a:t>May 6,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51C0-B478-4858-ABC7-96406A1C0480}" type="datetime4">
              <a:rPr lang="en-US" smtClean="0"/>
              <a:pPr/>
              <a:t>May 6, 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May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74F0C02-0EF4-4745-9D82-E8D3F59464E3}" type="datetime4">
              <a:rPr lang="en-US" smtClean="0"/>
              <a:pPr/>
              <a:t>May 6, 2016</a:t>
            </a:fld>
            <a:endParaRPr lang="en-US" dirty="0"/>
          </a:p>
        </p:txBody>
      </p:sp>
      <p:sp>
        <p:nvSpPr>
          <p:cNvPr id="9" name="Slide Number Placeholder 8"/>
          <p:cNvSpPr>
            <a:spLocks noGrp="1"/>
          </p:cNvSpPr>
          <p:nvPr>
            <p:ph type="sldNum" sz="quarter" idx="11"/>
          </p:nvPr>
        </p:nvSpPr>
        <p:spPr/>
        <p:txBody>
          <a:bodyPr/>
          <a:lstStyle/>
          <a:p>
            <a:fld id="{5744759D-0EFF-4FB2-9CCE-04E00944F0FE}"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44759D-0EFF-4FB2-9CCE-04E00944F0FE}"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7367800-479D-41B0-B3F2-2DCE95BA1381}" type="datetime4">
              <a:rPr lang="en-US" smtClean="0"/>
              <a:pPr/>
              <a:t>May 6, 2016</a:t>
            </a:fld>
            <a:endParaRPr lang="en-US" dirty="0"/>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Harmony Graph Evaluation</a:t>
            </a:r>
            <a:endParaRPr lang="en-US" dirty="0"/>
          </a:p>
        </p:txBody>
      </p:sp>
      <p:sp>
        <p:nvSpPr>
          <p:cNvPr id="2" name="Subtitle 1"/>
          <p:cNvSpPr>
            <a:spLocks noGrp="1"/>
          </p:cNvSpPr>
          <p:nvPr>
            <p:ph type="subTitle" idx="1"/>
          </p:nvPr>
        </p:nvSpPr>
        <p:spPr/>
        <p:txBody>
          <a:bodyPr/>
          <a:lstStyle/>
          <a:p>
            <a:r>
              <a:rPr lang="en-US" dirty="0" smtClean="0"/>
              <a:t>Corey </a:t>
            </a:r>
            <a:r>
              <a:rPr lang="en-US" dirty="0" err="1" smtClean="0"/>
              <a:t>Nolet</a:t>
            </a:r>
            <a:endParaRPr lang="en-US" dirty="0"/>
          </a:p>
        </p:txBody>
      </p:sp>
    </p:spTree>
    <p:extLst>
      <p:ext uri="{BB962C8B-B14F-4D97-AF65-F5344CB8AC3E}">
        <p14:creationId xmlns:p14="http://schemas.microsoft.com/office/powerpoint/2010/main" val="17878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lstStyle/>
          <a:p>
            <a:r>
              <a:rPr lang="en-US" dirty="0" smtClean="0"/>
              <a:t>A phenomenon that occurs when high-degree nodes link together, in contrast to the conditions for a large clustering coefficient, which is due to large number of triangles formed by clusters of links in the graph. </a:t>
            </a:r>
          </a:p>
          <a:p>
            <a:r>
              <a:rPr lang="en-US" dirty="0" smtClean="0"/>
              <a:t>A value of 1 represents a complete graph</a:t>
            </a:r>
          </a:p>
          <a:p>
            <a:r>
              <a:rPr lang="en-US" dirty="0" smtClean="0"/>
              <a:t>A value of 0 represents a completely isolated graph</a:t>
            </a:r>
            <a:endParaRPr lang="en-US" dirty="0"/>
          </a:p>
        </p:txBody>
      </p:sp>
      <p:pic>
        <p:nvPicPr>
          <p:cNvPr id="4" name="Picture 3"/>
          <p:cNvPicPr>
            <a:picLocks noChangeAspect="1"/>
          </p:cNvPicPr>
          <p:nvPr/>
        </p:nvPicPr>
        <p:blipFill>
          <a:blip r:embed="rId2"/>
          <a:stretch>
            <a:fillRect/>
          </a:stretch>
        </p:blipFill>
        <p:spPr>
          <a:xfrm>
            <a:off x="1939638" y="4829465"/>
            <a:ext cx="2336800" cy="685800"/>
          </a:xfrm>
          <a:prstGeom prst="rect">
            <a:avLst/>
          </a:prstGeom>
        </p:spPr>
      </p:pic>
    </p:spTree>
    <p:extLst>
      <p:ext uri="{BB962C8B-B14F-4D97-AF65-F5344CB8AC3E}">
        <p14:creationId xmlns:p14="http://schemas.microsoft.com/office/powerpoint/2010/main" val="42788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normAutofit/>
          </a:bodyPr>
          <a:lstStyle/>
          <a:p>
            <a:pPr marL="114300" indent="0">
              <a:buNone/>
            </a:pPr>
            <a:r>
              <a:rPr lang="en-US" sz="1100" b="1" dirty="0" err="1">
                <a:latin typeface="PT Mono"/>
                <a:cs typeface="PT Mono"/>
              </a:rPr>
              <a:t>def</a:t>
            </a:r>
            <a:r>
              <a:rPr lang="en-US" sz="1100" b="1" dirty="0">
                <a:latin typeface="PT Mono"/>
                <a:cs typeface="PT Mono"/>
              </a:rPr>
              <a:t> agglomeration(g):</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0.0</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0.0</a:t>
            </a:r>
          </a:p>
          <a:p>
            <a:pPr marL="114300" indent="0">
              <a:buNone/>
            </a:pPr>
            <a:r>
              <a:rPr lang="en-US" sz="1100" b="1" dirty="0">
                <a:latin typeface="PT Mono"/>
                <a:cs typeface="PT Mono"/>
              </a:rPr>
              <a:t>    </a:t>
            </a:r>
          </a:p>
          <a:p>
            <a:pPr marL="114300" indent="0">
              <a:buNone/>
            </a:pPr>
            <a:r>
              <a:rPr lang="en-US" sz="1100" b="1" dirty="0">
                <a:latin typeface="PT Mono"/>
                <a:cs typeface="PT Mono"/>
              </a:rPr>
              <a:t>    degrees = </a:t>
            </a:r>
            <a:r>
              <a:rPr lang="en-US" sz="1100" b="1" dirty="0" err="1">
                <a:latin typeface="PT Mono"/>
                <a:cs typeface="PT Mono"/>
              </a:rPr>
              <a:t>nx.degree</a:t>
            </a:r>
            <a:r>
              <a:rPr lang="en-US" sz="1100" b="1" dirty="0">
                <a:latin typeface="PT Mono"/>
                <a:cs typeface="PT Mono"/>
              </a:rPr>
              <a:t>(g)</a:t>
            </a:r>
          </a:p>
          <a:p>
            <a:pPr marL="114300" indent="0">
              <a:buNone/>
            </a:pPr>
            <a:r>
              <a:rPr lang="en-US" sz="1100" b="1" dirty="0">
                <a:latin typeface="PT Mono"/>
                <a:cs typeface="PT Mono"/>
              </a:rPr>
              <a:t>    for edge in </a:t>
            </a:r>
            <a:r>
              <a:rPr lang="en-US" sz="1100" b="1" dirty="0" err="1">
                <a:latin typeface="PT Mono"/>
                <a:cs typeface="PT Mono"/>
              </a:rPr>
              <a:t>g.edges</a:t>
            </a:r>
            <a:r>
              <a:rPr lang="en-US" sz="1100" b="1" dirty="0">
                <a:latin typeface="PT Mono"/>
                <a:cs typeface="PT Mono"/>
              </a:rPr>
              <a:t>():</a:t>
            </a:r>
          </a:p>
          <a:p>
            <a:pPr marL="114300" indent="0">
              <a:buNone/>
            </a:pPr>
            <a:r>
              <a:rPr lang="en-US" sz="1100" b="1" dirty="0">
                <a:latin typeface="PT Mono"/>
                <a:cs typeface="PT Mono"/>
              </a:rPr>
              <a:t>        </a:t>
            </a:r>
            <a:r>
              <a:rPr lang="en-US" sz="1100" b="1" dirty="0" err="1">
                <a:latin typeface="PT Mono"/>
                <a:cs typeface="PT Mono"/>
              </a:rPr>
              <a:t>agglomeration_numerator</a:t>
            </a:r>
            <a:r>
              <a:rPr lang="en-US" sz="1100" b="1" dirty="0">
                <a:latin typeface="PT Mono"/>
                <a:cs typeface="PT Mono"/>
              </a:rPr>
              <a:t> += degrees[edge[0]] * degrees[edge[1]]</a:t>
            </a:r>
          </a:p>
          <a:p>
            <a:pPr marL="114300" indent="0">
              <a:buNone/>
            </a:pPr>
            <a:r>
              <a:rPr lang="en-US" sz="1100" b="1" dirty="0">
                <a:latin typeface="PT Mono"/>
                <a:cs typeface="PT Mono"/>
              </a:rPr>
              <a:t>        </a:t>
            </a:r>
          </a:p>
          <a:p>
            <a:pPr marL="114300" indent="0">
              <a:buNone/>
            </a:pPr>
            <a:r>
              <a:rPr lang="en-US" sz="1100" b="1" dirty="0">
                <a:latin typeface="PT Mono"/>
                <a:cs typeface="PT Mono"/>
              </a:rPr>
              <a:t>    for item in degrees:</a:t>
            </a:r>
          </a:p>
          <a:p>
            <a:pPr marL="114300" indent="0">
              <a:buNone/>
            </a:pPr>
            <a:r>
              <a:rPr lang="en-US" sz="1100" b="1" dirty="0">
                <a:latin typeface="PT Mono"/>
                <a:cs typeface="PT Mono"/>
              </a:rPr>
              <a:t>        </a:t>
            </a:r>
            <a:r>
              <a:rPr lang="en-US" sz="1100" b="1" dirty="0" err="1">
                <a:latin typeface="PT Mono"/>
                <a:cs typeface="PT Mono"/>
              </a:rPr>
              <a:t>total_degrees</a:t>
            </a:r>
            <a:r>
              <a:rPr lang="en-US" sz="1100" b="1" dirty="0">
                <a:latin typeface="PT Mono"/>
                <a:cs typeface="PT Mono"/>
              </a:rPr>
              <a:t> += degrees[item]</a:t>
            </a:r>
          </a:p>
          <a:p>
            <a:pPr marL="114300" indent="0">
              <a:buNone/>
            </a:pPr>
            <a:r>
              <a:rPr lang="en-US" sz="1100" b="1" dirty="0">
                <a:latin typeface="PT Mono"/>
                <a:cs typeface="PT Mono"/>
              </a:rPr>
              <a:t>        </a:t>
            </a:r>
          </a:p>
          <a:p>
            <a:pPr marL="114300" indent="0">
              <a:buNone/>
            </a:pPr>
            <a:r>
              <a:rPr lang="en-US" sz="1100" b="1" dirty="0">
                <a:latin typeface="PT Mono"/>
                <a:cs typeface="PT Mono"/>
              </a:rPr>
              <a:t>    return </a:t>
            </a:r>
            <a:r>
              <a:rPr lang="en-US" sz="1100" b="1" dirty="0" err="1">
                <a:latin typeface="PT Mono"/>
                <a:cs typeface="PT Mono"/>
              </a:rPr>
              <a:t>agglomeration_numerator</a:t>
            </a:r>
            <a:r>
              <a:rPr lang="en-US" sz="1100" b="1" dirty="0">
                <a:latin typeface="PT Mono"/>
                <a:cs typeface="PT Mono"/>
              </a:rPr>
              <a:t> / </a:t>
            </a:r>
            <a:r>
              <a:rPr lang="en-US" sz="1100" b="1" dirty="0" err="1">
                <a:latin typeface="PT Mono"/>
                <a:cs typeface="PT Mono"/>
              </a:rPr>
              <a:t>pow</a:t>
            </a:r>
            <a:r>
              <a:rPr lang="en-US" sz="1100" b="1" dirty="0">
                <a:latin typeface="PT Mono"/>
                <a:cs typeface="PT Mono"/>
              </a:rPr>
              <a:t>(</a:t>
            </a:r>
            <a:r>
              <a:rPr lang="en-US" sz="1100" b="1" dirty="0" err="1">
                <a:latin typeface="PT Mono"/>
                <a:cs typeface="PT Mono"/>
              </a:rPr>
              <a:t>total_degrees</a:t>
            </a:r>
            <a:r>
              <a:rPr lang="en-US" sz="1100" b="1" dirty="0">
                <a:latin typeface="PT Mono"/>
                <a:cs typeface="PT Mono"/>
              </a:rPr>
              <a:t>, 2)</a:t>
            </a:r>
          </a:p>
        </p:txBody>
      </p:sp>
    </p:spTree>
    <p:extLst>
      <p:ext uri="{BB962C8B-B14F-4D97-AF65-F5344CB8AC3E}">
        <p14:creationId xmlns:p14="http://schemas.microsoft.com/office/powerpoint/2010/main" val="325887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usic Generation</a:t>
            </a:r>
            <a:endParaRPr lang="en-US" dirty="0"/>
          </a:p>
        </p:txBody>
      </p:sp>
      <p:sp>
        <p:nvSpPr>
          <p:cNvPr id="3" name="Content Placeholder 2"/>
          <p:cNvSpPr>
            <a:spLocks noGrp="1"/>
          </p:cNvSpPr>
          <p:nvPr>
            <p:ph idx="1"/>
          </p:nvPr>
        </p:nvSpPr>
        <p:spPr/>
        <p:txBody>
          <a:bodyPr/>
          <a:lstStyle/>
          <a:p>
            <a:r>
              <a:rPr lang="en-US" dirty="0" smtClean="0"/>
              <a:t>Two ways of generating music are presented</a:t>
            </a:r>
          </a:p>
          <a:p>
            <a:pPr lvl="1"/>
            <a:r>
              <a:rPr lang="en-US" dirty="0" smtClean="0"/>
              <a:t>Random Walk </a:t>
            </a:r>
          </a:p>
          <a:p>
            <a:pPr lvl="1"/>
            <a:r>
              <a:rPr lang="en-US" dirty="0" smtClean="0"/>
              <a:t>Link Prediction</a:t>
            </a:r>
            <a:endParaRPr lang="en-US" dirty="0"/>
          </a:p>
        </p:txBody>
      </p:sp>
    </p:spTree>
    <p:extLst>
      <p:ext uri="{BB962C8B-B14F-4D97-AF65-F5344CB8AC3E}">
        <p14:creationId xmlns:p14="http://schemas.microsoft.com/office/powerpoint/2010/main" val="367716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r>
              <a:rPr lang="en-US" dirty="0" smtClean="0"/>
              <a:t>By walking the graph randomly from any node, music can be produced.</a:t>
            </a:r>
          </a:p>
          <a:p>
            <a:r>
              <a:rPr lang="en-US" dirty="0" smtClean="0"/>
              <a:t>Store the duration of the movement between two harmonies with the edges (along with the weights)</a:t>
            </a:r>
          </a:p>
          <a:p>
            <a:pPr lvl="1"/>
            <a:r>
              <a:rPr lang="en-US" dirty="0"/>
              <a:t>T</a:t>
            </a:r>
            <a:r>
              <a:rPr lang="en-US" dirty="0" smtClean="0"/>
              <a:t>he random walker can also be able to play a changing rhythm along with the harmonic progression.</a:t>
            </a:r>
          </a:p>
          <a:p>
            <a:r>
              <a:rPr lang="en-US" dirty="0" smtClean="0"/>
              <a:t>This approach is supposed to be able to produce similar styles of music to the corpus which is being walked.</a:t>
            </a:r>
          </a:p>
          <a:p>
            <a:pPr lvl="1"/>
            <a:r>
              <a:rPr lang="en-US" dirty="0" smtClean="0"/>
              <a:t>The produced music will sound novel but familiar</a:t>
            </a:r>
            <a:endParaRPr lang="en-US" dirty="0"/>
          </a:p>
        </p:txBody>
      </p:sp>
    </p:spTree>
    <p:extLst>
      <p:ext uri="{BB962C8B-B14F-4D97-AF65-F5344CB8AC3E}">
        <p14:creationId xmlns:p14="http://schemas.microsoft.com/office/powerpoint/2010/main" val="403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Prediction</a:t>
            </a:r>
            <a:endParaRPr lang="en-US" dirty="0"/>
          </a:p>
        </p:txBody>
      </p:sp>
      <p:sp>
        <p:nvSpPr>
          <p:cNvPr id="3" name="Content Placeholder 2"/>
          <p:cNvSpPr>
            <a:spLocks noGrp="1"/>
          </p:cNvSpPr>
          <p:nvPr>
            <p:ph idx="1"/>
          </p:nvPr>
        </p:nvSpPr>
        <p:spPr/>
        <p:txBody>
          <a:bodyPr/>
          <a:lstStyle/>
          <a:p>
            <a:r>
              <a:rPr lang="en-US" dirty="0" smtClean="0"/>
              <a:t>In random walk, if the degree of a node is 1, there is only 1 choice for the next node. It’s also very likely that the next node also has a degree of 1.</a:t>
            </a:r>
          </a:p>
          <a:p>
            <a:r>
              <a:rPr lang="en-US" dirty="0" smtClean="0"/>
              <a:t>The longer the path of nodes with degrees of 1, the more the newly generated music sounds like the original. </a:t>
            </a:r>
          </a:p>
          <a:p>
            <a:r>
              <a:rPr lang="en-US" dirty="0" smtClean="0"/>
              <a:t>Link prediction estimates the probability of connection for two unconnected nodes. </a:t>
            </a:r>
          </a:p>
          <a:p>
            <a:r>
              <a:rPr lang="en-US" dirty="0" smtClean="0"/>
              <a:t>When a random walker departs one node, it chooses some other (possibly unconnected) node as extra candidates based on their link prediction probability. </a:t>
            </a:r>
          </a:p>
          <a:p>
            <a:r>
              <a:rPr lang="en-US" dirty="0" smtClean="0"/>
              <a:t>Similarity measure for determining probability is the number of common notes divided by the total number of notes in each harmony. This is called Jacquard similarity. </a:t>
            </a:r>
            <a:endParaRPr lang="en-US" dirty="0"/>
          </a:p>
        </p:txBody>
      </p:sp>
    </p:spTree>
    <p:extLst>
      <p:ext uri="{BB962C8B-B14F-4D97-AF65-F5344CB8AC3E}">
        <p14:creationId xmlns:p14="http://schemas.microsoft.com/office/powerpoint/2010/main" val="206445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The harmony graph paper presents a graph which looks like the following.</a:t>
            </a:r>
            <a:endParaRPr lang="en-US" dirty="0"/>
          </a:p>
        </p:txBody>
      </p:sp>
      <p:pic>
        <p:nvPicPr>
          <p:cNvPr id="4" name="Picture 3"/>
          <p:cNvPicPr>
            <a:picLocks noChangeAspect="1"/>
          </p:cNvPicPr>
          <p:nvPr/>
        </p:nvPicPr>
        <p:blipFill>
          <a:blip r:embed="rId2"/>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113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t>
            </a:r>
            <a:r>
              <a:rPr lang="en-US" dirty="0"/>
              <a:t>T</a:t>
            </a:r>
            <a:r>
              <a:rPr lang="en-US" dirty="0" smtClean="0"/>
              <a:t>he Graph</a:t>
            </a:r>
            <a:endParaRPr lang="en-US" dirty="0"/>
          </a:p>
        </p:txBody>
      </p:sp>
      <p:sp>
        <p:nvSpPr>
          <p:cNvPr id="3" name="Content Placeholder 2"/>
          <p:cNvSpPr>
            <a:spLocks noGrp="1"/>
          </p:cNvSpPr>
          <p:nvPr>
            <p:ph idx="1"/>
          </p:nvPr>
        </p:nvSpPr>
        <p:spPr/>
        <p:txBody>
          <a:bodyPr/>
          <a:lstStyle/>
          <a:p>
            <a:pPr marL="114300" indent="0">
              <a:buNone/>
            </a:pPr>
            <a:r>
              <a:rPr lang="en-US" dirty="0" smtClean="0"/>
              <a:t>Unfortunately, this is very hard to follow and doesn’t really mean much to anyone trying to analyze it!</a:t>
            </a:r>
            <a:endParaRPr lang="en-US" dirty="0"/>
          </a:p>
        </p:txBody>
      </p:sp>
      <p:pic>
        <p:nvPicPr>
          <p:cNvPr id="4" name="Picture 3"/>
          <p:cNvPicPr>
            <a:picLocks noChangeAspect="1"/>
          </p:cNvPicPr>
          <p:nvPr/>
        </p:nvPicPr>
        <p:blipFill>
          <a:blip r:embed="rId2"/>
          <a:stretch>
            <a:fillRect/>
          </a:stretch>
        </p:blipFill>
        <p:spPr>
          <a:xfrm>
            <a:off x="2021608" y="2547941"/>
            <a:ext cx="4501573" cy="3679677"/>
          </a:xfrm>
          <a:prstGeom prst="rect">
            <a:avLst/>
          </a:prstGeom>
        </p:spPr>
      </p:pic>
    </p:spTree>
    <p:extLst>
      <p:ext uri="{BB962C8B-B14F-4D97-AF65-F5344CB8AC3E}">
        <p14:creationId xmlns:p14="http://schemas.microsoft.com/office/powerpoint/2010/main" val="178034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better graph could look like this:</a:t>
            </a: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932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Size of vertices are drawn from eigenvector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04531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Color of vertices is based on </a:t>
            </a:r>
            <a:r>
              <a:rPr lang="en-US" dirty="0" err="1" smtClean="0"/>
              <a:t>betweenness</a:t>
            </a:r>
            <a:r>
              <a:rPr lang="en-US" dirty="0" smtClean="0"/>
              <a:t> centrality</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61766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lstStyle/>
          <a:p>
            <a:pPr marL="342900" indent="-342900" algn="l">
              <a:buFont typeface="Arial"/>
              <a:buChar char="•"/>
            </a:pPr>
            <a:r>
              <a:rPr lang="en-US" dirty="0" smtClean="0"/>
              <a:t>Harmony graph is a novel approach to analyzing songs</a:t>
            </a:r>
          </a:p>
          <a:p>
            <a:pPr lvl="2" indent="-342900">
              <a:buFont typeface="Arial"/>
              <a:buChar char="•"/>
            </a:pPr>
            <a:r>
              <a:rPr lang="en-US" dirty="0" smtClean="0"/>
              <a:t>A social-network-like structure for representing songs as graphs</a:t>
            </a:r>
          </a:p>
          <a:p>
            <a:pPr lvl="2" indent="-342900">
              <a:buFont typeface="Arial"/>
              <a:buChar char="•"/>
            </a:pPr>
            <a:r>
              <a:rPr lang="en-US" dirty="0" smtClean="0"/>
              <a:t>Allows visualization for analysis of songs</a:t>
            </a:r>
          </a:p>
          <a:p>
            <a:pPr lvl="2" indent="-342900">
              <a:buFont typeface="Arial"/>
              <a:buChar char="•"/>
            </a:pPr>
            <a:r>
              <a:rPr lang="en-US" dirty="0" smtClean="0"/>
              <a:t>Provides a novel metric for summarizing the graph</a:t>
            </a:r>
          </a:p>
          <a:p>
            <a:pPr lvl="2" indent="-342900">
              <a:buFont typeface="Arial"/>
              <a:buChar char="•"/>
            </a:pPr>
            <a:r>
              <a:rPr lang="en-US" dirty="0" smtClean="0"/>
              <a:t>Applications in music comparison algorithms like genre classification</a:t>
            </a:r>
          </a:p>
          <a:p>
            <a:pPr lvl="2" indent="-342900">
              <a:buFont typeface="Arial"/>
              <a:buChar char="•"/>
            </a:pPr>
            <a:r>
              <a:rPr lang="en-US" dirty="0" smtClean="0"/>
              <a:t>Applications in corpus-based music generation</a:t>
            </a:r>
            <a:endParaRPr lang="en-US" dirty="0"/>
          </a:p>
        </p:txBody>
      </p:sp>
    </p:spTree>
    <p:extLst>
      <p:ext uri="{BB962C8B-B14F-4D97-AF65-F5344CB8AC3E}">
        <p14:creationId xmlns:p14="http://schemas.microsoft.com/office/powerpoint/2010/main" val="59528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Allows us to quickly separate graphs like this</a:t>
            </a:r>
          </a:p>
          <a:p>
            <a:pPr marL="114300" indent="0">
              <a:buNone/>
            </a:pPr>
            <a:endParaRPr lang="en-US" dirty="0"/>
          </a:p>
        </p:txBody>
      </p:sp>
      <p:pic>
        <p:nvPicPr>
          <p:cNvPr id="4" name="Picture 3" descr="AAAkIf4BACAJ8Q8AAEmIfwAASEL8AwBAEuIfAACSEP8AAJCE+AcAgCTEPwAAJCH+AQAgiX8DlqjKw3KYJ94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807" y="2124371"/>
            <a:ext cx="4268920" cy="4191000"/>
          </a:xfrm>
          <a:prstGeom prst="rect">
            <a:avLst/>
          </a:prstGeom>
        </p:spPr>
      </p:pic>
    </p:spTree>
    <p:extLst>
      <p:ext uri="{BB962C8B-B14F-4D97-AF65-F5344CB8AC3E}">
        <p14:creationId xmlns:p14="http://schemas.microsoft.com/office/powerpoint/2010/main" val="256933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From graphs like this</a:t>
            </a:r>
            <a:endParaRPr lang="en-US" dirty="0"/>
          </a:p>
        </p:txBody>
      </p:sp>
      <p:pic>
        <p:nvPicPr>
          <p:cNvPr id="5" name="Picture 4" descr="bBTb4DCrjV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0674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 spring layout was used for each image.</a:t>
            </a:r>
            <a:endParaRPr lang="en-US" dirty="0"/>
          </a:p>
        </p:txBody>
      </p:sp>
      <p:pic>
        <p:nvPicPr>
          <p:cNvPr id="4" name="Picture 3" descr="EREREZGOYPgnIiIiItIRDP9ERERERDqC4Z+IiIiISEf8Pymzc3mNQnX4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341774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Graph</a:t>
            </a:r>
            <a:endParaRPr lang="en-US" dirty="0"/>
          </a:p>
        </p:txBody>
      </p:sp>
      <p:sp>
        <p:nvSpPr>
          <p:cNvPr id="3" name="Content Placeholder 2"/>
          <p:cNvSpPr>
            <a:spLocks noGrp="1"/>
          </p:cNvSpPr>
          <p:nvPr>
            <p:ph idx="1"/>
          </p:nvPr>
        </p:nvSpPr>
        <p:spPr/>
        <p:txBody>
          <a:bodyPr/>
          <a:lstStyle/>
          <a:p>
            <a:pPr marL="114300" indent="0">
              <a:buNone/>
            </a:pPr>
            <a:r>
              <a:rPr lang="en-US" dirty="0" smtClean="0"/>
              <a:t>An algorithm called  </a:t>
            </a:r>
            <a:r>
              <a:rPr lang="en-US" dirty="0" err="1" smtClean="0"/>
              <a:t>Fruchterman-Reingold</a:t>
            </a:r>
            <a:r>
              <a:rPr lang="en-US" dirty="0" smtClean="0"/>
              <a:t> force-directed</a:t>
            </a:r>
            <a:endParaRPr lang="en-US" dirty="0"/>
          </a:p>
        </p:txBody>
      </p:sp>
      <p:pic>
        <p:nvPicPr>
          <p:cNvPr id="4" name="Picture 3" descr="EREREZGOYPgnIiIiItIRDP9ERERERDqC4Z+IiIiISEf8Pymzc3mNQnX4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286" y="2186709"/>
            <a:ext cx="4292441" cy="4214091"/>
          </a:xfrm>
          <a:prstGeom prst="rect">
            <a:avLst/>
          </a:prstGeom>
        </p:spPr>
      </p:pic>
      <p:pic>
        <p:nvPicPr>
          <p:cNvPr id="5" name="Picture 4" descr="bBTb4DCrjVwAAAABJRU5ErkJgg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251" y="2101273"/>
            <a:ext cx="4845165" cy="4756727"/>
          </a:xfrm>
          <a:prstGeom prst="rect">
            <a:avLst/>
          </a:prstGeom>
        </p:spPr>
      </p:pic>
    </p:spTree>
    <p:extLst>
      <p:ext uri="{BB962C8B-B14F-4D97-AF65-F5344CB8AC3E}">
        <p14:creationId xmlns:p14="http://schemas.microsoft.com/office/powerpoint/2010/main" val="253551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data!</a:t>
            </a:r>
            <a:endParaRPr lang="en-US" dirty="0"/>
          </a:p>
        </p:txBody>
      </p:sp>
      <p:sp>
        <p:nvSpPr>
          <p:cNvPr id="3" name="Content Placeholder 2"/>
          <p:cNvSpPr>
            <a:spLocks noGrp="1"/>
          </p:cNvSpPr>
          <p:nvPr>
            <p:ph idx="1"/>
          </p:nvPr>
        </p:nvSpPr>
        <p:spPr/>
        <p:txBody>
          <a:bodyPr/>
          <a:lstStyle/>
          <a:p>
            <a:pPr marL="114300" indent="0">
              <a:buNone/>
            </a:pPr>
            <a:r>
              <a:rPr lang="en-US" dirty="0" smtClean="0"/>
              <a:t>So now that we know the what the harmony graph is, how to construct it, what metrics to use when traversing it, and how to visualize it, let’s look at some resulting data.</a:t>
            </a:r>
            <a:endParaRPr lang="en-US" dirty="0"/>
          </a:p>
        </p:txBody>
      </p:sp>
    </p:spTree>
    <p:extLst>
      <p:ext uri="{BB962C8B-B14F-4D97-AF65-F5344CB8AC3E}">
        <p14:creationId xmlns:p14="http://schemas.microsoft.com/office/powerpoint/2010/main" val="112765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dirty="0" smtClean="0"/>
              <a:t>I found 89 MIDI files on the internet for several different genres spanning pop, rock, country, folk, jazz, classical, rap, and rhythm &amp; blues. </a:t>
            </a:r>
          </a:p>
          <a:p>
            <a:r>
              <a:rPr lang="en-US" dirty="0" smtClean="0"/>
              <a:t>A python script ran overnight analyzing each MIDI file, creating the resulting </a:t>
            </a:r>
            <a:r>
              <a:rPr lang="en-US" dirty="0"/>
              <a:t>h</a:t>
            </a:r>
            <a:r>
              <a:rPr lang="en-US" dirty="0" smtClean="0"/>
              <a:t>armony </a:t>
            </a:r>
            <a:r>
              <a:rPr lang="en-US" dirty="0"/>
              <a:t>g</a:t>
            </a:r>
            <a:r>
              <a:rPr lang="en-US" dirty="0" smtClean="0"/>
              <a:t>raph, and outputting it as a </a:t>
            </a:r>
            <a:r>
              <a:rPr lang="en-US" dirty="0" err="1" smtClean="0"/>
              <a:t>graphml</a:t>
            </a:r>
            <a:r>
              <a:rPr lang="en-US" dirty="0" smtClean="0"/>
              <a:t> file. </a:t>
            </a:r>
          </a:p>
          <a:p>
            <a:r>
              <a:rPr lang="en-US" dirty="0" smtClean="0"/>
              <a:t>All of the </a:t>
            </a:r>
            <a:r>
              <a:rPr lang="en-US" dirty="0" err="1" smtClean="0"/>
              <a:t>graphml</a:t>
            </a:r>
            <a:r>
              <a:rPr lang="en-US" dirty="0" smtClean="0"/>
              <a:t> files were then pulled parsed with another Python script, metrics created, and images drawn with the nodes &amp; edges for visualization.</a:t>
            </a:r>
            <a:endParaRPr lang="en-US" dirty="0"/>
          </a:p>
        </p:txBody>
      </p:sp>
    </p:spTree>
    <p:extLst>
      <p:ext uri="{BB962C8B-B14F-4D97-AF65-F5344CB8AC3E}">
        <p14:creationId xmlns:p14="http://schemas.microsoft.com/office/powerpoint/2010/main" val="425649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pic>
        <p:nvPicPr>
          <p:cNvPr id="6" name="Content Placeholder 5" descr="3g6s16zoxzY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0798062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Cent – In Da Club</a:t>
            </a:r>
            <a:endParaRPr lang="en-US" dirty="0"/>
          </a:p>
        </p:txBody>
      </p:sp>
      <p:sp>
        <p:nvSpPr>
          <p:cNvPr id="3" name="Content Placeholder 2"/>
          <p:cNvSpPr>
            <a:spLocks noGrp="1"/>
          </p:cNvSpPr>
          <p:nvPr>
            <p:ph idx="1"/>
          </p:nvPr>
        </p:nvSpPr>
        <p:spPr/>
        <p:txBody>
          <a:bodyPr/>
          <a:lstStyle/>
          <a:p>
            <a:r>
              <a:rPr lang="en-US" dirty="0"/>
              <a:t>Clustering Coefficient: 0.0120648262587</a:t>
            </a:r>
          </a:p>
          <a:p>
            <a:r>
              <a:rPr lang="en-US" dirty="0" err="1"/>
              <a:t>Avg</a:t>
            </a:r>
            <a:r>
              <a:rPr lang="en-US" dirty="0"/>
              <a:t> Path Length: 3.5752688172</a:t>
            </a:r>
          </a:p>
          <a:p>
            <a:r>
              <a:rPr lang="en-US" dirty="0"/>
              <a:t>Agglomeration: 0.207971807253</a:t>
            </a:r>
          </a:p>
          <a:p>
            <a:r>
              <a:rPr lang="en-US" dirty="0"/>
              <a:t>Number of nodes: 63</a:t>
            </a:r>
          </a:p>
          <a:p>
            <a:r>
              <a:rPr lang="en-US" dirty="0"/>
              <a:t>Number of edges: 282</a:t>
            </a:r>
          </a:p>
          <a:p>
            <a:r>
              <a:rPr lang="en-US" dirty="0"/>
              <a:t>Unique degrees: 21</a:t>
            </a:r>
          </a:p>
          <a:p>
            <a:pPr marL="114300" indent="0">
              <a:buNone/>
            </a:pPr>
            <a:endParaRPr lang="en-US" b="1" dirty="0" smtClean="0"/>
          </a:p>
        </p:txBody>
      </p:sp>
      <p:pic>
        <p:nvPicPr>
          <p:cNvPr id="5" name="Picture 4" descr="B9fHrV1glMiq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2924760"/>
            <a:ext cx="4521200" cy="3476039"/>
          </a:xfrm>
          <a:prstGeom prst="rect">
            <a:avLst/>
          </a:prstGeom>
        </p:spPr>
      </p:pic>
    </p:spTree>
    <p:extLst>
      <p:ext uri="{BB962C8B-B14F-4D97-AF65-F5344CB8AC3E}">
        <p14:creationId xmlns:p14="http://schemas.microsoft.com/office/powerpoint/2010/main" val="10728517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pic>
        <p:nvPicPr>
          <p:cNvPr id="6" name="Content Placeholder 5" descr="B4Q4cfucBYN5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182241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ACDC – Dirty Deeds</a:t>
            </a:r>
            <a:endParaRPr lang="en-US" dirty="0"/>
          </a:p>
        </p:txBody>
      </p:sp>
      <p:sp>
        <p:nvSpPr>
          <p:cNvPr id="3" name="Content Placeholder 2"/>
          <p:cNvSpPr>
            <a:spLocks noGrp="1"/>
          </p:cNvSpPr>
          <p:nvPr>
            <p:ph idx="1"/>
          </p:nvPr>
        </p:nvSpPr>
        <p:spPr/>
        <p:txBody>
          <a:bodyPr/>
          <a:lstStyle/>
          <a:p>
            <a:r>
              <a:rPr lang="en-US" dirty="0"/>
              <a:t>Clustering Coefficient: 0.00354762966973</a:t>
            </a:r>
          </a:p>
          <a:p>
            <a:r>
              <a:rPr lang="en-US" dirty="0" err="1"/>
              <a:t>Avg</a:t>
            </a:r>
            <a:r>
              <a:rPr lang="en-US" dirty="0"/>
              <a:t> Path Length: 3.57131147541</a:t>
            </a:r>
          </a:p>
          <a:p>
            <a:r>
              <a:rPr lang="en-US" dirty="0"/>
              <a:t>Agglomeration: 0.227382147921</a:t>
            </a:r>
          </a:p>
          <a:p>
            <a:r>
              <a:rPr lang="en-US" dirty="0"/>
              <a:t>Number of nodes: 61</a:t>
            </a:r>
          </a:p>
          <a:p>
            <a:r>
              <a:rPr lang="en-US" dirty="0"/>
              <a:t>Number of edges: 184</a:t>
            </a:r>
          </a:p>
          <a:p>
            <a:r>
              <a:rPr lang="en-US" dirty="0"/>
              <a:t>Unique degrees: 17</a:t>
            </a:r>
          </a:p>
          <a:p>
            <a:pPr marL="114300" indent="0">
              <a:buNone/>
            </a:pPr>
            <a:endParaRPr lang="en-US" b="1" dirty="0"/>
          </a:p>
        </p:txBody>
      </p:sp>
      <p:pic>
        <p:nvPicPr>
          <p:cNvPr id="5" name="Picture 4" descr="x+uE6rDljafIw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58" y="3313545"/>
            <a:ext cx="4418242" cy="3006436"/>
          </a:xfrm>
          <a:prstGeom prst="rect">
            <a:avLst/>
          </a:prstGeom>
        </p:spPr>
      </p:pic>
    </p:spTree>
    <p:extLst>
      <p:ext uri="{BB962C8B-B14F-4D97-AF65-F5344CB8AC3E}">
        <p14:creationId xmlns:p14="http://schemas.microsoft.com/office/powerpoint/2010/main" val="162371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A Markov chain is a random process that undergoes transitions from one state to another on a state space.</a:t>
            </a:r>
          </a:p>
          <a:p>
            <a:pPr>
              <a:buFont typeface="Arial"/>
              <a:buChar char="•"/>
            </a:pPr>
            <a:r>
              <a:rPr lang="en-US" dirty="0" smtClean="0"/>
              <a:t>It possesses a property that is usually characterized as “</a:t>
            </a:r>
            <a:r>
              <a:rPr lang="en-US" dirty="0" err="1" smtClean="0"/>
              <a:t>memorylessness</a:t>
            </a:r>
            <a:r>
              <a:rPr lang="en-US" dirty="0" smtClean="0"/>
              <a:t>”, which is the probability distribution of the next state depends only on the current state and not on the sequence of events that preceded it. </a:t>
            </a:r>
          </a:p>
          <a:p>
            <a:pPr>
              <a:buFont typeface="Arial"/>
              <a:buChar char="•"/>
            </a:pPr>
            <a:r>
              <a:rPr lang="en-US" dirty="0" smtClean="0"/>
              <a:t>A Markov chain is, most generally, a graph with states as </a:t>
            </a:r>
            <a:r>
              <a:rPr lang="en-US" dirty="0" err="1" smtClean="0"/>
              <a:t>veritces</a:t>
            </a:r>
            <a:r>
              <a:rPr lang="en-US" dirty="0" smtClean="0"/>
              <a:t> and probabilities as edges. </a:t>
            </a:r>
          </a:p>
          <a:p>
            <a:pPr lvl="2">
              <a:buFont typeface="Arial"/>
              <a:buChar char="•"/>
            </a:pPr>
            <a:r>
              <a:rPr lang="en-US" dirty="0" smtClean="0"/>
              <a:t>The edges determine the probabilities of a state transitioning to another state on the other side of the edge. </a:t>
            </a:r>
            <a:endParaRPr lang="en-US" dirty="0"/>
          </a:p>
        </p:txBody>
      </p:sp>
    </p:spTree>
    <p:extLst>
      <p:ext uri="{BB962C8B-B14F-4D97-AF65-F5344CB8AC3E}">
        <p14:creationId xmlns:p14="http://schemas.microsoft.com/office/powerpoint/2010/main" val="1261187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pic>
        <p:nvPicPr>
          <p:cNvPr id="7" name="Content Placeholder 6" descr="wErn5xe62JiQgAAAABJRU5ErkJggg==.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19368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 of Base – All that she wants</a:t>
            </a:r>
            <a:endParaRPr lang="en-US" dirty="0"/>
          </a:p>
        </p:txBody>
      </p:sp>
      <p:sp>
        <p:nvSpPr>
          <p:cNvPr id="3" name="Content Placeholder 2"/>
          <p:cNvSpPr>
            <a:spLocks noGrp="1"/>
          </p:cNvSpPr>
          <p:nvPr>
            <p:ph idx="1"/>
          </p:nvPr>
        </p:nvSpPr>
        <p:spPr/>
        <p:txBody>
          <a:bodyPr/>
          <a:lstStyle/>
          <a:p>
            <a:r>
              <a:rPr lang="en-US" dirty="0"/>
              <a:t>Clustering Coefficient: 0.0155058346985</a:t>
            </a:r>
          </a:p>
          <a:p>
            <a:r>
              <a:rPr lang="en-US" dirty="0" err="1"/>
              <a:t>Avg</a:t>
            </a:r>
            <a:r>
              <a:rPr lang="en-US" dirty="0"/>
              <a:t> Path Length: 3.76989359241</a:t>
            </a:r>
          </a:p>
          <a:p>
            <a:r>
              <a:rPr lang="en-US" dirty="0"/>
              <a:t>Agglomeration: 0.134799628865</a:t>
            </a:r>
          </a:p>
          <a:p>
            <a:r>
              <a:rPr lang="en-US" dirty="0"/>
              <a:t>Number of nodes: 132</a:t>
            </a:r>
          </a:p>
          <a:p>
            <a:r>
              <a:rPr lang="en-US" dirty="0"/>
              <a:t>Number of edges: 438</a:t>
            </a:r>
          </a:p>
          <a:p>
            <a:r>
              <a:rPr lang="en-US" dirty="0"/>
              <a:t>Unique degrees: 20</a:t>
            </a:r>
          </a:p>
          <a:p>
            <a:endParaRPr lang="en-US" b="1" dirty="0"/>
          </a:p>
        </p:txBody>
      </p:sp>
      <p:pic>
        <p:nvPicPr>
          <p:cNvPr id="5" name="Picture 4" descr="B3IKn3CDaqx2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159" y="3221182"/>
            <a:ext cx="4442041" cy="3138053"/>
          </a:xfrm>
          <a:prstGeom prst="rect">
            <a:avLst/>
          </a:prstGeom>
        </p:spPr>
      </p:pic>
    </p:spTree>
    <p:extLst>
      <p:ext uri="{BB962C8B-B14F-4D97-AF65-F5344CB8AC3E}">
        <p14:creationId xmlns:p14="http://schemas.microsoft.com/office/powerpoint/2010/main" val="3180587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pic>
        <p:nvPicPr>
          <p:cNvPr id="4" name="Content Placeholder 3" descr="ARrUcOEg37E4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0736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 Rolling Deep</a:t>
            </a:r>
            <a:endParaRPr lang="en-US" dirty="0"/>
          </a:p>
        </p:txBody>
      </p:sp>
      <p:sp>
        <p:nvSpPr>
          <p:cNvPr id="3" name="Content Placeholder 2"/>
          <p:cNvSpPr>
            <a:spLocks noGrp="1"/>
          </p:cNvSpPr>
          <p:nvPr>
            <p:ph idx="1"/>
          </p:nvPr>
        </p:nvSpPr>
        <p:spPr/>
        <p:txBody>
          <a:bodyPr/>
          <a:lstStyle/>
          <a:p>
            <a:r>
              <a:rPr lang="en-US" dirty="0"/>
              <a:t>Clustering Coefficient: 0.0258326620925</a:t>
            </a:r>
          </a:p>
          <a:p>
            <a:r>
              <a:rPr lang="en-US" dirty="0" err="1"/>
              <a:t>Avg</a:t>
            </a:r>
            <a:r>
              <a:rPr lang="en-US" dirty="0"/>
              <a:t> Path Length: 4.6290684624</a:t>
            </a:r>
          </a:p>
          <a:p>
            <a:r>
              <a:rPr lang="en-US" dirty="0"/>
              <a:t>Agglomeration: 0.0684676102133</a:t>
            </a:r>
          </a:p>
          <a:p>
            <a:r>
              <a:rPr lang="en-US" dirty="0"/>
              <a:t>Number of nodes: 243</a:t>
            </a:r>
          </a:p>
          <a:p>
            <a:r>
              <a:rPr lang="en-US" dirty="0"/>
              <a:t>Number of edges: 809</a:t>
            </a:r>
          </a:p>
          <a:p>
            <a:r>
              <a:rPr lang="en-US" dirty="0"/>
              <a:t>Unique degrees: 28</a:t>
            </a:r>
          </a:p>
          <a:p>
            <a:endParaRPr lang="en-US" b="1" dirty="0"/>
          </a:p>
        </p:txBody>
      </p:sp>
      <p:pic>
        <p:nvPicPr>
          <p:cNvPr id="4" name="Picture 3" descr="7RicEmIpcczMysxA3SZmZW4uRgZmYlTg5mZlbi5GBmZiVODmZmVuLkYGZmJf8HOxa4mBg1Sn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198" y="3225801"/>
            <a:ext cx="4194002" cy="3174999"/>
          </a:xfrm>
          <a:prstGeom prst="rect">
            <a:avLst/>
          </a:prstGeom>
        </p:spPr>
      </p:pic>
    </p:spTree>
    <p:extLst>
      <p:ext uri="{BB962C8B-B14F-4D97-AF65-F5344CB8AC3E}">
        <p14:creationId xmlns:p14="http://schemas.microsoft.com/office/powerpoint/2010/main" val="2570148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pic>
        <p:nvPicPr>
          <p:cNvPr id="6" name="Content Placeholder 5" descr="REREREQS8f8A2Xf1+ty7L4Q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827649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DMX – Ruff </a:t>
            </a:r>
            <a:r>
              <a:rPr lang="en-US" dirty="0" err="1" smtClean="0"/>
              <a:t>Ryders</a:t>
            </a:r>
            <a:r>
              <a:rPr lang="en-US" dirty="0" smtClean="0"/>
              <a:t> Anthem</a:t>
            </a:r>
            <a:endParaRPr lang="en-US" dirty="0"/>
          </a:p>
        </p:txBody>
      </p:sp>
      <p:sp>
        <p:nvSpPr>
          <p:cNvPr id="3" name="Content Placeholder 2"/>
          <p:cNvSpPr>
            <a:spLocks noGrp="1"/>
          </p:cNvSpPr>
          <p:nvPr>
            <p:ph idx="1"/>
          </p:nvPr>
        </p:nvSpPr>
        <p:spPr/>
        <p:txBody>
          <a:bodyPr/>
          <a:lstStyle/>
          <a:p>
            <a:r>
              <a:rPr lang="en-US" dirty="0"/>
              <a:t>Clustering Coefficient: 0.0637873147284</a:t>
            </a:r>
          </a:p>
          <a:p>
            <a:r>
              <a:rPr lang="en-US" dirty="0" err="1"/>
              <a:t>Avg</a:t>
            </a:r>
            <a:r>
              <a:rPr lang="en-US" dirty="0"/>
              <a:t> Path Length: 2.61411411411</a:t>
            </a:r>
          </a:p>
          <a:p>
            <a:r>
              <a:rPr lang="en-US" dirty="0"/>
              <a:t>Agglomeration: 0.406087239583</a:t>
            </a:r>
          </a:p>
          <a:p>
            <a:r>
              <a:rPr lang="en-US" dirty="0"/>
              <a:t>Number of nodes: 37</a:t>
            </a:r>
          </a:p>
          <a:p>
            <a:r>
              <a:rPr lang="en-US" dirty="0"/>
              <a:t>Number of edges: 96</a:t>
            </a:r>
          </a:p>
          <a:p>
            <a:r>
              <a:rPr lang="en-US" dirty="0"/>
              <a:t>Unique degrees: 10</a:t>
            </a:r>
            <a:endParaRPr lang="en-US" b="1" dirty="0"/>
          </a:p>
        </p:txBody>
      </p:sp>
      <p:pic>
        <p:nvPicPr>
          <p:cNvPr id="5" name="Picture 4" descr="6cusl7gkYVbu+5LmkG5Gn+AEYVORSxJmZlbKN67NzKyUk4SZmZVykjAzs1JOEmZmVspJwszMSjlJmJlZqf8P+isXs17TOuQ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928" y="3140364"/>
            <a:ext cx="4626271" cy="3484418"/>
          </a:xfrm>
          <a:prstGeom prst="rect">
            <a:avLst/>
          </a:prstGeom>
        </p:spPr>
      </p:pic>
    </p:spTree>
    <p:extLst>
      <p:ext uri="{BB962C8B-B14F-4D97-AF65-F5344CB8AC3E}">
        <p14:creationId xmlns:p14="http://schemas.microsoft.com/office/powerpoint/2010/main" val="1509401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pic>
        <p:nvPicPr>
          <p:cNvPr id="6" name="Content Placeholder 5" descr="REREREQGguGfiIiIiMhAMPwTERERERkIhn8iIiIiIgPB8E9EREREZCD+H+5azXsFbm0B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717626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Stevens – Wild World</a:t>
            </a:r>
            <a:endParaRPr lang="en-US" dirty="0"/>
          </a:p>
        </p:txBody>
      </p:sp>
      <p:sp>
        <p:nvSpPr>
          <p:cNvPr id="3" name="Content Placeholder 2"/>
          <p:cNvSpPr>
            <a:spLocks noGrp="1"/>
          </p:cNvSpPr>
          <p:nvPr>
            <p:ph idx="1"/>
          </p:nvPr>
        </p:nvSpPr>
        <p:spPr/>
        <p:txBody>
          <a:bodyPr/>
          <a:lstStyle/>
          <a:p>
            <a:r>
              <a:rPr lang="en-US" dirty="0"/>
              <a:t>Clustering Coefficient: 0.00791131184398</a:t>
            </a:r>
          </a:p>
          <a:p>
            <a:r>
              <a:rPr lang="en-US" dirty="0" err="1"/>
              <a:t>Avg</a:t>
            </a:r>
            <a:r>
              <a:rPr lang="en-US" dirty="0"/>
              <a:t> Path Length: 6.03824911868</a:t>
            </a:r>
          </a:p>
          <a:p>
            <a:r>
              <a:rPr lang="en-US" dirty="0"/>
              <a:t>Agglomeration: 0.0368630795566</a:t>
            </a:r>
          </a:p>
          <a:p>
            <a:r>
              <a:rPr lang="en-US" dirty="0"/>
              <a:t>Number of nodes: 185</a:t>
            </a:r>
          </a:p>
          <a:p>
            <a:r>
              <a:rPr lang="en-US" dirty="0"/>
              <a:t>Number of edges: 574</a:t>
            </a:r>
          </a:p>
          <a:p>
            <a:r>
              <a:rPr lang="en-US" dirty="0"/>
              <a:t>Unique degrees: </a:t>
            </a:r>
            <a:r>
              <a:rPr lang="en-US" dirty="0" smtClean="0"/>
              <a:t>19</a:t>
            </a:r>
            <a:endParaRPr lang="en-US" dirty="0"/>
          </a:p>
        </p:txBody>
      </p:sp>
      <p:pic>
        <p:nvPicPr>
          <p:cNvPr id="5" name="Picture 4" descr="oQThY0HrlmYmVkpX+A2M7NSThZmZlbKycLMzEo5WZiZWSknCzMzK+VkYWZmpf4PlFkaWnUwx9I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455" y="3099280"/>
            <a:ext cx="4405745" cy="3301520"/>
          </a:xfrm>
          <a:prstGeom prst="rect">
            <a:avLst/>
          </a:prstGeom>
        </p:spPr>
      </p:pic>
    </p:spTree>
    <p:extLst>
      <p:ext uri="{BB962C8B-B14F-4D97-AF65-F5344CB8AC3E}">
        <p14:creationId xmlns:p14="http://schemas.microsoft.com/office/powerpoint/2010/main" val="3979052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Bruce Springsteen – Born USA</a:t>
            </a:r>
            <a:endParaRPr lang="en-US" dirty="0"/>
          </a:p>
        </p:txBody>
      </p:sp>
      <p:pic>
        <p:nvPicPr>
          <p:cNvPr id="6" name="Content Placeholder 5" descr="AAhIsxsIEJy0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61761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Bruce Springsteen </a:t>
            </a:r>
            <a:r>
              <a:rPr lang="en-US" dirty="0" smtClean="0"/>
              <a:t>– Born USA</a:t>
            </a:r>
            <a:endParaRPr lang="en-US" dirty="0"/>
          </a:p>
        </p:txBody>
      </p:sp>
      <p:sp>
        <p:nvSpPr>
          <p:cNvPr id="3" name="Content Placeholder 2"/>
          <p:cNvSpPr>
            <a:spLocks noGrp="1"/>
          </p:cNvSpPr>
          <p:nvPr>
            <p:ph idx="1"/>
          </p:nvPr>
        </p:nvSpPr>
        <p:spPr/>
        <p:txBody>
          <a:bodyPr/>
          <a:lstStyle/>
          <a:p>
            <a:r>
              <a:rPr lang="en-US" dirty="0"/>
              <a:t>Clustering Coefficient: 0.0322580249084</a:t>
            </a:r>
          </a:p>
          <a:p>
            <a:r>
              <a:rPr lang="en-US" dirty="0" err="1"/>
              <a:t>Avg</a:t>
            </a:r>
            <a:r>
              <a:rPr lang="en-US" dirty="0"/>
              <a:t> Path Length: 3.29841897233</a:t>
            </a:r>
          </a:p>
          <a:p>
            <a:r>
              <a:rPr lang="en-US" dirty="0"/>
              <a:t>Agglomeration: 0.3092</a:t>
            </a:r>
          </a:p>
          <a:p>
            <a:r>
              <a:rPr lang="en-US" dirty="0"/>
              <a:t>Number of nodes: 23</a:t>
            </a:r>
          </a:p>
          <a:p>
            <a:r>
              <a:rPr lang="en-US" dirty="0"/>
              <a:t>Number of edges: 75</a:t>
            </a:r>
          </a:p>
          <a:p>
            <a:r>
              <a:rPr lang="en-US" dirty="0"/>
              <a:t>Unique degrees: 11</a:t>
            </a:r>
          </a:p>
        </p:txBody>
      </p:sp>
      <p:pic>
        <p:nvPicPr>
          <p:cNvPr id="5" name="Picture 4" descr="4sesiyStHRGPSHo26Qru5RHRuDdXmzWdr+zMuutHkmaTHjo50YnOrB6+sjMzs+L5ARUzMyuek52ZmRXPyc7MzIrnZGdmZsVzsjMzs+I52ZmZWfH+D765AtFvL9oG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54" y="3287290"/>
            <a:ext cx="4659745" cy="3113509"/>
          </a:xfrm>
          <a:prstGeom prst="rect">
            <a:avLst/>
          </a:prstGeom>
        </p:spPr>
      </p:pic>
    </p:spTree>
    <p:extLst>
      <p:ext uri="{BB962C8B-B14F-4D97-AF65-F5344CB8AC3E}">
        <p14:creationId xmlns:p14="http://schemas.microsoft.com/office/powerpoint/2010/main" val="285700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pic>
        <p:nvPicPr>
          <p:cNvPr id="4" name="Content Placeholder 3" descr="440px-Markovkate_01.svg.png"/>
          <p:cNvPicPr>
            <a:picLocks noGrp="1" noChangeAspect="1"/>
          </p:cNvPicPr>
          <p:nvPr>
            <p:ph idx="1"/>
          </p:nvPr>
        </p:nvPicPr>
        <p:blipFill>
          <a:blip r:embed="rId2">
            <a:extLst>
              <a:ext uri="{28A0092B-C50C-407E-A947-70E740481C1C}">
                <a14:useLocalDpi xmlns:a14="http://schemas.microsoft.com/office/drawing/2010/main" val="0"/>
              </a:ext>
            </a:extLst>
          </a:blip>
          <a:srcRect l="-29365" r="-29365"/>
          <a:stretch>
            <a:fillRect/>
          </a:stretch>
        </p:blipFill>
        <p:spPr/>
      </p:pic>
    </p:spTree>
    <p:extLst>
      <p:ext uri="{BB962C8B-B14F-4D97-AF65-F5344CB8AC3E}">
        <p14:creationId xmlns:p14="http://schemas.microsoft.com/office/powerpoint/2010/main" val="1834423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pic>
        <p:nvPicPr>
          <p:cNvPr id="6" name="Content Placeholder 5" descr="IiIiIiKJYPgnIiIiIpIIhn8iIiIiIon4P2ihdS4JoBDK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37406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Errol Garner - Misty</a:t>
            </a:r>
            <a:endParaRPr lang="en-US" dirty="0"/>
          </a:p>
        </p:txBody>
      </p:sp>
      <p:sp>
        <p:nvSpPr>
          <p:cNvPr id="3" name="Content Placeholder 2"/>
          <p:cNvSpPr>
            <a:spLocks noGrp="1"/>
          </p:cNvSpPr>
          <p:nvPr>
            <p:ph idx="1"/>
          </p:nvPr>
        </p:nvSpPr>
        <p:spPr/>
        <p:txBody>
          <a:bodyPr/>
          <a:lstStyle/>
          <a:p>
            <a:r>
              <a:rPr lang="en-US" dirty="0"/>
              <a:t>Clustering Coefficient: 0.00908473818057</a:t>
            </a:r>
          </a:p>
          <a:p>
            <a:r>
              <a:rPr lang="en-US" dirty="0" err="1"/>
              <a:t>Avg</a:t>
            </a:r>
            <a:r>
              <a:rPr lang="en-US" dirty="0"/>
              <a:t> Path Length: 4.62479572312</a:t>
            </a:r>
          </a:p>
          <a:p>
            <a:r>
              <a:rPr lang="en-US" dirty="0"/>
              <a:t>Agglomeration: 0.0558785040403</a:t>
            </a:r>
          </a:p>
          <a:p>
            <a:r>
              <a:rPr lang="en-US" dirty="0"/>
              <a:t>Number of nodes: 494</a:t>
            </a:r>
          </a:p>
          <a:p>
            <a:r>
              <a:rPr lang="en-US" dirty="0"/>
              <a:t>Number of edges: 1671</a:t>
            </a:r>
          </a:p>
          <a:p>
            <a:r>
              <a:rPr lang="en-US" dirty="0"/>
              <a:t>Unique degrees: 37</a:t>
            </a:r>
          </a:p>
          <a:p>
            <a:pPr marL="114300" indent="0">
              <a:buNone/>
            </a:pPr>
            <a:endParaRPr lang="en-US" b="1" dirty="0"/>
          </a:p>
        </p:txBody>
      </p:sp>
      <p:pic>
        <p:nvPicPr>
          <p:cNvPr id="5" name="Picture 4" descr="hK1dEpNEFOM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36" y="3196608"/>
            <a:ext cx="4232564" cy="3204192"/>
          </a:xfrm>
          <a:prstGeom prst="rect">
            <a:avLst/>
          </a:prstGeom>
        </p:spPr>
      </p:pic>
    </p:spTree>
    <p:extLst>
      <p:ext uri="{BB962C8B-B14F-4D97-AF65-F5344CB8AC3E}">
        <p14:creationId xmlns:p14="http://schemas.microsoft.com/office/powerpoint/2010/main" val="2290736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pic>
        <p:nvPicPr>
          <p:cNvPr id="6" name="Content Placeholder 5" descr="AAAkIf4BACAJ8Q8AAEmIfwAASEL8AwBAEuIfAACSEP8AAJDE52Y9Jy7V0Yl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2347000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Davis – Alone Together</a:t>
            </a:r>
            <a:endParaRPr lang="en-US" dirty="0"/>
          </a:p>
        </p:txBody>
      </p:sp>
      <p:sp>
        <p:nvSpPr>
          <p:cNvPr id="3" name="Content Placeholder 2"/>
          <p:cNvSpPr>
            <a:spLocks noGrp="1"/>
          </p:cNvSpPr>
          <p:nvPr>
            <p:ph idx="1"/>
          </p:nvPr>
        </p:nvSpPr>
        <p:spPr/>
        <p:txBody>
          <a:bodyPr/>
          <a:lstStyle/>
          <a:p>
            <a:r>
              <a:rPr lang="en-US" dirty="0"/>
              <a:t>Clustering Coefficient: 0.00816191426634</a:t>
            </a:r>
          </a:p>
          <a:p>
            <a:r>
              <a:rPr lang="en-US" dirty="0" err="1"/>
              <a:t>Avg</a:t>
            </a:r>
            <a:r>
              <a:rPr lang="en-US" dirty="0"/>
              <a:t> Path Length: 5.64979873581</a:t>
            </a:r>
          </a:p>
          <a:p>
            <a:r>
              <a:rPr lang="en-US" dirty="0"/>
              <a:t>Agglomeration: 0.0319343444501</a:t>
            </a:r>
          </a:p>
          <a:p>
            <a:r>
              <a:rPr lang="en-US" dirty="0"/>
              <a:t>Number of nodes: 1378</a:t>
            </a:r>
          </a:p>
          <a:p>
            <a:r>
              <a:rPr lang="en-US" dirty="0"/>
              <a:t>Number of edges: 4781</a:t>
            </a:r>
          </a:p>
          <a:p>
            <a:r>
              <a:rPr lang="en-US" dirty="0"/>
              <a:t>Unique degrees: 57</a:t>
            </a:r>
          </a:p>
          <a:p>
            <a:endParaRPr lang="en-US" b="1" dirty="0"/>
          </a:p>
        </p:txBody>
      </p:sp>
      <p:pic>
        <p:nvPicPr>
          <p:cNvPr id="6" name="Picture 5" descr="I8LECVlzK8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920" y="3290455"/>
            <a:ext cx="4350279" cy="3110344"/>
          </a:xfrm>
          <a:prstGeom prst="rect">
            <a:avLst/>
          </a:prstGeom>
        </p:spPr>
      </p:pic>
    </p:spTree>
    <p:extLst>
      <p:ext uri="{BB962C8B-B14F-4D97-AF65-F5344CB8AC3E}">
        <p14:creationId xmlns:p14="http://schemas.microsoft.com/office/powerpoint/2010/main" val="18883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Mozart – Sym40 Mov1</a:t>
            </a:r>
          </a:p>
        </p:txBody>
      </p:sp>
      <p:pic>
        <p:nvPicPr>
          <p:cNvPr id="6" name="Content Placeholder 5" descr="AAAUIf4BAKAI8Q8AAEX8HQ8MFu0qGCJ2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68064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Mozart – Sym40 Mov1</a:t>
            </a:r>
            <a:endParaRPr lang="en-US" dirty="0"/>
          </a:p>
        </p:txBody>
      </p:sp>
      <p:sp>
        <p:nvSpPr>
          <p:cNvPr id="3" name="Content Placeholder 2"/>
          <p:cNvSpPr>
            <a:spLocks noGrp="1"/>
          </p:cNvSpPr>
          <p:nvPr>
            <p:ph idx="1"/>
          </p:nvPr>
        </p:nvSpPr>
        <p:spPr/>
        <p:txBody>
          <a:bodyPr/>
          <a:lstStyle/>
          <a:p>
            <a:r>
              <a:rPr lang="en-US" dirty="0"/>
              <a:t>Clustering Coefficient: 0.00186153221144</a:t>
            </a:r>
          </a:p>
          <a:p>
            <a:r>
              <a:rPr lang="en-US" dirty="0" err="1"/>
              <a:t>Avg</a:t>
            </a:r>
            <a:r>
              <a:rPr lang="en-US" dirty="0"/>
              <a:t> Path Length: 4.26271726272</a:t>
            </a:r>
          </a:p>
          <a:p>
            <a:r>
              <a:rPr lang="en-US" dirty="0"/>
              <a:t>Agglomeration: 0.0898119768608</a:t>
            </a:r>
          </a:p>
          <a:p>
            <a:r>
              <a:rPr lang="en-US" dirty="0"/>
              <a:t>Number of nodes: 297</a:t>
            </a:r>
          </a:p>
          <a:p>
            <a:r>
              <a:rPr lang="en-US" dirty="0"/>
              <a:t>Number of edges: 1314</a:t>
            </a:r>
          </a:p>
          <a:p>
            <a:r>
              <a:rPr lang="en-US" dirty="0"/>
              <a:t>Unique degrees: 37</a:t>
            </a:r>
          </a:p>
          <a:p>
            <a:pPr marL="114300" indent="0">
              <a:buNone/>
            </a:pPr>
            <a:endParaRPr lang="en-US" b="1" dirty="0"/>
          </a:p>
        </p:txBody>
      </p:sp>
      <p:pic>
        <p:nvPicPr>
          <p:cNvPr id="5" name="Picture 4" descr="dyEeoNPlSIY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636" y="3004322"/>
            <a:ext cx="4486564" cy="3396478"/>
          </a:xfrm>
          <a:prstGeom prst="rect">
            <a:avLst/>
          </a:prstGeom>
        </p:spPr>
      </p:pic>
    </p:spTree>
    <p:extLst>
      <p:ext uri="{BB962C8B-B14F-4D97-AF65-F5344CB8AC3E}">
        <p14:creationId xmlns:p14="http://schemas.microsoft.com/office/powerpoint/2010/main" val="1551351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pic>
        <p:nvPicPr>
          <p:cNvPr id="6" name="Content Placeholder 5" descr="D02vXpVbGP6DAAAAAElFTkSuQmCC.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3785329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Waters – Honey Bee</a:t>
            </a:r>
            <a:endParaRPr lang="en-US" dirty="0"/>
          </a:p>
        </p:txBody>
      </p:sp>
      <p:sp>
        <p:nvSpPr>
          <p:cNvPr id="3" name="Content Placeholder 2"/>
          <p:cNvSpPr>
            <a:spLocks noGrp="1"/>
          </p:cNvSpPr>
          <p:nvPr>
            <p:ph idx="1"/>
          </p:nvPr>
        </p:nvSpPr>
        <p:spPr/>
        <p:txBody>
          <a:bodyPr/>
          <a:lstStyle/>
          <a:p>
            <a:r>
              <a:rPr lang="en-US" dirty="0"/>
              <a:t>Clustering Coefficient: 0.0290816066575</a:t>
            </a:r>
          </a:p>
          <a:p>
            <a:r>
              <a:rPr lang="en-US" dirty="0" err="1"/>
              <a:t>Avg</a:t>
            </a:r>
            <a:r>
              <a:rPr lang="en-US" dirty="0"/>
              <a:t> Path Length: 3.5689902467</a:t>
            </a:r>
          </a:p>
          <a:p>
            <a:r>
              <a:rPr lang="en-US" dirty="0"/>
              <a:t>Agglomeration: 0.180050430786</a:t>
            </a:r>
          </a:p>
          <a:p>
            <a:r>
              <a:rPr lang="en-US" dirty="0"/>
              <a:t>Number of nodes: 84</a:t>
            </a:r>
          </a:p>
          <a:p>
            <a:r>
              <a:rPr lang="en-US" dirty="0"/>
              <a:t>Number of edges: 303</a:t>
            </a:r>
          </a:p>
          <a:p>
            <a:r>
              <a:rPr lang="en-US" dirty="0"/>
              <a:t>Unique degrees: 19</a:t>
            </a:r>
          </a:p>
        </p:txBody>
      </p:sp>
      <p:pic>
        <p:nvPicPr>
          <p:cNvPr id="5" name="Picture 4" descr="3snDbGWugZiZWSW+iG5mZpU4gZiZWSVOIGZmVokTiJmZVeIEYmZmlTiBmJlZJf8HKPblGOI3nqkAAAAASUVORK5CYI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54" y="3046568"/>
            <a:ext cx="4532745" cy="3354231"/>
          </a:xfrm>
          <a:prstGeom prst="rect">
            <a:avLst/>
          </a:prstGeom>
        </p:spPr>
      </p:pic>
    </p:spTree>
    <p:extLst>
      <p:ext uri="{BB962C8B-B14F-4D97-AF65-F5344CB8AC3E}">
        <p14:creationId xmlns:p14="http://schemas.microsoft.com/office/powerpoint/2010/main" val="4094798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pic>
        <p:nvPicPr>
          <p:cNvPr id="6" name="Content Placeholder 5" descr="Xk3eJS+jta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634434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Johnny Cash – Cry Cry Cry</a:t>
            </a:r>
            <a:endParaRPr lang="en-US" dirty="0"/>
          </a:p>
        </p:txBody>
      </p:sp>
      <p:sp>
        <p:nvSpPr>
          <p:cNvPr id="3" name="Content Placeholder 2"/>
          <p:cNvSpPr>
            <a:spLocks noGrp="1"/>
          </p:cNvSpPr>
          <p:nvPr>
            <p:ph idx="1"/>
          </p:nvPr>
        </p:nvSpPr>
        <p:spPr/>
        <p:txBody>
          <a:bodyPr/>
          <a:lstStyle/>
          <a:p>
            <a:r>
              <a:rPr lang="en-US" dirty="0"/>
              <a:t>Clustering Coefficient: 0.0075031432452</a:t>
            </a:r>
          </a:p>
          <a:p>
            <a:r>
              <a:rPr lang="en-US" dirty="0" err="1"/>
              <a:t>Avg</a:t>
            </a:r>
            <a:r>
              <a:rPr lang="en-US" dirty="0"/>
              <a:t> Path Length: 4.78224206349</a:t>
            </a:r>
          </a:p>
          <a:p>
            <a:r>
              <a:rPr lang="en-US" dirty="0"/>
              <a:t>Agglomeration: 0.135336294177</a:t>
            </a:r>
          </a:p>
          <a:p>
            <a:r>
              <a:rPr lang="en-US" dirty="0"/>
              <a:t>Number of nodes: 64</a:t>
            </a:r>
          </a:p>
          <a:p>
            <a:r>
              <a:rPr lang="en-US" dirty="0"/>
              <a:t>Number of edges: 163</a:t>
            </a:r>
          </a:p>
          <a:p>
            <a:r>
              <a:rPr lang="en-US" dirty="0"/>
              <a:t>Unique degrees: 13</a:t>
            </a:r>
          </a:p>
        </p:txBody>
      </p:sp>
      <p:pic>
        <p:nvPicPr>
          <p:cNvPr id="5" name="Picture 4" descr="T3kDdlHhS2AAAAABJRU5ErkJgg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352" y="2902527"/>
            <a:ext cx="4632848" cy="3498273"/>
          </a:xfrm>
          <a:prstGeom prst="rect">
            <a:avLst/>
          </a:prstGeom>
        </p:spPr>
      </p:pic>
    </p:spTree>
    <p:extLst>
      <p:ext uri="{BB962C8B-B14F-4D97-AF65-F5344CB8AC3E}">
        <p14:creationId xmlns:p14="http://schemas.microsoft.com/office/powerpoint/2010/main" val="4536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music background</a:t>
            </a:r>
            <a:endParaRPr lang="en-US" dirty="0"/>
          </a:p>
        </p:txBody>
      </p:sp>
      <p:sp>
        <p:nvSpPr>
          <p:cNvPr id="3" name="Content Placeholder 2"/>
          <p:cNvSpPr>
            <a:spLocks noGrp="1"/>
          </p:cNvSpPr>
          <p:nvPr>
            <p:ph idx="1"/>
          </p:nvPr>
        </p:nvSpPr>
        <p:spPr/>
        <p:txBody>
          <a:bodyPr/>
          <a:lstStyle/>
          <a:p>
            <a:pPr>
              <a:buFont typeface="Arial"/>
              <a:buChar char="•"/>
            </a:pPr>
            <a:r>
              <a:rPr lang="en-US" dirty="0" smtClean="0"/>
              <a:t>MIDI files are musical formats that contain events representing notes, pitches, &amp; durations rather than audio. </a:t>
            </a:r>
          </a:p>
          <a:p>
            <a:pPr>
              <a:buFont typeface="Arial"/>
              <a:buChar char="•"/>
            </a:pPr>
            <a:r>
              <a:rPr lang="en-US" dirty="0" smtClean="0"/>
              <a:t>Harmony refers to all notes being played simultaneously at any point in a piece of music.</a:t>
            </a:r>
          </a:p>
          <a:p>
            <a:pPr>
              <a:buFont typeface="Arial"/>
              <a:buChar char="•"/>
            </a:pPr>
            <a:endParaRPr lang="en-US" dirty="0" smtClean="0"/>
          </a:p>
          <a:p>
            <a:pPr>
              <a:buFont typeface="Arial"/>
              <a:buChar char="•"/>
            </a:pPr>
            <a:endParaRPr lang="en-US" dirty="0" smtClean="0"/>
          </a:p>
        </p:txBody>
      </p:sp>
    </p:spTree>
    <p:extLst>
      <p:ext uri="{BB962C8B-B14F-4D97-AF65-F5344CB8AC3E}">
        <p14:creationId xmlns:p14="http://schemas.microsoft.com/office/powerpoint/2010/main" val="2660014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pic>
        <p:nvPicPr>
          <p:cNvPr id="4" name="Content Placeholder 3" descr="w9ccdI0qCpMAAAAASUVORK5CYII=.png"/>
          <p:cNvPicPr>
            <a:picLocks noGrp="1" noChangeAspect="1"/>
          </p:cNvPicPr>
          <p:nvPr>
            <p:ph idx="1"/>
          </p:nvPr>
        </p:nvPicPr>
        <p:blipFill>
          <a:blip r:embed="rId2">
            <a:extLst>
              <a:ext uri="{28A0092B-C50C-407E-A947-70E740481C1C}">
                <a14:useLocalDpi xmlns:a14="http://schemas.microsoft.com/office/drawing/2010/main" val="0"/>
              </a:ext>
            </a:extLst>
          </a:blip>
          <a:srcRect l="-27916" r="-27916"/>
          <a:stretch>
            <a:fillRect/>
          </a:stretch>
        </p:blipFill>
        <p:spPr/>
      </p:pic>
    </p:spTree>
    <p:extLst>
      <p:ext uri="{BB962C8B-B14F-4D97-AF65-F5344CB8AC3E}">
        <p14:creationId xmlns:p14="http://schemas.microsoft.com/office/powerpoint/2010/main" val="993751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a:t>
            </a:r>
            <a:r>
              <a:rPr lang="en-US" dirty="0" err="1" smtClean="0"/>
              <a:t>Jerrau</a:t>
            </a:r>
            <a:r>
              <a:rPr lang="en-US" dirty="0" smtClean="0"/>
              <a:t> – Since I Fell For You</a:t>
            </a:r>
            <a:endParaRPr lang="en-US" dirty="0"/>
          </a:p>
        </p:txBody>
      </p:sp>
      <p:sp>
        <p:nvSpPr>
          <p:cNvPr id="3" name="Content Placeholder 2"/>
          <p:cNvSpPr>
            <a:spLocks noGrp="1"/>
          </p:cNvSpPr>
          <p:nvPr>
            <p:ph idx="1"/>
          </p:nvPr>
        </p:nvSpPr>
        <p:spPr/>
        <p:txBody>
          <a:bodyPr/>
          <a:lstStyle/>
          <a:p>
            <a:r>
              <a:rPr lang="en-US" dirty="0"/>
              <a:t>Clustering Coefficient: 0.00627162762804</a:t>
            </a:r>
          </a:p>
          <a:p>
            <a:r>
              <a:rPr lang="en-US" dirty="0" err="1"/>
              <a:t>Avg</a:t>
            </a:r>
            <a:r>
              <a:rPr lang="en-US" dirty="0"/>
              <a:t> Path Length: 7.62971268597</a:t>
            </a:r>
          </a:p>
          <a:p>
            <a:r>
              <a:rPr lang="en-US" dirty="0"/>
              <a:t>Agglomeration: 0.0126104631585</a:t>
            </a:r>
          </a:p>
          <a:p>
            <a:r>
              <a:rPr lang="en-US" dirty="0"/>
              <a:t>Number of nodes: 698</a:t>
            </a:r>
          </a:p>
          <a:p>
            <a:r>
              <a:rPr lang="en-US" dirty="0"/>
              <a:t>Number of edges: 1731</a:t>
            </a:r>
          </a:p>
          <a:p>
            <a:r>
              <a:rPr lang="en-US" dirty="0"/>
              <a:t>Unique degrees: 26</a:t>
            </a:r>
          </a:p>
          <a:p>
            <a:endParaRPr lang="en-US" dirty="0"/>
          </a:p>
        </p:txBody>
      </p:sp>
      <p:pic>
        <p:nvPicPr>
          <p:cNvPr id="4" name="Picture 3" descr="B2LCiQW1SkfNAAAAAElFTkSuQmC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0" y="3274157"/>
            <a:ext cx="4394199" cy="3126642"/>
          </a:xfrm>
          <a:prstGeom prst="rect">
            <a:avLst/>
          </a:prstGeom>
        </p:spPr>
      </p:pic>
    </p:spTree>
    <p:extLst>
      <p:ext uri="{BB962C8B-B14F-4D97-AF65-F5344CB8AC3E}">
        <p14:creationId xmlns:p14="http://schemas.microsoft.com/office/powerpoint/2010/main" val="200761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Start by creating a “NULL” vertex which represents the beginning of a song</a:t>
            </a:r>
          </a:p>
          <a:p>
            <a:pPr>
              <a:buFont typeface="Arial"/>
              <a:buChar char="•"/>
            </a:pPr>
            <a:r>
              <a:rPr lang="en-US" dirty="0" smtClean="0"/>
              <a:t>Each time a note changes in the piece of music, take all the notes being played simultaneously and create a vertex (if one doesn’t exist already). </a:t>
            </a:r>
          </a:p>
          <a:p>
            <a:pPr>
              <a:buFont typeface="Arial"/>
              <a:buChar char="•"/>
            </a:pPr>
            <a:r>
              <a:rPr lang="en-US" dirty="0" smtClean="0"/>
              <a:t>Attach an edge between the previous set of notes and the current vertex (unless an edge already exists) and increment the weight of the edge by 1.</a:t>
            </a:r>
          </a:p>
          <a:p>
            <a:pPr>
              <a:buFont typeface="Arial"/>
              <a:buChar char="•"/>
            </a:pPr>
            <a:r>
              <a:rPr lang="en-US" dirty="0" smtClean="0"/>
              <a:t>Once all harmonic components have been exhausted, attach the last vertex back to the NULL node. </a:t>
            </a:r>
            <a:endParaRPr lang="en-US" dirty="0"/>
          </a:p>
        </p:txBody>
      </p:sp>
    </p:spTree>
    <p:extLst>
      <p:ext uri="{BB962C8B-B14F-4D97-AF65-F5344CB8AC3E}">
        <p14:creationId xmlns:p14="http://schemas.microsoft.com/office/powerpoint/2010/main" val="396331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pic>
        <p:nvPicPr>
          <p:cNvPr id="4" name="Content Placeholder 3"/>
          <p:cNvPicPr>
            <a:picLocks noGrp="1" noChangeAspect="1"/>
          </p:cNvPicPr>
          <p:nvPr>
            <p:ph idx="1"/>
          </p:nvPr>
        </p:nvPicPr>
        <p:blipFill>
          <a:blip r:embed="rId2"/>
          <a:srcRect l="-23892" r="-23892"/>
          <a:stretch>
            <a:fillRect/>
          </a:stretch>
        </p:blipFill>
        <p:spPr/>
      </p:pic>
    </p:spTree>
    <p:extLst>
      <p:ext uri="{BB962C8B-B14F-4D97-AF65-F5344CB8AC3E}">
        <p14:creationId xmlns:p14="http://schemas.microsoft.com/office/powerpoint/2010/main" val="417445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Harmony Graph</a:t>
            </a:r>
            <a:endParaRPr lang="en-US" dirty="0"/>
          </a:p>
        </p:txBody>
      </p:sp>
      <p:sp>
        <p:nvSpPr>
          <p:cNvPr id="3" name="Content Placeholder 2"/>
          <p:cNvSpPr>
            <a:spLocks noGrp="1"/>
          </p:cNvSpPr>
          <p:nvPr>
            <p:ph idx="1"/>
          </p:nvPr>
        </p:nvSpPr>
        <p:spPr>
          <a:xfrm>
            <a:off x="457200" y="1600200"/>
            <a:ext cx="7620000" cy="4800600"/>
          </a:xfrm>
        </p:spPr>
        <p:txBody>
          <a:bodyPr>
            <a:noAutofit/>
          </a:bodyPr>
          <a:lstStyle/>
          <a:p>
            <a:pPr marL="0" indent="0">
              <a:buNone/>
            </a:pPr>
            <a:r>
              <a:rPr lang="en-US" sz="900" b="1" dirty="0">
                <a:latin typeface="PT Mono"/>
                <a:cs typeface="PT Mono"/>
              </a:rPr>
              <a:t> g = </a:t>
            </a:r>
            <a:r>
              <a:rPr lang="en-US" sz="900" b="1" dirty="0" err="1">
                <a:latin typeface="PT Mono"/>
                <a:cs typeface="PT Mono"/>
              </a:rPr>
              <a:t>nx.DiGraph</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diction = set()</a:t>
            </a:r>
          </a:p>
          <a:p>
            <a:pPr marL="0" indent="0">
              <a:buNone/>
            </a:pPr>
            <a:r>
              <a:rPr lang="en-US" sz="900" b="1" dirty="0">
                <a:latin typeface="PT Mono"/>
                <a:cs typeface="PT Mono"/>
              </a:rPr>
              <a:t>        edges = set()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null_node</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p>
          <a:p>
            <a:pPr marL="0" indent="0">
              <a:buNone/>
            </a:pPr>
            <a:r>
              <a:rPr lang="en-US" sz="900" b="1" dirty="0">
                <a:latin typeface="PT Mono"/>
                <a:cs typeface="PT Mono"/>
              </a:rPr>
              <a:t>        for </a:t>
            </a:r>
            <a:r>
              <a:rPr lang="en-US" sz="900" b="1" dirty="0" err="1">
                <a:latin typeface="PT Mono"/>
                <a:cs typeface="PT Mono"/>
              </a:rPr>
              <a:t>thisChord</a:t>
            </a:r>
            <a:r>
              <a:rPr lang="en-US" sz="900" b="1" dirty="0">
                <a:latin typeface="PT Mono"/>
                <a:cs typeface="PT Mono"/>
              </a:rPr>
              <a:t> in </a:t>
            </a:r>
            <a:r>
              <a:rPr lang="en-US" sz="900" b="1" dirty="0" err="1">
                <a:latin typeface="PT Mono"/>
                <a:cs typeface="PT Mono"/>
              </a:rPr>
              <a:t>o.recurse</a:t>
            </a:r>
            <a:r>
              <a:rPr lang="en-US" sz="900" b="1" dirty="0">
                <a:latin typeface="PT Mono"/>
                <a:cs typeface="PT Mono"/>
              </a:rPr>
              <a:t>().</a:t>
            </a:r>
            <a:r>
              <a:rPr lang="en-US" sz="900" b="1" dirty="0" err="1">
                <a:latin typeface="PT Mono"/>
                <a:cs typeface="PT Mono"/>
              </a:rPr>
              <a:t>getElementsByClass</a:t>
            </a:r>
            <a:r>
              <a:rPr lang="en-US" sz="900" b="1" dirty="0">
                <a:latin typeface="PT Mono"/>
                <a:cs typeface="PT Mono"/>
              </a:rPr>
              <a:t>('Chord'):</a:t>
            </a:r>
          </a:p>
          <a:p>
            <a:pPr marL="0" indent="0">
              <a:buNone/>
            </a:pP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 </a:t>
            </a:r>
            <a:r>
              <a:rPr lang="en-US" sz="900" b="1" dirty="0" err="1">
                <a:latin typeface="PT Mono"/>
                <a:cs typeface="PT Mono"/>
              </a:rPr>
              <a:t>thisChord.orderedPitchClassesString</a:t>
            </a:r>
            <a:endParaRPr lang="en-US" sz="900" b="1" dirty="0">
              <a:latin typeface="PT Mono"/>
              <a:cs typeface="PT Mono"/>
            </a:endParaRPr>
          </a:p>
          <a:p>
            <a:pPr marL="0" indent="0">
              <a:buNone/>
            </a:pPr>
            <a:endParaRPr lang="en-US" sz="900" b="1" dirty="0">
              <a:latin typeface="PT Mono"/>
              <a:cs typeface="PT Mono"/>
            </a:endParaRPr>
          </a:p>
          <a:p>
            <a:pPr marL="0" indent="0">
              <a:buNone/>
            </a:pPr>
            <a:r>
              <a:rPr lang="en-US" sz="900" b="1" dirty="0">
                <a:latin typeface="PT Mono"/>
                <a:cs typeface="PT Mono"/>
              </a:rPr>
              <a:t>            if </a:t>
            </a:r>
            <a:r>
              <a:rPr lang="en-US" sz="900" b="1" dirty="0" err="1">
                <a:latin typeface="PT Mono"/>
                <a:cs typeface="PT Mono"/>
              </a:rPr>
              <a:t>pitchClasses</a:t>
            </a:r>
            <a:r>
              <a:rPr lang="en-US" sz="900" b="1" dirty="0">
                <a:latin typeface="PT Mono"/>
                <a:cs typeface="PT Mono"/>
              </a:rPr>
              <a:t> not in diction:</a:t>
            </a:r>
          </a:p>
          <a:p>
            <a:pPr marL="0" indent="0">
              <a:buNone/>
            </a:pPr>
            <a:r>
              <a:rPr lang="en-US" sz="900" b="1" dirty="0">
                <a:latin typeface="PT Mono"/>
                <a:cs typeface="PT Mono"/>
              </a:rPr>
              <a:t>                </a:t>
            </a:r>
            <a:r>
              <a:rPr lang="en-US" sz="900" b="1" dirty="0" err="1">
                <a:latin typeface="PT Mono"/>
                <a:cs typeface="PT Mono"/>
              </a:rPr>
              <a:t>g.add_node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diction.add</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edgeKey</a:t>
            </a:r>
            <a:r>
              <a:rPr lang="en-US" sz="900" b="1" dirty="0">
                <a:latin typeface="PT Mono"/>
                <a:cs typeface="PT Mono"/>
              </a:rPr>
              <a:t> = tuple([</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a:t>
            </a:r>
          </a:p>
          <a:p>
            <a:pPr marL="0" indent="0">
              <a:buNone/>
            </a:pPr>
            <a:r>
              <a:rPr lang="en-US" sz="900" b="1" dirty="0">
                <a:latin typeface="PT Mono"/>
                <a:cs typeface="PT Mono"/>
              </a:rPr>
              <a:t>            if </a:t>
            </a:r>
            <a:r>
              <a:rPr lang="en-US" sz="900" b="1" dirty="0" err="1">
                <a:latin typeface="PT Mono"/>
                <a:cs typeface="PT Mono"/>
              </a:rPr>
              <a:t>edgeKey</a:t>
            </a:r>
            <a:r>
              <a:rPr lang="en-US" sz="900" b="1" dirty="0">
                <a:latin typeface="PT Mono"/>
                <a:cs typeface="PT Mono"/>
              </a:rPr>
              <a:t> not in edges:</a:t>
            </a:r>
          </a:p>
          <a:p>
            <a:pPr marL="0" indent="0">
              <a:buNone/>
            </a:pPr>
            <a:r>
              <a:rPr lang="en-US" sz="900" b="1" dirty="0">
                <a:latin typeface="PT Mono"/>
                <a:cs typeface="PT Mono"/>
              </a:rPr>
              <a:t>                </a:t>
            </a:r>
            <a:r>
              <a:rPr lang="en-US" sz="900" b="1" dirty="0" err="1">
                <a:latin typeface="PT Mono"/>
                <a:cs typeface="PT Mono"/>
              </a:rPr>
              <a:t>edges.add</a:t>
            </a:r>
            <a:r>
              <a:rPr lang="en-US" sz="900" b="1" dirty="0">
                <a:latin typeface="PT Mono"/>
                <a:cs typeface="PT Mono"/>
              </a:rPr>
              <a:t>(</a:t>
            </a:r>
            <a:r>
              <a:rPr lang="en-US" sz="900" b="1" dirty="0" err="1">
                <a:latin typeface="PT Mono"/>
                <a:cs typeface="PT Mono"/>
              </a:rPr>
              <a:t>edgeKey</a:t>
            </a:r>
            <a:r>
              <a:rPr lang="en-US" sz="900" b="1" dirty="0">
                <a:latin typeface="PT Mono"/>
                <a:cs typeface="PT Mono"/>
              </a:rPr>
              <a:t>)</a:t>
            </a: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pitchClasses</a:t>
            </a:r>
            <a:r>
              <a:rPr lang="en-US" sz="900" b="1" dirty="0">
                <a:latin typeface="PT Mono"/>
                <a:cs typeface="PT Mono"/>
              </a:rPr>
              <a:t>, weight = 1)</a:t>
            </a:r>
          </a:p>
          <a:p>
            <a:pPr marL="0" indent="0">
              <a:buNone/>
            </a:pPr>
            <a:r>
              <a:rPr lang="en-US" sz="900" b="1" dirty="0">
                <a:latin typeface="PT Mono"/>
                <a:cs typeface="PT Mono"/>
              </a:rPr>
              <a:t>            else:</a:t>
            </a:r>
          </a:p>
          <a:p>
            <a:pPr marL="0" indent="0">
              <a:buNone/>
            </a:pPr>
            <a:r>
              <a:rPr lang="en-US" sz="900" b="1" dirty="0">
                <a:latin typeface="PT Mono"/>
                <a:cs typeface="PT Mono"/>
              </a:rPr>
              <a:t>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 = </a:t>
            </a:r>
            <a:r>
              <a:rPr lang="en-US" sz="900" b="1" dirty="0" err="1">
                <a:latin typeface="PT Mono"/>
                <a:cs typeface="PT Mono"/>
              </a:rPr>
              <a:t>g.edge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a:t>
            </a:r>
            <a:r>
              <a:rPr lang="en-US" sz="900" b="1" dirty="0" err="1">
                <a:latin typeface="PT Mono"/>
                <a:cs typeface="PT Mono"/>
              </a:rPr>
              <a:t>pitchClasses</a:t>
            </a:r>
            <a:r>
              <a:rPr lang="en-US" sz="900" b="1" dirty="0">
                <a:latin typeface="PT Mono"/>
                <a:cs typeface="PT Mono"/>
              </a:rPr>
              <a:t>]['weight']+1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last_node</a:t>
            </a:r>
            <a:r>
              <a:rPr lang="en-US" sz="900" b="1" dirty="0">
                <a:latin typeface="PT Mono"/>
                <a:cs typeface="PT Mono"/>
              </a:rPr>
              <a:t> = </a:t>
            </a:r>
            <a:r>
              <a:rPr lang="en-US" sz="900" b="1" dirty="0" err="1">
                <a:latin typeface="PT Mono"/>
                <a:cs typeface="PT Mono"/>
              </a:rPr>
              <a:t>pitchClasses</a:t>
            </a: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g.add_edge</a:t>
            </a:r>
            <a:r>
              <a:rPr lang="en-US" sz="900" b="1" dirty="0">
                <a:latin typeface="PT Mono"/>
                <a:cs typeface="PT Mono"/>
              </a:rPr>
              <a:t>(</a:t>
            </a:r>
            <a:r>
              <a:rPr lang="en-US" sz="900" b="1" dirty="0" err="1">
                <a:latin typeface="PT Mono"/>
                <a:cs typeface="PT Mono"/>
              </a:rPr>
              <a:t>last_node</a:t>
            </a:r>
            <a:r>
              <a:rPr lang="en-US" sz="900" b="1" dirty="0">
                <a:latin typeface="PT Mono"/>
                <a:cs typeface="PT Mono"/>
              </a:rPr>
              <a:t>, </a:t>
            </a:r>
            <a:r>
              <a:rPr lang="en-US" sz="900" b="1" dirty="0" err="1">
                <a:latin typeface="PT Mono"/>
                <a:cs typeface="PT Mono"/>
              </a:rPr>
              <a:t>null_node</a:t>
            </a:r>
            <a:r>
              <a:rPr lang="en-US" sz="900" b="1" dirty="0">
                <a:latin typeface="PT Mono"/>
                <a:cs typeface="PT Mono"/>
              </a:rPr>
              <a:t>, weight = 1)</a:t>
            </a:r>
          </a:p>
          <a:p>
            <a:pPr marL="0" indent="0">
              <a:buNone/>
            </a:pPr>
            <a:endParaRPr lang="en-US" sz="900" b="1" dirty="0">
              <a:latin typeface="PT Mono"/>
              <a:cs typeface="PT Mono"/>
            </a:endParaRPr>
          </a:p>
          <a:p>
            <a:pPr marL="0" indent="0">
              <a:buNone/>
            </a:pPr>
            <a:r>
              <a:rPr lang="en-US" sz="900" b="1" dirty="0">
                <a:latin typeface="PT Mono"/>
                <a:cs typeface="PT Mono"/>
              </a:rPr>
              <a:t>        </a:t>
            </a:r>
            <a:r>
              <a:rPr lang="en-US" sz="900" b="1" dirty="0" err="1">
                <a:latin typeface="PT Mono"/>
                <a:cs typeface="PT Mono"/>
              </a:rPr>
              <a:t>nx.write_graphml</a:t>
            </a:r>
            <a:r>
              <a:rPr lang="en-US" sz="900" b="1" dirty="0">
                <a:latin typeface="PT Mono"/>
                <a:cs typeface="PT Mono"/>
              </a:rPr>
              <a:t>(g, "</a:t>
            </a:r>
            <a:r>
              <a:rPr lang="en-US" sz="900" b="1" dirty="0" err="1">
                <a:latin typeface="PT Mono"/>
                <a:cs typeface="PT Mono"/>
              </a:rPr>
              <a:t>graphml</a:t>
            </a:r>
            <a:r>
              <a:rPr lang="en-US" sz="900" b="1" dirty="0">
                <a:latin typeface="PT Mono"/>
                <a:cs typeface="PT Mono"/>
              </a:rPr>
              <a:t>/" + f + ".</a:t>
            </a:r>
            <a:r>
              <a:rPr lang="en-US" sz="900" b="1" dirty="0" err="1" smtClean="0">
                <a:latin typeface="PT Mono"/>
                <a:cs typeface="PT Mono"/>
              </a:rPr>
              <a:t>graphml</a:t>
            </a:r>
            <a:r>
              <a:rPr lang="en-US" sz="900" b="1" dirty="0" smtClean="0">
                <a:latin typeface="PT Mono"/>
                <a:cs typeface="PT Mono"/>
              </a:rPr>
              <a:t>”)</a:t>
            </a:r>
            <a:endParaRPr lang="en-US" sz="900" b="1" dirty="0">
              <a:latin typeface="PT Mono"/>
              <a:cs typeface="PT Mono"/>
            </a:endParaRPr>
          </a:p>
        </p:txBody>
      </p:sp>
    </p:spTree>
    <p:extLst>
      <p:ext uri="{BB962C8B-B14F-4D97-AF65-F5344CB8AC3E}">
        <p14:creationId xmlns:p14="http://schemas.microsoft.com/office/powerpoint/2010/main" val="128809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US" dirty="0" smtClean="0"/>
              <a:t>Several metrics are proposed in the Harmony Graph paper for summarizing the graph</a:t>
            </a:r>
          </a:p>
          <a:p>
            <a:r>
              <a:rPr lang="en-US" dirty="0" smtClean="0"/>
              <a:t>Degree distribution histogram allows us to see the general distribution of the degrees of the graph. </a:t>
            </a:r>
          </a:p>
          <a:p>
            <a:r>
              <a:rPr lang="en-US" dirty="0" smtClean="0"/>
              <a:t>Clustering coefficient measures the degree to which nodes in a graph tend to cluster together.</a:t>
            </a:r>
          </a:p>
          <a:p>
            <a:r>
              <a:rPr lang="en-US" dirty="0" smtClean="0"/>
              <a:t>Average path length is the average number of steps along the shortest paths for all possible pairs of network nodes.</a:t>
            </a:r>
          </a:p>
          <a:p>
            <a:r>
              <a:rPr lang="en-US" dirty="0" smtClean="0"/>
              <a:t>Agglomeration is a novel measure created by the authors of the paper.</a:t>
            </a:r>
            <a:endParaRPr lang="en-US" dirty="0"/>
          </a:p>
        </p:txBody>
      </p:sp>
    </p:spTree>
    <p:extLst>
      <p:ext uri="{BB962C8B-B14F-4D97-AF65-F5344CB8AC3E}">
        <p14:creationId xmlns:p14="http://schemas.microsoft.com/office/powerpoint/2010/main" val="4086295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843</TotalTime>
  <Words>1620</Words>
  <Application>Microsoft Macintosh PowerPoint</Application>
  <PresentationFormat>On-screen Show (4:3)</PresentationFormat>
  <Paragraphs>218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Adjacency</vt:lpstr>
      <vt:lpstr>Harmony Graph Evaluation</vt:lpstr>
      <vt:lpstr>Introduction</vt:lpstr>
      <vt:lpstr>Markov Chain</vt:lpstr>
      <vt:lpstr>Markov Chain</vt:lpstr>
      <vt:lpstr>A little music background</vt:lpstr>
      <vt:lpstr>Creating a Harmony Graph</vt:lpstr>
      <vt:lpstr>Creating a Harmony Graph</vt:lpstr>
      <vt:lpstr>Creating a Harmony Graph</vt:lpstr>
      <vt:lpstr>Metrics</vt:lpstr>
      <vt:lpstr>Agglomeration</vt:lpstr>
      <vt:lpstr>Agglomeration</vt:lpstr>
      <vt:lpstr>Music Generation</vt:lpstr>
      <vt:lpstr>Random Walk</vt:lpstr>
      <vt:lpstr>Link Prediction</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Visualizing the Graph</vt:lpstr>
      <vt:lpstr>Let’s look at some data!</vt:lpstr>
      <vt:lpstr>Method</vt:lpstr>
      <vt:lpstr>50 Cent – In Da Club</vt:lpstr>
      <vt:lpstr>50 Cent – In Da Club</vt:lpstr>
      <vt:lpstr>ACDC – Dirty Deeds</vt:lpstr>
      <vt:lpstr>ACDC – Dirty Deeds</vt:lpstr>
      <vt:lpstr>Ace of Base – All that she wants</vt:lpstr>
      <vt:lpstr>Ace of Base – All that she wants</vt:lpstr>
      <vt:lpstr>Adele – Rolling Deep</vt:lpstr>
      <vt:lpstr>Adele – Rolling Deep</vt:lpstr>
      <vt:lpstr>DMX – Ruff Ryders Anthem</vt:lpstr>
      <vt:lpstr>DMX – Ruff Ryders Anthem</vt:lpstr>
      <vt:lpstr>Cat Stevens – Wild World</vt:lpstr>
      <vt:lpstr>Cat Stevens – Wild World</vt:lpstr>
      <vt:lpstr>Bruce Springsteen – Born USA</vt:lpstr>
      <vt:lpstr>Bruce Springsteen – Born USA</vt:lpstr>
      <vt:lpstr>Errol Garner - Misty</vt:lpstr>
      <vt:lpstr>Errol Garner - Misty</vt:lpstr>
      <vt:lpstr>Miles Davis – Alone Together</vt:lpstr>
      <vt:lpstr>Miles Davis – Alone Together</vt:lpstr>
      <vt:lpstr>Mozart – Sym40 Mov1</vt:lpstr>
      <vt:lpstr>Mozart – Sym40 Mov1</vt:lpstr>
      <vt:lpstr>Muddy Waters – Honey Bee</vt:lpstr>
      <vt:lpstr>Muddy Waters – Honey Bee</vt:lpstr>
      <vt:lpstr>Johnny Cash – Cry Cry Cry</vt:lpstr>
      <vt:lpstr>Johnny Cash – Cry Cry Cry</vt:lpstr>
      <vt:lpstr>Al Jerrau – Since I Fell For You</vt:lpstr>
      <vt:lpstr>Al Jerrau – Since I Fell For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Graph Evaluation</dc:title>
  <dc:creator>Jessica</dc:creator>
  <cp:lastModifiedBy>Jessica</cp:lastModifiedBy>
  <cp:revision>20</cp:revision>
  <dcterms:created xsi:type="dcterms:W3CDTF">2016-05-07T01:46:55Z</dcterms:created>
  <dcterms:modified xsi:type="dcterms:W3CDTF">2016-05-07T15:50:23Z</dcterms:modified>
</cp:coreProperties>
</file>