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165473cc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165473c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165473cc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165473cc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165473cc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165473cc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165473cc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7165473cc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165473cc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7165473cc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165473cc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165473cc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165473cc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165473cc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165473cc_6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165473cc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165473c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165473c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165473c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165473c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165473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165473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165473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165473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165473c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165473c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165473c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165473c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165473c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165473c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165473c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165473c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165473cc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165473cc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165473cc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165473cc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네이버 영양제 상품 및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리뷰를 통한 데이터 분석</a:t>
            </a:r>
            <a:r>
              <a:rPr lang="ko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1조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(강민서,김명진,전성호,최승철)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41" name="Google Shape;141;p22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0" y="1549975"/>
            <a:ext cx="3562875" cy="235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950" y="1475350"/>
            <a:ext cx="3629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628675" y="3906225"/>
            <a:ext cx="26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&lt;2019년 시간대별 리뷰수&gt;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446488" y="3837550"/>
            <a:ext cx="24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&lt;2020년 시간대별 리뷰수&gt;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833800" y="894075"/>
            <a:ext cx="6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가설 2 : 낮 시간 대에 리뷰 수가 많을 것이다.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562575" y="4237750"/>
            <a:ext cx="754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2019년과 2020년의 시간 대별 리뷰수를 비교 했을 때 그렇게 차이가 나지 않았다.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다만,  총 리뷰 수는 2배 정도 증가한 걸 볼 수 있는데, 코로나 19의 영향으로 택배량이 급증한 것으로 보인다.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가설 3 : 리뷰 글이 길면 평점이 높을 것 이다. =&gt; 글이 길면 리뷰의 질이 높다고 생각한다.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54" name="Google Shape;154;p23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6738"/>
            <a:ext cx="4765524" cy="230788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309825" y="1706750"/>
            <a:ext cx="3522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글의 길이가 일정하지 않고, 평점 또한 글의 길이와 상관없이 일정하지 않음을 보이고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그래프와 상관관계를 봤을 때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글의 길이와 평점의 점수는 관계가 없어 보인다.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추가분석 사항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리뷰이벤트를 하면 리뷰의 질이 증가 할까?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50" y="4152800"/>
            <a:ext cx="209325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34987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엽산의 주요 키워드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700"/>
              <a:t>임신, 가격, 준비, 크기</a:t>
            </a:r>
            <a:endParaRPr sz="1700"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</a:t>
            </a:r>
            <a:endParaRPr b="1"/>
          </a:p>
        </p:txBody>
      </p:sp>
      <p:sp>
        <p:nvSpPr>
          <p:cNvPr id="164" name="Google Shape;164;p24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4"/>
          <p:cNvGrpSpPr/>
          <p:nvPr/>
        </p:nvGrpSpPr>
        <p:grpSpPr>
          <a:xfrm>
            <a:off x="175049" y="864025"/>
            <a:ext cx="4324595" cy="2461615"/>
            <a:chOff x="163564" y="828273"/>
            <a:chExt cx="4687908" cy="2651745"/>
          </a:xfrm>
        </p:grpSpPr>
        <p:pic>
          <p:nvPicPr>
            <p:cNvPr id="166" name="Google Shape;16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564" y="828273"/>
              <a:ext cx="4687908" cy="2407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4"/>
            <p:cNvSpPr txBox="1"/>
            <p:nvPr/>
          </p:nvSpPr>
          <p:spPr>
            <a:xfrm>
              <a:off x="1912738" y="3048919"/>
              <a:ext cx="826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&lt;엽산&gt;</a:t>
              </a:r>
              <a:endParaRPr/>
            </a:p>
          </p:txBody>
        </p:sp>
      </p:grp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523" y="864025"/>
            <a:ext cx="4351776" cy="22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4915063" y="3098500"/>
            <a:ext cx="3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배송, 구매, 포장, 주문, 제품, 것, 솔 제거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75" name="Google Shape;175;p25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1" y="1203475"/>
            <a:ext cx="3883726" cy="19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924113" y="31976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밀크씨슬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5550"/>
            <a:ext cx="3883762" cy="19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4810175" y="3197650"/>
            <a:ext cx="34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배송, 구매, 포장, 주문, 제품, 것, 솔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34987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밀크씨슬의 주요키워드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700"/>
              <a:t>효과, 간, 건강, 가격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86" name="Google Shape;186;p26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924113" y="31976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비타민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4810175" y="3197650"/>
            <a:ext cx="34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배송, 구매, 포장, 주문, 제품, 것, 솔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152472"/>
            <a:ext cx="4084500" cy="2097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472" y="1152475"/>
            <a:ext cx="4084505" cy="20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34987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비타민의 주요키워드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700"/>
              <a:t>선물, 가격, 효과, 복용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97" name="Google Shape;197;p27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1924113" y="31976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오메가3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4810175" y="3197650"/>
            <a:ext cx="34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배송, 구매, 포장, 주문, 제품, 것, 솔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0" y="1152475"/>
            <a:ext cx="4084500" cy="20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152475"/>
            <a:ext cx="4084500" cy="209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34987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오메가3의 주요 키워드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700"/>
              <a:t>건강, 눈, 효과, 가격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208" name="Google Shape;208;p28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1924113" y="31976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철분제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4810175" y="3197650"/>
            <a:ext cx="34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배송, 구매, 포장, 주문, 제품, 것, 솔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78" y="1152475"/>
            <a:ext cx="4084500" cy="209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618" y="1152475"/>
            <a:ext cx="4084505" cy="20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34987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철분제의 주요 키워드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700"/>
              <a:t>임신, 빈혈, 출산, 효과 가격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219" name="Google Shape;219;p29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1356448" y="3197650"/>
            <a:ext cx="17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프로바이오틱스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4810175" y="3197650"/>
            <a:ext cx="34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배송, 구매, 포장, 주문, 제품, 것, 솔 제거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7" y="1152475"/>
            <a:ext cx="4084500" cy="209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622" y="1152475"/>
            <a:ext cx="4084500" cy="209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34987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프로바이오틱스의 주요 키워드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700"/>
              <a:t>유산균, 교화, 먹기, 맛, 가격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98900" y="1136950"/>
            <a:ext cx="88482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27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773">
                <a:solidFill>
                  <a:schemeClr val="dk1"/>
                </a:solidFill>
              </a:rPr>
              <a:t>코로나가 장기화 되면서 건강을 생각하는 소비자가 많았고 그에 따라 각종 영양제의 판매량이 높아지는 결과를 볼 수 있음</a:t>
            </a:r>
            <a:endParaRPr sz="1773">
              <a:solidFill>
                <a:schemeClr val="dk1"/>
              </a:solidFill>
            </a:endParaRPr>
          </a:p>
          <a:p>
            <a:pPr indent="-3327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773">
                <a:solidFill>
                  <a:schemeClr val="dk1"/>
                </a:solidFill>
              </a:rPr>
              <a:t>공통적인 키워드로는 </a:t>
            </a:r>
            <a:endParaRPr sz="177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57362"/>
              <a:buNone/>
            </a:pPr>
            <a:r>
              <a:rPr lang="ko" sz="1773">
                <a:solidFill>
                  <a:schemeClr val="dk1"/>
                </a:solidFill>
              </a:rPr>
              <a:t>=&gt; 배송 , 주문 , 포장 , 효과 , 가격 , 건강 , 맛 , 크기 , 먹기</a:t>
            </a:r>
            <a:endParaRPr sz="1773">
              <a:solidFill>
                <a:schemeClr val="dk1"/>
              </a:solidFill>
            </a:endParaRPr>
          </a:p>
          <a:p>
            <a:pPr indent="-33278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773">
                <a:solidFill>
                  <a:schemeClr val="dk1"/>
                </a:solidFill>
              </a:rPr>
              <a:t>온라인 스토어인 만큼 배송, 주문 ,포장 키워드에 소비자들이 신경을 많이 쓰는 것이 보임</a:t>
            </a:r>
            <a:endParaRPr sz="1773">
              <a:solidFill>
                <a:schemeClr val="dk1"/>
              </a:solidFill>
            </a:endParaRPr>
          </a:p>
          <a:p>
            <a:pPr indent="-3327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773">
                <a:solidFill>
                  <a:schemeClr val="dk1"/>
                </a:solidFill>
              </a:rPr>
              <a:t>영양제의 경우 지속적으로 섭취하는 제품이기 때문에 제품의 양, 품질부터 가격, 배송까지</a:t>
            </a:r>
            <a:br>
              <a:rPr lang="ko" sz="1773">
                <a:solidFill>
                  <a:schemeClr val="dk1"/>
                </a:solidFill>
              </a:rPr>
            </a:br>
            <a:r>
              <a:rPr lang="ko" sz="1773">
                <a:solidFill>
                  <a:schemeClr val="dk1"/>
                </a:solidFill>
              </a:rPr>
              <a:t>일정한 서비스 품질을 유지하는 것이 좋을 것 같다고 생각함</a:t>
            </a:r>
            <a:endParaRPr sz="177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63593"/>
              <a:buNone/>
            </a:pPr>
            <a:r>
              <a:rPr b="1" lang="ko" sz="1600">
                <a:solidFill>
                  <a:schemeClr val="dk1"/>
                </a:solidFill>
              </a:rPr>
              <a:t>코로나시대가 지속될 수록 판매량이 높아지는 만큼 소비자 만족도를 위해 온라인 스토어 + 영양제 상품에서 소비자가 중요시 하는 키워드를 파악하고 이에 따른 판매전략이 필요하다고 생각합니다.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424425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98900" y="1136950"/>
            <a:ext cx="88482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873">
                <a:solidFill>
                  <a:schemeClr val="dk1"/>
                </a:solidFill>
              </a:rPr>
              <a:t>수동적인 웹 크롤링으로 인한 영양제 타입 별 데이터가 일정하지 않음</a:t>
            </a:r>
            <a:endParaRPr sz="187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73">
                <a:solidFill>
                  <a:schemeClr val="dk1"/>
                </a:solidFill>
              </a:rPr>
              <a:t>=&gt; 타입 별로 일정한 데이터 수집이 필요하다고 생각합니다.</a:t>
            </a:r>
            <a:endParaRPr sz="1873">
              <a:solidFill>
                <a:schemeClr val="dk1"/>
              </a:solidFill>
            </a:endParaRPr>
          </a:p>
          <a:p>
            <a:pPr indent="-34758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74"/>
              <a:buChar char="●"/>
            </a:pPr>
            <a:r>
              <a:rPr lang="ko" sz="1873">
                <a:solidFill>
                  <a:schemeClr val="dk1"/>
                </a:solidFill>
              </a:rPr>
              <a:t>리뷰 별 맞춤법이 틀린 경우가 있어서 키워드 분류 정확도가 떨어짐</a:t>
            </a:r>
            <a:endParaRPr sz="187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73">
                <a:solidFill>
                  <a:schemeClr val="dk1"/>
                </a:solidFill>
              </a:rPr>
              <a:t>=&gt; 맞춤법이 틀린 경우는 결측치로 처리 할 필요가 있다고 생각합니다.</a:t>
            </a:r>
            <a:endParaRPr sz="1873">
              <a:solidFill>
                <a:schemeClr val="dk1"/>
              </a:solidFill>
            </a:endParaRPr>
          </a:p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424425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한계점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ko" sz="1865"/>
              <a:t>프로젝트 개요</a:t>
            </a:r>
            <a:endParaRPr sz="1865"/>
          </a:p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ko" sz="1865"/>
              <a:t>프로젝트 과정</a:t>
            </a:r>
            <a:endParaRPr sz="1865"/>
          </a:p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ko" sz="1865"/>
              <a:t>프로젝트 내용</a:t>
            </a:r>
            <a:endParaRPr sz="1865"/>
          </a:p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ko" sz="1865"/>
              <a:t>EDA </a:t>
            </a:r>
            <a:endParaRPr sz="1865"/>
          </a:p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ko" sz="1865"/>
              <a:t>결론</a:t>
            </a:r>
            <a:endParaRPr sz="1865"/>
          </a:p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ko" sz="1865"/>
              <a:t>한계점</a:t>
            </a:r>
            <a:endParaRPr sz="1865"/>
          </a:p>
          <a:p>
            <a:pPr indent="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75625" y="291325"/>
            <a:ext cx="72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목차</a:t>
            </a:r>
            <a:endParaRPr b="1" sz="2600"/>
          </a:p>
        </p:txBody>
      </p:sp>
      <p:sp>
        <p:nvSpPr>
          <p:cNvPr id="62" name="Google Shape;62;p14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75" y="3072294"/>
            <a:ext cx="4916075" cy="101623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475625" y="291325"/>
            <a:ext cx="72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00"/>
              <a:t>프로젝트 </a:t>
            </a:r>
            <a:r>
              <a:rPr b="1" lang="ko" sz="2600"/>
              <a:t>개요</a:t>
            </a:r>
            <a:endParaRPr b="1" sz="2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840" y="2011106"/>
            <a:ext cx="5656209" cy="123728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03175" y="4182025"/>
            <a:ext cx="5901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코로나로 인해 면역력 등 건강에 대한 관심 증가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→ 다양한 연령층에서 영양제와 같은 보충제에 대한 관심 증가</a:t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" y="922539"/>
            <a:ext cx="6049025" cy="107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75625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과정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네이버 스토어 리뷰 데이터 수집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전처리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영양제 타입 별로 데이터 결합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형태소 분석 및 EDA 분석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시각화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분석된 내용을 토대로 인사이트 도출 및 제안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01350" y="1787425"/>
            <a:ext cx="82233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600"/>
              <a:t>&lt;</a:t>
            </a:r>
            <a:r>
              <a:rPr lang="ko" sz="1600">
                <a:solidFill>
                  <a:schemeClr val="dk1"/>
                </a:solidFill>
              </a:rPr>
              <a:t>Type 종류</a:t>
            </a:r>
            <a:r>
              <a:rPr lang="ko" sz="1600">
                <a:solidFill>
                  <a:schemeClr val="dk1"/>
                </a:solidFill>
              </a:rPr>
              <a:t>&gt;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엽산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철분제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멀티비타민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오메가3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프로바이오틱스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밀크씨슬</a:t>
            </a:r>
            <a:endParaRPr sz="16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4490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내용</a:t>
            </a:r>
            <a:endParaRPr b="1"/>
          </a:p>
        </p:txBody>
      </p:sp>
      <p:sp>
        <p:nvSpPr>
          <p:cNvPr id="86" name="Google Shape;86;p17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98702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영양제를 판매하는 브랜드의 네이버 스토어에서 판매량이 많은 제품들의 리뷰를 수집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네이버 스토어에 창설된 브랜드 리뷰만 추출하고 영양제 Type 별로 분석한 결과 입니다.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4490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내용</a:t>
            </a:r>
            <a:endParaRPr b="1"/>
          </a:p>
        </p:txBody>
      </p:sp>
      <p:sp>
        <p:nvSpPr>
          <p:cNvPr id="93" name="Google Shape;93;p18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80000" y="1374075"/>
            <a:ext cx="8784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리뷰 및 평점을 통한 소비자 분석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6개 타입 별 Twitter 키워드 추출을 통한 소비자 리뷰의 핵심 키워드 도출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코로나 이전, 이후 데이터 별 판매량 예측 및 분석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코로나 이후 소비자 리뷰 패턴의 변화 분석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=&gt; 코로나 이후 소비자들의 패턴을 분석하고 키워드를 통해 소비자가 원하는 핵심적인 부분을 파악함으로써 마케팅 및 판매 전략에 적극적으로 활용 가능할</a:t>
            </a:r>
            <a:r>
              <a:rPr b="1" lang="ko" sz="1700"/>
              <a:t> </a:t>
            </a:r>
            <a:r>
              <a:rPr b="1" lang="ko" sz="1700"/>
              <a:t>것입니다.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00" name="Google Shape;100;p19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034825"/>
            <a:ext cx="77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가설 1 : 코로나 이후 판매량이 늘어 리뷰 수가 증가했을 것이다.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1358825"/>
            <a:ext cx="77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데이터를 연도 별로 나누어 리뷰 수 분석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17750" y="1814575"/>
            <a:ext cx="3187975" cy="3238600"/>
            <a:chOff x="533850" y="1803000"/>
            <a:chExt cx="3187975" cy="3238600"/>
          </a:xfrm>
        </p:grpSpPr>
        <p:pic>
          <p:nvPicPr>
            <p:cNvPr id="104" name="Google Shape;10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3850" y="1853625"/>
              <a:ext cx="3187975" cy="3187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19"/>
            <p:cNvCxnSpPr/>
            <p:nvPr/>
          </p:nvCxnSpPr>
          <p:spPr>
            <a:xfrm rot="10800000">
              <a:off x="2808700" y="1803000"/>
              <a:ext cx="0" cy="2924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9"/>
          <p:cNvSpPr txBox="1"/>
          <p:nvPr/>
        </p:nvSpPr>
        <p:spPr>
          <a:xfrm>
            <a:off x="4853375" y="1714900"/>
            <a:ext cx="40455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국내 코로나-19 최초 발병 시기인 2020년 을 기준으로 영양제 리뷰수가 급격하게 증가한 것을 볼 수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코로나가 장기화 된 2021년 리뷰수가 가장 많았다.</a:t>
            </a:r>
            <a:br>
              <a:rPr lang="ko"/>
            </a:br>
            <a:r>
              <a:rPr lang="ko"/>
              <a:t>→ 최신순으로 데이터를 수집하여 2022년 데이터가 많기 때문에 추가 분석 필요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375" y="2253825"/>
            <a:ext cx="1173800" cy="22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882825" y="3849150"/>
            <a:ext cx="404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코로나가 장기화됨에 따라 면역력을 키우기 위해 다양한 영양제의 수요가 증가하고 있다.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14" name="Google Shape;114;p20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882425"/>
            <a:ext cx="77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가설 1 : 코로나 이후 </a:t>
            </a:r>
            <a:r>
              <a:rPr lang="ko"/>
              <a:t>판매량이 늘어 리뷰 수가 증가했을 것이다.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1206425"/>
            <a:ext cx="8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 전 2년간의 wordcloud &gt; </a:t>
            </a:r>
            <a:r>
              <a:rPr lang="ko">
                <a:solidFill>
                  <a:schemeClr val="dk1"/>
                </a:solidFill>
              </a:rPr>
              <a:t>['솔','아주','좀','습','저','배송','포장','구매','주문', '제품','먹기','것'] 제거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37" y="1590550"/>
            <a:ext cx="4129875" cy="21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223375" y="3634900"/>
            <a:ext cx="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2018년</a:t>
            </a:r>
            <a:endParaRPr b="1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75" y="1646425"/>
            <a:ext cx="4021050" cy="20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414900" y="3634900"/>
            <a:ext cx="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2019년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717225" y="4313575"/>
            <a:ext cx="78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747975" y="3942825"/>
            <a:ext cx="7756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엽산 리뷰 데이터가 가장 많기 때문에 관련 단어인 [엽산, 임신, 준비]가 많은 비율을 차지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엽산 데이터를 제외하고 분석했을 때, [가격, 항상, 효과, 계속, 추천]이 많은 비율을 차지</a:t>
            </a:r>
            <a:br>
              <a:rPr lang="ko"/>
            </a:br>
            <a:r>
              <a:rPr lang="ko"/>
              <a:t>→  합리적인 가격과 어느 정도 효과를 본 영양제를 지속적으로 구매한다고 볼 수 있다.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 전의 리뷰 데이터 차이는 크게 보이지 않음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34650" y="2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EDA </a:t>
            </a:r>
            <a:endParaRPr b="1"/>
          </a:p>
        </p:txBody>
      </p:sp>
      <p:sp>
        <p:nvSpPr>
          <p:cNvPr id="128" name="Google Shape;128;p21"/>
          <p:cNvSpPr/>
          <p:nvPr/>
        </p:nvSpPr>
        <p:spPr>
          <a:xfrm>
            <a:off x="198900" y="291325"/>
            <a:ext cx="1128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882425"/>
            <a:ext cx="77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가설 1 : 코로나 이후 판매량이 늘어 리뷰 수가 증가했을 것이다.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11700" y="1206425"/>
            <a:ext cx="86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 후 2년간의 wordcloud </a:t>
            </a:r>
            <a:r>
              <a:rPr lang="ko">
                <a:solidFill>
                  <a:schemeClr val="dk1"/>
                </a:solidFill>
              </a:rPr>
              <a:t>&gt; ['솔','아주','좀','습','저','배송','포장','구매','주문', '제품','먹기','것'] 제거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175" y="1617354"/>
            <a:ext cx="4057745" cy="20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223375" y="3634900"/>
            <a:ext cx="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2020년</a:t>
            </a:r>
            <a:endParaRPr b="1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0" y="1617354"/>
            <a:ext cx="4057702" cy="20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334150" y="3634900"/>
            <a:ext cx="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2021년</a:t>
            </a:r>
            <a:endParaRPr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133200" y="3999900"/>
            <a:ext cx="8877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엽산의 데이터가 가장 많지만 코로나가 장기화된 2021년의 경우 이와 관련된 단어 비율이 줄어들었다.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2021년의 경우 다른 년도 데이터와 다르게 [효과, 비타민, 항상, 건강] 데이터가 크게 늘어남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코로나가 장기화됨에 따라 면역력 증진을 위한 다양한 영양제의 소비가 늘어 구매 비율이 비슷해 졌기 때문이라고 추정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03339E55045C644A9E8D208226CB5BF" ma:contentTypeVersion="8" ma:contentTypeDescription="새 문서를 만듭니다." ma:contentTypeScope="" ma:versionID="f084bbb7829c0c4847e79bb8576c2512">
  <xsd:schema xmlns:xsd="http://www.w3.org/2001/XMLSchema" xmlns:xs="http://www.w3.org/2001/XMLSchema" xmlns:p="http://schemas.microsoft.com/office/2006/metadata/properties" xmlns:ns2="7ab4a84b-0281-4dd2-b4f7-026aa8c2d20f" targetNamespace="http://schemas.microsoft.com/office/2006/metadata/properties" ma:root="true" ma:fieldsID="b5ab953ee0f1791d6772faf4fe098ff5" ns2:_="">
    <xsd:import namespace="7ab4a84b-0281-4dd2-b4f7-026aa8c2d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4a84b-0281-4dd2-b4f7-026aa8c2d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5A5AD4-D174-4917-B4C6-BCC01988BAD4}"/>
</file>

<file path=customXml/itemProps2.xml><?xml version="1.0" encoding="utf-8"?>
<ds:datastoreItem xmlns:ds="http://schemas.openxmlformats.org/officeDocument/2006/customXml" ds:itemID="{4C32E036-3296-44E9-87C5-16D3E285769C}"/>
</file>

<file path=customXml/itemProps3.xml><?xml version="1.0" encoding="utf-8"?>
<ds:datastoreItem xmlns:ds="http://schemas.openxmlformats.org/officeDocument/2006/customXml" ds:itemID="{5FBD6491-B847-4BF9-8D2E-A338ACC91E0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0x010100003339E55045C644A9E8D208226CB5BF</vt:lpwstr>
  </property>
</Properties>
</file>