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076138220" r:id="rId3"/>
    <p:sldId id="2076138265" r:id="rId4"/>
    <p:sldId id="2076138272" r:id="rId5"/>
    <p:sldId id="2076138266" r:id="rId6"/>
    <p:sldId id="2076138267" r:id="rId7"/>
    <p:sldId id="2076138268" r:id="rId8"/>
    <p:sldId id="2076138269" r:id="rId9"/>
    <p:sldId id="2076138270" r:id="rId10"/>
    <p:sldId id="2076138271" r:id="rId11"/>
    <p:sldId id="2076138264"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895DA-D264-4618-BDC4-2C91520A14E7}" v="29" dt="2022-07-07T13:25:58.627"/>
    <p1510:client id="{40980138-4A7C-4EB9-8405-D2D4800E93C1}" v="8" dt="2022-07-07T15:17:27.197"/>
    <p1510:client id="{894FA118-93F0-4BFF-9862-EEE43BE67894}" v="11" dt="2022-07-07T13:04:29.767"/>
    <p1510:client id="{B967E4DE-2B34-4B6C-A9F1-B46694043144}" v="57" dt="2022-07-07T14:57:01.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60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E297D-3AB5-4982-9C3F-43FF08EF008B}"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658CA-E7BC-464F-A5B0-FDB85E10AAF9}" type="slidenum">
              <a:rPr lang="en-US" smtClean="0"/>
              <a:t>‹#›</a:t>
            </a:fld>
            <a:endParaRPr lang="en-US"/>
          </a:p>
        </p:txBody>
      </p:sp>
    </p:spTree>
    <p:extLst>
      <p:ext uri="{BB962C8B-B14F-4D97-AF65-F5344CB8AC3E}">
        <p14:creationId xmlns:p14="http://schemas.microsoft.com/office/powerpoint/2010/main" val="120654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615242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4252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8651568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6372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66104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409486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079216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672307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892953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118741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082461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707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078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532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984296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22202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533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4"/>
            <a:ext cx="11306469" cy="215444"/>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85542"/>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33199908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373426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6235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85130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015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7618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8499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63000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37879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032424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8056339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615575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3647926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12084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4593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8136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06522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980411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79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687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47807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5827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174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4449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14130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571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0743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78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25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1731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659915282"/>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349354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09304456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7768458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65080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2452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030158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302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2372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755522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242731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901772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59641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895767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4402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2000489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3532411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565312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102863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781776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7692717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956135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439515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73649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527873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555283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9516251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729834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24132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607108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8450253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66568967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185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147504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1669743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51689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0195848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91456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244654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41525388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0239499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3438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037318021"/>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14626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89277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09390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2022281769"/>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32734715"/>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000358192"/>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73557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7417649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40582800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516127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370310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38761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7284928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3072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37520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91162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135358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38093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81161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232284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7616606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67704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50203742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2363613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44270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linkedin.com/in/chris-joakim-4859b89"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joakim" TargetMode="External"/><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azure/cosmos-db/"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azure-sdk-for-js/tree/main/sdk/cosmosdb/cosmos" TargetMode="External"/><Relationship Id="rId2" Type="http://schemas.openxmlformats.org/officeDocument/2006/relationships/hyperlink" Target="https://github.com/Azure/azure-sdk-for-js" TargetMode="External"/><Relationship Id="rId1" Type="http://schemas.openxmlformats.org/officeDocument/2006/relationships/slideLayout" Target="../slideLayouts/slideLayout114.xml"/><Relationship Id="rId4" Type="http://schemas.openxmlformats.org/officeDocument/2006/relationships/hyperlink" Target="https://www.npmjs.com/package/@azure/cos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A0438-699A-4803-ACE7-249E3D6C21A7}"/>
              </a:ext>
            </a:extLst>
          </p:cNvPr>
          <p:cNvSpPr>
            <a:spLocks noGrp="1"/>
          </p:cNvSpPr>
          <p:nvPr>
            <p:ph type="title"/>
          </p:nvPr>
        </p:nvSpPr>
        <p:spPr>
          <a:xfrm>
            <a:off x="584200" y="1361260"/>
            <a:ext cx="9144000" cy="1231106"/>
          </a:xfrm>
        </p:spPr>
        <p:txBody>
          <a:bodyPr/>
          <a:lstStyle/>
          <a:p>
            <a:r>
              <a:rPr lang="en-US" sz="4000" b="0" dirty="0">
                <a:solidFill>
                  <a:schemeClr val="tx1"/>
                </a:solidFill>
                <a:effectLst/>
                <a:latin typeface="+mn-lt"/>
              </a:rPr>
              <a:t>Azure Cosmos DB web apps</a:t>
            </a:r>
            <a:br>
              <a:rPr lang="en-US" sz="4000" b="0" dirty="0">
                <a:solidFill>
                  <a:schemeClr val="tx1"/>
                </a:solidFill>
                <a:effectLst/>
                <a:latin typeface="+mn-lt"/>
              </a:rPr>
            </a:br>
            <a:r>
              <a:rPr lang="en-US" sz="4000" b="0" dirty="0">
                <a:solidFill>
                  <a:schemeClr val="tx1"/>
                </a:solidFill>
                <a:effectLst/>
                <a:latin typeface="+mn-lt"/>
              </a:rPr>
              <a:t>with Node.js and TypeScript</a:t>
            </a:r>
            <a:endParaRPr lang="en-US" dirty="0">
              <a:solidFill>
                <a:schemeClr val="tx1"/>
              </a:solidFill>
            </a:endParaRPr>
          </a:p>
        </p:txBody>
      </p:sp>
      <p:sp>
        <p:nvSpPr>
          <p:cNvPr id="5" name="Text Placeholder 4">
            <a:extLst>
              <a:ext uri="{FF2B5EF4-FFF2-40B4-BE49-F238E27FC236}">
                <a16:creationId xmlns:a16="http://schemas.microsoft.com/office/drawing/2014/main" id="{3E494F2E-BB79-4B86-A73D-0A74055360F0}"/>
              </a:ext>
            </a:extLst>
          </p:cNvPr>
          <p:cNvSpPr>
            <a:spLocks noGrp="1"/>
          </p:cNvSpPr>
          <p:nvPr>
            <p:ph type="body" sz="quarter" idx="12"/>
          </p:nvPr>
        </p:nvSpPr>
        <p:spPr>
          <a:xfrm>
            <a:off x="584200" y="2981739"/>
            <a:ext cx="9144000" cy="1394715"/>
          </a:xfrm>
        </p:spPr>
        <p:txBody>
          <a:bodyPr/>
          <a:lstStyle/>
          <a:p>
            <a:endParaRPr lang="en-US" dirty="0"/>
          </a:p>
          <a:p>
            <a:r>
              <a:rPr lang="en-US" dirty="0"/>
              <a:t>Chris Joakim, Microsoft, Cosmos DB Global Black Belt (GBB)</a:t>
            </a:r>
          </a:p>
          <a:p>
            <a:r>
              <a:rPr lang="en-US" dirty="0">
                <a:hlinkClick r:id="rId2"/>
              </a:rPr>
              <a:t>https://www.linkedin.com/in/chris-joakim-4859b89</a:t>
            </a:r>
            <a:endParaRPr lang="en-US" dirty="0"/>
          </a:p>
          <a:p>
            <a:r>
              <a:rPr lang="en-US" dirty="0"/>
              <a:t> </a:t>
            </a:r>
          </a:p>
          <a:p>
            <a:endParaRPr lang="en-US" dirty="0"/>
          </a:p>
        </p:txBody>
      </p:sp>
      <p:pic>
        <p:nvPicPr>
          <p:cNvPr id="11" name="Picture 10" descr="Icon&#10;&#10;Description automatically generated">
            <a:extLst>
              <a:ext uri="{FF2B5EF4-FFF2-40B4-BE49-F238E27FC236}">
                <a16:creationId xmlns:a16="http://schemas.microsoft.com/office/drawing/2014/main" id="{4B38226E-FC6F-BE76-79E9-DEF7C3AF7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07467"/>
            <a:ext cx="2783714" cy="1461450"/>
          </a:xfrm>
          <a:prstGeom prst="rect">
            <a:avLst/>
          </a:prstGeom>
        </p:spPr>
      </p:pic>
      <p:pic>
        <p:nvPicPr>
          <p:cNvPr id="2" name="Picture 1">
            <a:extLst>
              <a:ext uri="{FF2B5EF4-FFF2-40B4-BE49-F238E27FC236}">
                <a16:creationId xmlns:a16="http://schemas.microsoft.com/office/drawing/2014/main" id="{4DC3A697-3D1F-5F1F-7702-3B8A72D1C290}"/>
              </a:ext>
            </a:extLst>
          </p:cNvPr>
          <p:cNvPicPr>
            <a:picLocks noChangeAspect="1"/>
          </p:cNvPicPr>
          <p:nvPr/>
        </p:nvPicPr>
        <p:blipFill>
          <a:blip r:embed="rId4"/>
          <a:stretch>
            <a:fillRect/>
          </a:stretch>
        </p:blipFill>
        <p:spPr>
          <a:xfrm>
            <a:off x="4972216" y="4922077"/>
            <a:ext cx="1123784" cy="1149324"/>
          </a:xfrm>
          <a:prstGeom prst="rect">
            <a:avLst/>
          </a:prstGeom>
        </p:spPr>
      </p:pic>
      <p:pic>
        <p:nvPicPr>
          <p:cNvPr id="7" name="Picture 6">
            <a:extLst>
              <a:ext uri="{FF2B5EF4-FFF2-40B4-BE49-F238E27FC236}">
                <a16:creationId xmlns:a16="http://schemas.microsoft.com/office/drawing/2014/main" id="{C5E7678D-78E1-180F-0504-F1CD2EB28948}"/>
              </a:ext>
            </a:extLst>
          </p:cNvPr>
          <p:cNvPicPr>
            <a:picLocks noChangeAspect="1"/>
          </p:cNvPicPr>
          <p:nvPr/>
        </p:nvPicPr>
        <p:blipFill>
          <a:blip r:embed="rId5"/>
          <a:stretch>
            <a:fillRect/>
          </a:stretch>
        </p:blipFill>
        <p:spPr>
          <a:xfrm>
            <a:off x="2727599" y="4969228"/>
            <a:ext cx="1645054" cy="1055023"/>
          </a:xfrm>
          <a:prstGeom prst="rect">
            <a:avLst/>
          </a:prstGeom>
        </p:spPr>
      </p:pic>
    </p:spTree>
    <p:extLst>
      <p:ext uri="{BB962C8B-B14F-4D97-AF65-F5344CB8AC3E}">
        <p14:creationId xmlns:p14="http://schemas.microsoft.com/office/powerpoint/2010/main" val="305464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Wrap Up and Links</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152657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pPr marL="457200" indent="-457200">
              <a:buFont typeface="Arial" panose="020B0604020202020204" pitchFamily="34" charset="0"/>
              <a:buChar char="•"/>
            </a:pPr>
            <a:endParaRPr lang="en-US" sz="2800" b="0" dirty="0">
              <a:solidFill>
                <a:srgbClr val="000000"/>
              </a:solidFill>
              <a:effectLst/>
            </a:endParaRP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0422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B0B99EF-AA7B-47BE-944B-97BCFE08EEB3}"/>
              </a:ext>
            </a:extLst>
          </p:cNvPr>
          <p:cNvSpPr txBox="1">
            <a:spLocks/>
          </p:cNvSpPr>
          <p:nvPr/>
        </p:nvSpPr>
        <p:spPr>
          <a:xfrm>
            <a:off x="584200" y="2425780"/>
            <a:ext cx="9144000" cy="294208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b="1" dirty="0">
                <a:solidFill>
                  <a:srgbClr val="FFFFFF"/>
                </a:solidFill>
                <a:latin typeface="Segoe UI" panose="020B0502040204020203" pitchFamily="34" charset="0"/>
              </a:rPr>
              <a:t>Thank you!</a:t>
            </a:r>
          </a:p>
          <a:p>
            <a:endParaRPr lang="en-US" b="1" dirty="0">
              <a:solidFill>
                <a:srgbClr val="FFFFFF"/>
              </a:solidFill>
              <a:latin typeface="Segoe UI" panose="020B0502040204020203" pitchFamily="34" charset="0"/>
            </a:endParaRPr>
          </a:p>
          <a:p>
            <a:endParaRPr lang="en-US" b="1" dirty="0">
              <a:solidFill>
                <a:srgbClr val="FFFFFF"/>
              </a:solidFill>
              <a:latin typeface="Segoe UI" panose="020B0502040204020203" pitchFamily="34" charset="0"/>
            </a:endParaRPr>
          </a:p>
          <a:p>
            <a:r>
              <a:rPr lang="en-US" b="1" dirty="0">
                <a:solidFill>
                  <a:srgbClr val="FFFFFF"/>
                </a:solidFill>
                <a:latin typeface="Segoe UI" panose="020B0502040204020203" pitchFamily="34" charset="0"/>
              </a:rPr>
              <a:t>Questions?</a:t>
            </a:r>
            <a:endParaRPr lang="en-US" dirty="0"/>
          </a:p>
        </p:txBody>
      </p:sp>
    </p:spTree>
    <p:extLst>
      <p:ext uri="{BB962C8B-B14F-4D97-AF65-F5344CB8AC3E}">
        <p14:creationId xmlns:p14="http://schemas.microsoft.com/office/powerpoint/2010/main" val="14591960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Presentation Outline</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863804"/>
            <a:ext cx="10081178" cy="37425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Meet Chris</a:t>
            </a:r>
          </a:p>
          <a:p>
            <a:pPr marL="457200" indent="-457200">
              <a:buFont typeface="Arial" panose="020B0604020202020204" pitchFamily="34" charset="0"/>
              <a:buChar char="•"/>
            </a:pPr>
            <a:r>
              <a:rPr lang="en-US" sz="2800" b="0" dirty="0">
                <a:solidFill>
                  <a:srgbClr val="000000"/>
                </a:solidFill>
                <a:effectLst/>
              </a:rPr>
              <a:t>Meet Azure Cosmos DB</a:t>
            </a:r>
          </a:p>
          <a:p>
            <a:pPr marL="457200" indent="-457200">
              <a:buFont typeface="Arial" panose="020B0604020202020204" pitchFamily="34" charset="0"/>
              <a:buChar char="•"/>
            </a:pPr>
            <a:r>
              <a:rPr lang="en-US" sz="2800" b="0" dirty="0">
                <a:solidFill>
                  <a:srgbClr val="000000"/>
                </a:solidFill>
                <a:effectLst/>
              </a:rPr>
              <a:t>The Azure Cosmos DB JavaScript/TypeScript SDK</a:t>
            </a:r>
          </a:p>
          <a:p>
            <a:pPr marL="457200" indent="-457200">
              <a:buFont typeface="Arial" panose="020B0604020202020204" pitchFamily="34" charset="0"/>
              <a:buChar char="•"/>
            </a:pPr>
            <a:r>
              <a:rPr lang="en-US" sz="2800" b="0" dirty="0">
                <a:solidFill>
                  <a:srgbClr val="000000"/>
                </a:solidFill>
                <a:effectLst/>
              </a:rPr>
              <a:t>Why TypeScript?</a:t>
            </a:r>
          </a:p>
          <a:p>
            <a:pPr marL="457200" indent="-457200">
              <a:buFont typeface="Arial" panose="020B0604020202020204" pitchFamily="34" charset="0"/>
              <a:buChar char="•"/>
            </a:pPr>
            <a:r>
              <a:rPr lang="en-US" sz="2800" b="0" dirty="0">
                <a:solidFill>
                  <a:srgbClr val="000000"/>
                </a:solidFill>
                <a:effectLst/>
              </a:rPr>
              <a:t>The </a:t>
            </a:r>
            <a:r>
              <a:rPr lang="en-US" sz="2800" b="0" dirty="0" err="1">
                <a:solidFill>
                  <a:srgbClr val="000000"/>
                </a:solidFill>
                <a:effectLst/>
              </a:rPr>
              <a:t>azu-js</a:t>
            </a:r>
            <a:r>
              <a:rPr lang="en-US" sz="2800" b="0" dirty="0">
                <a:solidFill>
                  <a:srgbClr val="000000"/>
                </a:solidFill>
                <a:effectLst/>
              </a:rPr>
              <a:t> Package @ NPM</a:t>
            </a:r>
          </a:p>
          <a:p>
            <a:pPr marL="457200" indent="-457200">
              <a:buFont typeface="Arial" panose="020B0604020202020204" pitchFamily="34" charset="0"/>
              <a:buChar char="•"/>
            </a:pPr>
            <a:r>
              <a:rPr lang="en-US" sz="2800" b="0" dirty="0">
                <a:solidFill>
                  <a:srgbClr val="000000"/>
                </a:solidFill>
                <a:effectLst/>
              </a:rPr>
              <a:t>The TypeScript/Express/Cosmos DB Web Application - code walkthrough and demo</a:t>
            </a:r>
          </a:p>
          <a:p>
            <a:pPr marL="457200" indent="-457200">
              <a:buFont typeface="Arial" panose="020B0604020202020204" pitchFamily="34" charset="0"/>
              <a:buChar char="•"/>
            </a:pPr>
            <a:r>
              <a:rPr lang="en-US" sz="2800" b="0" dirty="0">
                <a:solidFill>
                  <a:srgbClr val="000000"/>
                </a:solidFill>
                <a:effectLst/>
              </a:rPr>
              <a:t>Wrap up - Links and Other Repos of Interest</a:t>
            </a: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32985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Meet Chris</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259731"/>
            <a:ext cx="10081178" cy="503522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b="0" dirty="0">
                <a:solidFill>
                  <a:srgbClr val="000000"/>
                </a:solidFill>
                <a:effectLst/>
              </a:rPr>
              <a:t>2021 - </a:t>
            </a:r>
            <a:r>
              <a:rPr lang="en-US" sz="2400" b="1" dirty="0">
                <a:solidFill>
                  <a:srgbClr val="000000"/>
                </a:solidFill>
                <a:effectLst/>
              </a:rPr>
              <a:t>Microsoft - Cosmos DB Global Black Belt (GBB)</a:t>
            </a:r>
          </a:p>
          <a:p>
            <a:pPr marL="342900" indent="-342900">
              <a:buFont typeface="Arial" panose="020B0604020202020204" pitchFamily="34" charset="0"/>
              <a:buChar char="•"/>
            </a:pPr>
            <a:r>
              <a:rPr lang="en-US" sz="2400" b="0" dirty="0">
                <a:solidFill>
                  <a:srgbClr val="000000"/>
                </a:solidFill>
                <a:effectLst/>
              </a:rPr>
              <a:t>2016 - Microsoft - Cloud Solution Architect</a:t>
            </a:r>
          </a:p>
          <a:p>
            <a:pPr marL="342900" indent="-342900">
              <a:buFont typeface="Arial" panose="020B0604020202020204" pitchFamily="34" charset="0"/>
              <a:buChar char="•"/>
            </a:pPr>
            <a:r>
              <a:rPr lang="en-US" sz="2400" b="0" dirty="0">
                <a:solidFill>
                  <a:srgbClr val="000000"/>
                </a:solidFill>
                <a:effectLst/>
              </a:rPr>
              <a:t>1986 - 2016 - Software Developer, CTO, Owner</a:t>
            </a:r>
          </a:p>
          <a:p>
            <a:pPr marL="342900" indent="-342900">
              <a:buFont typeface="Arial" panose="020B0604020202020204" pitchFamily="34" charset="0"/>
              <a:buChar char="•"/>
            </a:pPr>
            <a:r>
              <a:rPr lang="en-US" sz="2400" b="0" dirty="0">
                <a:solidFill>
                  <a:srgbClr val="000000"/>
                </a:solidFill>
                <a:effectLst/>
              </a:rPr>
              <a:t>Languages: </a:t>
            </a:r>
            <a:r>
              <a:rPr lang="en-US" sz="2000" b="0" dirty="0">
                <a:solidFill>
                  <a:srgbClr val="000000"/>
                </a:solidFill>
                <a:effectLst/>
              </a:rPr>
              <a:t>COBOL -&gt; Smalltalk -&gt; Java -&gt; Ruby on Rails (</a:t>
            </a:r>
            <a:r>
              <a:rPr lang="en-US" sz="2000" b="0" dirty="0" err="1">
                <a:solidFill>
                  <a:srgbClr val="000000"/>
                </a:solidFill>
                <a:effectLst/>
              </a:rPr>
              <a:t>RoR</a:t>
            </a:r>
            <a:r>
              <a:rPr lang="en-US" sz="2000" b="0" dirty="0">
                <a:solidFill>
                  <a:srgbClr val="000000"/>
                </a:solidFill>
                <a:effectLst/>
              </a:rPr>
              <a:t>) -&gt; Node.js (MEAN) -&gt; Python -&gt; TypeScript.   Use </a:t>
            </a:r>
            <a:r>
              <a:rPr lang="en-US" sz="2000" b="1" dirty="0" err="1">
                <a:solidFill>
                  <a:srgbClr val="000000"/>
                </a:solidFill>
                <a:effectLst/>
              </a:rPr>
              <a:t>CoffeeScript</a:t>
            </a:r>
            <a:r>
              <a:rPr lang="en-US" sz="2000" b="0" dirty="0">
                <a:solidFill>
                  <a:srgbClr val="000000"/>
                </a:solidFill>
                <a:effectLst/>
              </a:rPr>
              <a:t> with </a:t>
            </a:r>
            <a:r>
              <a:rPr lang="en-US" sz="2000" b="0" dirty="0" err="1">
                <a:solidFill>
                  <a:srgbClr val="000000"/>
                </a:solidFill>
                <a:effectLst/>
              </a:rPr>
              <a:t>RoR</a:t>
            </a:r>
            <a:r>
              <a:rPr lang="en-US" sz="2000" b="0" dirty="0">
                <a:solidFill>
                  <a:srgbClr val="000000"/>
                </a:solidFill>
                <a:effectLst/>
              </a:rPr>
              <a:t> and the MEAN stack.</a:t>
            </a:r>
          </a:p>
          <a:p>
            <a:pPr marL="342900" indent="-342900">
              <a:buFont typeface="Arial" panose="020B0604020202020204" pitchFamily="34" charset="0"/>
              <a:buChar char="•"/>
            </a:pPr>
            <a:r>
              <a:rPr lang="en-US" sz="2400" b="0" dirty="0">
                <a:solidFill>
                  <a:srgbClr val="000000"/>
                </a:solidFill>
                <a:effectLst/>
              </a:rPr>
              <a:t>Databases: </a:t>
            </a:r>
            <a:r>
              <a:rPr lang="en-US" sz="2000" b="0" dirty="0">
                <a:solidFill>
                  <a:srgbClr val="000000"/>
                </a:solidFill>
                <a:effectLst/>
              </a:rPr>
              <a:t>IMS/DB, Relational (DB2, MySQL, PostgreSQL), </a:t>
            </a:r>
            <a:r>
              <a:rPr lang="en-US" sz="2000" b="1" dirty="0">
                <a:solidFill>
                  <a:srgbClr val="000000"/>
                </a:solidFill>
                <a:effectLst/>
              </a:rPr>
              <a:t>MongoDB (2008),</a:t>
            </a:r>
            <a:r>
              <a:rPr lang="en-US" sz="2000" dirty="0">
                <a:solidFill>
                  <a:srgbClr val="000000"/>
                </a:solidFill>
                <a:effectLst/>
              </a:rPr>
              <a:t> -&gt;</a:t>
            </a:r>
            <a:r>
              <a:rPr lang="en-US" sz="2000" b="1" dirty="0">
                <a:solidFill>
                  <a:srgbClr val="000000"/>
                </a:solidFill>
                <a:effectLst/>
              </a:rPr>
              <a:t> Cosmos DB (2017)</a:t>
            </a:r>
          </a:p>
          <a:p>
            <a:pPr marL="342900" indent="-342900">
              <a:buFont typeface="Arial" panose="020B0604020202020204" pitchFamily="34" charset="0"/>
              <a:buChar char="•"/>
            </a:pPr>
            <a:r>
              <a:rPr lang="en-US" sz="2400" b="0" dirty="0">
                <a:solidFill>
                  <a:srgbClr val="000000"/>
                </a:solidFill>
                <a:effectLst/>
              </a:rPr>
              <a:t>Preferences: Dynamic Languages and </a:t>
            </a:r>
            <a:r>
              <a:rPr lang="en-US" sz="2400" b="0" dirty="0" err="1">
                <a:solidFill>
                  <a:srgbClr val="000000"/>
                </a:solidFill>
                <a:effectLst/>
              </a:rPr>
              <a:t>Schemaless</a:t>
            </a:r>
            <a:r>
              <a:rPr lang="en-US" sz="2400" b="0" dirty="0">
                <a:solidFill>
                  <a:srgbClr val="000000"/>
                </a:solidFill>
                <a:effectLst/>
              </a:rPr>
              <a:t> JSON-based NoSQL</a:t>
            </a:r>
          </a:p>
          <a:p>
            <a:pPr marL="342900" indent="-342900">
              <a:buFont typeface="Arial" panose="020B0604020202020204" pitchFamily="34" charset="0"/>
              <a:buChar char="•"/>
            </a:pPr>
            <a:r>
              <a:rPr lang="en-US" sz="2400" b="0" dirty="0">
                <a:solidFill>
                  <a:srgbClr val="000000"/>
                </a:solidFill>
                <a:effectLst/>
              </a:rPr>
              <a:t>Davidson/Charlotte, NC, USA</a:t>
            </a:r>
          </a:p>
          <a:p>
            <a:pPr marL="342900" indent="-342900">
              <a:buFont typeface="Arial" panose="020B0604020202020204" pitchFamily="34" charset="0"/>
              <a:buChar char="•"/>
            </a:pPr>
            <a:r>
              <a:rPr lang="en-US" sz="2400" b="0" dirty="0">
                <a:solidFill>
                  <a:srgbClr val="000000"/>
                </a:solidFill>
                <a:effectLst/>
              </a:rPr>
              <a:t>LinkedIn: https://www.linkedin.com/in/chris-joakim-4859b89/</a:t>
            </a:r>
          </a:p>
          <a:p>
            <a:pPr marL="342900" indent="-342900">
              <a:buFont typeface="Arial" panose="020B0604020202020204" pitchFamily="34" charset="0"/>
              <a:buChar char="•"/>
            </a:pPr>
            <a:r>
              <a:rPr lang="en-US" sz="2400" b="0" dirty="0">
                <a:solidFill>
                  <a:srgbClr val="000000"/>
                </a:solidFill>
                <a:effectLst/>
              </a:rPr>
              <a:t>GitHub: </a:t>
            </a:r>
            <a:r>
              <a:rPr lang="en-US" sz="2400" b="0" dirty="0">
                <a:solidFill>
                  <a:srgbClr val="000000"/>
                </a:solidFill>
                <a:effectLst/>
                <a:hlinkClick r:id="rId2"/>
              </a:rPr>
              <a:t>https://github.com/cjoakim</a:t>
            </a:r>
            <a:endParaRPr lang="en-US" sz="2400" dirty="0">
              <a:solidFill>
                <a:srgbClr val="000000"/>
              </a:solidFill>
            </a:endParaRPr>
          </a:p>
          <a:p>
            <a:pPr marL="342900" indent="-342900">
              <a:buFont typeface="Arial" panose="020B0604020202020204" pitchFamily="34" charset="0"/>
              <a:buChar char="•"/>
            </a:pPr>
            <a:r>
              <a:rPr lang="en-US" sz="2400" b="1" dirty="0">
                <a:solidFill>
                  <a:srgbClr val="000000"/>
                </a:solidFill>
                <a:effectLst/>
              </a:rPr>
              <a:t>Why</a:t>
            </a:r>
            <a:r>
              <a:rPr lang="en-US" sz="2400" b="0" dirty="0">
                <a:solidFill>
                  <a:srgbClr val="000000"/>
                </a:solidFill>
                <a:effectLst/>
              </a:rPr>
              <a:t> did I Highlight </a:t>
            </a:r>
            <a:r>
              <a:rPr lang="en-US" sz="2400" b="1" dirty="0" err="1">
                <a:solidFill>
                  <a:srgbClr val="000000"/>
                </a:solidFill>
                <a:effectLst/>
              </a:rPr>
              <a:t>CoffeeScript</a:t>
            </a:r>
            <a:r>
              <a:rPr lang="en-US" sz="2400" b="0" dirty="0">
                <a:solidFill>
                  <a:srgbClr val="000000"/>
                </a:solidFill>
                <a:effectLst/>
              </a:rPr>
              <a:t> and </a:t>
            </a:r>
            <a:r>
              <a:rPr lang="en-US" sz="2400" b="1" dirty="0">
                <a:solidFill>
                  <a:srgbClr val="000000"/>
                </a:solidFill>
                <a:effectLst/>
              </a:rPr>
              <a:t>MongoDB</a:t>
            </a:r>
            <a:r>
              <a:rPr lang="en-US" sz="2400" b="1" dirty="0">
                <a:solidFill>
                  <a:srgbClr val="000000"/>
                </a:solidFill>
              </a:rPr>
              <a:t> &amp;</a:t>
            </a:r>
            <a:r>
              <a:rPr lang="en-US" sz="2400" b="1" dirty="0">
                <a:solidFill>
                  <a:srgbClr val="000000"/>
                </a:solidFill>
                <a:effectLst/>
              </a:rPr>
              <a:t> Cosmos DB?</a:t>
            </a: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8377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Meet Azure Cosmos DB</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788474" y="1139756"/>
            <a:ext cx="10746597" cy="546611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solidFill>
                  <a:srgbClr val="000000"/>
                </a:solidFill>
              </a:rPr>
              <a:t>Cloud-Native family of NoSQL Databases</a:t>
            </a:r>
          </a:p>
          <a:p>
            <a:pPr marL="800083" lvl="1" indent="-342900">
              <a:buFont typeface="Arial" panose="020B0604020202020204" pitchFamily="34" charset="0"/>
              <a:buChar char="•"/>
            </a:pPr>
            <a:r>
              <a:rPr lang="en-US" sz="2400" dirty="0">
                <a:solidFill>
                  <a:srgbClr val="000000"/>
                </a:solidFill>
              </a:rPr>
              <a:t>Born in the cloud</a:t>
            </a:r>
          </a:p>
          <a:p>
            <a:pPr marL="800083" lvl="1" indent="-342900">
              <a:buFont typeface="Arial" panose="020B0604020202020204" pitchFamily="34" charset="0"/>
              <a:buChar char="•"/>
            </a:pPr>
            <a:r>
              <a:rPr lang="en-US" sz="2400" dirty="0">
                <a:solidFill>
                  <a:srgbClr val="000000"/>
                </a:solidFill>
              </a:rPr>
              <a:t>High Performance – single-digit </a:t>
            </a:r>
            <a:r>
              <a:rPr lang="en-US" sz="2400" dirty="0" err="1">
                <a:solidFill>
                  <a:srgbClr val="000000"/>
                </a:solidFill>
              </a:rPr>
              <a:t>ms</a:t>
            </a:r>
            <a:r>
              <a:rPr lang="en-US" sz="2400" dirty="0">
                <a:solidFill>
                  <a:srgbClr val="000000"/>
                </a:solidFill>
              </a:rPr>
              <a:t> queries</a:t>
            </a:r>
          </a:p>
          <a:p>
            <a:pPr marL="800083" lvl="1" indent="-342900">
              <a:buFont typeface="Arial" panose="020B0604020202020204" pitchFamily="34" charset="0"/>
              <a:buChar char="•"/>
            </a:pPr>
            <a:r>
              <a:rPr lang="en-US" sz="2400" dirty="0">
                <a:solidFill>
                  <a:srgbClr val="000000"/>
                </a:solidFill>
              </a:rPr>
              <a:t>High Availability – multiple copies of your data, 99.99 to 99.999% SLA</a:t>
            </a:r>
          </a:p>
          <a:p>
            <a:pPr marL="800083" lvl="1" indent="-342900">
              <a:buFont typeface="Arial" panose="020B0604020202020204" pitchFamily="34" charset="0"/>
              <a:buChar char="•"/>
            </a:pPr>
            <a:r>
              <a:rPr lang="en-US" sz="2400" dirty="0">
                <a:solidFill>
                  <a:srgbClr val="000000"/>
                </a:solidFill>
              </a:rPr>
              <a:t>Globally Replicated, on the high-speed Azure fiber network</a:t>
            </a:r>
          </a:p>
          <a:p>
            <a:pPr marL="342900" indent="-342900">
              <a:buFont typeface="Arial" panose="020B0604020202020204" pitchFamily="34" charset="0"/>
              <a:buChar char="•"/>
            </a:pPr>
            <a:r>
              <a:rPr lang="en-US" sz="2400" dirty="0">
                <a:solidFill>
                  <a:srgbClr val="000000"/>
                </a:solidFill>
                <a:effectLst/>
              </a:rPr>
              <a:t>APIs: </a:t>
            </a:r>
            <a:r>
              <a:rPr lang="en-US" sz="2400" b="1" dirty="0">
                <a:solidFill>
                  <a:srgbClr val="000000"/>
                </a:solidFill>
                <a:effectLst/>
              </a:rPr>
              <a:t>NoSQL</a:t>
            </a:r>
            <a:r>
              <a:rPr lang="en-US" sz="2400" dirty="0">
                <a:solidFill>
                  <a:srgbClr val="000000"/>
                </a:solidFill>
                <a:effectLst/>
              </a:rPr>
              <a:t>, Mongo, Mongo </a:t>
            </a:r>
            <a:r>
              <a:rPr lang="en-US" sz="2400" dirty="0" err="1">
                <a:solidFill>
                  <a:srgbClr val="000000"/>
                </a:solidFill>
                <a:effectLst/>
              </a:rPr>
              <a:t>vCore</a:t>
            </a:r>
            <a:r>
              <a:rPr lang="en-US" sz="2400" dirty="0">
                <a:solidFill>
                  <a:srgbClr val="000000"/>
                </a:solidFill>
                <a:effectLst/>
              </a:rPr>
              <a:t>, Cassandra, Cassandra MI, Gremlin</a:t>
            </a:r>
          </a:p>
          <a:p>
            <a:pPr marL="342900" indent="-342900">
              <a:buFont typeface="Arial" panose="020B0604020202020204" pitchFamily="34" charset="0"/>
              <a:buChar char="•"/>
            </a:pPr>
            <a:r>
              <a:rPr lang="en-US" sz="2400" dirty="0">
                <a:solidFill>
                  <a:srgbClr val="000000"/>
                </a:solidFill>
              </a:rPr>
              <a:t>Dynamic Throughput Model with Request Units (RUs)</a:t>
            </a:r>
          </a:p>
          <a:p>
            <a:pPr marL="800083" lvl="1" indent="-342900">
              <a:buFont typeface="Arial" panose="020B0604020202020204" pitchFamily="34" charset="0"/>
              <a:buChar char="•"/>
            </a:pPr>
            <a:r>
              <a:rPr lang="en-US" sz="2400" dirty="0">
                <a:solidFill>
                  <a:srgbClr val="000000"/>
                </a:solidFill>
                <a:effectLst/>
              </a:rPr>
              <a:t>Enables you to “righ</a:t>
            </a:r>
            <a:r>
              <a:rPr lang="en-US" sz="2400" dirty="0">
                <a:solidFill>
                  <a:srgbClr val="000000"/>
                </a:solidFill>
              </a:rPr>
              <a:t>t size” your Cosmos DB account and costs</a:t>
            </a:r>
          </a:p>
          <a:p>
            <a:pPr marL="342900" indent="-342900">
              <a:buFont typeface="Arial" panose="020B0604020202020204" pitchFamily="34" charset="0"/>
              <a:buChar char="•"/>
            </a:pPr>
            <a:r>
              <a:rPr lang="en-US" sz="2400" dirty="0">
                <a:solidFill>
                  <a:srgbClr val="000000"/>
                </a:solidFill>
                <a:effectLst/>
              </a:rPr>
              <a:t>NoSQL API </a:t>
            </a:r>
            <a:r>
              <a:rPr lang="en-US" sz="2400" dirty="0">
                <a:solidFill>
                  <a:srgbClr val="000000"/>
                </a:solidFill>
              </a:rPr>
              <a:t>stores JSON Documents, but uses SQL for queries</a:t>
            </a:r>
          </a:p>
          <a:p>
            <a:pPr marL="342900" indent="-342900">
              <a:buFont typeface="Arial" panose="020B0604020202020204" pitchFamily="34" charset="0"/>
              <a:buChar char="•"/>
            </a:pPr>
            <a:r>
              <a:rPr lang="en-US" sz="2400" dirty="0">
                <a:solidFill>
                  <a:srgbClr val="000000"/>
                </a:solidFill>
              </a:rPr>
              <a:t>Enables high-performance “end-to-end JSON” applications</a:t>
            </a:r>
          </a:p>
          <a:p>
            <a:pPr marL="342900" indent="-342900">
              <a:buFont typeface="Arial" panose="020B0604020202020204" pitchFamily="34" charset="0"/>
              <a:buChar char="•"/>
            </a:pPr>
            <a:r>
              <a:rPr lang="en-US" sz="2400" dirty="0">
                <a:solidFill>
                  <a:srgbClr val="000000"/>
                </a:solidFill>
              </a:rPr>
              <a:t>Change-Feed for “event driven” apps with serverless Azure Functions</a:t>
            </a:r>
          </a:p>
          <a:p>
            <a:pPr marL="342900" indent="-342900">
              <a:buFont typeface="Arial" panose="020B0604020202020204" pitchFamily="34" charset="0"/>
              <a:buChar char="•"/>
            </a:pPr>
            <a:r>
              <a:rPr lang="en-US" sz="2400" dirty="0">
                <a:solidFill>
                  <a:srgbClr val="000000"/>
                </a:solidFill>
              </a:rPr>
              <a:t>Synapse Link for analytics and batch </a:t>
            </a:r>
          </a:p>
          <a:p>
            <a:pPr marL="342900" indent="-342900">
              <a:buFont typeface="Arial" panose="020B0604020202020204" pitchFamily="34" charset="0"/>
              <a:buChar char="•"/>
            </a:pPr>
            <a:r>
              <a:rPr lang="en-US" sz="2400" dirty="0">
                <a:solidFill>
                  <a:srgbClr val="000000"/>
                </a:solidFill>
                <a:hlinkClick r:id="rId2"/>
              </a:rPr>
              <a:t>https://learn.microsoft.com/en-us/azure/cosmos-db/</a:t>
            </a:r>
            <a:endParaRPr lang="en-US" sz="2400" dirty="0">
              <a:solidFill>
                <a:srgbClr val="000000"/>
              </a:solidFill>
            </a:endParaRPr>
          </a:p>
          <a:p>
            <a:pPr marL="800083" lvl="1" indent="-342900">
              <a:buFont typeface="Arial" panose="020B0604020202020204" pitchFamily="34" charset="0"/>
              <a:buChar char="•"/>
            </a:pPr>
            <a:endParaRPr lang="en-US" sz="2400" dirty="0">
              <a:solidFill>
                <a:srgbClr val="000000"/>
              </a:solidFill>
              <a:effectLst/>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22632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The Azure Cosmos DB JavaScript/TypeScript SDK</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558922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000" b="0" dirty="0">
                <a:solidFill>
                  <a:srgbClr val="000000"/>
                </a:solidFill>
                <a:effectLst/>
                <a:hlinkClick r:id="rId2"/>
              </a:rPr>
              <a:t>https://github.com/Azure/azure-sdk-for-js</a:t>
            </a:r>
            <a:endParaRPr lang="en-US" sz="2000" b="0" dirty="0">
              <a:solidFill>
                <a:srgbClr val="000000"/>
              </a:solidFill>
              <a:effectLst/>
            </a:endParaRPr>
          </a:p>
          <a:p>
            <a:pPr marL="457200" indent="-457200">
              <a:buFont typeface="Arial" panose="020B0604020202020204" pitchFamily="34" charset="0"/>
              <a:buChar char="•"/>
            </a:pPr>
            <a:r>
              <a:rPr lang="en-US" sz="2000" b="0" dirty="0">
                <a:solidFill>
                  <a:srgbClr val="000000"/>
                </a:solidFill>
                <a:effectLst/>
                <a:hlinkClick r:id="rId3"/>
              </a:rPr>
              <a:t>https://github.com/Azure/azure-sdk-for-js/tree/main/sdk/cosmosdb/cosmos</a:t>
            </a:r>
            <a:endParaRPr lang="en-US" sz="2000" b="0" dirty="0">
              <a:solidFill>
                <a:srgbClr val="000000"/>
              </a:solidFill>
              <a:effectLst/>
            </a:endParaRPr>
          </a:p>
          <a:p>
            <a:pPr marL="457200" indent="-457200">
              <a:buFont typeface="Arial" panose="020B0604020202020204" pitchFamily="34" charset="0"/>
              <a:buChar char="•"/>
            </a:pPr>
            <a:r>
              <a:rPr lang="en-US" sz="2000" dirty="0">
                <a:solidFill>
                  <a:srgbClr val="000000"/>
                </a:solidFill>
                <a:hlinkClick r:id="rId4"/>
              </a:rPr>
              <a:t>https://www.npmjs.com/package/@azure/cosmos</a:t>
            </a:r>
            <a:endParaRPr lang="en-US" sz="2000" dirty="0">
              <a:solidFill>
                <a:srgbClr val="000000"/>
              </a:solidFill>
            </a:endParaRPr>
          </a:p>
          <a:p>
            <a:pPr marL="457200" indent="-457200">
              <a:buFont typeface="Arial" panose="020B0604020202020204" pitchFamily="34" charset="0"/>
              <a:buChar char="•"/>
            </a:pPr>
            <a:endParaRPr lang="en-US" sz="2000" b="0" dirty="0">
              <a:solidFill>
                <a:srgbClr val="000000"/>
              </a:solidFill>
              <a:effectLst/>
            </a:endParaRPr>
          </a:p>
          <a:p>
            <a:pPr marL="457200" indent="-457200">
              <a:buFont typeface="Arial" panose="020B0604020202020204" pitchFamily="34" charset="0"/>
              <a:buChar char="•"/>
            </a:pPr>
            <a:r>
              <a:rPr lang="en-US" sz="2000" dirty="0">
                <a:solidFill>
                  <a:srgbClr val="000000"/>
                </a:solidFill>
              </a:rPr>
              <a:t>The Cosmos DB JavaScript SDK is part of the Azure JavaScript SDK</a:t>
            </a:r>
          </a:p>
          <a:p>
            <a:pPr marL="457200" indent="-457200">
              <a:buFont typeface="Arial" panose="020B0604020202020204" pitchFamily="34" charset="0"/>
              <a:buChar char="•"/>
            </a:pPr>
            <a:r>
              <a:rPr lang="en-US" sz="2000" b="1" dirty="0">
                <a:solidFill>
                  <a:srgbClr val="000000"/>
                </a:solidFill>
              </a:rPr>
              <a:t>It is written in TypeScript</a:t>
            </a:r>
            <a:r>
              <a:rPr lang="en-US" sz="2000" dirty="0">
                <a:solidFill>
                  <a:srgbClr val="000000"/>
                </a:solidFill>
              </a:rPr>
              <a:t>, and </a:t>
            </a:r>
            <a:r>
              <a:rPr lang="en-US" sz="2000" dirty="0" err="1">
                <a:solidFill>
                  <a:srgbClr val="000000"/>
                </a:solidFill>
              </a:rPr>
              <a:t>transpiled</a:t>
            </a:r>
            <a:r>
              <a:rPr lang="en-US" sz="2000" dirty="0">
                <a:solidFill>
                  <a:srgbClr val="000000"/>
                </a:solidFill>
              </a:rPr>
              <a:t> into JavaScript</a:t>
            </a:r>
          </a:p>
          <a:p>
            <a:pPr marL="457200" indent="-457200">
              <a:buFont typeface="Arial" panose="020B0604020202020204" pitchFamily="34" charset="0"/>
              <a:buChar char="•"/>
            </a:pPr>
            <a:r>
              <a:rPr lang="en-US" sz="2000" b="0" dirty="0">
                <a:solidFill>
                  <a:srgbClr val="000000"/>
                </a:solidFill>
                <a:effectLst/>
              </a:rPr>
              <a:t>Current Version is </a:t>
            </a:r>
            <a:r>
              <a:rPr lang="en-US" sz="2000" b="1" dirty="0">
                <a:solidFill>
                  <a:srgbClr val="000000"/>
                </a:solidFill>
                <a:effectLst/>
              </a:rPr>
              <a:t>4.0.</a:t>
            </a:r>
            <a:r>
              <a:rPr lang="en-US" sz="2000" b="1" dirty="0">
                <a:solidFill>
                  <a:srgbClr val="000000"/>
                </a:solidFill>
              </a:rPr>
              <a:t>0</a:t>
            </a:r>
            <a:r>
              <a:rPr lang="en-US" sz="2000" dirty="0">
                <a:solidFill>
                  <a:srgbClr val="000000"/>
                </a:solidFill>
              </a:rPr>
              <a:t> – adds excellent features</a:t>
            </a:r>
          </a:p>
          <a:p>
            <a:pPr marL="914383" lvl="1" indent="-457200">
              <a:buFont typeface="Arial" panose="020B0604020202020204" pitchFamily="34" charset="0"/>
              <a:buChar char="•"/>
            </a:pPr>
            <a:r>
              <a:rPr lang="en-US" sz="2000" dirty="0">
                <a:solidFill>
                  <a:srgbClr val="000000"/>
                </a:solidFill>
              </a:rPr>
              <a:t>Throughput Control, </a:t>
            </a:r>
            <a:r>
              <a:rPr lang="en-US" sz="2000" dirty="0">
                <a:solidFill>
                  <a:srgbClr val="111111"/>
                </a:solidFill>
                <a:latin typeface="Source Sans Pro" panose="020B0503030403020204" pitchFamily="34" charset="0"/>
              </a:rPr>
              <a:t>H</a:t>
            </a:r>
            <a:r>
              <a:rPr lang="en-US" sz="2000" i="0" dirty="0">
                <a:solidFill>
                  <a:srgbClr val="111111"/>
                </a:solidFill>
                <a:effectLst/>
                <a:latin typeface="Source Sans Pro" panose="020B0503030403020204" pitchFamily="34" charset="0"/>
              </a:rPr>
              <a:t>ierarchical </a:t>
            </a:r>
            <a:r>
              <a:rPr lang="en-US" sz="2000" dirty="0">
                <a:solidFill>
                  <a:srgbClr val="111111"/>
                </a:solidFill>
                <a:latin typeface="Source Sans Pro" panose="020B0503030403020204" pitchFamily="34" charset="0"/>
              </a:rPr>
              <a:t>P</a:t>
            </a:r>
            <a:r>
              <a:rPr lang="en-US" sz="2000" i="0" dirty="0">
                <a:solidFill>
                  <a:srgbClr val="111111"/>
                </a:solidFill>
                <a:effectLst/>
                <a:latin typeface="Source Sans Pro" panose="020B0503030403020204" pitchFamily="34" charset="0"/>
              </a:rPr>
              <a:t>artition keys</a:t>
            </a:r>
            <a:r>
              <a:rPr lang="en-US" sz="2000" dirty="0">
                <a:solidFill>
                  <a:srgbClr val="000000"/>
                </a:solidFill>
              </a:rPr>
              <a:t>, Async</a:t>
            </a:r>
          </a:p>
          <a:p>
            <a:pPr marL="457200" indent="-457200">
              <a:buFont typeface="Arial" panose="020B0604020202020204" pitchFamily="34" charset="0"/>
              <a:buChar char="•"/>
            </a:pPr>
            <a:r>
              <a:rPr lang="en-US" sz="2000" dirty="0">
                <a:solidFill>
                  <a:srgbClr val="000000"/>
                </a:solidFill>
              </a:rPr>
              <a:t>Supports </a:t>
            </a:r>
            <a:r>
              <a:rPr lang="en-US" sz="2000" b="1" dirty="0">
                <a:solidFill>
                  <a:srgbClr val="000000"/>
                </a:solidFill>
              </a:rPr>
              <a:t>Asynchronous</a:t>
            </a:r>
            <a:r>
              <a:rPr lang="en-US" sz="2000" dirty="0">
                <a:solidFill>
                  <a:srgbClr val="000000"/>
                </a:solidFill>
              </a:rPr>
              <a:t> Operations – await/async</a:t>
            </a:r>
          </a:p>
          <a:p>
            <a:pPr marL="457200" indent="-457200">
              <a:buFont typeface="Arial" panose="020B0604020202020204" pitchFamily="34" charset="0"/>
              <a:buChar char="•"/>
            </a:pPr>
            <a:r>
              <a:rPr lang="en-US" sz="2000" dirty="0" err="1">
                <a:solidFill>
                  <a:srgbClr val="000000"/>
                </a:solidFill>
              </a:rPr>
              <a:t>n</a:t>
            </a:r>
            <a:r>
              <a:rPr lang="en-US" sz="2000" b="0" dirty="0" err="1">
                <a:solidFill>
                  <a:srgbClr val="000000"/>
                </a:solidFill>
                <a:effectLst/>
              </a:rPr>
              <a:t>pm</a:t>
            </a:r>
            <a:r>
              <a:rPr lang="en-US" sz="2000" b="0" dirty="0">
                <a:solidFill>
                  <a:srgbClr val="000000"/>
                </a:solidFill>
                <a:effectLst/>
              </a:rPr>
              <a:t> install </a:t>
            </a:r>
            <a:r>
              <a:rPr lang="en-US" sz="2000" b="0" dirty="0">
                <a:solidFill>
                  <a:srgbClr val="0451A5"/>
                </a:solidFill>
                <a:effectLst/>
                <a:latin typeface="Consolas" panose="020B0609020204030204" pitchFamily="49" charset="0"/>
              </a:rPr>
              <a:t>@azure/cosmos</a:t>
            </a:r>
            <a:endParaRPr lang="en-US" sz="2000" b="0" dirty="0">
              <a:solidFill>
                <a:srgbClr val="000000"/>
              </a:solidFill>
              <a:effectLst/>
              <a:latin typeface="Consolas" panose="020B0609020204030204" pitchFamily="49" charset="0"/>
            </a:endParaRPr>
          </a:p>
          <a:p>
            <a:endParaRPr lang="en-US" sz="2000" b="0" dirty="0">
              <a:solidFill>
                <a:srgbClr val="000000"/>
              </a:solidFill>
              <a:effectLst/>
            </a:endParaRPr>
          </a:p>
          <a:p>
            <a:pPr marL="457200" indent="-457200">
              <a:buFont typeface="Arial" panose="020B0604020202020204" pitchFamily="34" charset="0"/>
              <a:buChar char="•"/>
            </a:pPr>
            <a:r>
              <a:rPr lang="en-US" sz="2000" dirty="0">
                <a:solidFill>
                  <a:srgbClr val="000000"/>
                </a:solidFill>
              </a:rPr>
              <a:t>Other Links:</a:t>
            </a:r>
            <a:endParaRPr lang="en-US" sz="2000" b="0" dirty="0">
              <a:solidFill>
                <a:srgbClr val="000000"/>
              </a:solidFill>
              <a:effectLst/>
            </a:endParaRPr>
          </a:p>
          <a:p>
            <a:pPr marL="457200" indent="-457200">
              <a:buFont typeface="Arial" panose="020B0604020202020204" pitchFamily="34" charset="0"/>
              <a:buChar char="•"/>
            </a:pPr>
            <a:r>
              <a:rPr lang="en-US" sz="2000" b="0" dirty="0">
                <a:solidFill>
                  <a:srgbClr val="000000"/>
                </a:solidFill>
                <a:effectLst/>
              </a:rPr>
              <a:t>https://learn.microsoft.com/en-us/javascript/api/overview/azure/cosmos-readme?view=azure-node-latest</a:t>
            </a:r>
          </a:p>
          <a:p>
            <a:pPr marL="457200" indent="-457200">
              <a:buFont typeface="Arial" panose="020B0604020202020204" pitchFamily="34" charset="0"/>
              <a:buChar char="•"/>
            </a:pPr>
            <a:r>
              <a:rPr lang="en-US" sz="2000" b="0" dirty="0">
                <a:solidFill>
                  <a:srgbClr val="000000"/>
                </a:solidFill>
                <a:effectLst/>
              </a:rPr>
              <a:t>https://learn.microsoft.com/en-us/</a:t>
            </a:r>
            <a:r>
              <a:rPr lang="en-US" sz="2000" b="1" dirty="0">
                <a:solidFill>
                  <a:srgbClr val="000000"/>
                </a:solidFill>
                <a:effectLst/>
              </a:rPr>
              <a:t>samples</a:t>
            </a:r>
            <a:r>
              <a:rPr lang="en-US" sz="2000" b="0" dirty="0">
                <a:solidFill>
                  <a:srgbClr val="000000"/>
                </a:solidFill>
                <a:effectLst/>
              </a:rPr>
              <a:t>/azure/azure-sdk-for-js/cosmos-typescript/</a:t>
            </a: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2576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Why TypeScript?</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109568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6924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The </a:t>
            </a:r>
            <a:r>
              <a:rPr lang="en-US" dirty="0" err="1">
                <a:solidFill>
                  <a:schemeClr val="accent2">
                    <a:lumMod val="60000"/>
                    <a:lumOff val="40000"/>
                  </a:schemeClr>
                </a:solidFill>
                <a:cs typeface="Segoe UI Semibold"/>
              </a:rPr>
              <a:t>azu-js</a:t>
            </a:r>
            <a:r>
              <a:rPr lang="en-US" dirty="0">
                <a:solidFill>
                  <a:schemeClr val="accent2">
                    <a:lumMod val="60000"/>
                    <a:lumOff val="40000"/>
                  </a:schemeClr>
                </a:solidFill>
                <a:cs typeface="Segoe UI Semibold"/>
              </a:rPr>
              <a:t> Package @ NPM</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109568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32709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The TypeScript/Express/Cosmos DB Web Application : Code</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238834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pPr marL="457200" indent="-457200">
              <a:buFont typeface="Arial" panose="020B0604020202020204" pitchFamily="34" charset="0"/>
              <a:buChar char="•"/>
            </a:pPr>
            <a:r>
              <a:rPr lang="en-US" sz="2800" b="0" dirty="0">
                <a:solidFill>
                  <a:srgbClr val="000000"/>
                </a:solidFill>
                <a:effectLst/>
              </a:rPr>
              <a:t>The TypeScript/Express/Cosmos DB Web Application - code walkthrough and demo</a:t>
            </a:r>
          </a:p>
          <a:p>
            <a:pPr marL="457200" indent="-457200">
              <a:buFont typeface="Arial" panose="020B0604020202020204" pitchFamily="34" charset="0"/>
              <a:buChar char="•"/>
            </a:pPr>
            <a:endParaRPr lang="en-US" sz="2800" b="0" dirty="0">
              <a:solidFill>
                <a:srgbClr val="000000"/>
              </a:solidFill>
              <a:effectLst/>
            </a:endParaRP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7162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The TypeScript/Express/Cosmos DB Web Application : Demo</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238834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pPr marL="457200" indent="-457200">
              <a:buFont typeface="Arial" panose="020B0604020202020204" pitchFamily="34" charset="0"/>
              <a:buChar char="•"/>
            </a:pPr>
            <a:r>
              <a:rPr lang="en-US" sz="2800" b="0" dirty="0">
                <a:solidFill>
                  <a:srgbClr val="000000"/>
                </a:solidFill>
                <a:effectLst/>
              </a:rPr>
              <a:t>The TypeScript/Express/Cosmos DB Web Application - code walkthrough and demo</a:t>
            </a:r>
          </a:p>
          <a:p>
            <a:pPr marL="457200" indent="-457200">
              <a:buFont typeface="Arial" panose="020B0604020202020204" pitchFamily="34" charset="0"/>
              <a:buChar char="•"/>
            </a:pPr>
            <a:endParaRPr lang="en-US" sz="2800" b="0" dirty="0">
              <a:solidFill>
                <a:srgbClr val="000000"/>
              </a:solidFill>
              <a:effectLst/>
            </a:endParaRP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7329723"/>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custGeom>
          <a:avLst/>
          <a:gdLst>
            <a:gd name="connsiteX0" fmla="*/ 0 w 7300570"/>
            <a:gd name="connsiteY0" fmla="*/ 363326 h 4857293"/>
            <a:gd name="connsiteX1" fmla="*/ 363326 w 7300570"/>
            <a:gd name="connsiteY1" fmla="*/ 0 h 4857293"/>
            <a:gd name="connsiteX2" fmla="*/ 954979 w 7300570"/>
            <a:gd name="connsiteY2" fmla="*/ 0 h 4857293"/>
            <a:gd name="connsiteX3" fmla="*/ 1415153 w 7300570"/>
            <a:gd name="connsiteY3" fmla="*/ 0 h 4857293"/>
            <a:gd name="connsiteX4" fmla="*/ 1941066 w 7300570"/>
            <a:gd name="connsiteY4" fmla="*/ 0 h 4857293"/>
            <a:gd name="connsiteX5" fmla="*/ 2466980 w 7300570"/>
            <a:gd name="connsiteY5" fmla="*/ 0 h 4857293"/>
            <a:gd name="connsiteX6" fmla="*/ 2992893 w 7300570"/>
            <a:gd name="connsiteY6" fmla="*/ 0 h 4857293"/>
            <a:gd name="connsiteX7" fmla="*/ 3650285 w 7300570"/>
            <a:gd name="connsiteY7" fmla="*/ 0 h 4857293"/>
            <a:gd name="connsiteX8" fmla="*/ 4307677 w 7300570"/>
            <a:gd name="connsiteY8" fmla="*/ 0 h 4857293"/>
            <a:gd name="connsiteX9" fmla="*/ 4899329 w 7300570"/>
            <a:gd name="connsiteY9" fmla="*/ 0 h 4857293"/>
            <a:gd name="connsiteX10" fmla="*/ 5425243 w 7300570"/>
            <a:gd name="connsiteY10" fmla="*/ 0 h 4857293"/>
            <a:gd name="connsiteX11" fmla="*/ 6016895 w 7300570"/>
            <a:gd name="connsiteY11" fmla="*/ 0 h 4857293"/>
            <a:gd name="connsiteX12" fmla="*/ 6937244 w 7300570"/>
            <a:gd name="connsiteY12" fmla="*/ 0 h 4857293"/>
            <a:gd name="connsiteX13" fmla="*/ 7300570 w 7300570"/>
            <a:gd name="connsiteY13" fmla="*/ 363326 h 4857293"/>
            <a:gd name="connsiteX14" fmla="*/ 7300570 w 7300570"/>
            <a:gd name="connsiteY14" fmla="*/ 1010460 h 4857293"/>
            <a:gd name="connsiteX15" fmla="*/ 7300570 w 7300570"/>
            <a:gd name="connsiteY15" fmla="*/ 1698900 h 4857293"/>
            <a:gd name="connsiteX16" fmla="*/ 7300570 w 7300570"/>
            <a:gd name="connsiteY16" fmla="*/ 2346034 h 4857293"/>
            <a:gd name="connsiteX17" fmla="*/ 7300570 w 7300570"/>
            <a:gd name="connsiteY17" fmla="*/ 2993167 h 4857293"/>
            <a:gd name="connsiteX18" fmla="*/ 7300570 w 7300570"/>
            <a:gd name="connsiteY18" fmla="*/ 3722914 h 4857293"/>
            <a:gd name="connsiteX19" fmla="*/ 7300570 w 7300570"/>
            <a:gd name="connsiteY19" fmla="*/ 4493967 h 4857293"/>
            <a:gd name="connsiteX20" fmla="*/ 6937244 w 7300570"/>
            <a:gd name="connsiteY20" fmla="*/ 4857293 h 4857293"/>
            <a:gd name="connsiteX21" fmla="*/ 6214113 w 7300570"/>
            <a:gd name="connsiteY21" fmla="*/ 4857293 h 4857293"/>
            <a:gd name="connsiteX22" fmla="*/ 5753939 w 7300570"/>
            <a:gd name="connsiteY22" fmla="*/ 4857293 h 4857293"/>
            <a:gd name="connsiteX23" fmla="*/ 5030808 w 7300570"/>
            <a:gd name="connsiteY23" fmla="*/ 4857293 h 4857293"/>
            <a:gd name="connsiteX24" fmla="*/ 4241938 w 7300570"/>
            <a:gd name="connsiteY24" fmla="*/ 4857293 h 4857293"/>
            <a:gd name="connsiteX25" fmla="*/ 3781763 w 7300570"/>
            <a:gd name="connsiteY25" fmla="*/ 4857293 h 4857293"/>
            <a:gd name="connsiteX26" fmla="*/ 3190111 w 7300570"/>
            <a:gd name="connsiteY26" fmla="*/ 4857293 h 4857293"/>
            <a:gd name="connsiteX27" fmla="*/ 2532719 w 7300570"/>
            <a:gd name="connsiteY27" fmla="*/ 4857293 h 4857293"/>
            <a:gd name="connsiteX28" fmla="*/ 1743849 w 7300570"/>
            <a:gd name="connsiteY28" fmla="*/ 4857293 h 4857293"/>
            <a:gd name="connsiteX29" fmla="*/ 1152196 w 7300570"/>
            <a:gd name="connsiteY29" fmla="*/ 4857293 h 4857293"/>
            <a:gd name="connsiteX30" fmla="*/ 363326 w 7300570"/>
            <a:gd name="connsiteY30" fmla="*/ 4857293 h 4857293"/>
            <a:gd name="connsiteX31" fmla="*/ 0 w 7300570"/>
            <a:gd name="connsiteY31" fmla="*/ 4493967 h 4857293"/>
            <a:gd name="connsiteX32" fmla="*/ 0 w 7300570"/>
            <a:gd name="connsiteY32" fmla="*/ 3888140 h 4857293"/>
            <a:gd name="connsiteX33" fmla="*/ 0 w 7300570"/>
            <a:gd name="connsiteY33" fmla="*/ 3323619 h 4857293"/>
            <a:gd name="connsiteX34" fmla="*/ 0 w 7300570"/>
            <a:gd name="connsiteY34" fmla="*/ 2635179 h 4857293"/>
            <a:gd name="connsiteX35" fmla="*/ 0 w 7300570"/>
            <a:gd name="connsiteY35" fmla="*/ 1988045 h 4857293"/>
            <a:gd name="connsiteX36" fmla="*/ 0 w 7300570"/>
            <a:gd name="connsiteY36" fmla="*/ 1216992 h 4857293"/>
            <a:gd name="connsiteX37" fmla="*/ 0 w 7300570"/>
            <a:gd name="connsiteY37" fmla="*/ 363326 h 4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00570" h="4857293" extrusionOk="0">
              <a:moveTo>
                <a:pt x="0" y="363326"/>
              </a:moveTo>
              <a:cubicBezTo>
                <a:pt x="34238" y="174280"/>
                <a:pt x="154414" y="-12819"/>
                <a:pt x="363326" y="0"/>
              </a:cubicBezTo>
              <a:cubicBezTo>
                <a:pt x="510994" y="-25995"/>
                <a:pt x="804663" y="-13820"/>
                <a:pt x="954979" y="0"/>
              </a:cubicBezTo>
              <a:cubicBezTo>
                <a:pt x="1105295" y="13820"/>
                <a:pt x="1187580" y="-48"/>
                <a:pt x="1415153" y="0"/>
              </a:cubicBezTo>
              <a:cubicBezTo>
                <a:pt x="1642726" y="48"/>
                <a:pt x="1692503" y="-24512"/>
                <a:pt x="1941066" y="0"/>
              </a:cubicBezTo>
              <a:cubicBezTo>
                <a:pt x="2189629" y="24512"/>
                <a:pt x="2351331" y="14032"/>
                <a:pt x="2466980" y="0"/>
              </a:cubicBezTo>
              <a:cubicBezTo>
                <a:pt x="2582629" y="-14032"/>
                <a:pt x="2812206" y="2929"/>
                <a:pt x="2992893" y="0"/>
              </a:cubicBezTo>
              <a:cubicBezTo>
                <a:pt x="3173580" y="-2929"/>
                <a:pt x="3472631" y="24740"/>
                <a:pt x="3650285" y="0"/>
              </a:cubicBezTo>
              <a:cubicBezTo>
                <a:pt x="3827939" y="-24740"/>
                <a:pt x="4163395" y="-24861"/>
                <a:pt x="4307677" y="0"/>
              </a:cubicBezTo>
              <a:cubicBezTo>
                <a:pt x="4451959" y="24861"/>
                <a:pt x="4656122" y="-81"/>
                <a:pt x="4899329" y="0"/>
              </a:cubicBezTo>
              <a:cubicBezTo>
                <a:pt x="5142536" y="81"/>
                <a:pt x="5289626" y="-13169"/>
                <a:pt x="5425243" y="0"/>
              </a:cubicBezTo>
              <a:cubicBezTo>
                <a:pt x="5560860" y="13169"/>
                <a:pt x="5847000" y="15180"/>
                <a:pt x="6016895" y="0"/>
              </a:cubicBezTo>
              <a:cubicBezTo>
                <a:pt x="6186790" y="-15180"/>
                <a:pt x="6694001" y="33227"/>
                <a:pt x="6937244" y="0"/>
              </a:cubicBezTo>
              <a:cubicBezTo>
                <a:pt x="7105353" y="-8138"/>
                <a:pt x="7285835" y="153340"/>
                <a:pt x="7300570" y="363326"/>
              </a:cubicBezTo>
              <a:cubicBezTo>
                <a:pt x="7290937" y="650732"/>
                <a:pt x="7311273" y="788544"/>
                <a:pt x="7300570" y="1010460"/>
              </a:cubicBezTo>
              <a:cubicBezTo>
                <a:pt x="7289867" y="1232376"/>
                <a:pt x="7298907" y="1500617"/>
                <a:pt x="7300570" y="1698900"/>
              </a:cubicBezTo>
              <a:cubicBezTo>
                <a:pt x="7302233" y="1897183"/>
                <a:pt x="7271094" y="2060530"/>
                <a:pt x="7300570" y="2346034"/>
              </a:cubicBezTo>
              <a:cubicBezTo>
                <a:pt x="7330046" y="2631538"/>
                <a:pt x="7277959" y="2798365"/>
                <a:pt x="7300570" y="2993167"/>
              </a:cubicBezTo>
              <a:cubicBezTo>
                <a:pt x="7323181" y="3187969"/>
                <a:pt x="7315653" y="3437390"/>
                <a:pt x="7300570" y="3722914"/>
              </a:cubicBezTo>
              <a:cubicBezTo>
                <a:pt x="7285487" y="4008438"/>
                <a:pt x="7299397" y="4115211"/>
                <a:pt x="7300570" y="4493967"/>
              </a:cubicBezTo>
              <a:cubicBezTo>
                <a:pt x="7286506" y="4720983"/>
                <a:pt x="7159030" y="4860315"/>
                <a:pt x="6937244" y="4857293"/>
              </a:cubicBezTo>
              <a:cubicBezTo>
                <a:pt x="6698029" y="4834813"/>
                <a:pt x="6458640" y="4829447"/>
                <a:pt x="6214113" y="4857293"/>
              </a:cubicBezTo>
              <a:cubicBezTo>
                <a:pt x="5969586" y="4885139"/>
                <a:pt x="5884465" y="4849287"/>
                <a:pt x="5753939" y="4857293"/>
              </a:cubicBezTo>
              <a:cubicBezTo>
                <a:pt x="5623413" y="4865299"/>
                <a:pt x="5276527" y="4882336"/>
                <a:pt x="5030808" y="4857293"/>
              </a:cubicBezTo>
              <a:cubicBezTo>
                <a:pt x="4785089" y="4832250"/>
                <a:pt x="4520290" y="4888693"/>
                <a:pt x="4241938" y="4857293"/>
              </a:cubicBezTo>
              <a:cubicBezTo>
                <a:pt x="3963586" y="4825894"/>
                <a:pt x="3907948" y="4864503"/>
                <a:pt x="3781763" y="4857293"/>
              </a:cubicBezTo>
              <a:cubicBezTo>
                <a:pt x="3655579" y="4850083"/>
                <a:pt x="3323432" y="4884121"/>
                <a:pt x="3190111" y="4857293"/>
              </a:cubicBezTo>
              <a:cubicBezTo>
                <a:pt x="3056790" y="4830465"/>
                <a:pt x="2698759" y="4850220"/>
                <a:pt x="2532719" y="4857293"/>
              </a:cubicBezTo>
              <a:cubicBezTo>
                <a:pt x="2366679" y="4864366"/>
                <a:pt x="2131987" y="4861272"/>
                <a:pt x="1743849" y="4857293"/>
              </a:cubicBezTo>
              <a:cubicBezTo>
                <a:pt x="1355711" y="4853315"/>
                <a:pt x="1332206" y="4834259"/>
                <a:pt x="1152196" y="4857293"/>
              </a:cubicBezTo>
              <a:cubicBezTo>
                <a:pt x="972186" y="4880327"/>
                <a:pt x="697676" y="4847103"/>
                <a:pt x="363326" y="4857293"/>
              </a:cubicBezTo>
              <a:cubicBezTo>
                <a:pt x="132341" y="4829010"/>
                <a:pt x="-28194" y="4728157"/>
                <a:pt x="0" y="4493967"/>
              </a:cubicBezTo>
              <a:cubicBezTo>
                <a:pt x="25026" y="4295433"/>
                <a:pt x="-14120" y="4062377"/>
                <a:pt x="0" y="3888140"/>
              </a:cubicBezTo>
              <a:cubicBezTo>
                <a:pt x="14120" y="3713903"/>
                <a:pt x="-18459" y="3473148"/>
                <a:pt x="0" y="3323619"/>
              </a:cubicBezTo>
              <a:cubicBezTo>
                <a:pt x="18459" y="3174090"/>
                <a:pt x="-23289" y="2811164"/>
                <a:pt x="0" y="2635179"/>
              </a:cubicBezTo>
              <a:cubicBezTo>
                <a:pt x="23289" y="2459194"/>
                <a:pt x="26901" y="2133145"/>
                <a:pt x="0" y="1988045"/>
              </a:cubicBezTo>
              <a:cubicBezTo>
                <a:pt x="-26901" y="1842945"/>
                <a:pt x="-20008" y="1587453"/>
                <a:pt x="0" y="1216992"/>
              </a:cubicBezTo>
              <a:cubicBezTo>
                <a:pt x="20008" y="846531"/>
                <a:pt x="-18487" y="744681"/>
                <a:pt x="0" y="363326"/>
              </a:cubicBezTo>
              <a:close/>
            </a:path>
          </a:pathLst>
        </a:custGeom>
        <a:noFill/>
        <a:ln>
          <a:solidFill>
            <a:schemeClr val="tx1"/>
          </a:solidFill>
          <a:headEnd type="none" w="med" len="med"/>
          <a:tailEnd type="none" w="med" len="med"/>
          <a:extLst>
            <a:ext uri="{C807C97D-BFC1-408E-A445-0C87EB9F89A2}">
              <ask:lineSketchStyleProps xmlns:ask="http://schemas.microsoft.com/office/drawing/2018/sketchyshapes" sd="726281118">
                <ask:type>
                  <ask:lineSketchFreehand/>
                </ask:type>
              </ask:lineSketchStyleProps>
            </a:ext>
          </a:extLst>
        </a:ln>
        <a:effectLst/>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err="1">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561</TotalTime>
  <Words>567</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Arial,Sans-Serif</vt:lpstr>
      <vt:lpstr>Calibri</vt:lpstr>
      <vt:lpstr>Consolas</vt:lpstr>
      <vt:lpstr>Segoe UI</vt:lpstr>
      <vt:lpstr>Segoe UI Semibold</vt:lpstr>
      <vt:lpstr>Source Sans Pro</vt:lpstr>
      <vt:lpstr>Wingdings</vt:lpstr>
      <vt:lpstr>White Template</vt:lpstr>
      <vt:lpstr>Azure Cosmos DB web apps with Node.js and TypeScript</vt:lpstr>
      <vt:lpstr>Presentation Outline</vt:lpstr>
      <vt:lpstr>Meet Chris</vt:lpstr>
      <vt:lpstr>Meet Azure Cosmos DB</vt:lpstr>
      <vt:lpstr>The Azure Cosmos DB JavaScript/TypeScript SDK</vt:lpstr>
      <vt:lpstr>Why TypeScript?</vt:lpstr>
      <vt:lpstr>The azu-js Package @ NPM</vt:lpstr>
      <vt:lpstr>The TypeScript/Express/Cosmos DB Web Application : Code</vt:lpstr>
      <vt:lpstr>The TypeScript/Express/Cosmos DB Web Application : Demo</vt:lpstr>
      <vt:lpstr>Wrap Up and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Anderson (COSMOS DB)</dc:creator>
  <cp:lastModifiedBy>Chris Joakim</cp:lastModifiedBy>
  <cp:revision>207</cp:revision>
  <dcterms:created xsi:type="dcterms:W3CDTF">2021-04-27T14:28:40Z</dcterms:created>
  <dcterms:modified xsi:type="dcterms:W3CDTF">2023-12-18T14:50:46Z</dcterms:modified>
</cp:coreProperties>
</file>