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8" r:id="rId2"/>
    <p:sldId id="2076138220" r:id="rId3"/>
    <p:sldId id="2076138265" r:id="rId4"/>
    <p:sldId id="2076138264" r:id="rId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895DA-D264-4618-BDC4-2C91520A14E7}" v="29" dt="2022-07-07T13:25:58.627"/>
    <p1510:client id="{40980138-4A7C-4EB9-8405-D2D4800E93C1}" v="8" dt="2022-07-07T15:17:27.197"/>
    <p1510:client id="{894FA118-93F0-4BFF-9862-EEE43BE67894}" v="11" dt="2022-07-07T13:04:29.767"/>
    <p1510:client id="{B967E4DE-2B34-4B6C-A9F1-B46694043144}" v="57" dt="2022-07-07T14:57:01.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60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E297D-3AB5-4982-9C3F-43FF08EF008B}"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658CA-E7BC-464F-A5B0-FDB85E10AAF9}" type="slidenum">
              <a:rPr lang="en-US" smtClean="0"/>
              <a:t>‹#›</a:t>
            </a:fld>
            <a:endParaRPr lang="en-US"/>
          </a:p>
        </p:txBody>
      </p:sp>
    </p:spTree>
    <p:extLst>
      <p:ext uri="{BB962C8B-B14F-4D97-AF65-F5344CB8AC3E}">
        <p14:creationId xmlns:p14="http://schemas.microsoft.com/office/powerpoint/2010/main" val="1206548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16152429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42526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8651568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6372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661047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4094861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0792168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672307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892953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1187418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0824619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707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0781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5325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9984296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222026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5339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54169" y="6455174"/>
            <a:ext cx="11306469" cy="215444"/>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5" y="1922586"/>
            <a:ext cx="9384447" cy="3385542"/>
          </a:xfrm>
          <a:prstGeom prst="rect">
            <a:avLst/>
          </a:prstGeom>
        </p:spPr>
        <p:txBody>
          <a:bodyPr wrap="square" lIns="0" tIns="0" rIns="0" bIns="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331999084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373426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6235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85130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0156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47618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38499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63000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37879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0324244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8056339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615575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36479264"/>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12084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4593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8136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006522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980411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6779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687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47807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5827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174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84449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14130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15717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0743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6783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0254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1731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659915282"/>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349354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09304456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87768458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365080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562452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6030158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63027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423720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7555222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3242731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9901772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059641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8957675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944021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2000489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3532411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4565312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102863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7817761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7692717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956135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439515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736499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527873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555283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9516251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729834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241328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607108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84502532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66568967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61851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1475047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1669743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516892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0195848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91456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244654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415253884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0239499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334388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037318021"/>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146267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389277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093904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2022281769"/>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32734715"/>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000358192"/>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735578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7417649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40582800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516127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370310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338761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7284928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3072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537520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911627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135358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238093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811618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232284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76166064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6770412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50203742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2363613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544270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linkedin.com/in/chris-joakim-4859b89" TargetMode="Externa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0A0438-699A-4803-ACE7-249E3D6C21A7}"/>
              </a:ext>
            </a:extLst>
          </p:cNvPr>
          <p:cNvSpPr>
            <a:spLocks noGrp="1"/>
          </p:cNvSpPr>
          <p:nvPr>
            <p:ph type="title"/>
          </p:nvPr>
        </p:nvSpPr>
        <p:spPr>
          <a:xfrm>
            <a:off x="584200" y="1361260"/>
            <a:ext cx="9144000" cy="1231106"/>
          </a:xfrm>
        </p:spPr>
        <p:txBody>
          <a:bodyPr/>
          <a:lstStyle/>
          <a:p>
            <a:r>
              <a:rPr lang="en-US" sz="4000" b="0" dirty="0">
                <a:solidFill>
                  <a:schemeClr val="tx1"/>
                </a:solidFill>
                <a:effectLst/>
                <a:latin typeface="+mn-lt"/>
              </a:rPr>
              <a:t>Azure Cosmos DB web apps</a:t>
            </a:r>
            <a:br>
              <a:rPr lang="en-US" sz="4000" b="0" dirty="0">
                <a:solidFill>
                  <a:schemeClr val="tx1"/>
                </a:solidFill>
                <a:effectLst/>
                <a:latin typeface="+mn-lt"/>
              </a:rPr>
            </a:br>
            <a:r>
              <a:rPr lang="en-US" sz="4000" b="0" dirty="0">
                <a:solidFill>
                  <a:schemeClr val="tx1"/>
                </a:solidFill>
                <a:effectLst/>
                <a:latin typeface="+mn-lt"/>
              </a:rPr>
              <a:t>with Node.js and TypeScript</a:t>
            </a:r>
            <a:endParaRPr lang="en-US" dirty="0">
              <a:solidFill>
                <a:schemeClr val="tx1"/>
              </a:solidFill>
            </a:endParaRPr>
          </a:p>
        </p:txBody>
      </p:sp>
      <p:sp>
        <p:nvSpPr>
          <p:cNvPr id="5" name="Text Placeholder 4">
            <a:extLst>
              <a:ext uri="{FF2B5EF4-FFF2-40B4-BE49-F238E27FC236}">
                <a16:creationId xmlns:a16="http://schemas.microsoft.com/office/drawing/2014/main" id="{3E494F2E-BB79-4B86-A73D-0A74055360F0}"/>
              </a:ext>
            </a:extLst>
          </p:cNvPr>
          <p:cNvSpPr>
            <a:spLocks noGrp="1"/>
          </p:cNvSpPr>
          <p:nvPr>
            <p:ph type="body" sz="quarter" idx="12"/>
          </p:nvPr>
        </p:nvSpPr>
        <p:spPr>
          <a:xfrm>
            <a:off x="584200" y="2981739"/>
            <a:ext cx="9144000" cy="1394715"/>
          </a:xfrm>
        </p:spPr>
        <p:txBody>
          <a:bodyPr/>
          <a:lstStyle/>
          <a:p>
            <a:endParaRPr lang="en-US" dirty="0"/>
          </a:p>
          <a:p>
            <a:r>
              <a:rPr lang="en-US" dirty="0"/>
              <a:t>Chris Joakim, Microsoft, Cosmos DB Global Black Belt (GBB)</a:t>
            </a:r>
          </a:p>
          <a:p>
            <a:r>
              <a:rPr lang="en-US" dirty="0">
                <a:hlinkClick r:id="rId2"/>
              </a:rPr>
              <a:t>https://www.linkedin.com/in/chris-joakim-4859b89</a:t>
            </a:r>
            <a:endParaRPr lang="en-US" dirty="0"/>
          </a:p>
          <a:p>
            <a:r>
              <a:rPr lang="en-US" dirty="0"/>
              <a:t> </a:t>
            </a:r>
          </a:p>
          <a:p>
            <a:endParaRPr lang="en-US" dirty="0"/>
          </a:p>
        </p:txBody>
      </p:sp>
      <p:pic>
        <p:nvPicPr>
          <p:cNvPr id="11" name="Picture 10" descr="Icon&#10;&#10;Description automatically generated">
            <a:extLst>
              <a:ext uri="{FF2B5EF4-FFF2-40B4-BE49-F238E27FC236}">
                <a16:creationId xmlns:a16="http://schemas.microsoft.com/office/drawing/2014/main" id="{4B38226E-FC6F-BE76-79E9-DEF7C3AF7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07467"/>
            <a:ext cx="2783714" cy="1461450"/>
          </a:xfrm>
          <a:prstGeom prst="rect">
            <a:avLst/>
          </a:prstGeom>
        </p:spPr>
      </p:pic>
      <p:pic>
        <p:nvPicPr>
          <p:cNvPr id="2" name="Picture 1">
            <a:extLst>
              <a:ext uri="{FF2B5EF4-FFF2-40B4-BE49-F238E27FC236}">
                <a16:creationId xmlns:a16="http://schemas.microsoft.com/office/drawing/2014/main" id="{4DC3A697-3D1F-5F1F-7702-3B8A72D1C290}"/>
              </a:ext>
            </a:extLst>
          </p:cNvPr>
          <p:cNvPicPr>
            <a:picLocks noChangeAspect="1"/>
          </p:cNvPicPr>
          <p:nvPr/>
        </p:nvPicPr>
        <p:blipFill>
          <a:blip r:embed="rId4"/>
          <a:stretch>
            <a:fillRect/>
          </a:stretch>
        </p:blipFill>
        <p:spPr>
          <a:xfrm>
            <a:off x="4972216" y="4922077"/>
            <a:ext cx="1123784" cy="1149324"/>
          </a:xfrm>
          <a:prstGeom prst="rect">
            <a:avLst/>
          </a:prstGeom>
        </p:spPr>
      </p:pic>
      <p:pic>
        <p:nvPicPr>
          <p:cNvPr id="7" name="Picture 6">
            <a:extLst>
              <a:ext uri="{FF2B5EF4-FFF2-40B4-BE49-F238E27FC236}">
                <a16:creationId xmlns:a16="http://schemas.microsoft.com/office/drawing/2014/main" id="{C5E7678D-78E1-180F-0504-F1CD2EB28948}"/>
              </a:ext>
            </a:extLst>
          </p:cNvPr>
          <p:cNvPicPr>
            <a:picLocks noChangeAspect="1"/>
          </p:cNvPicPr>
          <p:nvPr/>
        </p:nvPicPr>
        <p:blipFill>
          <a:blip r:embed="rId5"/>
          <a:stretch>
            <a:fillRect/>
          </a:stretch>
        </p:blipFill>
        <p:spPr>
          <a:xfrm>
            <a:off x="2727599" y="4969228"/>
            <a:ext cx="1645054" cy="1055023"/>
          </a:xfrm>
          <a:prstGeom prst="rect">
            <a:avLst/>
          </a:prstGeom>
        </p:spPr>
      </p:pic>
    </p:spTree>
    <p:extLst>
      <p:ext uri="{BB962C8B-B14F-4D97-AF65-F5344CB8AC3E}">
        <p14:creationId xmlns:p14="http://schemas.microsoft.com/office/powerpoint/2010/main" val="305464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B390-B73E-4812-940C-A2213C93E2DC}"/>
              </a:ext>
            </a:extLst>
          </p:cNvPr>
          <p:cNvSpPr>
            <a:spLocks noGrp="1"/>
          </p:cNvSpPr>
          <p:nvPr>
            <p:ph type="title"/>
          </p:nvPr>
        </p:nvSpPr>
        <p:spPr>
          <a:xfrm>
            <a:off x="455995" y="620428"/>
            <a:ext cx="11306469" cy="397545"/>
          </a:xfrm>
        </p:spPr>
        <p:txBody>
          <a:bodyPr/>
          <a:lstStyle/>
          <a:p>
            <a:r>
              <a:rPr lang="en-US" dirty="0">
                <a:solidFill>
                  <a:schemeClr val="accent2">
                    <a:lumMod val="60000"/>
                    <a:lumOff val="40000"/>
                  </a:schemeClr>
                </a:solidFill>
                <a:cs typeface="Segoe UI Semibold"/>
              </a:rPr>
              <a:t>Presentation Outline</a:t>
            </a:r>
            <a:endParaRPr lang="en-US"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AC3E1E3F-8E9B-4AA3-AFD9-4D7278053F9A}"/>
              </a:ext>
            </a:extLst>
          </p:cNvPr>
          <p:cNvSpPr>
            <a:spLocks noGrp="1"/>
          </p:cNvSpPr>
          <p:nvPr>
            <p:ph type="body" sz="quarter" idx="10"/>
          </p:nvPr>
        </p:nvSpPr>
        <p:spPr>
          <a:xfrm>
            <a:off x="455995" y="1922586"/>
            <a:ext cx="9384447" cy="1200329"/>
          </a:xfrm>
        </p:spPr>
        <p:txBody>
          <a:bodyPr vert="horz" wrap="square" lIns="0" tIns="0" rIns="0" bIns="0" rtlCol="0" anchor="t">
            <a:spAutoFit/>
          </a:bodyPr>
          <a:lstStyle/>
          <a:p>
            <a:pPr marL="280035" indent="-280035">
              <a:lnSpc>
                <a:spcPct val="150000"/>
              </a:lnSpc>
              <a:spcAft>
                <a:spcPts val="588"/>
              </a:spcAft>
              <a:buFont typeface="Arial,Sans-Serif" panose="020B0604020202020204" pitchFamily="34" charset="0"/>
            </a:pPr>
            <a:endParaRPr lang="en-US">
              <a:ea typeface="+mn-lt"/>
              <a:cs typeface="+mn-lt"/>
            </a:endParaRPr>
          </a:p>
          <a:p>
            <a:pPr marL="280035" indent="-280035">
              <a:lnSpc>
                <a:spcPct val="90000"/>
              </a:lnSpc>
              <a:spcAft>
                <a:spcPts val="588"/>
              </a:spcAft>
              <a:buFont typeface="Arial,Sans-Serif" panose="020B0604020202020204" pitchFamily="34" charset="0"/>
              <a:buChar char="•"/>
            </a:pPr>
            <a:endParaRPr lang="en-US">
              <a:ea typeface="+mn-lt"/>
              <a:cs typeface="+mn-lt"/>
            </a:endParaRPr>
          </a:p>
          <a:p>
            <a:pPr marL="335915" indent="-335915"/>
            <a:endParaRPr lang="en-US">
              <a:ea typeface="+mn-lt"/>
              <a:cs typeface="+mn-lt"/>
            </a:endParaRPr>
          </a:p>
        </p:txBody>
      </p:sp>
      <p:sp>
        <p:nvSpPr>
          <p:cNvPr id="4" name="TextBox 3">
            <a:extLst>
              <a:ext uri="{FF2B5EF4-FFF2-40B4-BE49-F238E27FC236}">
                <a16:creationId xmlns:a16="http://schemas.microsoft.com/office/drawing/2014/main" id="{40C999F7-4F4C-403D-A55C-E359CFC56B8B}"/>
              </a:ext>
            </a:extLst>
          </p:cNvPr>
          <p:cNvSpPr txBox="1"/>
          <p:nvPr/>
        </p:nvSpPr>
        <p:spPr>
          <a:xfrm>
            <a:off x="1055411" y="1469630"/>
            <a:ext cx="10081178" cy="411189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b="0" dirty="0">
                <a:solidFill>
                  <a:srgbClr val="000000"/>
                </a:solidFill>
                <a:effectLst/>
              </a:rPr>
              <a:t>Meet Chris</a:t>
            </a:r>
          </a:p>
          <a:p>
            <a:pPr marL="457200" indent="-457200">
              <a:buFont typeface="Arial" panose="020B0604020202020204" pitchFamily="34" charset="0"/>
              <a:buChar char="•"/>
            </a:pPr>
            <a:r>
              <a:rPr lang="en-US" sz="2800" b="0" dirty="0">
                <a:solidFill>
                  <a:srgbClr val="000000"/>
                </a:solidFill>
                <a:effectLst/>
              </a:rPr>
              <a:t>Meet Azure Cosmos DB</a:t>
            </a:r>
          </a:p>
          <a:p>
            <a:pPr marL="457200" indent="-457200">
              <a:buFont typeface="Arial" panose="020B0604020202020204" pitchFamily="34" charset="0"/>
              <a:buChar char="•"/>
            </a:pPr>
            <a:r>
              <a:rPr lang="en-US" sz="2800" b="0" dirty="0">
                <a:solidFill>
                  <a:srgbClr val="000000"/>
                </a:solidFill>
                <a:effectLst/>
              </a:rPr>
              <a:t>The Azure Cosmos DB JavaScript/TypeScript SDK</a:t>
            </a:r>
          </a:p>
          <a:p>
            <a:pPr marL="457200" indent="-457200">
              <a:buFont typeface="Arial" panose="020B0604020202020204" pitchFamily="34" charset="0"/>
              <a:buChar char="•"/>
            </a:pPr>
            <a:r>
              <a:rPr lang="en-US" sz="2800" b="0" dirty="0">
                <a:solidFill>
                  <a:srgbClr val="000000"/>
                </a:solidFill>
                <a:effectLst/>
              </a:rPr>
              <a:t>Why TypeScript?</a:t>
            </a:r>
          </a:p>
          <a:p>
            <a:pPr marL="457200" indent="-457200">
              <a:buFont typeface="Arial" panose="020B0604020202020204" pitchFamily="34" charset="0"/>
              <a:buChar char="•"/>
            </a:pPr>
            <a:r>
              <a:rPr lang="en-US" sz="2800" b="0" dirty="0" err="1">
                <a:solidFill>
                  <a:srgbClr val="000000"/>
                </a:solidFill>
                <a:effectLst/>
              </a:rPr>
              <a:t>azu-js</a:t>
            </a:r>
            <a:r>
              <a:rPr lang="en-US" sz="2800" b="0" dirty="0">
                <a:solidFill>
                  <a:srgbClr val="000000"/>
                </a:solidFill>
                <a:effectLst/>
              </a:rPr>
              <a:t> @ NPM - a helper library, and SDK reference</a:t>
            </a:r>
          </a:p>
          <a:p>
            <a:pPr marL="457200" indent="-457200">
              <a:buFont typeface="Arial" panose="020B0604020202020204" pitchFamily="34" charset="0"/>
              <a:buChar char="•"/>
            </a:pPr>
            <a:r>
              <a:rPr lang="en-US" sz="2800" b="0" dirty="0">
                <a:solidFill>
                  <a:srgbClr val="000000"/>
                </a:solidFill>
                <a:effectLst/>
              </a:rPr>
              <a:t>The TypeScript/Express/Cosmos DB Web Application - code walkthrough and demo</a:t>
            </a:r>
          </a:p>
          <a:p>
            <a:pPr marL="457200" indent="-457200">
              <a:buFont typeface="Arial" panose="020B0604020202020204" pitchFamily="34" charset="0"/>
              <a:buChar char="•"/>
            </a:pPr>
            <a:r>
              <a:rPr lang="en-US" sz="2800" b="0" dirty="0">
                <a:solidFill>
                  <a:srgbClr val="000000"/>
                </a:solidFill>
                <a:effectLst/>
              </a:rPr>
              <a:t>Wrap up - Links and Other Repos of Interest</a:t>
            </a:r>
          </a:p>
          <a:p>
            <a:endParaRPr lang="en-US" sz="2400" dirty="0">
              <a:cs typeface="Segoe UI"/>
            </a:endParaRPr>
          </a:p>
        </p:txBody>
      </p:sp>
      <p:sp>
        <p:nvSpPr>
          <p:cNvPr id="9" name="Rectangle 8">
            <a:extLst>
              <a:ext uri="{FF2B5EF4-FFF2-40B4-BE49-F238E27FC236}">
                <a16:creationId xmlns:a16="http://schemas.microsoft.com/office/drawing/2014/main" id="{E3743541-CC54-4122-901F-31E4C928C0B5}"/>
              </a:ext>
            </a:extLst>
          </p:cNvPr>
          <p:cNvSpPr/>
          <p:nvPr/>
        </p:nvSpPr>
        <p:spPr bwMode="auto">
          <a:xfrm>
            <a:off x="5667829" y="968829"/>
            <a:ext cx="9144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34DBF81F-4274-4E2A-AAB7-489C7A6E6394}"/>
              </a:ext>
            </a:extLst>
          </p:cNvPr>
          <p:cNvSpPr/>
          <p:nvPr/>
        </p:nvSpPr>
        <p:spPr bwMode="auto">
          <a:xfrm>
            <a:off x="11442970" y="1188395"/>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9B6E6037-C806-4A4B-A60D-ABC4892E98B9}"/>
              </a:ext>
            </a:extLst>
          </p:cNvPr>
          <p:cNvSpPr/>
          <p:nvPr/>
        </p:nvSpPr>
        <p:spPr bwMode="auto">
          <a:xfrm>
            <a:off x="11370012" y="1139756"/>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032985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B390-B73E-4812-940C-A2213C93E2DC}"/>
              </a:ext>
            </a:extLst>
          </p:cNvPr>
          <p:cNvSpPr>
            <a:spLocks noGrp="1"/>
          </p:cNvSpPr>
          <p:nvPr>
            <p:ph type="title"/>
          </p:nvPr>
        </p:nvSpPr>
        <p:spPr>
          <a:xfrm>
            <a:off x="455995" y="620428"/>
            <a:ext cx="11306469" cy="397545"/>
          </a:xfrm>
        </p:spPr>
        <p:txBody>
          <a:bodyPr/>
          <a:lstStyle/>
          <a:p>
            <a:r>
              <a:rPr lang="en-US" dirty="0">
                <a:solidFill>
                  <a:schemeClr val="accent2">
                    <a:lumMod val="60000"/>
                    <a:lumOff val="40000"/>
                  </a:schemeClr>
                </a:solidFill>
                <a:cs typeface="Segoe UI Semibold"/>
              </a:rPr>
              <a:t>Meet Chris</a:t>
            </a:r>
            <a:endParaRPr lang="en-US"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AC3E1E3F-8E9B-4AA3-AFD9-4D7278053F9A}"/>
              </a:ext>
            </a:extLst>
          </p:cNvPr>
          <p:cNvSpPr>
            <a:spLocks noGrp="1"/>
          </p:cNvSpPr>
          <p:nvPr>
            <p:ph type="body" sz="quarter" idx="10"/>
          </p:nvPr>
        </p:nvSpPr>
        <p:spPr>
          <a:xfrm>
            <a:off x="455995" y="1922586"/>
            <a:ext cx="9384447" cy="1200329"/>
          </a:xfrm>
        </p:spPr>
        <p:txBody>
          <a:bodyPr vert="horz" wrap="square" lIns="0" tIns="0" rIns="0" bIns="0" rtlCol="0" anchor="t">
            <a:spAutoFit/>
          </a:bodyPr>
          <a:lstStyle/>
          <a:p>
            <a:pPr marL="280035" indent="-280035">
              <a:lnSpc>
                <a:spcPct val="150000"/>
              </a:lnSpc>
              <a:spcAft>
                <a:spcPts val="588"/>
              </a:spcAft>
              <a:buFont typeface="Arial,Sans-Serif" panose="020B0604020202020204" pitchFamily="34" charset="0"/>
            </a:pPr>
            <a:endParaRPr lang="en-US">
              <a:ea typeface="+mn-lt"/>
              <a:cs typeface="+mn-lt"/>
            </a:endParaRPr>
          </a:p>
          <a:p>
            <a:pPr marL="280035" indent="-280035">
              <a:lnSpc>
                <a:spcPct val="90000"/>
              </a:lnSpc>
              <a:spcAft>
                <a:spcPts val="588"/>
              </a:spcAft>
              <a:buFont typeface="Arial,Sans-Serif" panose="020B0604020202020204" pitchFamily="34" charset="0"/>
              <a:buChar char="•"/>
            </a:pPr>
            <a:endParaRPr lang="en-US">
              <a:ea typeface="+mn-lt"/>
              <a:cs typeface="+mn-lt"/>
            </a:endParaRPr>
          </a:p>
          <a:p>
            <a:pPr marL="335915" indent="-335915"/>
            <a:endParaRPr lang="en-US">
              <a:ea typeface="+mn-lt"/>
              <a:cs typeface="+mn-lt"/>
            </a:endParaRPr>
          </a:p>
        </p:txBody>
      </p:sp>
      <p:sp>
        <p:nvSpPr>
          <p:cNvPr id="4" name="TextBox 3">
            <a:extLst>
              <a:ext uri="{FF2B5EF4-FFF2-40B4-BE49-F238E27FC236}">
                <a16:creationId xmlns:a16="http://schemas.microsoft.com/office/drawing/2014/main" id="{40C999F7-4F4C-403D-A55C-E359CFC56B8B}"/>
              </a:ext>
            </a:extLst>
          </p:cNvPr>
          <p:cNvSpPr txBox="1"/>
          <p:nvPr/>
        </p:nvSpPr>
        <p:spPr>
          <a:xfrm>
            <a:off x="1055411" y="1469630"/>
            <a:ext cx="10081178" cy="109568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b="0" dirty="0">
                <a:solidFill>
                  <a:srgbClr val="000000"/>
                </a:solidFill>
                <a:effectLst/>
              </a:rPr>
              <a:t>x</a:t>
            </a:r>
          </a:p>
          <a:p>
            <a:endParaRPr lang="en-US" sz="2400" dirty="0">
              <a:cs typeface="Segoe UI"/>
            </a:endParaRPr>
          </a:p>
        </p:txBody>
      </p:sp>
      <p:sp>
        <p:nvSpPr>
          <p:cNvPr id="9" name="Rectangle 8">
            <a:extLst>
              <a:ext uri="{FF2B5EF4-FFF2-40B4-BE49-F238E27FC236}">
                <a16:creationId xmlns:a16="http://schemas.microsoft.com/office/drawing/2014/main" id="{E3743541-CC54-4122-901F-31E4C928C0B5}"/>
              </a:ext>
            </a:extLst>
          </p:cNvPr>
          <p:cNvSpPr/>
          <p:nvPr/>
        </p:nvSpPr>
        <p:spPr bwMode="auto">
          <a:xfrm>
            <a:off x="5667829" y="968829"/>
            <a:ext cx="914400" cy="152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34DBF81F-4274-4E2A-AAB7-489C7A6E6394}"/>
              </a:ext>
            </a:extLst>
          </p:cNvPr>
          <p:cNvSpPr/>
          <p:nvPr/>
        </p:nvSpPr>
        <p:spPr bwMode="auto">
          <a:xfrm>
            <a:off x="11442970" y="1188395"/>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9B6E6037-C806-4A4B-A60D-ABC4892E98B9}"/>
              </a:ext>
            </a:extLst>
          </p:cNvPr>
          <p:cNvSpPr/>
          <p:nvPr/>
        </p:nvSpPr>
        <p:spPr bwMode="auto">
          <a:xfrm>
            <a:off x="11370012" y="1139756"/>
            <a:ext cx="249676" cy="7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883776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B0B99EF-AA7B-47BE-944B-97BCFE08EEB3}"/>
              </a:ext>
            </a:extLst>
          </p:cNvPr>
          <p:cNvSpPr txBox="1">
            <a:spLocks/>
          </p:cNvSpPr>
          <p:nvPr/>
        </p:nvSpPr>
        <p:spPr>
          <a:xfrm>
            <a:off x="584200" y="2425780"/>
            <a:ext cx="9144000" cy="294208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b="1" dirty="0">
                <a:solidFill>
                  <a:srgbClr val="FFFFFF"/>
                </a:solidFill>
                <a:latin typeface="Segoe UI" panose="020B0502040204020203" pitchFamily="34" charset="0"/>
              </a:rPr>
              <a:t>Thank you!</a:t>
            </a:r>
          </a:p>
          <a:p>
            <a:endParaRPr lang="en-US" b="1" dirty="0">
              <a:solidFill>
                <a:srgbClr val="FFFFFF"/>
              </a:solidFill>
              <a:latin typeface="Segoe UI" panose="020B0502040204020203" pitchFamily="34" charset="0"/>
            </a:endParaRPr>
          </a:p>
          <a:p>
            <a:endParaRPr lang="en-US" b="1" dirty="0">
              <a:solidFill>
                <a:srgbClr val="FFFFFF"/>
              </a:solidFill>
              <a:latin typeface="Segoe UI" panose="020B0502040204020203" pitchFamily="34" charset="0"/>
            </a:endParaRPr>
          </a:p>
          <a:p>
            <a:r>
              <a:rPr lang="en-US" b="1" dirty="0">
                <a:solidFill>
                  <a:srgbClr val="FFFFFF"/>
                </a:solidFill>
                <a:latin typeface="Segoe UI" panose="020B0502040204020203" pitchFamily="34" charset="0"/>
              </a:rPr>
              <a:t>Questions?</a:t>
            </a:r>
            <a:endParaRPr lang="en-US" dirty="0"/>
          </a:p>
        </p:txBody>
      </p:sp>
    </p:spTree>
    <p:extLst>
      <p:ext uri="{BB962C8B-B14F-4D97-AF65-F5344CB8AC3E}">
        <p14:creationId xmlns:p14="http://schemas.microsoft.com/office/powerpoint/2010/main" val="1459196063"/>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custGeom>
          <a:avLst/>
          <a:gdLst>
            <a:gd name="connsiteX0" fmla="*/ 0 w 7300570"/>
            <a:gd name="connsiteY0" fmla="*/ 363326 h 4857293"/>
            <a:gd name="connsiteX1" fmla="*/ 363326 w 7300570"/>
            <a:gd name="connsiteY1" fmla="*/ 0 h 4857293"/>
            <a:gd name="connsiteX2" fmla="*/ 954979 w 7300570"/>
            <a:gd name="connsiteY2" fmla="*/ 0 h 4857293"/>
            <a:gd name="connsiteX3" fmla="*/ 1415153 w 7300570"/>
            <a:gd name="connsiteY3" fmla="*/ 0 h 4857293"/>
            <a:gd name="connsiteX4" fmla="*/ 1941066 w 7300570"/>
            <a:gd name="connsiteY4" fmla="*/ 0 h 4857293"/>
            <a:gd name="connsiteX5" fmla="*/ 2466980 w 7300570"/>
            <a:gd name="connsiteY5" fmla="*/ 0 h 4857293"/>
            <a:gd name="connsiteX6" fmla="*/ 2992893 w 7300570"/>
            <a:gd name="connsiteY6" fmla="*/ 0 h 4857293"/>
            <a:gd name="connsiteX7" fmla="*/ 3650285 w 7300570"/>
            <a:gd name="connsiteY7" fmla="*/ 0 h 4857293"/>
            <a:gd name="connsiteX8" fmla="*/ 4307677 w 7300570"/>
            <a:gd name="connsiteY8" fmla="*/ 0 h 4857293"/>
            <a:gd name="connsiteX9" fmla="*/ 4899329 w 7300570"/>
            <a:gd name="connsiteY9" fmla="*/ 0 h 4857293"/>
            <a:gd name="connsiteX10" fmla="*/ 5425243 w 7300570"/>
            <a:gd name="connsiteY10" fmla="*/ 0 h 4857293"/>
            <a:gd name="connsiteX11" fmla="*/ 6016895 w 7300570"/>
            <a:gd name="connsiteY11" fmla="*/ 0 h 4857293"/>
            <a:gd name="connsiteX12" fmla="*/ 6937244 w 7300570"/>
            <a:gd name="connsiteY12" fmla="*/ 0 h 4857293"/>
            <a:gd name="connsiteX13" fmla="*/ 7300570 w 7300570"/>
            <a:gd name="connsiteY13" fmla="*/ 363326 h 4857293"/>
            <a:gd name="connsiteX14" fmla="*/ 7300570 w 7300570"/>
            <a:gd name="connsiteY14" fmla="*/ 1010460 h 4857293"/>
            <a:gd name="connsiteX15" fmla="*/ 7300570 w 7300570"/>
            <a:gd name="connsiteY15" fmla="*/ 1698900 h 4857293"/>
            <a:gd name="connsiteX16" fmla="*/ 7300570 w 7300570"/>
            <a:gd name="connsiteY16" fmla="*/ 2346034 h 4857293"/>
            <a:gd name="connsiteX17" fmla="*/ 7300570 w 7300570"/>
            <a:gd name="connsiteY17" fmla="*/ 2993167 h 4857293"/>
            <a:gd name="connsiteX18" fmla="*/ 7300570 w 7300570"/>
            <a:gd name="connsiteY18" fmla="*/ 3722914 h 4857293"/>
            <a:gd name="connsiteX19" fmla="*/ 7300570 w 7300570"/>
            <a:gd name="connsiteY19" fmla="*/ 4493967 h 4857293"/>
            <a:gd name="connsiteX20" fmla="*/ 6937244 w 7300570"/>
            <a:gd name="connsiteY20" fmla="*/ 4857293 h 4857293"/>
            <a:gd name="connsiteX21" fmla="*/ 6214113 w 7300570"/>
            <a:gd name="connsiteY21" fmla="*/ 4857293 h 4857293"/>
            <a:gd name="connsiteX22" fmla="*/ 5753939 w 7300570"/>
            <a:gd name="connsiteY22" fmla="*/ 4857293 h 4857293"/>
            <a:gd name="connsiteX23" fmla="*/ 5030808 w 7300570"/>
            <a:gd name="connsiteY23" fmla="*/ 4857293 h 4857293"/>
            <a:gd name="connsiteX24" fmla="*/ 4241938 w 7300570"/>
            <a:gd name="connsiteY24" fmla="*/ 4857293 h 4857293"/>
            <a:gd name="connsiteX25" fmla="*/ 3781763 w 7300570"/>
            <a:gd name="connsiteY25" fmla="*/ 4857293 h 4857293"/>
            <a:gd name="connsiteX26" fmla="*/ 3190111 w 7300570"/>
            <a:gd name="connsiteY26" fmla="*/ 4857293 h 4857293"/>
            <a:gd name="connsiteX27" fmla="*/ 2532719 w 7300570"/>
            <a:gd name="connsiteY27" fmla="*/ 4857293 h 4857293"/>
            <a:gd name="connsiteX28" fmla="*/ 1743849 w 7300570"/>
            <a:gd name="connsiteY28" fmla="*/ 4857293 h 4857293"/>
            <a:gd name="connsiteX29" fmla="*/ 1152196 w 7300570"/>
            <a:gd name="connsiteY29" fmla="*/ 4857293 h 4857293"/>
            <a:gd name="connsiteX30" fmla="*/ 363326 w 7300570"/>
            <a:gd name="connsiteY30" fmla="*/ 4857293 h 4857293"/>
            <a:gd name="connsiteX31" fmla="*/ 0 w 7300570"/>
            <a:gd name="connsiteY31" fmla="*/ 4493967 h 4857293"/>
            <a:gd name="connsiteX32" fmla="*/ 0 w 7300570"/>
            <a:gd name="connsiteY32" fmla="*/ 3888140 h 4857293"/>
            <a:gd name="connsiteX33" fmla="*/ 0 w 7300570"/>
            <a:gd name="connsiteY33" fmla="*/ 3323619 h 4857293"/>
            <a:gd name="connsiteX34" fmla="*/ 0 w 7300570"/>
            <a:gd name="connsiteY34" fmla="*/ 2635179 h 4857293"/>
            <a:gd name="connsiteX35" fmla="*/ 0 w 7300570"/>
            <a:gd name="connsiteY35" fmla="*/ 1988045 h 4857293"/>
            <a:gd name="connsiteX36" fmla="*/ 0 w 7300570"/>
            <a:gd name="connsiteY36" fmla="*/ 1216992 h 4857293"/>
            <a:gd name="connsiteX37" fmla="*/ 0 w 7300570"/>
            <a:gd name="connsiteY37" fmla="*/ 363326 h 485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300570" h="4857293" extrusionOk="0">
              <a:moveTo>
                <a:pt x="0" y="363326"/>
              </a:moveTo>
              <a:cubicBezTo>
                <a:pt x="34238" y="174280"/>
                <a:pt x="154414" y="-12819"/>
                <a:pt x="363326" y="0"/>
              </a:cubicBezTo>
              <a:cubicBezTo>
                <a:pt x="510994" y="-25995"/>
                <a:pt x="804663" y="-13820"/>
                <a:pt x="954979" y="0"/>
              </a:cubicBezTo>
              <a:cubicBezTo>
                <a:pt x="1105295" y="13820"/>
                <a:pt x="1187580" y="-48"/>
                <a:pt x="1415153" y="0"/>
              </a:cubicBezTo>
              <a:cubicBezTo>
                <a:pt x="1642726" y="48"/>
                <a:pt x="1692503" y="-24512"/>
                <a:pt x="1941066" y="0"/>
              </a:cubicBezTo>
              <a:cubicBezTo>
                <a:pt x="2189629" y="24512"/>
                <a:pt x="2351331" y="14032"/>
                <a:pt x="2466980" y="0"/>
              </a:cubicBezTo>
              <a:cubicBezTo>
                <a:pt x="2582629" y="-14032"/>
                <a:pt x="2812206" y="2929"/>
                <a:pt x="2992893" y="0"/>
              </a:cubicBezTo>
              <a:cubicBezTo>
                <a:pt x="3173580" y="-2929"/>
                <a:pt x="3472631" y="24740"/>
                <a:pt x="3650285" y="0"/>
              </a:cubicBezTo>
              <a:cubicBezTo>
                <a:pt x="3827939" y="-24740"/>
                <a:pt x="4163395" y="-24861"/>
                <a:pt x="4307677" y="0"/>
              </a:cubicBezTo>
              <a:cubicBezTo>
                <a:pt x="4451959" y="24861"/>
                <a:pt x="4656122" y="-81"/>
                <a:pt x="4899329" y="0"/>
              </a:cubicBezTo>
              <a:cubicBezTo>
                <a:pt x="5142536" y="81"/>
                <a:pt x="5289626" y="-13169"/>
                <a:pt x="5425243" y="0"/>
              </a:cubicBezTo>
              <a:cubicBezTo>
                <a:pt x="5560860" y="13169"/>
                <a:pt x="5847000" y="15180"/>
                <a:pt x="6016895" y="0"/>
              </a:cubicBezTo>
              <a:cubicBezTo>
                <a:pt x="6186790" y="-15180"/>
                <a:pt x="6694001" y="33227"/>
                <a:pt x="6937244" y="0"/>
              </a:cubicBezTo>
              <a:cubicBezTo>
                <a:pt x="7105353" y="-8138"/>
                <a:pt x="7285835" y="153340"/>
                <a:pt x="7300570" y="363326"/>
              </a:cubicBezTo>
              <a:cubicBezTo>
                <a:pt x="7290937" y="650732"/>
                <a:pt x="7311273" y="788544"/>
                <a:pt x="7300570" y="1010460"/>
              </a:cubicBezTo>
              <a:cubicBezTo>
                <a:pt x="7289867" y="1232376"/>
                <a:pt x="7298907" y="1500617"/>
                <a:pt x="7300570" y="1698900"/>
              </a:cubicBezTo>
              <a:cubicBezTo>
                <a:pt x="7302233" y="1897183"/>
                <a:pt x="7271094" y="2060530"/>
                <a:pt x="7300570" y="2346034"/>
              </a:cubicBezTo>
              <a:cubicBezTo>
                <a:pt x="7330046" y="2631538"/>
                <a:pt x="7277959" y="2798365"/>
                <a:pt x="7300570" y="2993167"/>
              </a:cubicBezTo>
              <a:cubicBezTo>
                <a:pt x="7323181" y="3187969"/>
                <a:pt x="7315653" y="3437390"/>
                <a:pt x="7300570" y="3722914"/>
              </a:cubicBezTo>
              <a:cubicBezTo>
                <a:pt x="7285487" y="4008438"/>
                <a:pt x="7299397" y="4115211"/>
                <a:pt x="7300570" y="4493967"/>
              </a:cubicBezTo>
              <a:cubicBezTo>
                <a:pt x="7286506" y="4720983"/>
                <a:pt x="7159030" y="4860315"/>
                <a:pt x="6937244" y="4857293"/>
              </a:cubicBezTo>
              <a:cubicBezTo>
                <a:pt x="6698029" y="4834813"/>
                <a:pt x="6458640" y="4829447"/>
                <a:pt x="6214113" y="4857293"/>
              </a:cubicBezTo>
              <a:cubicBezTo>
                <a:pt x="5969586" y="4885139"/>
                <a:pt x="5884465" y="4849287"/>
                <a:pt x="5753939" y="4857293"/>
              </a:cubicBezTo>
              <a:cubicBezTo>
                <a:pt x="5623413" y="4865299"/>
                <a:pt x="5276527" y="4882336"/>
                <a:pt x="5030808" y="4857293"/>
              </a:cubicBezTo>
              <a:cubicBezTo>
                <a:pt x="4785089" y="4832250"/>
                <a:pt x="4520290" y="4888693"/>
                <a:pt x="4241938" y="4857293"/>
              </a:cubicBezTo>
              <a:cubicBezTo>
                <a:pt x="3963586" y="4825894"/>
                <a:pt x="3907948" y="4864503"/>
                <a:pt x="3781763" y="4857293"/>
              </a:cubicBezTo>
              <a:cubicBezTo>
                <a:pt x="3655579" y="4850083"/>
                <a:pt x="3323432" y="4884121"/>
                <a:pt x="3190111" y="4857293"/>
              </a:cubicBezTo>
              <a:cubicBezTo>
                <a:pt x="3056790" y="4830465"/>
                <a:pt x="2698759" y="4850220"/>
                <a:pt x="2532719" y="4857293"/>
              </a:cubicBezTo>
              <a:cubicBezTo>
                <a:pt x="2366679" y="4864366"/>
                <a:pt x="2131987" y="4861272"/>
                <a:pt x="1743849" y="4857293"/>
              </a:cubicBezTo>
              <a:cubicBezTo>
                <a:pt x="1355711" y="4853315"/>
                <a:pt x="1332206" y="4834259"/>
                <a:pt x="1152196" y="4857293"/>
              </a:cubicBezTo>
              <a:cubicBezTo>
                <a:pt x="972186" y="4880327"/>
                <a:pt x="697676" y="4847103"/>
                <a:pt x="363326" y="4857293"/>
              </a:cubicBezTo>
              <a:cubicBezTo>
                <a:pt x="132341" y="4829010"/>
                <a:pt x="-28194" y="4728157"/>
                <a:pt x="0" y="4493967"/>
              </a:cubicBezTo>
              <a:cubicBezTo>
                <a:pt x="25026" y="4295433"/>
                <a:pt x="-14120" y="4062377"/>
                <a:pt x="0" y="3888140"/>
              </a:cubicBezTo>
              <a:cubicBezTo>
                <a:pt x="14120" y="3713903"/>
                <a:pt x="-18459" y="3473148"/>
                <a:pt x="0" y="3323619"/>
              </a:cubicBezTo>
              <a:cubicBezTo>
                <a:pt x="18459" y="3174090"/>
                <a:pt x="-23289" y="2811164"/>
                <a:pt x="0" y="2635179"/>
              </a:cubicBezTo>
              <a:cubicBezTo>
                <a:pt x="23289" y="2459194"/>
                <a:pt x="26901" y="2133145"/>
                <a:pt x="0" y="1988045"/>
              </a:cubicBezTo>
              <a:cubicBezTo>
                <a:pt x="-26901" y="1842945"/>
                <a:pt x="-20008" y="1587453"/>
                <a:pt x="0" y="1216992"/>
              </a:cubicBezTo>
              <a:cubicBezTo>
                <a:pt x="20008" y="846531"/>
                <a:pt x="-18487" y="744681"/>
                <a:pt x="0" y="363326"/>
              </a:cubicBezTo>
              <a:close/>
            </a:path>
          </a:pathLst>
        </a:custGeom>
        <a:noFill/>
        <a:ln>
          <a:solidFill>
            <a:schemeClr val="tx1"/>
          </a:solidFill>
          <a:headEnd type="none" w="med" len="med"/>
          <a:tailEnd type="none" w="med" len="med"/>
          <a:extLst>
            <a:ext uri="{C807C97D-BFC1-408E-A445-0C87EB9F89A2}">
              <ask:lineSketchStyleProps xmlns:ask="http://schemas.microsoft.com/office/drawing/2018/sketchyshapes" sd="726281118">
                <ask:type>
                  <ask:lineSketchFreehand/>
                </ask:type>
              </ask:lineSketchStyleProps>
            </a:ext>
          </a:extLst>
        </a:ln>
        <a:effectLst/>
      </a:spPr>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err="1">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508</TotalTime>
  <Words>98</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Arial,Sans-Serif</vt:lpstr>
      <vt:lpstr>Calibri</vt:lpstr>
      <vt:lpstr>Consolas</vt:lpstr>
      <vt:lpstr>Segoe UI</vt:lpstr>
      <vt:lpstr>Segoe UI Semibold</vt:lpstr>
      <vt:lpstr>Wingdings</vt:lpstr>
      <vt:lpstr>White Template</vt:lpstr>
      <vt:lpstr>Azure Cosmos DB web apps with Node.js and TypeScript</vt:lpstr>
      <vt:lpstr>Presentation Outline</vt:lpstr>
      <vt:lpstr>Meet Chris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Anderson (COSMOS DB)</dc:creator>
  <cp:lastModifiedBy>Chris Joakim</cp:lastModifiedBy>
  <cp:revision>184</cp:revision>
  <dcterms:created xsi:type="dcterms:W3CDTF">2021-04-27T14:28:40Z</dcterms:created>
  <dcterms:modified xsi:type="dcterms:W3CDTF">2023-12-18T13:55:20Z</dcterms:modified>
</cp:coreProperties>
</file>