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72" r:id="rId15"/>
    <p:sldId id="278" r:id="rId16"/>
    <p:sldId id="268" r:id="rId17"/>
    <p:sldId id="269" r:id="rId18"/>
    <p:sldId id="270" r:id="rId19"/>
    <p:sldId id="271" r:id="rId20"/>
    <p:sldId id="274" r:id="rId21"/>
    <p:sldId id="275" r:id="rId22"/>
    <p:sldId id="276"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17:10:48.205"/>
    </inkml:context>
    <inkml:brush xml:id="br0">
      <inkml:brushProperty name="width" value="0.05" units="cm"/>
      <inkml:brushProperty name="height" value="0.05" units="cm"/>
      <inkml:brushProperty name="color" value="#E71224"/>
    </inkml:brush>
  </inkml:definitions>
  <inkml:trace contextRef="#ctx0" brushRef="#br0">1081 376 24575,'-87'-5'0,"1"-3"0,-127-29 0,200 34 0,-41-8 0,24 3 0,-1 2 0,-1 1 0,1 1 0,-52 2 0,73 2 0,1 1 0,-1 1 0,1 0 0,0 0 0,0 1 0,0 0 0,0 1 0,0 0 0,0 0 0,1 1 0,0 0 0,0 1 0,0-1 0,1 1 0,0 1 0,0 0 0,0 0 0,1 0 0,-9 14 0,10-14 0,-12 16 0,1 2 0,1 0 0,1 0 0,1 2 0,-15 44 0,14-21 0,2 1 0,-6 70 0,13-88 0,-12 45 0,10-52 0,1 1 0,2 0 0,-2 33 0,6-34 0,1-1 0,2 1 0,0-1 0,2 0 0,0 0 0,2 0 0,1-1 0,1 0 0,1-1 0,0 0 0,27 40 0,114 198 0,-102-171 0,-6-2 0,-33-64 0,1 0 0,1 0 0,1-1 0,1-1 0,27 33 0,-21-38 0,1 0 0,1-2 0,0-1 0,1 0 0,0-1 0,1-2 0,1-1 0,-1 0 0,2-2 0,-1-1 0,45 7 0,-48-12 0,1 0 0,0-1 0,0-2 0,0 0 0,0-1 0,0-2 0,0 0 0,-1-1 0,0-1 0,0-2 0,22-10 0,96-42 0,-3-7 0,214-141 0,-322 188 0,10-6 0,-1-2 0,63-60 0,-91 77 0,0-1 0,0 0 0,-1 0 0,-1-1 0,0 0 0,-1 0 0,0-1 0,-1 0 0,-1 0 0,0 0 0,-1-1 0,0 0 0,1-16 0,0-25 0,-2 1 0,-3 0 0,-2-1 0,-15-90 0,9 115 0,-1 1 0,-1 0 0,-1 1 0,-2 0 0,-1 0 0,-27-40 0,-122-152 0,156 213 0,-40-51 0,-4 3 0,-1 2 0,-3 2 0,-2 3 0,-107-72 0,121 95 0,0 2 0,-1 2 0,-2 1 0,0 3 0,-1 2 0,0 2 0,-1 2 0,-1 2 0,-87-6 0,30 16 0,0 5 0,0 5 0,-205 46 0,303-55-60,-6 2 107,-1 0 0,0 2 0,-21 8 0,32-11-141,0 0 1,0 1 0,0-1 0,1 1-1,-1-1 1,1 1 0,-1 1-1,1-1 1,0 0 0,0 1-1,1-1 1,-1 1 0,1 0 0,0 0-1,-4 8 1,-4 24-6733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B965-DCD4-1AC9-6101-4DDD5E61A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C3985A-B4B2-100D-2E4D-E2927B6A16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409915-9A06-54BE-06FE-6AC7F371A0C6}"/>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5" name="Footer Placeholder 4">
            <a:extLst>
              <a:ext uri="{FF2B5EF4-FFF2-40B4-BE49-F238E27FC236}">
                <a16:creationId xmlns:a16="http://schemas.microsoft.com/office/drawing/2014/main" id="{31C6825D-F16C-0219-D4C7-D555F3DD0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D0252-8A92-7BFA-583D-EAEEB8D1122D}"/>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137077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09F5-AD92-A32D-7150-668664148C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D80678-A7D7-3EC3-B216-54A4CAD144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025FB-C2D9-212E-A8CD-E03E63BFED6B}"/>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5" name="Footer Placeholder 4">
            <a:extLst>
              <a:ext uri="{FF2B5EF4-FFF2-40B4-BE49-F238E27FC236}">
                <a16:creationId xmlns:a16="http://schemas.microsoft.com/office/drawing/2014/main" id="{50D4CC0B-379F-95B2-EB78-09B7AA624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68F0B-786B-38F2-85F0-F692C68F5F94}"/>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2997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01CB1-ABE3-4912-5022-2137FDBBF7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3AF30D-7262-9901-2D37-62E2CF46E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E8828-B3C3-0BAA-DB81-855ADC68DC16}"/>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5" name="Footer Placeholder 4">
            <a:extLst>
              <a:ext uri="{FF2B5EF4-FFF2-40B4-BE49-F238E27FC236}">
                <a16:creationId xmlns:a16="http://schemas.microsoft.com/office/drawing/2014/main" id="{1031495E-9338-F726-84FB-D1563530B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3F7C1-4632-EE0F-1BDA-D6BD75F849DE}"/>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142749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DFC7-5541-54D4-8CA6-665E19868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2D1DA4-BF0E-246F-4911-35F5BF9E8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92F55-99D3-E1A2-BD43-34B0EBAC51AB}"/>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5" name="Footer Placeholder 4">
            <a:extLst>
              <a:ext uri="{FF2B5EF4-FFF2-40B4-BE49-F238E27FC236}">
                <a16:creationId xmlns:a16="http://schemas.microsoft.com/office/drawing/2014/main" id="{51F2540A-F83D-8434-ABFF-5F9714F0D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192E5-54EE-1C9B-C4F5-FE73FAEF1459}"/>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169865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E32E-8BCD-70CD-E8B0-54469DAFF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3E6ECD-D780-031B-0622-B7D7A5A0F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448DE-E538-4C70-5D29-1DD990BC02A9}"/>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5" name="Footer Placeholder 4">
            <a:extLst>
              <a:ext uri="{FF2B5EF4-FFF2-40B4-BE49-F238E27FC236}">
                <a16:creationId xmlns:a16="http://schemas.microsoft.com/office/drawing/2014/main" id="{FB013D6D-74C4-8BFD-EE0C-C172CC93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A5B69-AF87-8B14-A5A1-AF6A1F1D8ED6}"/>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294562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22EB-DFF5-8BDC-0D74-84948A3D7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C1E31-7003-7908-B97E-BD79DBBC90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A0AA71-BA9B-14F9-3A2A-F31EC502D6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B10990-B6BE-B41D-B28D-37BD7BD56635}"/>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6" name="Footer Placeholder 5">
            <a:extLst>
              <a:ext uri="{FF2B5EF4-FFF2-40B4-BE49-F238E27FC236}">
                <a16:creationId xmlns:a16="http://schemas.microsoft.com/office/drawing/2014/main" id="{4DA4982D-DC87-6351-DF0A-1509D230F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B4BB3-65D9-623E-D70A-0283FD35D888}"/>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46815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F35F-C31E-6CD5-C61B-00688E5FA2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F4AFFB-9470-1081-0CD1-1952D92EB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4D158C-DBDF-6198-C1C2-7F5CF2FE0B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2B5ED0-8614-E311-5EE3-EFFC652AE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AB7789-9A75-AC1B-25D2-9FE034D39A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E7248-0232-4020-0A51-27EC09A0E9E0}"/>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8" name="Footer Placeholder 7">
            <a:extLst>
              <a:ext uri="{FF2B5EF4-FFF2-40B4-BE49-F238E27FC236}">
                <a16:creationId xmlns:a16="http://schemas.microsoft.com/office/drawing/2014/main" id="{6916CFC6-482C-4479-CBDA-EE377949D8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3A326-6F64-96C1-B13F-DED5F964955F}"/>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125898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3D02-01C3-9771-C8FB-3205F1CB48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97E0FB-5FAC-2DF6-16B2-7084DE8215C4}"/>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4" name="Footer Placeholder 3">
            <a:extLst>
              <a:ext uri="{FF2B5EF4-FFF2-40B4-BE49-F238E27FC236}">
                <a16:creationId xmlns:a16="http://schemas.microsoft.com/office/drawing/2014/main" id="{62F492A8-9692-F036-03AA-F8E7EC295D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CDF7E-50A3-0008-5625-C12F80639CEF}"/>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129628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04551-C9A8-85F7-CA17-E576D361DC93}"/>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3" name="Footer Placeholder 2">
            <a:extLst>
              <a:ext uri="{FF2B5EF4-FFF2-40B4-BE49-F238E27FC236}">
                <a16:creationId xmlns:a16="http://schemas.microsoft.com/office/drawing/2014/main" id="{A65D3827-0794-89C3-73D0-BD1134E7A9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6BEA36-B0AB-D62F-613A-F85316FAC49D}"/>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38236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2B63-2EC7-DDF6-F23B-8CC0F5191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A39466-BD0D-1F0C-1962-D07BCED09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1E6A48-C342-6F08-DBA6-F7F944B86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F5F9B-F30B-A39D-998A-E09517D196C9}"/>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6" name="Footer Placeholder 5">
            <a:extLst>
              <a:ext uri="{FF2B5EF4-FFF2-40B4-BE49-F238E27FC236}">
                <a16:creationId xmlns:a16="http://schemas.microsoft.com/office/drawing/2014/main" id="{B162E434-C6FB-B29E-BD99-5F9074F47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1567F-DE67-7505-3A34-AB9A2945F17C}"/>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367245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F9C5-470F-FFF5-7602-397A845D0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93A1-A58B-152E-76D0-9F7097469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271C62-DBFA-A093-CF43-F4857E2A6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0D14A-0003-B86F-750C-66C4944E361A}"/>
              </a:ext>
            </a:extLst>
          </p:cNvPr>
          <p:cNvSpPr>
            <a:spLocks noGrp="1"/>
          </p:cNvSpPr>
          <p:nvPr>
            <p:ph type="dt" sz="half" idx="10"/>
          </p:nvPr>
        </p:nvSpPr>
        <p:spPr/>
        <p:txBody>
          <a:bodyPr/>
          <a:lstStyle/>
          <a:p>
            <a:fld id="{3AB8EDFD-5827-40A6-87CF-140EE35D8FD1}" type="datetimeFigureOut">
              <a:rPr lang="en-US" smtClean="0"/>
              <a:t>5/31/2024</a:t>
            </a:fld>
            <a:endParaRPr lang="en-US"/>
          </a:p>
        </p:txBody>
      </p:sp>
      <p:sp>
        <p:nvSpPr>
          <p:cNvPr id="6" name="Footer Placeholder 5">
            <a:extLst>
              <a:ext uri="{FF2B5EF4-FFF2-40B4-BE49-F238E27FC236}">
                <a16:creationId xmlns:a16="http://schemas.microsoft.com/office/drawing/2014/main" id="{A5D4D610-CBAF-7825-220D-AE436A5DA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A9F18-15E7-A38F-64A7-34459FD756D2}"/>
              </a:ext>
            </a:extLst>
          </p:cNvPr>
          <p:cNvSpPr>
            <a:spLocks noGrp="1"/>
          </p:cNvSpPr>
          <p:nvPr>
            <p:ph type="sldNum" sz="quarter" idx="12"/>
          </p:nvPr>
        </p:nvSpPr>
        <p:spPr/>
        <p:txBody>
          <a:bodyPr/>
          <a:lstStyle/>
          <a:p>
            <a:fld id="{02083BC2-7A4C-42A1-B063-6C2F539BC0B0}" type="slidenum">
              <a:rPr lang="en-US" smtClean="0"/>
              <a:t>‹#›</a:t>
            </a:fld>
            <a:endParaRPr lang="en-US"/>
          </a:p>
        </p:txBody>
      </p:sp>
    </p:spTree>
    <p:extLst>
      <p:ext uri="{BB962C8B-B14F-4D97-AF65-F5344CB8AC3E}">
        <p14:creationId xmlns:p14="http://schemas.microsoft.com/office/powerpoint/2010/main" val="143942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1C6188-C0A9-88D9-3C68-8D91DCDB5C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51F47-EAE2-6FF9-EB78-29FE2A0FC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384F4-1E0C-4E94-58AB-BEDAB5376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8EDFD-5827-40A6-87CF-140EE35D8FD1}" type="datetimeFigureOut">
              <a:rPr lang="en-US" smtClean="0"/>
              <a:t>5/31/2024</a:t>
            </a:fld>
            <a:endParaRPr lang="en-US"/>
          </a:p>
        </p:txBody>
      </p:sp>
      <p:sp>
        <p:nvSpPr>
          <p:cNvPr id="5" name="Footer Placeholder 4">
            <a:extLst>
              <a:ext uri="{FF2B5EF4-FFF2-40B4-BE49-F238E27FC236}">
                <a16:creationId xmlns:a16="http://schemas.microsoft.com/office/drawing/2014/main" id="{D0FD142E-D72C-5DBF-FC64-F896E160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6B1FD0-EB2D-0119-1A96-7086A8D85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83BC2-7A4C-42A1-B063-6C2F539BC0B0}" type="slidenum">
              <a:rPr lang="en-US" smtClean="0"/>
              <a:t>‹#›</a:t>
            </a:fld>
            <a:endParaRPr lang="en-US"/>
          </a:p>
        </p:txBody>
      </p:sp>
    </p:spTree>
    <p:extLst>
      <p:ext uri="{BB962C8B-B14F-4D97-AF65-F5344CB8AC3E}">
        <p14:creationId xmlns:p14="http://schemas.microsoft.com/office/powerpoint/2010/main" val="174090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amirhosseinnikfal96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amirhosseinnikfal968" TargetMode="External"/><Relationship Id="rId2" Type="http://schemas.openxmlformats.org/officeDocument/2006/relationships/hyperlink" Target="https://forum.mmm.ucar.edu/threads/libnetcdff-so-5-cannot-open-shared-object-file.1261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uwrf.gsfc.nasa.gov/sites/default/files/docs/nuwrf_v11_tutorial.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uwrf.gsfc.nasa.gov/sites/default/files/docs/nuwrf_userguide_v11.3.pdf" TargetMode="External"/><Relationship Id="rId2" Type="http://schemas.openxmlformats.org/officeDocument/2006/relationships/hyperlink" Target="https://goldsmr5.gesdisc.eosdis.nasa.gov/data/MERRA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4B6F-1CD3-2B77-3EA7-6ACF490A6108}"/>
              </a:ext>
            </a:extLst>
          </p:cNvPr>
          <p:cNvSpPr>
            <a:spLocks noGrp="1"/>
          </p:cNvSpPr>
          <p:nvPr>
            <p:ph type="ctrTitle"/>
          </p:nvPr>
        </p:nvSpPr>
        <p:spPr/>
        <p:txBody>
          <a:bodyPr/>
          <a:lstStyle/>
          <a:p>
            <a:r>
              <a:rPr lang="en-US" dirty="0"/>
              <a:t>How to run NU-WRF Chem</a:t>
            </a:r>
          </a:p>
        </p:txBody>
      </p:sp>
      <p:sp>
        <p:nvSpPr>
          <p:cNvPr id="3" name="Subtitle 2">
            <a:extLst>
              <a:ext uri="{FF2B5EF4-FFF2-40B4-BE49-F238E27FC236}">
                <a16:creationId xmlns:a16="http://schemas.microsoft.com/office/drawing/2014/main" id="{AC6443E5-0987-0D0B-F616-8BBE479743EC}"/>
              </a:ext>
            </a:extLst>
          </p:cNvPr>
          <p:cNvSpPr>
            <a:spLocks noGrp="1"/>
          </p:cNvSpPr>
          <p:nvPr>
            <p:ph type="subTitle" idx="1"/>
          </p:nvPr>
        </p:nvSpPr>
        <p:spPr/>
        <p:txBody>
          <a:bodyPr>
            <a:normAutofit lnSpcReduction="10000"/>
          </a:bodyPr>
          <a:lstStyle/>
          <a:p>
            <a:r>
              <a:rPr lang="en-US" dirty="0"/>
              <a:t>Following NASA’s tutorial,</a:t>
            </a:r>
          </a:p>
          <a:p>
            <a:r>
              <a:rPr lang="en-US" dirty="0"/>
              <a:t> Branching from the tutorial,</a:t>
            </a:r>
          </a:p>
          <a:p>
            <a:r>
              <a:rPr lang="en-US" dirty="0"/>
              <a:t> Tips,</a:t>
            </a:r>
          </a:p>
          <a:p>
            <a:r>
              <a:rPr lang="en-US" dirty="0"/>
              <a:t> Common errors</a:t>
            </a:r>
          </a:p>
        </p:txBody>
      </p:sp>
    </p:spTree>
    <p:extLst>
      <p:ext uri="{BB962C8B-B14F-4D97-AF65-F5344CB8AC3E}">
        <p14:creationId xmlns:p14="http://schemas.microsoft.com/office/powerpoint/2010/main" val="424002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B9D6-F153-C48D-7387-766F08C4BAE1}"/>
              </a:ext>
            </a:extLst>
          </p:cNvPr>
          <p:cNvSpPr>
            <a:spLocks noGrp="1"/>
          </p:cNvSpPr>
          <p:nvPr>
            <p:ph type="title"/>
          </p:nvPr>
        </p:nvSpPr>
        <p:spPr/>
        <p:txBody>
          <a:bodyPr/>
          <a:lstStyle/>
          <a:p>
            <a:r>
              <a:rPr lang="en-US" dirty="0" err="1"/>
              <a:t>Prep_chem_sources</a:t>
            </a:r>
            <a:endParaRPr lang="en-US" dirty="0"/>
          </a:p>
        </p:txBody>
      </p:sp>
      <p:sp>
        <p:nvSpPr>
          <p:cNvPr id="3" name="Content Placeholder 2">
            <a:extLst>
              <a:ext uri="{FF2B5EF4-FFF2-40B4-BE49-F238E27FC236}">
                <a16:creationId xmlns:a16="http://schemas.microsoft.com/office/drawing/2014/main" id="{6277CC00-51A8-4F8C-C2EE-D7EBA3C306B5}"/>
              </a:ext>
            </a:extLst>
          </p:cNvPr>
          <p:cNvSpPr>
            <a:spLocks noGrp="1"/>
          </p:cNvSpPr>
          <p:nvPr>
            <p:ph idx="1"/>
          </p:nvPr>
        </p:nvSpPr>
        <p:spPr/>
        <p:txBody>
          <a:bodyPr>
            <a:normAutofit lnSpcReduction="10000"/>
          </a:bodyPr>
          <a:lstStyle/>
          <a:p>
            <a:r>
              <a:rPr lang="en-US" dirty="0"/>
              <a:t>So this one is technically the easiest to use, but not really because NASA’s emissions inventories blow chunks</a:t>
            </a:r>
          </a:p>
          <a:p>
            <a:r>
              <a:rPr lang="en-US" dirty="0"/>
              <a:t>If you use the tutorial </a:t>
            </a:r>
            <a:r>
              <a:rPr lang="en-US" dirty="0" err="1"/>
              <a:t>prep_chem_sources</a:t>
            </a:r>
            <a:r>
              <a:rPr lang="en-US" dirty="0"/>
              <a:t> you’ll probably run into an error that the EDGAR data (if using) doesn’t exist.</a:t>
            </a:r>
          </a:p>
          <a:p>
            <a:r>
              <a:rPr lang="en-US" dirty="0"/>
              <a:t>I had to download the emissions inventory myself and make sure to use the EDGAR-HTAP option (it’s also the most current set so should probably use anyhow).</a:t>
            </a:r>
          </a:p>
          <a:p>
            <a:r>
              <a:rPr lang="en-US" dirty="0"/>
              <a:t>You’ll also probably have to tinker with the </a:t>
            </a:r>
            <a:r>
              <a:rPr lang="en-US" dirty="0" err="1"/>
              <a:t>namelist.input</a:t>
            </a:r>
            <a:r>
              <a:rPr lang="en-US" dirty="0"/>
              <a:t>. </a:t>
            </a:r>
          </a:p>
          <a:p>
            <a:pPr lvl="1"/>
            <a:r>
              <a:rPr lang="en-US" dirty="0"/>
              <a:t>Specifically, the </a:t>
            </a:r>
            <a:r>
              <a:rPr lang="en-US" dirty="0" err="1"/>
              <a:t>chem_opt</a:t>
            </a:r>
            <a:r>
              <a:rPr lang="en-US" dirty="0"/>
              <a:t>, </a:t>
            </a:r>
            <a:r>
              <a:rPr lang="en-US" dirty="0" err="1"/>
              <a:t>emiss_opt</a:t>
            </a:r>
            <a:r>
              <a:rPr lang="en-US" dirty="0"/>
              <a:t> settings.</a:t>
            </a:r>
          </a:p>
          <a:p>
            <a:pPr lvl="1"/>
            <a:r>
              <a:rPr lang="en-US" dirty="0"/>
              <a:t>Presently 112,5 respectively. This I believe works with </a:t>
            </a:r>
            <a:r>
              <a:rPr lang="en-US" dirty="0" err="1"/>
              <a:t>convert_emiss</a:t>
            </a:r>
            <a:r>
              <a:rPr lang="en-US" dirty="0"/>
              <a:t> to generate the necessary wrfchemi_d0 files.</a:t>
            </a:r>
          </a:p>
        </p:txBody>
      </p:sp>
    </p:spTree>
    <p:extLst>
      <p:ext uri="{BB962C8B-B14F-4D97-AF65-F5344CB8AC3E}">
        <p14:creationId xmlns:p14="http://schemas.microsoft.com/office/powerpoint/2010/main" val="236926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E3C6-57A8-483F-5816-D99118A9EBF6}"/>
              </a:ext>
            </a:extLst>
          </p:cNvPr>
          <p:cNvSpPr>
            <a:spLocks noGrp="1"/>
          </p:cNvSpPr>
          <p:nvPr>
            <p:ph type="title"/>
          </p:nvPr>
        </p:nvSpPr>
        <p:spPr/>
        <p:txBody>
          <a:bodyPr/>
          <a:lstStyle/>
          <a:p>
            <a:r>
              <a:rPr lang="en-US" dirty="0" err="1"/>
              <a:t>Prep_chem_sources</a:t>
            </a:r>
            <a:endParaRPr lang="en-US" dirty="0"/>
          </a:p>
        </p:txBody>
      </p:sp>
      <p:sp>
        <p:nvSpPr>
          <p:cNvPr id="3" name="Content Placeholder 2">
            <a:extLst>
              <a:ext uri="{FF2B5EF4-FFF2-40B4-BE49-F238E27FC236}">
                <a16:creationId xmlns:a16="http://schemas.microsoft.com/office/drawing/2014/main" id="{B1C2CB9F-3A6C-57CB-77CF-5F15F4F9A7CB}"/>
              </a:ext>
            </a:extLst>
          </p:cNvPr>
          <p:cNvSpPr>
            <a:spLocks noGrp="1"/>
          </p:cNvSpPr>
          <p:nvPr>
            <p:ph idx="1"/>
          </p:nvPr>
        </p:nvSpPr>
        <p:spPr/>
        <p:txBody>
          <a:bodyPr>
            <a:normAutofit fontScale="92500" lnSpcReduction="10000"/>
          </a:bodyPr>
          <a:lstStyle/>
          <a:p>
            <a:r>
              <a:rPr lang="en-US" dirty="0"/>
              <a:t>Expand the image as you need.  The paths and settings in the </a:t>
            </a:r>
            <a:r>
              <a:rPr lang="en-US" dirty="0" err="1"/>
              <a:t>prep_chem_sources.inp</a:t>
            </a:r>
            <a:r>
              <a:rPr lang="en-US" dirty="0"/>
              <a:t> I have set on there seem to work for me.  As stated on the last slide though, I had to download my own EDGAR data, but that’s pretty easy to do.  </a:t>
            </a:r>
          </a:p>
          <a:p>
            <a:r>
              <a:rPr lang="en-US" dirty="0"/>
              <a:t>The “</a:t>
            </a:r>
            <a:r>
              <a:rPr lang="en-US" dirty="0" err="1"/>
              <a:t>use_edgar</a:t>
            </a:r>
            <a:r>
              <a:rPr lang="en-US" dirty="0"/>
              <a:t> =3” line indicates which version of EDGAR data you’re using.</a:t>
            </a:r>
          </a:p>
          <a:p>
            <a:r>
              <a:rPr lang="en-US" dirty="0"/>
              <a:t>I don’t recall the specifics of setting 0,1,2 but they use different versions of EDGAR and that info is </a:t>
            </a:r>
            <a:r>
              <a:rPr lang="en-US" dirty="0" err="1"/>
              <a:t>outthere</a:t>
            </a:r>
            <a:r>
              <a:rPr lang="en-US" dirty="0"/>
              <a:t> somewhere.</a:t>
            </a:r>
          </a:p>
          <a:p>
            <a:r>
              <a:rPr lang="en-US" dirty="0"/>
              <a:t>You can take the output from </a:t>
            </a:r>
            <a:r>
              <a:rPr lang="en-US" dirty="0" err="1"/>
              <a:t>prep_chem</a:t>
            </a:r>
            <a:r>
              <a:rPr lang="en-US" dirty="0"/>
              <a:t> and jump right into </a:t>
            </a:r>
            <a:r>
              <a:rPr lang="en-US" dirty="0" err="1"/>
              <a:t>conver_emiss</a:t>
            </a:r>
            <a:r>
              <a:rPr lang="en-US" dirty="0"/>
              <a:t>, or you can incorporate other outside </a:t>
            </a:r>
            <a:r>
              <a:rPr lang="en-US" dirty="0" err="1"/>
              <a:t>Anthro_data</a:t>
            </a:r>
            <a:r>
              <a:rPr lang="en-US" dirty="0"/>
              <a:t>.  The outside Anthro data does contain some extra/other aerosols so depending on your sim, it may be worth it, but just using Prep-chem is the easiest</a:t>
            </a:r>
          </a:p>
        </p:txBody>
      </p:sp>
      <p:pic>
        <p:nvPicPr>
          <p:cNvPr id="5" name="Picture 4">
            <a:extLst>
              <a:ext uri="{FF2B5EF4-FFF2-40B4-BE49-F238E27FC236}">
                <a16:creationId xmlns:a16="http://schemas.microsoft.com/office/drawing/2014/main" id="{FBF4192B-8EE9-28E9-CCA9-B4812E040F7F}"/>
              </a:ext>
            </a:extLst>
          </p:cNvPr>
          <p:cNvPicPr>
            <a:picLocks noChangeAspect="1"/>
          </p:cNvPicPr>
          <p:nvPr/>
        </p:nvPicPr>
        <p:blipFill>
          <a:blip r:embed="rId2"/>
          <a:stretch>
            <a:fillRect/>
          </a:stretch>
        </p:blipFill>
        <p:spPr>
          <a:xfrm>
            <a:off x="8509686" y="2643556"/>
            <a:ext cx="3575222" cy="1912090"/>
          </a:xfrm>
          <a:prstGeom prst="rect">
            <a:avLst/>
          </a:prstGeom>
        </p:spPr>
      </p:pic>
    </p:spTree>
    <p:extLst>
      <p:ext uri="{BB962C8B-B14F-4D97-AF65-F5344CB8AC3E}">
        <p14:creationId xmlns:p14="http://schemas.microsoft.com/office/powerpoint/2010/main" val="138958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0386-FB84-76E6-D0B8-5A9CDE82FB51}"/>
              </a:ext>
            </a:extLst>
          </p:cNvPr>
          <p:cNvSpPr>
            <a:spLocks noGrp="1"/>
          </p:cNvSpPr>
          <p:nvPr>
            <p:ph type="title"/>
          </p:nvPr>
        </p:nvSpPr>
        <p:spPr/>
        <p:txBody>
          <a:bodyPr/>
          <a:lstStyle/>
          <a:p>
            <a:r>
              <a:rPr lang="en-US" dirty="0" err="1"/>
              <a:t>Anthro_emiss</a:t>
            </a:r>
            <a:endParaRPr lang="en-US" dirty="0"/>
          </a:p>
        </p:txBody>
      </p:sp>
      <p:sp>
        <p:nvSpPr>
          <p:cNvPr id="3" name="Content Placeholder 2">
            <a:extLst>
              <a:ext uri="{FF2B5EF4-FFF2-40B4-BE49-F238E27FC236}">
                <a16:creationId xmlns:a16="http://schemas.microsoft.com/office/drawing/2014/main" id="{EDD6D9B2-B2D4-163D-A162-C97EFDA5AC42}"/>
              </a:ext>
            </a:extLst>
          </p:cNvPr>
          <p:cNvSpPr>
            <a:spLocks noGrp="1"/>
          </p:cNvSpPr>
          <p:nvPr>
            <p:ph idx="1"/>
          </p:nvPr>
        </p:nvSpPr>
        <p:spPr/>
        <p:txBody>
          <a:bodyPr>
            <a:normAutofit lnSpcReduction="10000"/>
          </a:bodyPr>
          <a:lstStyle/>
          <a:p>
            <a:r>
              <a:rPr lang="en-US" dirty="0"/>
              <a:t>There is another method to use however</a:t>
            </a:r>
          </a:p>
          <a:p>
            <a:r>
              <a:rPr lang="en-US" dirty="0"/>
              <a:t>It should be noted that these do produce slightly different aerosol variables than through the </a:t>
            </a:r>
            <a:r>
              <a:rPr lang="en-US" dirty="0" err="1"/>
              <a:t>prep_chem_sources</a:t>
            </a:r>
            <a:r>
              <a:rPr lang="en-US" dirty="0"/>
              <a:t> method so make sure you know what you want because using Anthro </a:t>
            </a:r>
            <a:r>
              <a:rPr lang="en-US" dirty="0" err="1"/>
              <a:t>emiss</a:t>
            </a:r>
            <a:r>
              <a:rPr lang="en-US" dirty="0"/>
              <a:t> overwrites the </a:t>
            </a:r>
            <a:r>
              <a:rPr lang="en-US" dirty="0" err="1"/>
              <a:t>prep_chem_sources</a:t>
            </a:r>
            <a:r>
              <a:rPr lang="en-US" dirty="0"/>
              <a:t>-&gt;</a:t>
            </a:r>
            <a:r>
              <a:rPr lang="en-US" dirty="0" err="1"/>
              <a:t>convert_emiss</a:t>
            </a:r>
            <a:r>
              <a:rPr lang="en-US" dirty="0"/>
              <a:t> </a:t>
            </a:r>
            <a:r>
              <a:rPr lang="en-US" dirty="0" err="1"/>
              <a:t>wrfchemi</a:t>
            </a:r>
            <a:r>
              <a:rPr lang="en-US" dirty="0"/>
              <a:t> files.</a:t>
            </a:r>
          </a:p>
          <a:p>
            <a:r>
              <a:rPr lang="en-US" dirty="0"/>
              <a:t>You still want to do the </a:t>
            </a:r>
            <a:r>
              <a:rPr lang="en-US" dirty="0" err="1"/>
              <a:t>prep_chem_sources</a:t>
            </a:r>
            <a:r>
              <a:rPr lang="en-US" dirty="0"/>
              <a:t>-&gt;</a:t>
            </a:r>
            <a:r>
              <a:rPr lang="en-US" dirty="0" err="1"/>
              <a:t>convert_emiss</a:t>
            </a:r>
            <a:r>
              <a:rPr lang="en-US" dirty="0"/>
              <a:t> though because that method generates </a:t>
            </a:r>
            <a:r>
              <a:rPr lang="en-US" dirty="0" err="1"/>
              <a:t>wrfchemi_gocart_backg</a:t>
            </a:r>
            <a:r>
              <a:rPr lang="en-US" dirty="0"/>
              <a:t> files which are not generated through </a:t>
            </a:r>
            <a:r>
              <a:rPr lang="en-US" dirty="0" err="1"/>
              <a:t>Anthro_emiss</a:t>
            </a:r>
            <a:endParaRPr lang="en-US" dirty="0"/>
          </a:p>
          <a:p>
            <a:r>
              <a:rPr lang="en-US" dirty="0"/>
              <a:t>You can follow some tutorials by </a:t>
            </a:r>
          </a:p>
          <a:p>
            <a:pPr lvl="1"/>
            <a:r>
              <a:rPr lang="en-US" dirty="0">
                <a:hlinkClick r:id="rId2"/>
              </a:rPr>
              <a:t>https://www.youtube.com/@amirhosseinnikfal968</a:t>
            </a:r>
            <a:endParaRPr lang="en-US" dirty="0"/>
          </a:p>
          <a:p>
            <a:pPr lvl="1"/>
            <a:r>
              <a:rPr lang="en-US" dirty="0"/>
              <a:t>To get the </a:t>
            </a:r>
            <a:r>
              <a:rPr lang="en-US" dirty="0" err="1"/>
              <a:t>Anthro_emiss</a:t>
            </a:r>
            <a:r>
              <a:rPr lang="en-US" dirty="0"/>
              <a:t> directories up and running</a:t>
            </a:r>
          </a:p>
          <a:p>
            <a:endParaRPr lang="en-US" dirty="0"/>
          </a:p>
          <a:p>
            <a:endParaRPr lang="en-US" dirty="0"/>
          </a:p>
        </p:txBody>
      </p:sp>
    </p:spTree>
    <p:extLst>
      <p:ext uri="{BB962C8B-B14F-4D97-AF65-F5344CB8AC3E}">
        <p14:creationId xmlns:p14="http://schemas.microsoft.com/office/powerpoint/2010/main" val="137456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77B7-FBD2-5242-808A-102AB73B6B12}"/>
              </a:ext>
            </a:extLst>
          </p:cNvPr>
          <p:cNvSpPr>
            <a:spLocks noGrp="1"/>
          </p:cNvSpPr>
          <p:nvPr>
            <p:ph type="title"/>
          </p:nvPr>
        </p:nvSpPr>
        <p:spPr/>
        <p:txBody>
          <a:bodyPr/>
          <a:lstStyle/>
          <a:p>
            <a:r>
              <a:rPr lang="en-US" dirty="0" err="1"/>
              <a:t>Anthro_emiss</a:t>
            </a:r>
            <a:endParaRPr lang="en-US" dirty="0"/>
          </a:p>
        </p:txBody>
      </p:sp>
      <p:sp>
        <p:nvSpPr>
          <p:cNvPr id="3" name="Content Placeholder 2">
            <a:extLst>
              <a:ext uri="{FF2B5EF4-FFF2-40B4-BE49-F238E27FC236}">
                <a16:creationId xmlns:a16="http://schemas.microsoft.com/office/drawing/2014/main" id="{B1BCE3A5-58AC-FBFF-B98B-AE9AC3D4058D}"/>
              </a:ext>
            </a:extLst>
          </p:cNvPr>
          <p:cNvSpPr>
            <a:spLocks noGrp="1"/>
          </p:cNvSpPr>
          <p:nvPr>
            <p:ph idx="1"/>
          </p:nvPr>
        </p:nvSpPr>
        <p:spPr/>
        <p:txBody>
          <a:bodyPr>
            <a:normAutofit fontScale="92500" lnSpcReduction="10000"/>
          </a:bodyPr>
          <a:lstStyle/>
          <a:p>
            <a:r>
              <a:rPr lang="en-US" dirty="0"/>
              <a:t>On my Ubuntu I have everything set up in the /home/</a:t>
            </a:r>
            <a:r>
              <a:rPr lang="en-US" dirty="0" err="1"/>
              <a:t>philip</a:t>
            </a:r>
            <a:r>
              <a:rPr lang="en-US" dirty="0"/>
              <a:t>/ANTHRO/</a:t>
            </a:r>
            <a:r>
              <a:rPr lang="en-US" dirty="0" err="1"/>
              <a:t>src</a:t>
            </a:r>
            <a:r>
              <a:rPr lang="en-US" dirty="0"/>
              <a:t> </a:t>
            </a:r>
            <a:r>
              <a:rPr lang="en-US" dirty="0" err="1"/>
              <a:t>dir</a:t>
            </a:r>
            <a:endParaRPr lang="en-US" dirty="0"/>
          </a:p>
          <a:p>
            <a:r>
              <a:rPr lang="en-US" dirty="0"/>
              <a:t>If you run into a library not found error even though its there, be sure to set the variables as stated in the below link.  I set mine in the ~/.</a:t>
            </a:r>
            <a:r>
              <a:rPr lang="en-US" dirty="0" err="1"/>
              <a:t>bashrc</a:t>
            </a:r>
            <a:r>
              <a:rPr lang="en-US" dirty="0"/>
              <a:t> file so I shouldn’t have to worry about it, otherwise you’ll have to set it every time you launch your Linux.</a:t>
            </a:r>
          </a:p>
          <a:p>
            <a:pPr lvl="1"/>
            <a:r>
              <a:rPr lang="en-US" dirty="0">
                <a:hlinkClick r:id="rId2"/>
              </a:rPr>
              <a:t>https://forum.mmm.ucar.edu/threads/libnetcdff-so-5-cannot-open-shared-object-file.12610/</a:t>
            </a:r>
            <a:endParaRPr lang="en-US" dirty="0"/>
          </a:p>
          <a:p>
            <a:r>
              <a:rPr lang="en-US" dirty="0"/>
              <a:t>I also followed a lot of the tutorials of the youtuber Amirhossein </a:t>
            </a:r>
            <a:r>
              <a:rPr lang="en-US" dirty="0" err="1"/>
              <a:t>Nikfal</a:t>
            </a:r>
            <a:endParaRPr lang="en-US" dirty="0"/>
          </a:p>
          <a:p>
            <a:pPr lvl="1"/>
            <a:r>
              <a:rPr lang="en-US" dirty="0">
                <a:hlinkClick r:id="rId3"/>
              </a:rPr>
              <a:t>https://www.youtube.com/@amirhosseinnikfal968</a:t>
            </a:r>
            <a:endParaRPr lang="en-US" dirty="0"/>
          </a:p>
          <a:p>
            <a:r>
              <a:rPr lang="en-US" dirty="0"/>
              <a:t>All of these relating to </a:t>
            </a:r>
            <a:r>
              <a:rPr lang="en-US" dirty="0" err="1"/>
              <a:t>wrf</a:t>
            </a:r>
            <a:r>
              <a:rPr lang="en-US" dirty="0"/>
              <a:t>/chem were hugely helpful</a:t>
            </a:r>
          </a:p>
        </p:txBody>
      </p:sp>
    </p:spTree>
    <p:extLst>
      <p:ext uri="{BB962C8B-B14F-4D97-AF65-F5344CB8AC3E}">
        <p14:creationId xmlns:p14="http://schemas.microsoft.com/office/powerpoint/2010/main" val="187817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4BF8-59E3-4E70-78AD-3C78845447C0}"/>
              </a:ext>
            </a:extLst>
          </p:cNvPr>
          <p:cNvSpPr>
            <a:spLocks noGrp="1"/>
          </p:cNvSpPr>
          <p:nvPr>
            <p:ph type="title"/>
          </p:nvPr>
        </p:nvSpPr>
        <p:spPr/>
        <p:txBody>
          <a:bodyPr/>
          <a:lstStyle/>
          <a:p>
            <a:r>
              <a:rPr lang="en-US" dirty="0" err="1"/>
              <a:t>Anthro_emiss</a:t>
            </a:r>
            <a:endParaRPr lang="en-US" dirty="0"/>
          </a:p>
        </p:txBody>
      </p:sp>
      <p:sp>
        <p:nvSpPr>
          <p:cNvPr id="3" name="Content Placeholder 2">
            <a:extLst>
              <a:ext uri="{FF2B5EF4-FFF2-40B4-BE49-F238E27FC236}">
                <a16:creationId xmlns:a16="http://schemas.microsoft.com/office/drawing/2014/main" id="{4424FD03-6250-C3CA-4493-AAC4D6C8573D}"/>
              </a:ext>
            </a:extLst>
          </p:cNvPr>
          <p:cNvSpPr>
            <a:spLocks noGrp="1"/>
          </p:cNvSpPr>
          <p:nvPr>
            <p:ph idx="1"/>
          </p:nvPr>
        </p:nvSpPr>
        <p:spPr>
          <a:xfrm>
            <a:off x="838200" y="1825625"/>
            <a:ext cx="7605584" cy="4351338"/>
          </a:xfrm>
        </p:spPr>
        <p:txBody>
          <a:bodyPr>
            <a:normAutofit fontScale="92500" lnSpcReduction="20000"/>
          </a:bodyPr>
          <a:lstStyle/>
          <a:p>
            <a:r>
              <a:rPr lang="en-US" sz="2000" dirty="0"/>
              <a:t>In Ubuntu, I recommend making a directory to keep </a:t>
            </a:r>
            <a:r>
              <a:rPr lang="en-US" sz="2000" dirty="0" err="1"/>
              <a:t>wrfinput</a:t>
            </a:r>
            <a:r>
              <a:rPr lang="en-US" sz="2000" dirty="0"/>
              <a:t> files that will get called by </a:t>
            </a:r>
            <a:r>
              <a:rPr lang="en-US" sz="2000" dirty="0" err="1"/>
              <a:t>Anthro_emiss</a:t>
            </a:r>
            <a:r>
              <a:rPr lang="en-US" sz="2000" dirty="0"/>
              <a:t> and </a:t>
            </a:r>
            <a:r>
              <a:rPr lang="en-US" sz="2000" dirty="0" err="1"/>
              <a:t>bio_emiss</a:t>
            </a:r>
            <a:r>
              <a:rPr lang="en-US" sz="2000" dirty="0"/>
              <a:t>.  </a:t>
            </a:r>
          </a:p>
          <a:p>
            <a:r>
              <a:rPr lang="en-US" sz="2000" dirty="0"/>
              <a:t>move your </a:t>
            </a:r>
            <a:r>
              <a:rPr lang="en-US" sz="2000" dirty="0" err="1"/>
              <a:t>wrfinput</a:t>
            </a:r>
            <a:r>
              <a:rPr lang="en-US" sz="2000" dirty="0"/>
              <a:t> files to the [path to]/</a:t>
            </a:r>
            <a:r>
              <a:rPr lang="en-US" sz="2000" dirty="0" err="1"/>
              <a:t>wrf_inputs</a:t>
            </a:r>
            <a:r>
              <a:rPr lang="en-US" sz="2000" dirty="0"/>
              <a:t> you’ve made</a:t>
            </a:r>
          </a:p>
          <a:p>
            <a:r>
              <a:rPr lang="en-US" sz="2000" dirty="0"/>
              <a:t>navigate to the [path to]/ANTHRO/</a:t>
            </a:r>
            <a:r>
              <a:rPr lang="en-US" sz="2000" dirty="0" err="1"/>
              <a:t>src</a:t>
            </a:r>
            <a:r>
              <a:rPr lang="en-US" sz="2000" dirty="0"/>
              <a:t> </a:t>
            </a:r>
            <a:r>
              <a:rPr lang="en-US" sz="2000" dirty="0" err="1"/>
              <a:t>dir</a:t>
            </a:r>
            <a:endParaRPr lang="en-US" sz="2000" dirty="0"/>
          </a:p>
          <a:p>
            <a:r>
              <a:rPr lang="en-US" sz="2000" dirty="0"/>
              <a:t>Clear any existing </a:t>
            </a:r>
            <a:r>
              <a:rPr lang="en-US" sz="2000" dirty="0" err="1"/>
              <a:t>wrfchemi</a:t>
            </a:r>
            <a:r>
              <a:rPr lang="en-US" sz="2000" dirty="0"/>
              <a:t> files</a:t>
            </a:r>
          </a:p>
          <a:p>
            <a:r>
              <a:rPr lang="en-US" sz="2000" dirty="0"/>
              <a:t>Edit your .</a:t>
            </a:r>
            <a:r>
              <a:rPr lang="en-US" sz="2000" dirty="0" err="1"/>
              <a:t>inp</a:t>
            </a:r>
            <a:r>
              <a:rPr lang="en-US" sz="2000" dirty="0"/>
              <a:t> file. I use the pictured general params</a:t>
            </a:r>
          </a:p>
          <a:p>
            <a:r>
              <a:rPr lang="en-US" sz="2000" dirty="0"/>
              <a:t>Set where it finds your Anthro </a:t>
            </a:r>
            <a:r>
              <a:rPr lang="en-US" sz="2000" dirty="0" err="1"/>
              <a:t>dir</a:t>
            </a:r>
            <a:r>
              <a:rPr lang="en-US" sz="2000" dirty="0"/>
              <a:t>, </a:t>
            </a:r>
            <a:r>
              <a:rPr lang="en-US" sz="2000" dirty="0" err="1"/>
              <a:t>wrfinputs</a:t>
            </a:r>
            <a:r>
              <a:rPr lang="en-US" sz="2000" dirty="0"/>
              <a:t>, and </a:t>
            </a:r>
            <a:r>
              <a:rPr lang="en-US" sz="2000" dirty="0" err="1"/>
              <a:t>src</a:t>
            </a:r>
            <a:r>
              <a:rPr lang="en-US" sz="2000" dirty="0"/>
              <a:t> files.</a:t>
            </a:r>
          </a:p>
          <a:p>
            <a:pPr lvl="1"/>
            <a:r>
              <a:rPr lang="en-US" sz="1800" dirty="0"/>
              <a:t>Note, I’m using 2010 data for this 2007 simulation, hence the </a:t>
            </a:r>
            <a:r>
              <a:rPr lang="en-US" sz="1800" dirty="0" err="1"/>
              <a:t>data_yrs_offset</a:t>
            </a:r>
            <a:r>
              <a:rPr lang="en-US" sz="1800" dirty="0"/>
              <a:t>.</a:t>
            </a:r>
          </a:p>
          <a:p>
            <a:r>
              <a:rPr lang="en-US" sz="1800" dirty="0"/>
              <a:t>As I usually use hourly emission data (for these short sims I’m doing) I make sure it’s outputting every hour (3600 seconds) and serial output (new file per hour) as I run into issues with </a:t>
            </a:r>
            <a:r>
              <a:rPr lang="en-US" sz="1800" dirty="0" err="1"/>
              <a:t>wrf</a:t>
            </a:r>
            <a:r>
              <a:rPr lang="en-US" sz="1800" dirty="0"/>
              <a:t>-chem and not setting the files to be serial.</a:t>
            </a:r>
          </a:p>
          <a:p>
            <a:r>
              <a:rPr lang="en-US" sz="1800" dirty="0"/>
              <a:t>Otherwise I basically don’t touch the </a:t>
            </a:r>
            <a:r>
              <a:rPr lang="en-US" sz="1800" dirty="0" err="1"/>
              <a:t>subcats</a:t>
            </a:r>
            <a:r>
              <a:rPr lang="en-US" sz="1800" dirty="0"/>
              <a:t>, </a:t>
            </a:r>
            <a:r>
              <a:rPr lang="en-US" sz="1800" dirty="0" err="1"/>
              <a:t>emis_map,src_names</a:t>
            </a:r>
            <a:r>
              <a:rPr lang="en-US" sz="1800" dirty="0"/>
              <a:t>, etc.</a:t>
            </a:r>
          </a:p>
          <a:p>
            <a:r>
              <a:rPr lang="en-US" sz="1800" dirty="0"/>
              <a:t>Run the Anthro </a:t>
            </a:r>
            <a:r>
              <a:rPr lang="en-US" sz="1800" dirty="0" err="1"/>
              <a:t>emiss</a:t>
            </a:r>
            <a:r>
              <a:rPr lang="en-US" sz="1800" dirty="0"/>
              <a:t> as:</a:t>
            </a:r>
          </a:p>
          <a:p>
            <a:pPr lvl="1"/>
            <a:r>
              <a:rPr lang="en-US" sz="1400" dirty="0"/>
              <a:t>./</a:t>
            </a:r>
            <a:r>
              <a:rPr lang="en-US" sz="1400" dirty="0" err="1"/>
              <a:t>anthro_emis</a:t>
            </a:r>
            <a:r>
              <a:rPr lang="en-US" sz="1400" dirty="0"/>
              <a:t> &lt; </a:t>
            </a:r>
            <a:r>
              <a:rPr lang="en-US" sz="1400" dirty="0" err="1"/>
              <a:t>MOZCART.inp</a:t>
            </a:r>
            <a:endParaRPr lang="en-US" sz="1400" dirty="0"/>
          </a:p>
          <a:p>
            <a:pPr lvl="1"/>
            <a:endParaRPr lang="en-US" sz="1400" dirty="0"/>
          </a:p>
        </p:txBody>
      </p:sp>
      <p:pic>
        <p:nvPicPr>
          <p:cNvPr id="5" name="Picture 4">
            <a:extLst>
              <a:ext uri="{FF2B5EF4-FFF2-40B4-BE49-F238E27FC236}">
                <a16:creationId xmlns:a16="http://schemas.microsoft.com/office/drawing/2014/main" id="{9E5266FB-1361-12A3-8978-6297A8659DA8}"/>
              </a:ext>
            </a:extLst>
          </p:cNvPr>
          <p:cNvPicPr>
            <a:picLocks noChangeAspect="1"/>
          </p:cNvPicPr>
          <p:nvPr/>
        </p:nvPicPr>
        <p:blipFill>
          <a:blip r:embed="rId2"/>
          <a:stretch>
            <a:fillRect/>
          </a:stretch>
        </p:blipFill>
        <p:spPr>
          <a:xfrm>
            <a:off x="8131868" y="1451791"/>
            <a:ext cx="6201971" cy="2887362"/>
          </a:xfrm>
          <a:prstGeom prst="rect">
            <a:avLst/>
          </a:prstGeom>
        </p:spPr>
      </p:pic>
    </p:spTree>
    <p:extLst>
      <p:ext uri="{BB962C8B-B14F-4D97-AF65-F5344CB8AC3E}">
        <p14:creationId xmlns:p14="http://schemas.microsoft.com/office/powerpoint/2010/main" val="129238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BBDB-7D3D-0552-1449-6B9B73673298}"/>
              </a:ext>
            </a:extLst>
          </p:cNvPr>
          <p:cNvSpPr>
            <a:spLocks noGrp="1"/>
          </p:cNvSpPr>
          <p:nvPr>
            <p:ph type="title"/>
          </p:nvPr>
        </p:nvSpPr>
        <p:spPr/>
        <p:txBody>
          <a:bodyPr/>
          <a:lstStyle/>
          <a:p>
            <a:r>
              <a:rPr lang="en-US" dirty="0" err="1"/>
              <a:t>Anthro_emiss</a:t>
            </a:r>
            <a:endParaRPr lang="en-US" dirty="0"/>
          </a:p>
        </p:txBody>
      </p:sp>
      <p:sp>
        <p:nvSpPr>
          <p:cNvPr id="3" name="Content Placeholder 2">
            <a:extLst>
              <a:ext uri="{FF2B5EF4-FFF2-40B4-BE49-F238E27FC236}">
                <a16:creationId xmlns:a16="http://schemas.microsoft.com/office/drawing/2014/main" id="{713B9157-A6D7-0AF2-D41D-31F17877C874}"/>
              </a:ext>
            </a:extLst>
          </p:cNvPr>
          <p:cNvSpPr>
            <a:spLocks noGrp="1"/>
          </p:cNvSpPr>
          <p:nvPr>
            <p:ph idx="1"/>
          </p:nvPr>
        </p:nvSpPr>
        <p:spPr/>
        <p:txBody>
          <a:bodyPr>
            <a:normAutofit lnSpcReduction="10000"/>
          </a:bodyPr>
          <a:lstStyle/>
          <a:p>
            <a:r>
              <a:rPr lang="en-US" dirty="0"/>
              <a:t>If you have to make the </a:t>
            </a:r>
            <a:r>
              <a:rPr lang="en-US" dirty="0" err="1"/>
              <a:t>wrfchemi</a:t>
            </a:r>
            <a:r>
              <a:rPr lang="en-US" dirty="0"/>
              <a:t> files then upload them via WinSCP to the supercomputers or something there’s a good chance Windows will muck up your naming convention.</a:t>
            </a:r>
          </a:p>
          <a:p>
            <a:r>
              <a:rPr lang="en-US" dirty="0"/>
              <a:t>This is easily remediable once they’re uploaded to their final destination.  Just make a renaming script in bash or </a:t>
            </a:r>
            <a:r>
              <a:rPr lang="en-US" dirty="0" err="1"/>
              <a:t>csh</a:t>
            </a:r>
            <a:r>
              <a:rPr lang="en-US" dirty="0"/>
              <a:t>.</a:t>
            </a:r>
          </a:p>
          <a:p>
            <a:endParaRPr lang="en-US" dirty="0"/>
          </a:p>
          <a:p>
            <a:endParaRPr lang="en-US" dirty="0"/>
          </a:p>
          <a:p>
            <a:endParaRPr lang="en-US" dirty="0"/>
          </a:p>
          <a:p>
            <a:r>
              <a:rPr lang="en-US" dirty="0"/>
              <a:t>I have to run the script twice as it only changes the first instance it encounters and there are two weird symbols</a:t>
            </a:r>
          </a:p>
          <a:p>
            <a:endParaRPr lang="en-US" dirty="0"/>
          </a:p>
        </p:txBody>
      </p:sp>
      <p:pic>
        <p:nvPicPr>
          <p:cNvPr id="5" name="Picture 4">
            <a:extLst>
              <a:ext uri="{FF2B5EF4-FFF2-40B4-BE49-F238E27FC236}">
                <a16:creationId xmlns:a16="http://schemas.microsoft.com/office/drawing/2014/main" id="{6D1873EE-7347-29C1-E8C0-729BE88F7FB7}"/>
              </a:ext>
            </a:extLst>
          </p:cNvPr>
          <p:cNvPicPr>
            <a:picLocks noChangeAspect="1"/>
          </p:cNvPicPr>
          <p:nvPr/>
        </p:nvPicPr>
        <p:blipFill>
          <a:blip r:embed="rId2"/>
          <a:stretch>
            <a:fillRect/>
          </a:stretch>
        </p:blipFill>
        <p:spPr>
          <a:xfrm>
            <a:off x="9934575" y="2733930"/>
            <a:ext cx="2257425" cy="914400"/>
          </a:xfrm>
          <a:prstGeom prst="rect">
            <a:avLst/>
          </a:prstGeom>
        </p:spPr>
      </p:pic>
      <p:pic>
        <p:nvPicPr>
          <p:cNvPr id="7" name="Picture 6">
            <a:extLst>
              <a:ext uri="{FF2B5EF4-FFF2-40B4-BE49-F238E27FC236}">
                <a16:creationId xmlns:a16="http://schemas.microsoft.com/office/drawing/2014/main" id="{FD0EB1B3-25B9-C29A-19E8-00443A2FD371}"/>
              </a:ext>
            </a:extLst>
          </p:cNvPr>
          <p:cNvPicPr>
            <a:picLocks noChangeAspect="1"/>
          </p:cNvPicPr>
          <p:nvPr/>
        </p:nvPicPr>
        <p:blipFill>
          <a:blip r:embed="rId3"/>
          <a:stretch>
            <a:fillRect/>
          </a:stretch>
        </p:blipFill>
        <p:spPr>
          <a:xfrm>
            <a:off x="0" y="3648330"/>
            <a:ext cx="12192000" cy="1494071"/>
          </a:xfrm>
          <a:prstGeom prst="rect">
            <a:avLst/>
          </a:prstGeom>
        </p:spPr>
      </p:pic>
      <p:pic>
        <p:nvPicPr>
          <p:cNvPr id="9" name="Picture 8">
            <a:extLst>
              <a:ext uri="{FF2B5EF4-FFF2-40B4-BE49-F238E27FC236}">
                <a16:creationId xmlns:a16="http://schemas.microsoft.com/office/drawing/2014/main" id="{3EDF3C96-CFE3-F225-5FC3-6EC0FC2E7623}"/>
              </a:ext>
            </a:extLst>
          </p:cNvPr>
          <p:cNvPicPr>
            <a:picLocks noChangeAspect="1"/>
          </p:cNvPicPr>
          <p:nvPr/>
        </p:nvPicPr>
        <p:blipFill>
          <a:blip r:embed="rId4"/>
          <a:stretch>
            <a:fillRect/>
          </a:stretch>
        </p:blipFill>
        <p:spPr>
          <a:xfrm>
            <a:off x="9934575" y="5934075"/>
            <a:ext cx="2257425" cy="923925"/>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7F858A4-01C3-5B95-5125-8503BAE34105}"/>
                  </a:ext>
                </a:extLst>
              </p14:cNvPr>
              <p14:cNvContentPartPr/>
              <p14:nvPr/>
            </p14:nvContentPartPr>
            <p14:xfrm>
              <a:off x="11538970" y="2929161"/>
              <a:ext cx="739080" cy="779040"/>
            </p14:xfrm>
          </p:contentPart>
        </mc:Choice>
        <mc:Fallback xmlns="">
          <p:pic>
            <p:nvPicPr>
              <p:cNvPr id="10" name="Ink 9">
                <a:extLst>
                  <a:ext uri="{FF2B5EF4-FFF2-40B4-BE49-F238E27FC236}">
                    <a16:creationId xmlns:a16="http://schemas.microsoft.com/office/drawing/2014/main" id="{B7F858A4-01C3-5B95-5125-8503BAE34105}"/>
                  </a:ext>
                </a:extLst>
              </p:cNvPr>
              <p:cNvPicPr/>
              <p:nvPr/>
            </p:nvPicPr>
            <p:blipFill>
              <a:blip r:embed="rId6"/>
              <a:stretch>
                <a:fillRect/>
              </a:stretch>
            </p:blipFill>
            <p:spPr>
              <a:xfrm>
                <a:off x="11530330" y="2920521"/>
                <a:ext cx="756720" cy="796680"/>
              </a:xfrm>
              <a:prstGeom prst="rect">
                <a:avLst/>
              </a:prstGeom>
            </p:spPr>
          </p:pic>
        </mc:Fallback>
      </mc:AlternateContent>
    </p:spTree>
    <p:extLst>
      <p:ext uri="{BB962C8B-B14F-4D97-AF65-F5344CB8AC3E}">
        <p14:creationId xmlns:p14="http://schemas.microsoft.com/office/powerpoint/2010/main" val="144764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E784-56F2-87F5-BCB4-177FA496FBDB}"/>
              </a:ext>
            </a:extLst>
          </p:cNvPr>
          <p:cNvSpPr>
            <a:spLocks noGrp="1"/>
          </p:cNvSpPr>
          <p:nvPr>
            <p:ph type="title"/>
          </p:nvPr>
        </p:nvSpPr>
        <p:spPr/>
        <p:txBody>
          <a:bodyPr/>
          <a:lstStyle/>
          <a:p>
            <a:r>
              <a:rPr lang="en-US" dirty="0" err="1"/>
              <a:t>Bio_emissions</a:t>
            </a:r>
            <a:r>
              <a:rPr lang="en-US" dirty="0"/>
              <a:t>	</a:t>
            </a:r>
          </a:p>
        </p:txBody>
      </p:sp>
      <p:sp>
        <p:nvSpPr>
          <p:cNvPr id="3" name="Content Placeholder 2">
            <a:extLst>
              <a:ext uri="{FF2B5EF4-FFF2-40B4-BE49-F238E27FC236}">
                <a16:creationId xmlns:a16="http://schemas.microsoft.com/office/drawing/2014/main" id="{0280FD92-1F14-94F7-A448-4BA113122377}"/>
              </a:ext>
            </a:extLst>
          </p:cNvPr>
          <p:cNvSpPr>
            <a:spLocks noGrp="1"/>
          </p:cNvSpPr>
          <p:nvPr>
            <p:ph idx="1"/>
          </p:nvPr>
        </p:nvSpPr>
        <p:spPr/>
        <p:txBody>
          <a:bodyPr>
            <a:normAutofit lnSpcReduction="10000"/>
          </a:bodyPr>
          <a:lstStyle/>
          <a:p>
            <a:r>
              <a:rPr lang="en-US" dirty="0"/>
              <a:t>The biogenic emissions were followed largely in the same way as the </a:t>
            </a:r>
            <a:r>
              <a:rPr lang="en-US" dirty="0" err="1"/>
              <a:t>Anthro_emiss</a:t>
            </a:r>
            <a:r>
              <a:rPr lang="en-US" dirty="0"/>
              <a:t> ones.</a:t>
            </a:r>
          </a:p>
          <a:p>
            <a:r>
              <a:rPr lang="en-US" dirty="0"/>
              <a:t>Assuming you’ve got a </a:t>
            </a:r>
            <a:r>
              <a:rPr lang="en-US" dirty="0" err="1"/>
              <a:t>bio_emissions</a:t>
            </a:r>
            <a:r>
              <a:rPr lang="en-US" dirty="0"/>
              <a:t> </a:t>
            </a:r>
            <a:r>
              <a:rPr lang="en-US" dirty="0" err="1"/>
              <a:t>dir</a:t>
            </a:r>
            <a:r>
              <a:rPr lang="en-US" dirty="0"/>
              <a:t> (if not check out the </a:t>
            </a:r>
            <a:r>
              <a:rPr lang="en-US" dirty="0" err="1"/>
              <a:t>youtube</a:t>
            </a:r>
            <a:r>
              <a:rPr lang="en-US" dirty="0"/>
              <a:t> tutorials earlier)</a:t>
            </a:r>
          </a:p>
          <a:p>
            <a:r>
              <a:rPr lang="en-US" dirty="0"/>
              <a:t>These are monthly so not quite as intensive as Anthro</a:t>
            </a:r>
          </a:p>
          <a:p>
            <a:r>
              <a:rPr lang="en-US" dirty="0"/>
              <a:t>Open your “</a:t>
            </a:r>
            <a:r>
              <a:rPr lang="en-US" dirty="0" err="1"/>
              <a:t>bioemiss_megan.inp</a:t>
            </a:r>
            <a:r>
              <a:rPr lang="en-US" dirty="0"/>
              <a:t>”</a:t>
            </a:r>
          </a:p>
          <a:p>
            <a:r>
              <a:rPr lang="en-US" dirty="0"/>
              <a:t>Set the same </a:t>
            </a:r>
            <a:r>
              <a:rPr lang="en-US" dirty="0" err="1"/>
              <a:t>wrfinputs</a:t>
            </a:r>
            <a:r>
              <a:rPr lang="en-US" dirty="0"/>
              <a:t> </a:t>
            </a:r>
            <a:r>
              <a:rPr lang="en-US" dirty="0" err="1"/>
              <a:t>dir</a:t>
            </a:r>
            <a:r>
              <a:rPr lang="en-US" dirty="0"/>
              <a:t> as you did for Anthro</a:t>
            </a:r>
          </a:p>
          <a:p>
            <a:r>
              <a:rPr lang="en-US" dirty="0"/>
              <a:t>Set your </a:t>
            </a:r>
            <a:r>
              <a:rPr lang="en-US" dirty="0" err="1"/>
              <a:t>megan</a:t>
            </a:r>
            <a:r>
              <a:rPr lang="en-US" dirty="0"/>
              <a:t> data </a:t>
            </a:r>
            <a:r>
              <a:rPr lang="en-US" dirty="0" err="1"/>
              <a:t>dir</a:t>
            </a:r>
            <a:endParaRPr lang="en-US" dirty="0"/>
          </a:p>
          <a:p>
            <a:r>
              <a:rPr lang="en-US" dirty="0"/>
              <a:t>Run with:</a:t>
            </a:r>
          </a:p>
          <a:p>
            <a:pPr lvl="1"/>
            <a:r>
              <a:rPr lang="en-US" dirty="0"/>
              <a:t>./</a:t>
            </a:r>
            <a:r>
              <a:rPr lang="en-US" dirty="0" err="1"/>
              <a:t>megan_bio_emis</a:t>
            </a:r>
            <a:r>
              <a:rPr lang="en-US" dirty="0"/>
              <a:t> &lt; </a:t>
            </a:r>
            <a:r>
              <a:rPr lang="en-US" dirty="0" err="1"/>
              <a:t>bioemiss_megan.inp</a:t>
            </a:r>
            <a:endParaRPr lang="en-US" dirty="0"/>
          </a:p>
        </p:txBody>
      </p:sp>
      <p:pic>
        <p:nvPicPr>
          <p:cNvPr id="5" name="Picture 4">
            <a:extLst>
              <a:ext uri="{FF2B5EF4-FFF2-40B4-BE49-F238E27FC236}">
                <a16:creationId xmlns:a16="http://schemas.microsoft.com/office/drawing/2014/main" id="{D763BCB7-0685-1B0D-CC24-BF117E02D8CF}"/>
              </a:ext>
            </a:extLst>
          </p:cNvPr>
          <p:cNvPicPr>
            <a:picLocks noChangeAspect="1"/>
          </p:cNvPicPr>
          <p:nvPr/>
        </p:nvPicPr>
        <p:blipFill>
          <a:blip r:embed="rId2"/>
          <a:stretch>
            <a:fillRect/>
          </a:stretch>
        </p:blipFill>
        <p:spPr>
          <a:xfrm>
            <a:off x="6096000" y="-184150"/>
            <a:ext cx="5867400" cy="2009775"/>
          </a:xfrm>
          <a:prstGeom prst="rect">
            <a:avLst/>
          </a:prstGeom>
        </p:spPr>
      </p:pic>
    </p:spTree>
    <p:extLst>
      <p:ext uri="{BB962C8B-B14F-4D97-AF65-F5344CB8AC3E}">
        <p14:creationId xmlns:p14="http://schemas.microsoft.com/office/powerpoint/2010/main" val="375071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1BA1-11D0-062E-AE97-AE90BA622318}"/>
              </a:ext>
            </a:extLst>
          </p:cNvPr>
          <p:cNvSpPr>
            <a:spLocks noGrp="1"/>
          </p:cNvSpPr>
          <p:nvPr>
            <p:ph type="title"/>
          </p:nvPr>
        </p:nvSpPr>
        <p:spPr/>
        <p:txBody>
          <a:bodyPr/>
          <a:lstStyle/>
          <a:p>
            <a:r>
              <a:rPr lang="en-US" dirty="0" err="1"/>
              <a:t>Chem_conv_tr</a:t>
            </a:r>
            <a:r>
              <a:rPr lang="en-US" dirty="0"/>
              <a:t> and </a:t>
            </a:r>
            <a:r>
              <a:rPr lang="en-US" dirty="0" err="1"/>
              <a:t>cu_diag</a:t>
            </a:r>
            <a:endParaRPr lang="en-US" dirty="0"/>
          </a:p>
        </p:txBody>
      </p:sp>
      <p:sp>
        <p:nvSpPr>
          <p:cNvPr id="3" name="Content Placeholder 2">
            <a:extLst>
              <a:ext uri="{FF2B5EF4-FFF2-40B4-BE49-F238E27FC236}">
                <a16:creationId xmlns:a16="http://schemas.microsoft.com/office/drawing/2014/main" id="{C323257C-643D-B86C-F1AE-32048210BC28}"/>
              </a:ext>
            </a:extLst>
          </p:cNvPr>
          <p:cNvSpPr>
            <a:spLocks noGrp="1"/>
          </p:cNvSpPr>
          <p:nvPr>
            <p:ph idx="1"/>
          </p:nvPr>
        </p:nvSpPr>
        <p:spPr/>
        <p:txBody>
          <a:bodyPr/>
          <a:lstStyle/>
          <a:p>
            <a:r>
              <a:rPr lang="en-US" dirty="0" err="1"/>
              <a:t>Chem_conv_tr</a:t>
            </a:r>
            <a:r>
              <a:rPr lang="en-US" dirty="0"/>
              <a:t>=1 requires </a:t>
            </a:r>
            <a:r>
              <a:rPr lang="en-US" dirty="0" err="1"/>
              <a:t>cu_diag</a:t>
            </a:r>
            <a:r>
              <a:rPr lang="en-US" dirty="0"/>
              <a:t>=1</a:t>
            </a:r>
          </a:p>
          <a:p>
            <a:pPr lvl="1"/>
            <a:r>
              <a:rPr lang="en-US" dirty="0" err="1"/>
              <a:t>Chem_conv_tr</a:t>
            </a:r>
            <a:r>
              <a:rPr lang="en-US" dirty="0"/>
              <a:t> is </a:t>
            </a:r>
            <a:r>
              <a:rPr lang="en-US" dirty="0" err="1"/>
              <a:t>subgrid</a:t>
            </a:r>
            <a:r>
              <a:rPr lang="en-US" dirty="0"/>
              <a:t> convective transport (this is typically on/set to 1)</a:t>
            </a:r>
          </a:p>
          <a:p>
            <a:pPr lvl="1"/>
            <a:r>
              <a:rPr lang="en-US" dirty="0" err="1"/>
              <a:t>Cu_diag</a:t>
            </a:r>
            <a:r>
              <a:rPr lang="en-US" dirty="0"/>
              <a:t> turns on time average cumulus clouds. Not entirely certain what this means</a:t>
            </a:r>
          </a:p>
          <a:p>
            <a:r>
              <a:rPr lang="en-US" dirty="0"/>
              <a:t>A domain without a parameterization won’t use either of these (set to 0)</a:t>
            </a:r>
          </a:p>
          <a:p>
            <a:endParaRPr lang="en-US" dirty="0"/>
          </a:p>
        </p:txBody>
      </p:sp>
      <p:sp>
        <p:nvSpPr>
          <p:cNvPr id="4" name="Title 1">
            <a:extLst>
              <a:ext uri="{FF2B5EF4-FFF2-40B4-BE49-F238E27FC236}">
                <a16:creationId xmlns:a16="http://schemas.microsoft.com/office/drawing/2014/main" id="{3CA7BA47-1B4D-C65E-0E0D-4C8CDE43C944}"/>
              </a:ext>
            </a:extLst>
          </p:cNvPr>
          <p:cNvSpPr txBox="1">
            <a:spLocks/>
          </p:cNvSpPr>
          <p:nvPr/>
        </p:nvSpPr>
        <p:spPr>
          <a:xfrm>
            <a:off x="838200" y="-1439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WRF Errors</a:t>
            </a:r>
            <a:endParaRPr lang="en-US" dirty="0"/>
          </a:p>
        </p:txBody>
      </p:sp>
    </p:spTree>
    <p:extLst>
      <p:ext uri="{BB962C8B-B14F-4D97-AF65-F5344CB8AC3E}">
        <p14:creationId xmlns:p14="http://schemas.microsoft.com/office/powerpoint/2010/main" val="4086362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4B4A-58F7-AFE8-151E-0621CAA8F9B6}"/>
              </a:ext>
            </a:extLst>
          </p:cNvPr>
          <p:cNvSpPr>
            <a:spLocks noGrp="1"/>
          </p:cNvSpPr>
          <p:nvPr>
            <p:ph type="title"/>
          </p:nvPr>
        </p:nvSpPr>
        <p:spPr/>
        <p:txBody>
          <a:bodyPr/>
          <a:lstStyle/>
          <a:p>
            <a:r>
              <a:rPr lang="en-US" dirty="0"/>
              <a:t>WRF Errors</a:t>
            </a:r>
          </a:p>
        </p:txBody>
      </p:sp>
      <p:sp>
        <p:nvSpPr>
          <p:cNvPr id="3" name="Content Placeholder 2">
            <a:extLst>
              <a:ext uri="{FF2B5EF4-FFF2-40B4-BE49-F238E27FC236}">
                <a16:creationId xmlns:a16="http://schemas.microsoft.com/office/drawing/2014/main" id="{2B401FA3-C5B9-D7F6-61EF-3E3F42E31AB3}"/>
              </a:ext>
            </a:extLst>
          </p:cNvPr>
          <p:cNvSpPr>
            <a:spLocks noGrp="1"/>
          </p:cNvSpPr>
          <p:nvPr>
            <p:ph idx="1"/>
          </p:nvPr>
        </p:nvSpPr>
        <p:spPr/>
        <p:txBody>
          <a:bodyPr/>
          <a:lstStyle/>
          <a:p>
            <a:r>
              <a:rPr lang="en-US" dirty="0"/>
              <a:t>Appears when I have </a:t>
            </a:r>
            <a:r>
              <a:rPr lang="en-US" dirty="0" err="1"/>
              <a:t>nproc_x</a:t>
            </a:r>
            <a:r>
              <a:rPr lang="en-US" dirty="0"/>
              <a:t> and </a:t>
            </a:r>
            <a:r>
              <a:rPr lang="en-US" dirty="0" err="1"/>
              <a:t>nproc_y</a:t>
            </a:r>
            <a:r>
              <a:rPr lang="en-US" dirty="0"/>
              <a:t> on in the &amp;domain section and it doesn’t like the choices.</a:t>
            </a:r>
          </a:p>
          <a:p>
            <a:pPr lvl="1"/>
            <a:r>
              <a:rPr lang="en-US" dirty="0"/>
              <a:t>Easiest solution is to turn </a:t>
            </a:r>
            <a:r>
              <a:rPr lang="en-US" dirty="0" err="1"/>
              <a:t>nproc_x</a:t>
            </a:r>
            <a:r>
              <a:rPr lang="en-US" dirty="0"/>
              <a:t> and y off if you can </a:t>
            </a:r>
          </a:p>
        </p:txBody>
      </p:sp>
      <p:pic>
        <p:nvPicPr>
          <p:cNvPr id="5" name="Picture 4">
            <a:extLst>
              <a:ext uri="{FF2B5EF4-FFF2-40B4-BE49-F238E27FC236}">
                <a16:creationId xmlns:a16="http://schemas.microsoft.com/office/drawing/2014/main" id="{2049F466-0FFC-89F3-D096-0CFADE7F7669}"/>
              </a:ext>
            </a:extLst>
          </p:cNvPr>
          <p:cNvPicPr>
            <a:picLocks noChangeAspect="1"/>
          </p:cNvPicPr>
          <p:nvPr/>
        </p:nvPicPr>
        <p:blipFill>
          <a:blip r:embed="rId2"/>
          <a:stretch>
            <a:fillRect/>
          </a:stretch>
        </p:blipFill>
        <p:spPr>
          <a:xfrm>
            <a:off x="5129719" y="230188"/>
            <a:ext cx="7315200" cy="1304925"/>
          </a:xfrm>
          <a:prstGeom prst="rect">
            <a:avLst/>
          </a:prstGeom>
        </p:spPr>
      </p:pic>
    </p:spTree>
    <p:extLst>
      <p:ext uri="{BB962C8B-B14F-4D97-AF65-F5344CB8AC3E}">
        <p14:creationId xmlns:p14="http://schemas.microsoft.com/office/powerpoint/2010/main" val="3451122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E825-2D73-D5EE-2F26-115F5DF8AE36}"/>
              </a:ext>
            </a:extLst>
          </p:cNvPr>
          <p:cNvSpPr>
            <a:spLocks noGrp="1"/>
          </p:cNvSpPr>
          <p:nvPr>
            <p:ph type="title"/>
          </p:nvPr>
        </p:nvSpPr>
        <p:spPr/>
        <p:txBody>
          <a:bodyPr/>
          <a:lstStyle/>
          <a:p>
            <a:r>
              <a:rPr lang="en-US" dirty="0"/>
              <a:t>WRF Errors</a:t>
            </a:r>
          </a:p>
        </p:txBody>
      </p:sp>
      <p:sp>
        <p:nvSpPr>
          <p:cNvPr id="3" name="Content Placeholder 2">
            <a:extLst>
              <a:ext uri="{FF2B5EF4-FFF2-40B4-BE49-F238E27FC236}">
                <a16:creationId xmlns:a16="http://schemas.microsoft.com/office/drawing/2014/main" id="{0CAA0A87-61BF-C35F-5D80-0A91156768FC}"/>
              </a:ext>
            </a:extLst>
          </p:cNvPr>
          <p:cNvSpPr>
            <a:spLocks noGrp="1"/>
          </p:cNvSpPr>
          <p:nvPr>
            <p:ph idx="1"/>
          </p:nvPr>
        </p:nvSpPr>
        <p:spPr/>
        <p:txBody>
          <a:bodyPr/>
          <a:lstStyle/>
          <a:p>
            <a:r>
              <a:rPr lang="en-US" dirty="0"/>
              <a:t>“</a:t>
            </a:r>
            <a:r>
              <a:rPr lang="en-US" dirty="0" err="1"/>
              <a:t>med_read_wrf_chem_emissions</a:t>
            </a:r>
            <a:r>
              <a:rPr lang="en-US" dirty="0"/>
              <a:t>: error opening wrf_chemi_00z_d01”</a:t>
            </a:r>
          </a:p>
          <a:p>
            <a:pPr lvl="1"/>
            <a:r>
              <a:rPr lang="en-US" dirty="0"/>
              <a:t>I believe this is related to me </a:t>
            </a:r>
            <a:r>
              <a:rPr lang="en-US" i="1" dirty="0"/>
              <a:t>not</a:t>
            </a:r>
            <a:r>
              <a:rPr lang="en-US" dirty="0"/>
              <a:t> having the auxinput5_inname specified:</a:t>
            </a:r>
          </a:p>
          <a:p>
            <a:pPr lvl="1"/>
            <a:endParaRPr lang="en-US" dirty="0"/>
          </a:p>
        </p:txBody>
      </p:sp>
      <p:pic>
        <p:nvPicPr>
          <p:cNvPr id="5" name="Picture 4">
            <a:extLst>
              <a:ext uri="{FF2B5EF4-FFF2-40B4-BE49-F238E27FC236}">
                <a16:creationId xmlns:a16="http://schemas.microsoft.com/office/drawing/2014/main" id="{9D0D93E9-0A82-619E-664E-0319C34E9DC6}"/>
              </a:ext>
            </a:extLst>
          </p:cNvPr>
          <p:cNvPicPr>
            <a:picLocks noChangeAspect="1"/>
          </p:cNvPicPr>
          <p:nvPr/>
        </p:nvPicPr>
        <p:blipFill>
          <a:blip r:embed="rId2"/>
          <a:stretch>
            <a:fillRect/>
          </a:stretch>
        </p:blipFill>
        <p:spPr>
          <a:xfrm>
            <a:off x="4657725" y="3090947"/>
            <a:ext cx="7534275" cy="2209800"/>
          </a:xfrm>
          <a:prstGeom prst="rect">
            <a:avLst/>
          </a:prstGeom>
        </p:spPr>
      </p:pic>
    </p:spTree>
    <p:extLst>
      <p:ext uri="{BB962C8B-B14F-4D97-AF65-F5344CB8AC3E}">
        <p14:creationId xmlns:p14="http://schemas.microsoft.com/office/powerpoint/2010/main" val="127503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0B52-0A3E-CA14-D34C-8A3D9CC3B682}"/>
              </a:ext>
            </a:extLst>
          </p:cNvPr>
          <p:cNvSpPr>
            <a:spLocks noGrp="1"/>
          </p:cNvSpPr>
          <p:nvPr>
            <p:ph type="title"/>
          </p:nvPr>
        </p:nvSpPr>
        <p:spPr/>
        <p:txBody>
          <a:bodyPr/>
          <a:lstStyle/>
          <a:p>
            <a:r>
              <a:rPr lang="en-US" dirty="0"/>
              <a:t>Preface</a:t>
            </a:r>
          </a:p>
        </p:txBody>
      </p:sp>
      <p:sp>
        <p:nvSpPr>
          <p:cNvPr id="3" name="Content Placeholder 2">
            <a:extLst>
              <a:ext uri="{FF2B5EF4-FFF2-40B4-BE49-F238E27FC236}">
                <a16:creationId xmlns:a16="http://schemas.microsoft.com/office/drawing/2014/main" id="{EBB33A82-B4A2-D946-6D9C-EC340AFFE19C}"/>
              </a:ext>
            </a:extLst>
          </p:cNvPr>
          <p:cNvSpPr>
            <a:spLocks noGrp="1"/>
          </p:cNvSpPr>
          <p:nvPr>
            <p:ph idx="1"/>
          </p:nvPr>
        </p:nvSpPr>
        <p:spPr>
          <a:xfrm>
            <a:off x="838200" y="1825625"/>
            <a:ext cx="10515600" cy="4089143"/>
          </a:xfrm>
        </p:spPr>
        <p:txBody>
          <a:bodyPr>
            <a:normAutofit fontScale="47500" lnSpcReduction="20000"/>
          </a:bodyPr>
          <a:lstStyle/>
          <a:p>
            <a:r>
              <a:rPr lang="en-US" dirty="0"/>
              <a:t>This tutorial assumes you follow NASA’s nu-</a:t>
            </a:r>
            <a:r>
              <a:rPr lang="en-US" dirty="0" err="1"/>
              <a:t>wrf</a:t>
            </a:r>
            <a:r>
              <a:rPr lang="en-US" dirty="0"/>
              <a:t> tutorial as the rough guidelines for using a NU-WRF sim on discover and really becomes an index for speedbumps while following their tutorial.  For others who may walk this path, there will undoubtedly be many problems I can’t cover here and you’ll have to solve.  Depending on your simulation, you’ll need to install a couple other scripts/libraries related to </a:t>
            </a:r>
            <a:r>
              <a:rPr lang="en-US" dirty="0" err="1"/>
              <a:t>Anthro_emiss</a:t>
            </a:r>
            <a:r>
              <a:rPr lang="en-US" dirty="0"/>
              <a:t> and </a:t>
            </a:r>
            <a:r>
              <a:rPr lang="en-US" dirty="0" err="1"/>
              <a:t>bio_emiss</a:t>
            </a:r>
            <a:r>
              <a:rPr lang="en-US" dirty="0"/>
              <a:t>.  These require specific libraries/versions (seen below) that sometimes don’t play nice on Discover or even </a:t>
            </a:r>
            <a:r>
              <a:rPr lang="en-US" dirty="0" err="1"/>
              <a:t>SuperMIC</a:t>
            </a:r>
            <a:r>
              <a:rPr lang="en-US" dirty="0"/>
              <a:t>.</a:t>
            </a:r>
          </a:p>
          <a:p>
            <a:pPr lvl="1"/>
            <a:r>
              <a:rPr lang="en-US" dirty="0"/>
              <a:t>My solution was to use Ubuntu to make a fresh </a:t>
            </a:r>
            <a:r>
              <a:rPr lang="en-US" dirty="0" err="1"/>
              <a:t>linux</a:t>
            </a:r>
            <a:r>
              <a:rPr lang="en-US" dirty="0"/>
              <a:t> to install these.  </a:t>
            </a:r>
          </a:p>
          <a:p>
            <a:pPr lvl="1"/>
            <a:r>
              <a:rPr lang="en-US" dirty="0"/>
              <a:t>These sorts of things have their own problems and troubleshooting required that I </a:t>
            </a:r>
            <a:r>
              <a:rPr lang="en-US" i="1" dirty="0"/>
              <a:t>may</a:t>
            </a:r>
            <a:r>
              <a:rPr lang="en-US" dirty="0"/>
              <a:t> at some point in the future include, but it is unlikely.  </a:t>
            </a:r>
          </a:p>
          <a:p>
            <a:pPr lvl="1"/>
            <a:r>
              <a:rPr lang="en-US" dirty="0"/>
              <a:t>Later I link the youtuber Amir </a:t>
            </a:r>
            <a:r>
              <a:rPr lang="en-US" dirty="0" err="1"/>
              <a:t>Hosseinnikfal</a:t>
            </a:r>
            <a:r>
              <a:rPr lang="en-US" dirty="0"/>
              <a:t>. He was my spirit guide for much of the Anthro/bio emissions, check out his tutorials for further detailed help.</a:t>
            </a:r>
          </a:p>
          <a:p>
            <a:r>
              <a:rPr lang="en-US" dirty="0"/>
              <a:t>The general tutorial I followed was this one</a:t>
            </a:r>
          </a:p>
          <a:p>
            <a:pPr lvl="1"/>
            <a:r>
              <a:rPr lang="en-US" dirty="0">
                <a:hlinkClick r:id="rId2"/>
              </a:rPr>
              <a:t>https://nuwrf.gsfc.nasa.gov/sites/default/files/docs/nuwrf_v11_tutorial.pdf</a:t>
            </a:r>
            <a:endParaRPr lang="en-US" dirty="0"/>
          </a:p>
          <a:p>
            <a:pPr lvl="1"/>
            <a:r>
              <a:rPr lang="en-US" dirty="0"/>
              <a:t>If it no longer exists  or the link doesn’t work, you should be able to google “NASA NU-WRF tutorials” and find it, they may have updated things so be wary of outdated info presented here</a:t>
            </a:r>
          </a:p>
          <a:p>
            <a:r>
              <a:rPr lang="en-US" dirty="0"/>
              <a:t>I have you copy the </a:t>
            </a:r>
            <a:r>
              <a:rPr lang="en-US" dirty="0" err="1"/>
              <a:t>chemistry_workflow</a:t>
            </a:r>
            <a:r>
              <a:rPr lang="en-US" dirty="0"/>
              <a:t> </a:t>
            </a:r>
            <a:r>
              <a:rPr lang="en-US" dirty="0" err="1"/>
              <a:t>dir</a:t>
            </a:r>
            <a:r>
              <a:rPr lang="en-US" dirty="0"/>
              <a:t> but this guide assumes you have a copy of the chem directory from:</a:t>
            </a:r>
          </a:p>
          <a:p>
            <a:pPr lvl="1"/>
            <a:r>
              <a:rPr lang="en-US" dirty="0"/>
              <a:t>/discover/</a:t>
            </a:r>
            <a:r>
              <a:rPr lang="en-US" dirty="0" err="1"/>
              <a:t>nobackup</a:t>
            </a:r>
            <a:r>
              <a:rPr lang="en-US" dirty="0"/>
              <a:t>/projects/nu-</a:t>
            </a:r>
            <a:r>
              <a:rPr lang="en-US" dirty="0" err="1"/>
              <a:t>wrf</a:t>
            </a:r>
            <a:r>
              <a:rPr lang="en-US" dirty="0"/>
              <a:t>/tutorial/</a:t>
            </a:r>
            <a:r>
              <a:rPr lang="en-US" dirty="0" err="1"/>
              <a:t>chemistry_workflow</a:t>
            </a:r>
            <a:endParaRPr lang="en-US" dirty="0"/>
          </a:p>
          <a:p>
            <a:pPr lvl="1"/>
            <a:r>
              <a:rPr lang="en-US" dirty="0"/>
              <a:t>Or you got the same </a:t>
            </a:r>
            <a:r>
              <a:rPr lang="en-US" dirty="0" err="1"/>
              <a:t>dir</a:t>
            </a:r>
            <a:r>
              <a:rPr lang="en-US" dirty="0"/>
              <a:t> off </a:t>
            </a:r>
            <a:r>
              <a:rPr lang="en-US" dirty="0" err="1"/>
              <a:t>github</a:t>
            </a:r>
            <a:endParaRPr lang="en-US" dirty="0"/>
          </a:p>
          <a:p>
            <a:pPr lvl="1"/>
            <a:r>
              <a:rPr lang="en-US" dirty="0"/>
              <a:t>This directory is designed to pair with their tutorial and is a good starting point as all their scripts are automated and interplay with the rest of the Discover server’s libraries and paths</a:t>
            </a:r>
          </a:p>
          <a:p>
            <a:endParaRPr lang="en-US" dirty="0"/>
          </a:p>
          <a:p>
            <a:r>
              <a:rPr lang="en-US" dirty="0"/>
              <a:t>This guide assumes you are following the tutorial but will state at which points I ran into trouble with it and how to fix them</a:t>
            </a:r>
          </a:p>
          <a:p>
            <a:r>
              <a:rPr lang="en-US" dirty="0"/>
              <a:t>I would recommend completing the tutorials for the Basic and Chemistry workflows before starting your own sims, but this guide will help use their tutorial data too.</a:t>
            </a:r>
          </a:p>
        </p:txBody>
      </p:sp>
      <p:pic>
        <p:nvPicPr>
          <p:cNvPr id="5" name="Picture 4">
            <a:extLst>
              <a:ext uri="{FF2B5EF4-FFF2-40B4-BE49-F238E27FC236}">
                <a16:creationId xmlns:a16="http://schemas.microsoft.com/office/drawing/2014/main" id="{916C1CE6-47D4-7AB2-54FE-59A3D720098B}"/>
              </a:ext>
            </a:extLst>
          </p:cNvPr>
          <p:cNvPicPr>
            <a:picLocks noChangeAspect="1"/>
          </p:cNvPicPr>
          <p:nvPr/>
        </p:nvPicPr>
        <p:blipFill>
          <a:blip r:embed="rId3"/>
          <a:stretch>
            <a:fillRect/>
          </a:stretch>
        </p:blipFill>
        <p:spPr>
          <a:xfrm>
            <a:off x="1122663" y="6164262"/>
            <a:ext cx="6915150" cy="657225"/>
          </a:xfrm>
          <a:prstGeom prst="rect">
            <a:avLst/>
          </a:prstGeom>
        </p:spPr>
      </p:pic>
    </p:spTree>
    <p:extLst>
      <p:ext uri="{BB962C8B-B14F-4D97-AF65-F5344CB8AC3E}">
        <p14:creationId xmlns:p14="http://schemas.microsoft.com/office/powerpoint/2010/main" val="3823500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12DB-9AF5-EC14-8384-A100BD784594}"/>
              </a:ext>
            </a:extLst>
          </p:cNvPr>
          <p:cNvSpPr>
            <a:spLocks noGrp="1"/>
          </p:cNvSpPr>
          <p:nvPr>
            <p:ph type="title"/>
          </p:nvPr>
        </p:nvSpPr>
        <p:spPr/>
        <p:txBody>
          <a:bodyPr/>
          <a:lstStyle/>
          <a:p>
            <a:r>
              <a:rPr lang="en-US" dirty="0"/>
              <a:t>WRF Errors</a:t>
            </a:r>
          </a:p>
        </p:txBody>
      </p:sp>
      <p:sp>
        <p:nvSpPr>
          <p:cNvPr id="3" name="Content Placeholder 2">
            <a:extLst>
              <a:ext uri="{FF2B5EF4-FFF2-40B4-BE49-F238E27FC236}">
                <a16:creationId xmlns:a16="http://schemas.microsoft.com/office/drawing/2014/main" id="{52FB256A-55EF-A0C1-05AA-4079B8F06B17}"/>
              </a:ext>
            </a:extLst>
          </p:cNvPr>
          <p:cNvSpPr>
            <a:spLocks noGrp="1"/>
          </p:cNvSpPr>
          <p:nvPr>
            <p:ph idx="1"/>
          </p:nvPr>
        </p:nvSpPr>
        <p:spPr/>
        <p:txBody>
          <a:bodyPr/>
          <a:lstStyle/>
          <a:p>
            <a:r>
              <a:rPr lang="en-US" dirty="0"/>
              <a:t>You may need to make sure to specify the chemistry file names and setting the interval to an hour and thus each </a:t>
            </a:r>
            <a:r>
              <a:rPr lang="en-US" dirty="0" err="1"/>
              <a:t>chemi</a:t>
            </a:r>
            <a:r>
              <a:rPr lang="en-US" dirty="0"/>
              <a:t> file only having that hours data.</a:t>
            </a:r>
          </a:p>
          <a:p>
            <a:endParaRPr lang="en-US" dirty="0"/>
          </a:p>
        </p:txBody>
      </p:sp>
      <p:pic>
        <p:nvPicPr>
          <p:cNvPr id="7" name="Picture 6">
            <a:extLst>
              <a:ext uri="{FF2B5EF4-FFF2-40B4-BE49-F238E27FC236}">
                <a16:creationId xmlns:a16="http://schemas.microsoft.com/office/drawing/2014/main" id="{F5D25680-D490-15C6-E879-84830EB1ECC9}"/>
              </a:ext>
            </a:extLst>
          </p:cNvPr>
          <p:cNvPicPr>
            <a:picLocks noChangeAspect="1"/>
          </p:cNvPicPr>
          <p:nvPr/>
        </p:nvPicPr>
        <p:blipFill>
          <a:blip r:embed="rId2"/>
          <a:stretch>
            <a:fillRect/>
          </a:stretch>
        </p:blipFill>
        <p:spPr>
          <a:xfrm>
            <a:off x="6400800" y="0"/>
            <a:ext cx="5791200" cy="1918335"/>
          </a:xfrm>
          <a:prstGeom prst="rect">
            <a:avLst/>
          </a:prstGeom>
        </p:spPr>
      </p:pic>
    </p:spTree>
    <p:extLst>
      <p:ext uri="{BB962C8B-B14F-4D97-AF65-F5344CB8AC3E}">
        <p14:creationId xmlns:p14="http://schemas.microsoft.com/office/powerpoint/2010/main" val="3468310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F67C-AF0B-7EC6-98AF-6AF9E62814E9}"/>
              </a:ext>
            </a:extLst>
          </p:cNvPr>
          <p:cNvSpPr>
            <a:spLocks noGrp="1"/>
          </p:cNvSpPr>
          <p:nvPr>
            <p:ph type="title"/>
          </p:nvPr>
        </p:nvSpPr>
        <p:spPr/>
        <p:txBody>
          <a:bodyPr/>
          <a:lstStyle/>
          <a:p>
            <a:r>
              <a:rPr lang="en-US" dirty="0"/>
              <a:t>Chemistry settings</a:t>
            </a:r>
          </a:p>
        </p:txBody>
      </p:sp>
      <p:sp>
        <p:nvSpPr>
          <p:cNvPr id="3" name="Content Placeholder 2">
            <a:extLst>
              <a:ext uri="{FF2B5EF4-FFF2-40B4-BE49-F238E27FC236}">
                <a16:creationId xmlns:a16="http://schemas.microsoft.com/office/drawing/2014/main" id="{0222F925-0363-0985-C2A8-CD8FE933FC05}"/>
              </a:ext>
            </a:extLst>
          </p:cNvPr>
          <p:cNvSpPr>
            <a:spLocks noGrp="1"/>
          </p:cNvSpPr>
          <p:nvPr>
            <p:ph idx="1"/>
          </p:nvPr>
        </p:nvSpPr>
        <p:spPr>
          <a:xfrm>
            <a:off x="838200" y="1825625"/>
            <a:ext cx="5638800" cy="4351338"/>
          </a:xfrm>
        </p:spPr>
        <p:txBody>
          <a:bodyPr>
            <a:normAutofit/>
          </a:bodyPr>
          <a:lstStyle/>
          <a:p>
            <a:r>
              <a:rPr lang="en-US" sz="2400" dirty="0"/>
              <a:t>I’m running an aerosol-focused simulation and from the tutorial and all that I’ve stated in this </a:t>
            </a:r>
            <a:r>
              <a:rPr lang="en-US" sz="2400"/>
              <a:t>guide these </a:t>
            </a:r>
            <a:r>
              <a:rPr lang="en-US" sz="2400" dirty="0"/>
              <a:t>work for me.  </a:t>
            </a:r>
          </a:p>
          <a:p>
            <a:r>
              <a:rPr lang="en-US" sz="2400" dirty="0"/>
              <a:t>It’s important to note that my sims are running direct and indirect radiative feedback effects which you can find more info on in the </a:t>
            </a:r>
            <a:r>
              <a:rPr lang="en-US" sz="2400" dirty="0" err="1"/>
              <a:t>wrfchem</a:t>
            </a:r>
            <a:r>
              <a:rPr lang="en-US" sz="2400" dirty="0"/>
              <a:t> user guide</a:t>
            </a:r>
          </a:p>
        </p:txBody>
      </p:sp>
      <p:pic>
        <p:nvPicPr>
          <p:cNvPr id="5" name="Picture 4">
            <a:extLst>
              <a:ext uri="{FF2B5EF4-FFF2-40B4-BE49-F238E27FC236}">
                <a16:creationId xmlns:a16="http://schemas.microsoft.com/office/drawing/2014/main" id="{ABB42E3D-9063-0AC5-4BFB-B0620705BB95}"/>
              </a:ext>
            </a:extLst>
          </p:cNvPr>
          <p:cNvPicPr>
            <a:picLocks noChangeAspect="1"/>
          </p:cNvPicPr>
          <p:nvPr/>
        </p:nvPicPr>
        <p:blipFill>
          <a:blip r:embed="rId2"/>
          <a:stretch>
            <a:fillRect/>
          </a:stretch>
        </p:blipFill>
        <p:spPr>
          <a:xfrm>
            <a:off x="6477000" y="0"/>
            <a:ext cx="5715000" cy="5353050"/>
          </a:xfrm>
          <a:prstGeom prst="rect">
            <a:avLst/>
          </a:prstGeom>
        </p:spPr>
      </p:pic>
      <p:pic>
        <p:nvPicPr>
          <p:cNvPr id="6" name="Picture 5">
            <a:extLst>
              <a:ext uri="{FF2B5EF4-FFF2-40B4-BE49-F238E27FC236}">
                <a16:creationId xmlns:a16="http://schemas.microsoft.com/office/drawing/2014/main" id="{4A0CA380-0C36-332B-9999-0C80A5FAB7F1}"/>
              </a:ext>
            </a:extLst>
          </p:cNvPr>
          <p:cNvPicPr>
            <a:picLocks noChangeAspect="1"/>
          </p:cNvPicPr>
          <p:nvPr/>
        </p:nvPicPr>
        <p:blipFill>
          <a:blip r:embed="rId3"/>
          <a:stretch>
            <a:fillRect/>
          </a:stretch>
        </p:blipFill>
        <p:spPr>
          <a:xfrm>
            <a:off x="0" y="4939665"/>
            <a:ext cx="5791200" cy="1918335"/>
          </a:xfrm>
          <a:prstGeom prst="rect">
            <a:avLst/>
          </a:prstGeom>
        </p:spPr>
      </p:pic>
    </p:spTree>
    <p:extLst>
      <p:ext uri="{BB962C8B-B14F-4D97-AF65-F5344CB8AC3E}">
        <p14:creationId xmlns:p14="http://schemas.microsoft.com/office/powerpoint/2010/main" val="2264822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143B-DBDE-2E68-91A3-ED3A067DBB0C}"/>
              </a:ext>
            </a:extLst>
          </p:cNvPr>
          <p:cNvSpPr>
            <a:spLocks noGrp="1"/>
          </p:cNvSpPr>
          <p:nvPr>
            <p:ph type="title"/>
          </p:nvPr>
        </p:nvSpPr>
        <p:spPr/>
        <p:txBody>
          <a:bodyPr/>
          <a:lstStyle/>
          <a:p>
            <a:r>
              <a:rPr lang="en-US" dirty="0"/>
              <a:t>Chemistry Settings Full </a:t>
            </a:r>
            <a:r>
              <a:rPr lang="en-US" dirty="0" err="1"/>
              <a:t>namelist</a:t>
            </a:r>
            <a:endParaRPr lang="en-US" dirty="0"/>
          </a:p>
        </p:txBody>
      </p:sp>
      <p:sp>
        <p:nvSpPr>
          <p:cNvPr id="3" name="Content Placeholder 2">
            <a:extLst>
              <a:ext uri="{FF2B5EF4-FFF2-40B4-BE49-F238E27FC236}">
                <a16:creationId xmlns:a16="http://schemas.microsoft.com/office/drawing/2014/main" id="{16198370-166E-6B62-734A-D53B2BE9936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105D49E-31D4-7E41-8E39-DF3F71AC01C4}"/>
              </a:ext>
            </a:extLst>
          </p:cNvPr>
          <p:cNvPicPr>
            <a:picLocks noChangeAspect="1"/>
          </p:cNvPicPr>
          <p:nvPr/>
        </p:nvPicPr>
        <p:blipFill>
          <a:blip r:embed="rId2"/>
          <a:stretch>
            <a:fillRect/>
          </a:stretch>
        </p:blipFill>
        <p:spPr>
          <a:xfrm>
            <a:off x="0" y="1825625"/>
            <a:ext cx="4236952" cy="5032375"/>
          </a:xfrm>
          <a:prstGeom prst="rect">
            <a:avLst/>
          </a:prstGeom>
        </p:spPr>
      </p:pic>
      <p:pic>
        <p:nvPicPr>
          <p:cNvPr id="7" name="Picture 6">
            <a:extLst>
              <a:ext uri="{FF2B5EF4-FFF2-40B4-BE49-F238E27FC236}">
                <a16:creationId xmlns:a16="http://schemas.microsoft.com/office/drawing/2014/main" id="{633A8C74-F0A1-4238-C62D-C11852874875}"/>
              </a:ext>
            </a:extLst>
          </p:cNvPr>
          <p:cNvPicPr>
            <a:picLocks noChangeAspect="1"/>
          </p:cNvPicPr>
          <p:nvPr/>
        </p:nvPicPr>
        <p:blipFill>
          <a:blip r:embed="rId3"/>
          <a:stretch>
            <a:fillRect/>
          </a:stretch>
        </p:blipFill>
        <p:spPr>
          <a:xfrm>
            <a:off x="4236952" y="1449421"/>
            <a:ext cx="4164127" cy="5408579"/>
          </a:xfrm>
          <a:prstGeom prst="rect">
            <a:avLst/>
          </a:prstGeom>
        </p:spPr>
      </p:pic>
      <p:pic>
        <p:nvPicPr>
          <p:cNvPr id="9" name="Picture 8">
            <a:extLst>
              <a:ext uri="{FF2B5EF4-FFF2-40B4-BE49-F238E27FC236}">
                <a16:creationId xmlns:a16="http://schemas.microsoft.com/office/drawing/2014/main" id="{ABC0A960-0B87-D58D-AB9F-8EE9E11ADC6C}"/>
              </a:ext>
            </a:extLst>
          </p:cNvPr>
          <p:cNvPicPr>
            <a:picLocks noChangeAspect="1"/>
          </p:cNvPicPr>
          <p:nvPr/>
        </p:nvPicPr>
        <p:blipFill>
          <a:blip r:embed="rId4"/>
          <a:stretch>
            <a:fillRect/>
          </a:stretch>
        </p:blipFill>
        <p:spPr>
          <a:xfrm>
            <a:off x="8401079" y="1605064"/>
            <a:ext cx="3790920" cy="5257698"/>
          </a:xfrm>
          <a:prstGeom prst="rect">
            <a:avLst/>
          </a:prstGeom>
        </p:spPr>
      </p:pic>
    </p:spTree>
    <p:extLst>
      <p:ext uri="{BB962C8B-B14F-4D97-AF65-F5344CB8AC3E}">
        <p14:creationId xmlns:p14="http://schemas.microsoft.com/office/powerpoint/2010/main" val="1717977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716C-550F-05B6-72C6-899AFB22190A}"/>
              </a:ext>
            </a:extLst>
          </p:cNvPr>
          <p:cNvSpPr>
            <a:spLocks noGrp="1"/>
          </p:cNvSpPr>
          <p:nvPr>
            <p:ph type="title"/>
          </p:nvPr>
        </p:nvSpPr>
        <p:spPr/>
        <p:txBody>
          <a:bodyPr/>
          <a:lstStyle/>
          <a:p>
            <a:r>
              <a:rPr lang="en-US" dirty="0"/>
              <a:t>No Chemistry</a:t>
            </a:r>
          </a:p>
        </p:txBody>
      </p:sp>
      <p:sp>
        <p:nvSpPr>
          <p:cNvPr id="3" name="Content Placeholder 2">
            <a:extLst>
              <a:ext uri="{FF2B5EF4-FFF2-40B4-BE49-F238E27FC236}">
                <a16:creationId xmlns:a16="http://schemas.microsoft.com/office/drawing/2014/main" id="{8622AC0D-376A-2F2D-4BCA-F41579777EC0}"/>
              </a:ext>
            </a:extLst>
          </p:cNvPr>
          <p:cNvSpPr>
            <a:spLocks noGrp="1"/>
          </p:cNvSpPr>
          <p:nvPr>
            <p:ph idx="1"/>
          </p:nvPr>
        </p:nvSpPr>
        <p:spPr/>
        <p:txBody>
          <a:bodyPr>
            <a:normAutofit fontScale="85000" lnSpcReduction="20000"/>
          </a:bodyPr>
          <a:lstStyle/>
          <a:p>
            <a:r>
              <a:rPr lang="en-US" dirty="0"/>
              <a:t>If running with zero chemistry to compare against the chem, comment out the following</a:t>
            </a:r>
          </a:p>
          <a:p>
            <a:pPr lvl="1"/>
            <a:r>
              <a:rPr lang="en-US" dirty="0"/>
              <a:t>Auxinput5_interval_m</a:t>
            </a:r>
          </a:p>
          <a:p>
            <a:pPr lvl="1"/>
            <a:r>
              <a:rPr lang="en-US" dirty="0" err="1"/>
              <a:t>Cu_diag</a:t>
            </a:r>
            <a:endParaRPr lang="en-US" dirty="0"/>
          </a:p>
          <a:p>
            <a:pPr lvl="1"/>
            <a:r>
              <a:rPr lang="en-US" dirty="0" err="1"/>
              <a:t>Cu_rad_feedback</a:t>
            </a:r>
            <a:endParaRPr lang="en-US" dirty="0"/>
          </a:p>
          <a:p>
            <a:pPr lvl="1"/>
            <a:r>
              <a:rPr lang="en-US" dirty="0" err="1"/>
              <a:t>Progn</a:t>
            </a:r>
            <a:endParaRPr lang="en-US" dirty="0"/>
          </a:p>
          <a:p>
            <a:pPr lvl="1"/>
            <a:r>
              <a:rPr lang="en-US" dirty="0" err="1"/>
              <a:t>Chem_adv_opt</a:t>
            </a:r>
            <a:endParaRPr lang="en-US" dirty="0"/>
          </a:p>
          <a:p>
            <a:pPr lvl="1"/>
            <a:r>
              <a:rPr lang="en-US" dirty="0"/>
              <a:t>!io_form_auxinput5                   = 2,</a:t>
            </a:r>
          </a:p>
          <a:p>
            <a:pPr lvl="1"/>
            <a:r>
              <a:rPr lang="en-US" dirty="0"/>
              <a:t> !io_form_auxinput6                   = 2,</a:t>
            </a:r>
          </a:p>
          <a:p>
            <a:pPr lvl="1"/>
            <a:r>
              <a:rPr lang="en-US" dirty="0"/>
              <a:t> !io_form_auxinput8                   = 2,</a:t>
            </a:r>
          </a:p>
          <a:p>
            <a:pPr lvl="1"/>
            <a:r>
              <a:rPr lang="en-US" dirty="0"/>
              <a:t> !auxinput6_inname                    = '</a:t>
            </a:r>
            <a:r>
              <a:rPr lang="en-US" dirty="0" err="1"/>
              <a:t>wrfbiochemi_d</a:t>
            </a:r>
            <a:r>
              <a:rPr lang="en-US" dirty="0"/>
              <a:t>&lt;domain&gt;',</a:t>
            </a:r>
          </a:p>
          <a:p>
            <a:pPr lvl="1"/>
            <a:r>
              <a:rPr lang="en-US" dirty="0"/>
              <a:t> !auxinput8_inname                    = '</a:t>
            </a:r>
            <a:r>
              <a:rPr lang="en-US" dirty="0" err="1"/>
              <a:t>wrfchemi_gocart_bg_d</a:t>
            </a:r>
            <a:r>
              <a:rPr lang="en-US" dirty="0"/>
              <a:t>&lt;domain&gt;',</a:t>
            </a:r>
          </a:p>
          <a:p>
            <a:pPr lvl="1"/>
            <a:r>
              <a:rPr lang="en-US" dirty="0"/>
              <a:t> !auxinput5_inname                    = '</a:t>
            </a:r>
            <a:r>
              <a:rPr lang="en-US" dirty="0" err="1"/>
              <a:t>wrfchemi_d</a:t>
            </a:r>
            <a:r>
              <a:rPr lang="en-US" dirty="0"/>
              <a:t>&lt;domain&gt;_&lt;date&gt;_&lt;</a:t>
            </a:r>
            <a:r>
              <a:rPr lang="en-US" dirty="0" err="1"/>
              <a:t>hr</a:t>
            </a:r>
            <a:r>
              <a:rPr lang="en-US" dirty="0"/>
              <a:t>&gt;’,</a:t>
            </a:r>
          </a:p>
          <a:p>
            <a:pPr lvl="1"/>
            <a:r>
              <a:rPr lang="fr-FR" dirty="0"/>
              <a:t>!frames_per_auxinput5                = 1, 1,</a:t>
            </a:r>
            <a:endParaRPr lang="en-US" dirty="0"/>
          </a:p>
          <a:p>
            <a:pPr lvl="1"/>
            <a:r>
              <a:rPr lang="en-US" dirty="0"/>
              <a:t>The entire &amp;Chem section</a:t>
            </a:r>
          </a:p>
          <a:p>
            <a:pPr lvl="1"/>
            <a:endParaRPr lang="en-US" dirty="0"/>
          </a:p>
        </p:txBody>
      </p:sp>
    </p:spTree>
    <p:extLst>
      <p:ext uri="{BB962C8B-B14F-4D97-AF65-F5344CB8AC3E}">
        <p14:creationId xmlns:p14="http://schemas.microsoft.com/office/powerpoint/2010/main" val="53229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F398-9069-8D24-0BD1-632315097BA8}"/>
              </a:ext>
            </a:extLst>
          </p:cNvPr>
          <p:cNvSpPr>
            <a:spLocks noGrp="1"/>
          </p:cNvSpPr>
          <p:nvPr>
            <p:ph type="title"/>
          </p:nvPr>
        </p:nvSpPr>
        <p:spPr/>
        <p:txBody>
          <a:bodyPr/>
          <a:lstStyle/>
          <a:p>
            <a:r>
              <a:rPr lang="en-US" dirty="0"/>
              <a:t>No Chemistry</a:t>
            </a:r>
          </a:p>
        </p:txBody>
      </p:sp>
      <p:sp>
        <p:nvSpPr>
          <p:cNvPr id="3" name="Content Placeholder 2">
            <a:extLst>
              <a:ext uri="{FF2B5EF4-FFF2-40B4-BE49-F238E27FC236}">
                <a16:creationId xmlns:a16="http://schemas.microsoft.com/office/drawing/2014/main" id="{20DD4440-2CC5-25BD-4857-F0B8C0ECA81F}"/>
              </a:ext>
            </a:extLst>
          </p:cNvPr>
          <p:cNvSpPr>
            <a:spLocks noGrp="1"/>
          </p:cNvSpPr>
          <p:nvPr>
            <p:ph idx="1"/>
          </p:nvPr>
        </p:nvSpPr>
        <p:spPr/>
        <p:txBody>
          <a:bodyPr/>
          <a:lstStyle/>
          <a:p>
            <a:r>
              <a:rPr lang="en-US" dirty="0"/>
              <a:t>Turned off chemistry but getting this error?</a:t>
            </a:r>
          </a:p>
          <a:p>
            <a:r>
              <a:rPr lang="en-US" dirty="0"/>
              <a:t>Comment out</a:t>
            </a:r>
          </a:p>
          <a:p>
            <a:pPr lvl="1"/>
            <a:r>
              <a:rPr lang="en-US" dirty="0" err="1"/>
              <a:t>tracer_adv_opt</a:t>
            </a:r>
            <a:r>
              <a:rPr lang="en-US" dirty="0"/>
              <a:t> = 4, 4,</a:t>
            </a:r>
            <a:br>
              <a:rPr lang="en-US" dirty="0"/>
            </a:br>
            <a:r>
              <a:rPr lang="en-US" dirty="0" err="1"/>
              <a:t>chem_adv_opt</a:t>
            </a:r>
            <a:r>
              <a:rPr lang="en-US" dirty="0"/>
              <a:t> = 2, 2 ,</a:t>
            </a:r>
          </a:p>
          <a:p>
            <a:pPr lvl="1"/>
            <a:r>
              <a:rPr lang="en-US" dirty="0"/>
              <a:t>Try reducing processors and rerun real with no chemistry settings. Delete them(chem settings) (after copying the original </a:t>
            </a:r>
            <a:r>
              <a:rPr lang="en-US" dirty="0" err="1"/>
              <a:t>namelist</a:t>
            </a:r>
            <a:r>
              <a:rPr lang="en-US" dirty="0"/>
              <a:t> of course)</a:t>
            </a:r>
          </a:p>
          <a:p>
            <a:endParaRPr lang="en-US" dirty="0"/>
          </a:p>
          <a:p>
            <a:endParaRPr lang="en-US" dirty="0"/>
          </a:p>
        </p:txBody>
      </p:sp>
      <p:pic>
        <p:nvPicPr>
          <p:cNvPr id="5" name="Picture 4">
            <a:extLst>
              <a:ext uri="{FF2B5EF4-FFF2-40B4-BE49-F238E27FC236}">
                <a16:creationId xmlns:a16="http://schemas.microsoft.com/office/drawing/2014/main" id="{B43C4087-DA1E-1D93-3802-609156389ACC}"/>
              </a:ext>
            </a:extLst>
          </p:cNvPr>
          <p:cNvPicPr>
            <a:picLocks noChangeAspect="1"/>
          </p:cNvPicPr>
          <p:nvPr/>
        </p:nvPicPr>
        <p:blipFill>
          <a:blip r:embed="rId2"/>
          <a:stretch>
            <a:fillRect/>
          </a:stretch>
        </p:blipFill>
        <p:spPr>
          <a:xfrm>
            <a:off x="5237886" y="2428875"/>
            <a:ext cx="6762750" cy="1000125"/>
          </a:xfrm>
          <a:prstGeom prst="rect">
            <a:avLst/>
          </a:prstGeom>
        </p:spPr>
      </p:pic>
    </p:spTree>
    <p:extLst>
      <p:ext uri="{BB962C8B-B14F-4D97-AF65-F5344CB8AC3E}">
        <p14:creationId xmlns:p14="http://schemas.microsoft.com/office/powerpoint/2010/main" val="251935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4955-65B4-A495-8B1B-EC3A59C60A97}"/>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26306715-18C6-5267-B963-5C0D24B9AC60}"/>
              </a:ext>
            </a:extLst>
          </p:cNvPr>
          <p:cNvSpPr>
            <a:spLocks noGrp="1"/>
          </p:cNvSpPr>
          <p:nvPr>
            <p:ph idx="1"/>
          </p:nvPr>
        </p:nvSpPr>
        <p:spPr/>
        <p:txBody>
          <a:bodyPr>
            <a:normAutofit fontScale="77500" lnSpcReduction="20000"/>
          </a:bodyPr>
          <a:lstStyle/>
          <a:p>
            <a:r>
              <a:rPr lang="en-US" dirty="0"/>
              <a:t>Make a </a:t>
            </a:r>
            <a:r>
              <a:rPr lang="en-US" dirty="0" err="1"/>
              <a:t>dir</a:t>
            </a:r>
            <a:r>
              <a:rPr lang="en-US" dirty="0"/>
              <a:t> for where you plan to work in.  (this was my 4</a:t>
            </a:r>
            <a:r>
              <a:rPr lang="en-US" baseline="30000" dirty="0"/>
              <a:t>th</a:t>
            </a:r>
            <a:r>
              <a:rPr lang="en-US" dirty="0"/>
              <a:t> </a:t>
            </a:r>
            <a:r>
              <a:rPr lang="en-US" dirty="0" err="1"/>
              <a:t>dir</a:t>
            </a:r>
            <a:r>
              <a:rPr lang="en-US" dirty="0"/>
              <a:t> hence the “_4”)</a:t>
            </a:r>
          </a:p>
          <a:p>
            <a:pPr lvl="1"/>
            <a:r>
              <a:rPr lang="en-US" dirty="0" err="1"/>
              <a:t>mkdir</a:t>
            </a:r>
            <a:r>
              <a:rPr lang="en-US" dirty="0"/>
              <a:t> /discover/</a:t>
            </a:r>
            <a:r>
              <a:rPr lang="en-US" dirty="0" err="1"/>
              <a:t>nobackup</a:t>
            </a:r>
            <a:r>
              <a:rPr lang="en-US" dirty="0"/>
              <a:t>/cpjohns7/scratch/chemistry_workflow_4</a:t>
            </a:r>
          </a:p>
          <a:p>
            <a:pPr lvl="1"/>
            <a:r>
              <a:rPr lang="en-US" dirty="0"/>
              <a:t>cd chemistry_workflow_4</a:t>
            </a:r>
          </a:p>
          <a:p>
            <a:pPr lvl="1"/>
            <a:r>
              <a:rPr lang="en-US" dirty="0"/>
              <a:t>cp -r /discover/</a:t>
            </a:r>
            <a:r>
              <a:rPr lang="en-US" dirty="0" err="1"/>
              <a:t>nobackup</a:t>
            </a:r>
            <a:r>
              <a:rPr lang="en-US" dirty="0"/>
              <a:t>/projects/nu-</a:t>
            </a:r>
            <a:r>
              <a:rPr lang="en-US" dirty="0" err="1"/>
              <a:t>wrf</a:t>
            </a:r>
            <a:r>
              <a:rPr lang="en-US" dirty="0"/>
              <a:t>/tutorial/</a:t>
            </a:r>
            <a:r>
              <a:rPr lang="en-US" dirty="0" err="1"/>
              <a:t>chemistry_workflow</a:t>
            </a:r>
            <a:r>
              <a:rPr lang="en-US" dirty="0"/>
              <a:t>/* .</a:t>
            </a:r>
          </a:p>
          <a:p>
            <a:pPr lvl="1"/>
            <a:endParaRPr lang="en-US" dirty="0"/>
          </a:p>
          <a:p>
            <a:r>
              <a:rPr lang="en-US" sz="1800" dirty="0"/>
              <a:t>Set these in your common.reg file</a:t>
            </a:r>
          </a:p>
          <a:p>
            <a:r>
              <a:rPr lang="en-US" sz="1800" dirty="0"/>
              <a:t>export RUNDIR=/discover/</a:t>
            </a:r>
            <a:r>
              <a:rPr lang="en-US" sz="1800" dirty="0" err="1"/>
              <a:t>nobackup</a:t>
            </a:r>
            <a:r>
              <a:rPr lang="en-US" sz="1800" dirty="0"/>
              <a:t>/cpjohns7/scratch/chemistry_workflow_4</a:t>
            </a:r>
          </a:p>
          <a:p>
            <a:r>
              <a:rPr lang="en-US" sz="1800" dirty="0"/>
              <a:t>export PROJECTDIR=/discover/</a:t>
            </a:r>
            <a:r>
              <a:rPr lang="en-US" sz="1800" dirty="0" err="1"/>
              <a:t>nobackup</a:t>
            </a:r>
            <a:r>
              <a:rPr lang="en-US" sz="1800" dirty="0"/>
              <a:t>/projects/nu-</a:t>
            </a:r>
            <a:r>
              <a:rPr lang="en-US" sz="1800" dirty="0" err="1"/>
              <a:t>wrf</a:t>
            </a:r>
            <a:endParaRPr lang="en-US" sz="1800" dirty="0"/>
          </a:p>
          <a:p>
            <a:r>
              <a:rPr lang="en-US" sz="1800" dirty="0"/>
              <a:t>export NUWRFDIR=/discover/</a:t>
            </a:r>
            <a:r>
              <a:rPr lang="en-US" sz="1800" dirty="0" err="1"/>
              <a:t>nobackup</a:t>
            </a:r>
            <a:r>
              <a:rPr lang="en-US" sz="1800" dirty="0"/>
              <a:t>/cpjohns7/nu-</a:t>
            </a:r>
            <a:r>
              <a:rPr lang="en-US" sz="1800" dirty="0" err="1"/>
              <a:t>wrf</a:t>
            </a:r>
            <a:r>
              <a:rPr lang="en-US" sz="1800" dirty="0"/>
              <a:t>-dev-chem/</a:t>
            </a:r>
          </a:p>
          <a:p>
            <a:endParaRPr lang="en-US" sz="1800" dirty="0"/>
          </a:p>
          <a:p>
            <a:r>
              <a:rPr lang="en-US" sz="1800" dirty="0"/>
              <a:t>Gotta change the account on all the scripts to </a:t>
            </a:r>
          </a:p>
          <a:p>
            <a:pPr lvl="1"/>
            <a:r>
              <a:rPr lang="en-US" sz="1400" dirty="0"/>
              <a:t>S2437 (although if you’re using this in the future you likely have a different account)</a:t>
            </a:r>
          </a:p>
          <a:p>
            <a:r>
              <a:rPr lang="en-US" sz="1800" dirty="0"/>
              <a:t>If you submit a job, Highly recommend using </a:t>
            </a:r>
            <a:r>
              <a:rPr lang="en-US" sz="1800" dirty="0" err="1"/>
              <a:t>qstat</a:t>
            </a:r>
            <a:r>
              <a:rPr lang="en-US" sz="1800" dirty="0"/>
              <a:t> -u [your username] to find your submitted jobs as the Discover servers are flooded so with job submissions</a:t>
            </a:r>
          </a:p>
          <a:p>
            <a:r>
              <a:rPr lang="en-US" sz="1800" dirty="0"/>
              <a:t>Also, I recommend setting an alias for that command because you’ll be using it a lot. I use “</a:t>
            </a:r>
            <a:r>
              <a:rPr lang="en-US" sz="1800" dirty="0" err="1"/>
              <a:t>qs</a:t>
            </a:r>
            <a:r>
              <a:rPr lang="en-US" sz="1800" dirty="0"/>
              <a:t>”</a:t>
            </a:r>
          </a:p>
          <a:p>
            <a:r>
              <a:rPr lang="en-US" sz="2400" b="1" dirty="0"/>
              <a:t>Follow the tutorial here and check back when you encounter a problem!</a:t>
            </a:r>
          </a:p>
        </p:txBody>
      </p:sp>
    </p:spTree>
    <p:extLst>
      <p:ext uri="{BB962C8B-B14F-4D97-AF65-F5344CB8AC3E}">
        <p14:creationId xmlns:p14="http://schemas.microsoft.com/office/powerpoint/2010/main" val="5890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83BA-E9A8-D6DE-1549-8347AC12F03A}"/>
              </a:ext>
            </a:extLst>
          </p:cNvPr>
          <p:cNvSpPr>
            <a:spLocks noGrp="1"/>
          </p:cNvSpPr>
          <p:nvPr>
            <p:ph type="title"/>
          </p:nvPr>
        </p:nvSpPr>
        <p:spPr/>
        <p:txBody>
          <a:bodyPr/>
          <a:lstStyle/>
          <a:p>
            <a:r>
              <a:rPr lang="en-US" dirty="0"/>
              <a:t>gocart2wrf</a:t>
            </a:r>
          </a:p>
        </p:txBody>
      </p:sp>
      <p:sp>
        <p:nvSpPr>
          <p:cNvPr id="3" name="Content Placeholder 2">
            <a:extLst>
              <a:ext uri="{FF2B5EF4-FFF2-40B4-BE49-F238E27FC236}">
                <a16:creationId xmlns:a16="http://schemas.microsoft.com/office/drawing/2014/main" id="{87F8FAC8-7E71-8E17-0BCC-2CB5A3213ADE}"/>
              </a:ext>
            </a:extLst>
          </p:cNvPr>
          <p:cNvSpPr>
            <a:spLocks noGrp="1"/>
          </p:cNvSpPr>
          <p:nvPr>
            <p:ph idx="1"/>
          </p:nvPr>
        </p:nvSpPr>
        <p:spPr/>
        <p:txBody>
          <a:bodyPr/>
          <a:lstStyle/>
          <a:p>
            <a:r>
              <a:rPr lang="en-US" dirty="0"/>
              <a:t>This is likely the first real hiccup you’ll encounter.</a:t>
            </a:r>
          </a:p>
          <a:p>
            <a:r>
              <a:rPr lang="en-US" dirty="0"/>
              <a:t>In the tutorial it’s no problem. For your own future sims you’ll want to download data from </a:t>
            </a:r>
          </a:p>
          <a:p>
            <a:pPr lvl="1"/>
            <a:r>
              <a:rPr lang="en-US" dirty="0">
                <a:hlinkClick r:id="rId2"/>
              </a:rPr>
              <a:t>https://goldsmr5.gesdisc.eosdis.nasa.gov/data/MERRA2/</a:t>
            </a:r>
            <a:endParaRPr lang="en-US" dirty="0"/>
          </a:p>
          <a:p>
            <a:r>
              <a:rPr lang="en-US" dirty="0"/>
              <a:t>Use the nu-</a:t>
            </a:r>
            <a:r>
              <a:rPr lang="en-US" dirty="0" err="1"/>
              <a:t>wrf</a:t>
            </a:r>
            <a:r>
              <a:rPr lang="en-US" dirty="0"/>
              <a:t> user guide page 43 and the next slide</a:t>
            </a:r>
          </a:p>
          <a:p>
            <a:pPr lvl="1"/>
            <a:r>
              <a:rPr lang="en-US" dirty="0">
                <a:hlinkClick r:id="rId3"/>
              </a:rPr>
              <a:t>https://nuwrf.gsfc.nasa.gov/sites/default/files/docs/nuwrf_userguide_v11.3.pdf</a:t>
            </a:r>
            <a:endParaRPr lang="en-US" dirty="0"/>
          </a:p>
          <a:p>
            <a:pPr lvl="1"/>
            <a:r>
              <a:rPr lang="en-US" dirty="0"/>
              <a:t>To help make necessary alterations to your namelist.gocart2wrf</a:t>
            </a:r>
          </a:p>
          <a:p>
            <a:pPr lvl="1"/>
            <a:endParaRPr lang="en-US" dirty="0"/>
          </a:p>
        </p:txBody>
      </p:sp>
    </p:spTree>
    <p:extLst>
      <p:ext uri="{BB962C8B-B14F-4D97-AF65-F5344CB8AC3E}">
        <p14:creationId xmlns:p14="http://schemas.microsoft.com/office/powerpoint/2010/main" val="318519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664A-538F-649C-EF69-6A2E11B1E7ED}"/>
              </a:ext>
            </a:extLst>
          </p:cNvPr>
          <p:cNvSpPr>
            <a:spLocks noGrp="1"/>
          </p:cNvSpPr>
          <p:nvPr>
            <p:ph type="title"/>
          </p:nvPr>
        </p:nvSpPr>
        <p:spPr/>
        <p:txBody>
          <a:bodyPr/>
          <a:lstStyle/>
          <a:p>
            <a:r>
              <a:rPr lang="en-US" dirty="0"/>
              <a:t>gocart2wrf</a:t>
            </a:r>
          </a:p>
        </p:txBody>
      </p:sp>
      <p:pic>
        <p:nvPicPr>
          <p:cNvPr id="5" name="Picture 4">
            <a:extLst>
              <a:ext uri="{FF2B5EF4-FFF2-40B4-BE49-F238E27FC236}">
                <a16:creationId xmlns:a16="http://schemas.microsoft.com/office/drawing/2014/main" id="{02CE7F40-6453-3590-F49E-B2F8BB98EEFB}"/>
              </a:ext>
            </a:extLst>
          </p:cNvPr>
          <p:cNvPicPr>
            <a:picLocks noChangeAspect="1"/>
          </p:cNvPicPr>
          <p:nvPr/>
        </p:nvPicPr>
        <p:blipFill>
          <a:blip r:embed="rId2"/>
          <a:stretch>
            <a:fillRect/>
          </a:stretch>
        </p:blipFill>
        <p:spPr>
          <a:xfrm>
            <a:off x="5560440" y="2172331"/>
            <a:ext cx="4705350" cy="2314575"/>
          </a:xfrm>
          <a:prstGeom prst="rect">
            <a:avLst/>
          </a:prstGeom>
        </p:spPr>
      </p:pic>
      <p:pic>
        <p:nvPicPr>
          <p:cNvPr id="7" name="Picture 6">
            <a:extLst>
              <a:ext uri="{FF2B5EF4-FFF2-40B4-BE49-F238E27FC236}">
                <a16:creationId xmlns:a16="http://schemas.microsoft.com/office/drawing/2014/main" id="{AF65D419-F7F2-CE50-80AC-3E1FE29724B8}"/>
              </a:ext>
            </a:extLst>
          </p:cNvPr>
          <p:cNvPicPr>
            <a:picLocks noChangeAspect="1"/>
          </p:cNvPicPr>
          <p:nvPr/>
        </p:nvPicPr>
        <p:blipFill>
          <a:blip r:embed="rId3"/>
          <a:stretch>
            <a:fillRect/>
          </a:stretch>
        </p:blipFill>
        <p:spPr>
          <a:xfrm>
            <a:off x="728662" y="1458119"/>
            <a:ext cx="4029075" cy="2009775"/>
          </a:xfrm>
          <a:prstGeom prst="rect">
            <a:avLst/>
          </a:prstGeom>
        </p:spPr>
      </p:pic>
      <p:sp>
        <p:nvSpPr>
          <p:cNvPr id="8" name="TextBox 7">
            <a:extLst>
              <a:ext uri="{FF2B5EF4-FFF2-40B4-BE49-F238E27FC236}">
                <a16:creationId xmlns:a16="http://schemas.microsoft.com/office/drawing/2014/main" id="{BD65C437-E5E7-68D2-B96A-441D53E7BA00}"/>
              </a:ext>
            </a:extLst>
          </p:cNvPr>
          <p:cNvSpPr txBox="1"/>
          <p:nvPr/>
        </p:nvSpPr>
        <p:spPr>
          <a:xfrm>
            <a:off x="-74041" y="2867953"/>
            <a:ext cx="1513311" cy="923330"/>
          </a:xfrm>
          <a:prstGeom prst="rect">
            <a:avLst/>
          </a:prstGeom>
          <a:noFill/>
        </p:spPr>
        <p:txBody>
          <a:bodyPr wrap="square" rtlCol="0">
            <a:spAutoFit/>
          </a:bodyPr>
          <a:lstStyle/>
          <a:p>
            <a:r>
              <a:rPr lang="en-US" dirty="0"/>
              <a:t>Default tutorial</a:t>
            </a:r>
          </a:p>
          <a:p>
            <a:endParaRPr lang="en-US" dirty="0"/>
          </a:p>
        </p:txBody>
      </p:sp>
      <p:sp>
        <p:nvSpPr>
          <p:cNvPr id="9" name="TextBox 8">
            <a:extLst>
              <a:ext uri="{FF2B5EF4-FFF2-40B4-BE49-F238E27FC236}">
                <a16:creationId xmlns:a16="http://schemas.microsoft.com/office/drawing/2014/main" id="{3622D72A-60D5-B805-6A93-4A92FBCC52BD}"/>
              </a:ext>
            </a:extLst>
          </p:cNvPr>
          <p:cNvSpPr txBox="1"/>
          <p:nvPr/>
        </p:nvSpPr>
        <p:spPr>
          <a:xfrm>
            <a:off x="1720516" y="4164397"/>
            <a:ext cx="10172699" cy="2862322"/>
          </a:xfrm>
          <a:prstGeom prst="rect">
            <a:avLst/>
          </a:prstGeom>
          <a:noFill/>
        </p:spPr>
        <p:txBody>
          <a:bodyPr wrap="square" rtlCol="0">
            <a:spAutoFit/>
          </a:bodyPr>
          <a:lstStyle/>
          <a:p>
            <a:r>
              <a:rPr lang="en-US" dirty="0"/>
              <a:t>Example using data from previous slide.  </a:t>
            </a:r>
          </a:p>
          <a:p>
            <a:r>
              <a:rPr lang="en-US" i="1" dirty="0"/>
              <a:t>Important: </a:t>
            </a:r>
            <a:r>
              <a:rPr lang="en-US" dirty="0"/>
              <a:t>the dataset expects the following directory if you’re using the data downloaded from the previous slide’s link.  Though depending on the year your MERRA2 data I believe the “_400” might be different</a:t>
            </a:r>
          </a:p>
          <a:p>
            <a:endParaRPr lang="en-US" i="1" dirty="0"/>
          </a:p>
          <a:p>
            <a:r>
              <a:rPr lang="en-US" dirty="0"/>
              <a:t>/discover/</a:t>
            </a:r>
            <a:r>
              <a:rPr lang="en-US" dirty="0" err="1"/>
              <a:t>nobackup</a:t>
            </a:r>
            <a:r>
              <a:rPr lang="en-US" dirty="0"/>
              <a:t>/cpjohns7/scratch/</a:t>
            </a:r>
            <a:r>
              <a:rPr lang="en-US" dirty="0" err="1"/>
              <a:t>chemistry_workflow</a:t>
            </a:r>
            <a:r>
              <a:rPr lang="en-US" dirty="0"/>
              <a:t>/data/</a:t>
            </a:r>
            <a:r>
              <a:rPr lang="en-US" dirty="0" err="1"/>
              <a:t>gocart</a:t>
            </a:r>
            <a:r>
              <a:rPr lang="en-US" dirty="0"/>
              <a:t>/MERRA2_400/stage/Y2013/M05</a:t>
            </a:r>
          </a:p>
          <a:p>
            <a:endParaRPr lang="en-US" dirty="0"/>
          </a:p>
          <a:p>
            <a:r>
              <a:rPr lang="en-US" dirty="0"/>
              <a:t>So be sure to make the /MERRA2_400… </a:t>
            </a:r>
            <a:r>
              <a:rPr lang="en-US" dirty="0" err="1"/>
              <a:t>dirs</a:t>
            </a:r>
            <a:r>
              <a:rPr lang="en-US" dirty="0"/>
              <a:t> within the data/</a:t>
            </a:r>
            <a:r>
              <a:rPr lang="en-US" dirty="0" err="1"/>
              <a:t>gocart</a:t>
            </a:r>
            <a:r>
              <a:rPr lang="en-US" dirty="0"/>
              <a:t> </a:t>
            </a:r>
            <a:r>
              <a:rPr lang="en-US" dirty="0" err="1"/>
              <a:t>dir</a:t>
            </a:r>
            <a:r>
              <a:rPr lang="en-US" dirty="0"/>
              <a:t> then place your gocart2wrf data within that M05 </a:t>
            </a:r>
            <a:r>
              <a:rPr lang="en-US" dirty="0" err="1"/>
              <a:t>dir</a:t>
            </a:r>
            <a:endParaRPr lang="en-US" dirty="0"/>
          </a:p>
          <a:p>
            <a:endParaRPr lang="en-US" dirty="0"/>
          </a:p>
        </p:txBody>
      </p:sp>
    </p:spTree>
    <p:extLst>
      <p:ext uri="{BB962C8B-B14F-4D97-AF65-F5344CB8AC3E}">
        <p14:creationId xmlns:p14="http://schemas.microsoft.com/office/powerpoint/2010/main" val="5818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2F36-DCFE-C18E-D812-B9B912B2FB98}"/>
              </a:ext>
            </a:extLst>
          </p:cNvPr>
          <p:cNvSpPr>
            <a:spLocks noGrp="1"/>
          </p:cNvSpPr>
          <p:nvPr>
            <p:ph type="title"/>
          </p:nvPr>
        </p:nvSpPr>
        <p:spPr/>
        <p:txBody>
          <a:bodyPr/>
          <a:lstStyle/>
          <a:p>
            <a:r>
              <a:rPr lang="en-US" dirty="0" err="1"/>
              <a:t>prepchemsources</a:t>
            </a:r>
            <a:endParaRPr lang="en-US" dirty="0"/>
          </a:p>
        </p:txBody>
      </p:sp>
      <p:sp>
        <p:nvSpPr>
          <p:cNvPr id="3" name="Content Placeholder 2">
            <a:extLst>
              <a:ext uri="{FF2B5EF4-FFF2-40B4-BE49-F238E27FC236}">
                <a16:creationId xmlns:a16="http://schemas.microsoft.com/office/drawing/2014/main" id="{64C3C8E7-54D7-5325-3592-7DD1556D14CE}"/>
              </a:ext>
            </a:extLst>
          </p:cNvPr>
          <p:cNvSpPr>
            <a:spLocks noGrp="1"/>
          </p:cNvSpPr>
          <p:nvPr>
            <p:ph idx="1"/>
          </p:nvPr>
        </p:nvSpPr>
        <p:spPr/>
        <p:txBody>
          <a:bodyPr/>
          <a:lstStyle/>
          <a:p>
            <a:r>
              <a:rPr lang="en-US" dirty="0"/>
              <a:t>Likely the next issue. </a:t>
            </a:r>
          </a:p>
          <a:p>
            <a:r>
              <a:rPr lang="en-US" dirty="0"/>
              <a:t>Make sure your </a:t>
            </a:r>
            <a:r>
              <a:rPr lang="en-US" dirty="0" err="1"/>
              <a:t>prep_chem_sources.inp</a:t>
            </a:r>
            <a:r>
              <a:rPr lang="en-US" dirty="0"/>
              <a:t> file has the correct date</a:t>
            </a:r>
          </a:p>
          <a:p>
            <a:r>
              <a:rPr lang="en-US" dirty="0"/>
              <a:t>Make sure your </a:t>
            </a:r>
            <a:r>
              <a:rPr lang="en-US" dirty="0" err="1"/>
              <a:t>namelist.input</a:t>
            </a:r>
            <a:r>
              <a:rPr lang="en-US" dirty="0"/>
              <a:t> settings for your domain size are correct in your </a:t>
            </a:r>
            <a:r>
              <a:rPr lang="en-US" dirty="0" err="1"/>
              <a:t>prep_chem_sources.inp</a:t>
            </a:r>
            <a:r>
              <a:rPr lang="en-US" dirty="0"/>
              <a:t> file</a:t>
            </a:r>
          </a:p>
          <a:p>
            <a:r>
              <a:rPr lang="en-US" dirty="0"/>
              <a:t>Add “</a:t>
            </a:r>
            <a:r>
              <a:rPr lang="en-US" dirty="0" err="1"/>
              <a:t>ulimit</a:t>
            </a:r>
            <a:r>
              <a:rPr lang="en-US" dirty="0"/>
              <a:t> -s unlimited” to your prep_chem_sources.reg </a:t>
            </a:r>
          </a:p>
          <a:p>
            <a:endParaRPr lang="en-US" dirty="0"/>
          </a:p>
        </p:txBody>
      </p:sp>
      <p:pic>
        <p:nvPicPr>
          <p:cNvPr id="5" name="Picture 4">
            <a:extLst>
              <a:ext uri="{FF2B5EF4-FFF2-40B4-BE49-F238E27FC236}">
                <a16:creationId xmlns:a16="http://schemas.microsoft.com/office/drawing/2014/main" id="{58B2F3D5-F86E-3EFF-3789-3847D054FAFF}"/>
              </a:ext>
            </a:extLst>
          </p:cNvPr>
          <p:cNvPicPr>
            <a:picLocks noChangeAspect="1"/>
          </p:cNvPicPr>
          <p:nvPr/>
        </p:nvPicPr>
        <p:blipFill>
          <a:blip r:embed="rId2"/>
          <a:stretch>
            <a:fillRect/>
          </a:stretch>
        </p:blipFill>
        <p:spPr>
          <a:xfrm>
            <a:off x="1023442" y="4180973"/>
            <a:ext cx="3581400" cy="2555207"/>
          </a:xfrm>
          <a:prstGeom prst="rect">
            <a:avLst/>
          </a:prstGeom>
        </p:spPr>
      </p:pic>
      <p:pic>
        <p:nvPicPr>
          <p:cNvPr id="7" name="Picture 6">
            <a:extLst>
              <a:ext uri="{FF2B5EF4-FFF2-40B4-BE49-F238E27FC236}">
                <a16:creationId xmlns:a16="http://schemas.microsoft.com/office/drawing/2014/main" id="{30AD4391-060B-82A6-936E-F019693C322D}"/>
              </a:ext>
            </a:extLst>
          </p:cNvPr>
          <p:cNvPicPr>
            <a:picLocks noChangeAspect="1"/>
          </p:cNvPicPr>
          <p:nvPr/>
        </p:nvPicPr>
        <p:blipFill>
          <a:blip r:embed="rId3"/>
          <a:stretch>
            <a:fillRect/>
          </a:stretch>
        </p:blipFill>
        <p:spPr>
          <a:xfrm>
            <a:off x="6966284" y="4180973"/>
            <a:ext cx="4800349" cy="2555208"/>
          </a:xfrm>
          <a:prstGeom prst="rect">
            <a:avLst/>
          </a:prstGeom>
        </p:spPr>
      </p:pic>
      <p:pic>
        <p:nvPicPr>
          <p:cNvPr id="6" name="Picture 5">
            <a:extLst>
              <a:ext uri="{FF2B5EF4-FFF2-40B4-BE49-F238E27FC236}">
                <a16:creationId xmlns:a16="http://schemas.microsoft.com/office/drawing/2014/main" id="{936AC8E6-36E5-9BCA-14AC-F91E9E1DFA47}"/>
              </a:ext>
            </a:extLst>
          </p:cNvPr>
          <p:cNvPicPr>
            <a:picLocks noChangeAspect="1"/>
          </p:cNvPicPr>
          <p:nvPr/>
        </p:nvPicPr>
        <p:blipFill>
          <a:blip r:embed="rId4"/>
          <a:stretch>
            <a:fillRect/>
          </a:stretch>
        </p:blipFill>
        <p:spPr>
          <a:xfrm>
            <a:off x="10157163" y="3097427"/>
            <a:ext cx="1887074" cy="1083546"/>
          </a:xfrm>
          <a:prstGeom prst="rect">
            <a:avLst/>
          </a:prstGeom>
        </p:spPr>
      </p:pic>
      <p:sp>
        <p:nvSpPr>
          <p:cNvPr id="8" name="TextBox 7">
            <a:extLst>
              <a:ext uri="{FF2B5EF4-FFF2-40B4-BE49-F238E27FC236}">
                <a16:creationId xmlns:a16="http://schemas.microsoft.com/office/drawing/2014/main" id="{A7340CAF-6A7C-6FBD-2FF4-195545D14E85}"/>
              </a:ext>
            </a:extLst>
          </p:cNvPr>
          <p:cNvSpPr txBox="1"/>
          <p:nvPr/>
        </p:nvSpPr>
        <p:spPr>
          <a:xfrm>
            <a:off x="33265" y="6133406"/>
            <a:ext cx="1425146" cy="646331"/>
          </a:xfrm>
          <a:prstGeom prst="rect">
            <a:avLst/>
          </a:prstGeom>
          <a:noFill/>
        </p:spPr>
        <p:txBody>
          <a:bodyPr wrap="square" rtlCol="0">
            <a:spAutoFit/>
          </a:bodyPr>
          <a:lstStyle/>
          <a:p>
            <a:r>
              <a:rPr lang="en-US" dirty="0" err="1"/>
              <a:t>Namelist</a:t>
            </a:r>
            <a:r>
              <a:rPr lang="en-US" dirty="0"/>
              <a:t> values</a:t>
            </a:r>
          </a:p>
        </p:txBody>
      </p:sp>
      <p:sp>
        <p:nvSpPr>
          <p:cNvPr id="9" name="TextBox 8">
            <a:extLst>
              <a:ext uri="{FF2B5EF4-FFF2-40B4-BE49-F238E27FC236}">
                <a16:creationId xmlns:a16="http://schemas.microsoft.com/office/drawing/2014/main" id="{6BB5D0C1-4EF2-DBED-6970-EA3D88417960}"/>
              </a:ext>
            </a:extLst>
          </p:cNvPr>
          <p:cNvSpPr txBox="1"/>
          <p:nvPr/>
        </p:nvSpPr>
        <p:spPr>
          <a:xfrm>
            <a:off x="5595019" y="5253633"/>
            <a:ext cx="1425146" cy="923330"/>
          </a:xfrm>
          <a:prstGeom prst="rect">
            <a:avLst/>
          </a:prstGeom>
          <a:noFill/>
        </p:spPr>
        <p:txBody>
          <a:bodyPr wrap="square" rtlCol="0">
            <a:spAutoFit/>
          </a:bodyPr>
          <a:lstStyle/>
          <a:p>
            <a:r>
              <a:rPr lang="en-US" dirty="0" err="1"/>
              <a:t>prep_chem_sources.inp</a:t>
            </a:r>
            <a:r>
              <a:rPr lang="en-US" dirty="0"/>
              <a:t> equivalents</a:t>
            </a:r>
          </a:p>
        </p:txBody>
      </p:sp>
    </p:spTree>
    <p:extLst>
      <p:ext uri="{BB962C8B-B14F-4D97-AF65-F5344CB8AC3E}">
        <p14:creationId xmlns:p14="http://schemas.microsoft.com/office/powerpoint/2010/main" val="315379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8980-7032-DDE9-D155-59EF3C309A2A}"/>
              </a:ext>
            </a:extLst>
          </p:cNvPr>
          <p:cNvSpPr>
            <a:spLocks noGrp="1"/>
          </p:cNvSpPr>
          <p:nvPr>
            <p:ph type="title"/>
          </p:nvPr>
        </p:nvSpPr>
        <p:spPr/>
        <p:txBody>
          <a:bodyPr/>
          <a:lstStyle/>
          <a:p>
            <a:r>
              <a:rPr lang="en-US" dirty="0" err="1"/>
              <a:t>Convert_emissions</a:t>
            </a:r>
            <a:endParaRPr lang="en-US" dirty="0"/>
          </a:p>
        </p:txBody>
      </p:sp>
      <p:sp>
        <p:nvSpPr>
          <p:cNvPr id="3" name="Content Placeholder 2">
            <a:extLst>
              <a:ext uri="{FF2B5EF4-FFF2-40B4-BE49-F238E27FC236}">
                <a16:creationId xmlns:a16="http://schemas.microsoft.com/office/drawing/2014/main" id="{5B15799A-A158-CB16-4994-CC1E7E0B53DD}"/>
              </a:ext>
            </a:extLst>
          </p:cNvPr>
          <p:cNvSpPr>
            <a:spLocks noGrp="1"/>
          </p:cNvSpPr>
          <p:nvPr>
            <p:ph idx="1"/>
          </p:nvPr>
        </p:nvSpPr>
        <p:spPr/>
        <p:txBody>
          <a:bodyPr>
            <a:normAutofit fontScale="92500" lnSpcReduction="20000"/>
          </a:bodyPr>
          <a:lstStyle/>
          <a:p>
            <a:r>
              <a:rPr lang="en-US" dirty="0"/>
              <a:t>Add “</a:t>
            </a:r>
            <a:r>
              <a:rPr lang="en-US" dirty="0" err="1"/>
              <a:t>ulimit</a:t>
            </a:r>
            <a:r>
              <a:rPr lang="en-US" dirty="0"/>
              <a:t> -s unlimited” to your convert_emiss.reg if you’re encountering some sort of memory or generally unexplainable issue you’re having upon job submission.  </a:t>
            </a:r>
          </a:p>
          <a:p>
            <a:r>
              <a:rPr lang="en-US" dirty="0"/>
              <a:t>Copy the following from your nu-</a:t>
            </a:r>
            <a:r>
              <a:rPr lang="en-US" dirty="0" err="1"/>
              <a:t>wrf</a:t>
            </a:r>
            <a:r>
              <a:rPr lang="en-US" dirty="0"/>
              <a:t>-dev-chem </a:t>
            </a:r>
            <a:r>
              <a:rPr lang="en-US" dirty="0" err="1"/>
              <a:t>dir</a:t>
            </a:r>
            <a:r>
              <a:rPr lang="en-US" dirty="0"/>
              <a:t> if it says you’re missing it.  The tutorial </a:t>
            </a:r>
            <a:r>
              <a:rPr lang="en-US" dirty="0" err="1"/>
              <a:t>dir</a:t>
            </a:r>
            <a:r>
              <a:rPr lang="en-US" dirty="0"/>
              <a:t> is missing this file and it’s essential.</a:t>
            </a:r>
          </a:p>
          <a:p>
            <a:pPr lvl="1"/>
            <a:r>
              <a:rPr lang="en-US" dirty="0"/>
              <a:t>cp [path to]/nu-</a:t>
            </a:r>
            <a:r>
              <a:rPr lang="en-US" dirty="0" err="1"/>
              <a:t>wrf</a:t>
            </a:r>
            <a:r>
              <a:rPr lang="en-US" dirty="0"/>
              <a:t>-dev-chem/WRF/run/</a:t>
            </a:r>
            <a:r>
              <a:rPr lang="en-US" dirty="0" err="1"/>
              <a:t>CAMtr_volume_mixing_ratio</a:t>
            </a:r>
            <a:r>
              <a:rPr lang="en-US" dirty="0"/>
              <a:t> .</a:t>
            </a:r>
          </a:p>
          <a:p>
            <a:r>
              <a:rPr lang="en-US" dirty="0"/>
              <a:t>If you need to run this multiple times check your </a:t>
            </a:r>
            <a:r>
              <a:rPr lang="en-US" dirty="0" err="1"/>
              <a:t>ce.slurm.out</a:t>
            </a:r>
            <a:r>
              <a:rPr lang="en-US" dirty="0"/>
              <a:t> to see what’s up. If it says something like wrfinput_d01 is identical.  Delete the wrfinput_d01 file.  Then run it again serially.  It won’t work that time, that’s expected but it saves you from having to wait an hour for a job to run.  Submit it via </a:t>
            </a:r>
            <a:r>
              <a:rPr lang="en-US" dirty="0" err="1"/>
              <a:t>sbatch</a:t>
            </a:r>
            <a:r>
              <a:rPr lang="en-US" dirty="0"/>
              <a:t> a 3</a:t>
            </a:r>
            <a:r>
              <a:rPr lang="en-US" baseline="30000" dirty="0"/>
              <a:t>rd</a:t>
            </a:r>
            <a:r>
              <a:rPr lang="en-US" dirty="0"/>
              <a:t> time and it should work. </a:t>
            </a:r>
          </a:p>
          <a:p>
            <a:r>
              <a:rPr lang="en-US" dirty="0"/>
              <a:t>Other issues likely are coming from your namelist.input.convert_emiss.d01 or d02</a:t>
            </a:r>
          </a:p>
        </p:txBody>
      </p:sp>
    </p:spTree>
    <p:extLst>
      <p:ext uri="{BB962C8B-B14F-4D97-AF65-F5344CB8AC3E}">
        <p14:creationId xmlns:p14="http://schemas.microsoft.com/office/powerpoint/2010/main" val="32257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3E70-EF80-21BA-EC64-DF9C13A6F7D5}"/>
              </a:ext>
            </a:extLst>
          </p:cNvPr>
          <p:cNvSpPr>
            <a:spLocks noGrp="1"/>
          </p:cNvSpPr>
          <p:nvPr>
            <p:ph type="title"/>
          </p:nvPr>
        </p:nvSpPr>
        <p:spPr/>
        <p:txBody>
          <a:bodyPr/>
          <a:lstStyle/>
          <a:p>
            <a:r>
              <a:rPr lang="en-US" dirty="0"/>
              <a:t>WRF</a:t>
            </a:r>
          </a:p>
        </p:txBody>
      </p:sp>
      <p:sp>
        <p:nvSpPr>
          <p:cNvPr id="3" name="Content Placeholder 2">
            <a:extLst>
              <a:ext uri="{FF2B5EF4-FFF2-40B4-BE49-F238E27FC236}">
                <a16:creationId xmlns:a16="http://schemas.microsoft.com/office/drawing/2014/main" id="{87213306-E294-0A31-8814-FF062C225B03}"/>
              </a:ext>
            </a:extLst>
          </p:cNvPr>
          <p:cNvSpPr>
            <a:spLocks noGrp="1"/>
          </p:cNvSpPr>
          <p:nvPr>
            <p:ph idx="1"/>
          </p:nvPr>
        </p:nvSpPr>
        <p:spPr/>
        <p:txBody>
          <a:bodyPr>
            <a:normAutofit fontScale="92500" lnSpcReduction="20000"/>
          </a:bodyPr>
          <a:lstStyle/>
          <a:p>
            <a:r>
              <a:rPr lang="en-US" dirty="0"/>
              <a:t>Add “</a:t>
            </a:r>
            <a:r>
              <a:rPr lang="en-US" dirty="0" err="1"/>
              <a:t>ulimit</a:t>
            </a:r>
            <a:r>
              <a:rPr lang="en-US" dirty="0"/>
              <a:t> -s unlimited” to your wrf.reg script</a:t>
            </a:r>
          </a:p>
          <a:p>
            <a:r>
              <a:rPr lang="en-US" dirty="0"/>
              <a:t>Often you’ll have to mess around with the amount of nodes/processors you can use for your situation</a:t>
            </a:r>
          </a:p>
          <a:p>
            <a:r>
              <a:rPr lang="en-US" dirty="0"/>
              <a:t>Each node on discover has 46 processors.  You can request nodes, you can request processors.  </a:t>
            </a:r>
          </a:p>
          <a:p>
            <a:r>
              <a:rPr lang="en-US" dirty="0"/>
              <a:t>I’ve found the combination that works for me is to add</a:t>
            </a:r>
          </a:p>
          <a:p>
            <a:pPr lvl="1"/>
            <a:r>
              <a:rPr lang="en-US" dirty="0"/>
              <a:t>#SBATCH --</a:t>
            </a:r>
            <a:r>
              <a:rPr lang="en-US" dirty="0" err="1"/>
              <a:t>ntasks</a:t>
            </a:r>
            <a:r>
              <a:rPr lang="en-US" dirty="0"/>
              <a:t>=100</a:t>
            </a:r>
          </a:p>
          <a:p>
            <a:pPr lvl="1"/>
            <a:r>
              <a:rPr lang="en-US" dirty="0"/>
              <a:t>#SBATCH --</a:t>
            </a:r>
            <a:r>
              <a:rPr lang="en-US" dirty="0" err="1"/>
              <a:t>ntasks</a:t>
            </a:r>
            <a:r>
              <a:rPr lang="en-US" dirty="0"/>
              <a:t>-per-node=46</a:t>
            </a:r>
          </a:p>
          <a:p>
            <a:pPr lvl="1"/>
            <a:r>
              <a:rPr lang="en-US" dirty="0"/>
              <a:t>#SBATCH --mem-per-</a:t>
            </a:r>
            <a:r>
              <a:rPr lang="en-US" dirty="0" err="1"/>
              <a:t>cpu</a:t>
            </a:r>
            <a:r>
              <a:rPr lang="en-US" dirty="0"/>
              <a:t>=4G</a:t>
            </a:r>
          </a:p>
          <a:p>
            <a:pPr lvl="1"/>
            <a:r>
              <a:rPr lang="en-US" dirty="0"/>
              <a:t>Add an additionally “#” to the line that says “#SBATCH --</a:t>
            </a:r>
            <a:r>
              <a:rPr lang="en-US" dirty="0" err="1"/>
              <a:t>qos</a:t>
            </a:r>
            <a:r>
              <a:rPr lang="en-US" dirty="0"/>
              <a:t>=debug”</a:t>
            </a:r>
          </a:p>
          <a:p>
            <a:pPr lvl="1"/>
            <a:r>
              <a:rPr lang="en-US" dirty="0"/>
              <a:t>This line normally forces a particular que for your job to run in, but if you don’t use that line then it’ll use whatever processors are available resulting in your job reaching the top of the que faster</a:t>
            </a:r>
          </a:p>
        </p:txBody>
      </p:sp>
    </p:spTree>
    <p:extLst>
      <p:ext uri="{BB962C8B-B14F-4D97-AF65-F5344CB8AC3E}">
        <p14:creationId xmlns:p14="http://schemas.microsoft.com/office/powerpoint/2010/main" val="202106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E545-4BDA-BE6B-236E-B739CCE5C9AE}"/>
              </a:ext>
            </a:extLst>
          </p:cNvPr>
          <p:cNvSpPr>
            <a:spLocks noGrp="1"/>
          </p:cNvSpPr>
          <p:nvPr>
            <p:ph type="title"/>
          </p:nvPr>
        </p:nvSpPr>
        <p:spPr/>
        <p:txBody>
          <a:bodyPr/>
          <a:lstStyle/>
          <a:p>
            <a:r>
              <a:rPr lang="en-US" dirty="0"/>
              <a:t>Anthropogenic Emissions</a:t>
            </a:r>
          </a:p>
        </p:txBody>
      </p:sp>
      <p:sp>
        <p:nvSpPr>
          <p:cNvPr id="3" name="Content Placeholder 2">
            <a:extLst>
              <a:ext uri="{FF2B5EF4-FFF2-40B4-BE49-F238E27FC236}">
                <a16:creationId xmlns:a16="http://schemas.microsoft.com/office/drawing/2014/main" id="{FDB77932-893F-8E1E-BAF0-F9EE2A571095}"/>
              </a:ext>
            </a:extLst>
          </p:cNvPr>
          <p:cNvSpPr>
            <a:spLocks noGrp="1"/>
          </p:cNvSpPr>
          <p:nvPr>
            <p:ph idx="1"/>
          </p:nvPr>
        </p:nvSpPr>
        <p:spPr/>
        <p:txBody>
          <a:bodyPr/>
          <a:lstStyle/>
          <a:p>
            <a:r>
              <a:rPr lang="en-US" dirty="0"/>
              <a:t>This has been a tremendous difficulty with nu-</a:t>
            </a:r>
            <a:r>
              <a:rPr lang="en-US" dirty="0" err="1"/>
              <a:t>wrf</a:t>
            </a:r>
            <a:r>
              <a:rPr lang="en-US" dirty="0"/>
              <a:t>.  I started trying to use NEI-RETRO Anthro emissions as that seems fairly commonly used, but I could not get around an error stating that the </a:t>
            </a:r>
            <a:r>
              <a:rPr lang="en-US" dirty="0" err="1"/>
              <a:t>wrfem</a:t>
            </a:r>
            <a:r>
              <a:rPr lang="en-US" dirty="0"/>
              <a:t>… file required too much data.  </a:t>
            </a:r>
          </a:p>
          <a:p>
            <a:r>
              <a:rPr lang="en-US" dirty="0"/>
              <a:t>Luckily, There are several work arounds for possible situations</a:t>
            </a:r>
          </a:p>
          <a:p>
            <a:r>
              <a:rPr lang="en-US" dirty="0"/>
              <a:t>Towards the very end of my first logbook, I have much information detailed on setting up these processes and the errors I encountered and solved doing so.  I may add those here with time, but for now I will just run through the general possibilities you could use to incorporate </a:t>
            </a:r>
            <a:r>
              <a:rPr lang="en-US" dirty="0" err="1"/>
              <a:t>Anthro_emiss</a:t>
            </a:r>
            <a:endParaRPr lang="en-US" dirty="0"/>
          </a:p>
        </p:txBody>
      </p:sp>
    </p:spTree>
    <p:extLst>
      <p:ext uri="{BB962C8B-B14F-4D97-AF65-F5344CB8AC3E}">
        <p14:creationId xmlns:p14="http://schemas.microsoft.com/office/powerpoint/2010/main" val="3359336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42294</TotalTime>
  <Words>2582</Words>
  <Application>Microsoft Office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How to run NU-WRF Chem</vt:lpstr>
      <vt:lpstr>Preface</vt:lpstr>
      <vt:lpstr>Getting Started</vt:lpstr>
      <vt:lpstr>gocart2wrf</vt:lpstr>
      <vt:lpstr>gocart2wrf</vt:lpstr>
      <vt:lpstr>prepchemsources</vt:lpstr>
      <vt:lpstr>Convert_emissions</vt:lpstr>
      <vt:lpstr>WRF</vt:lpstr>
      <vt:lpstr>Anthropogenic Emissions</vt:lpstr>
      <vt:lpstr>Prep_chem_sources</vt:lpstr>
      <vt:lpstr>Prep_chem_sources</vt:lpstr>
      <vt:lpstr>Anthro_emiss</vt:lpstr>
      <vt:lpstr>Anthro_emiss</vt:lpstr>
      <vt:lpstr>Anthro_emiss</vt:lpstr>
      <vt:lpstr>Anthro_emiss</vt:lpstr>
      <vt:lpstr>Bio_emissions </vt:lpstr>
      <vt:lpstr>Chem_conv_tr and cu_diag</vt:lpstr>
      <vt:lpstr>WRF Errors</vt:lpstr>
      <vt:lpstr>WRF Errors</vt:lpstr>
      <vt:lpstr>WRF Errors</vt:lpstr>
      <vt:lpstr>Chemistry settings</vt:lpstr>
      <vt:lpstr>Chemistry Settings Full namelist</vt:lpstr>
      <vt:lpstr>No Chemistry</vt:lpstr>
      <vt:lpstr>No Chemistry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run NU-WRF Chem</dc:title>
  <dc:creator>Philip Johnson</dc:creator>
  <cp:lastModifiedBy>Philip Johnson</cp:lastModifiedBy>
  <cp:revision>47</cp:revision>
  <dcterms:created xsi:type="dcterms:W3CDTF">2023-11-20T18:37:03Z</dcterms:created>
  <dcterms:modified xsi:type="dcterms:W3CDTF">2024-06-15T23:24:59Z</dcterms:modified>
</cp:coreProperties>
</file>