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5.xml" ContentType="application/inkml+xml"/>
  <Override PartName="/ppt/notesSlides/notesSlide11.xml" ContentType="application/vnd.openxmlformats-officedocument.presentationml.notesSlide+xml"/>
  <Override PartName="/ppt/ink/ink6.xml" ContentType="application/inkml+xml"/>
  <Override PartName="/ppt/ink/ink7.xml" ContentType="application/inkml+xml"/>
  <Override PartName="/ppt/notesSlides/notesSlide12.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96" r:id="rId19"/>
    <p:sldId id="273" r:id="rId20"/>
    <p:sldId id="297" r:id="rId21"/>
    <p:sldId id="274" r:id="rId22"/>
    <p:sldId id="275" r:id="rId23"/>
    <p:sldId id="276" r:id="rId24"/>
    <p:sldId id="298" r:id="rId25"/>
    <p:sldId id="299" r:id="rId26"/>
    <p:sldId id="300" r:id="rId27"/>
    <p:sldId id="301"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302" r:id="rId42"/>
    <p:sldId id="290" r:id="rId43"/>
    <p:sldId id="291" r:id="rId44"/>
    <p:sldId id="292" r:id="rId45"/>
    <p:sldId id="293" r:id="rId46"/>
    <p:sldId id="294" r:id="rId47"/>
    <p:sldId id="29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7A7A"/>
    <a:srgbClr val="B82010"/>
    <a:srgbClr val="F172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4356" autoAdjust="0"/>
  </p:normalViewPr>
  <p:slideViewPr>
    <p:cSldViewPr snapToGrid="0">
      <p:cViewPr varScale="1">
        <p:scale>
          <a:sx n="97" d="100"/>
          <a:sy n="97" d="100"/>
        </p:scale>
        <p:origin x="9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18:10:59.558"/>
    </inkml:context>
    <inkml:brush xml:id="br0">
      <inkml:brushProperty name="width" value="0.05" units="cm"/>
      <inkml:brushProperty name="height" value="0.05" units="cm"/>
      <inkml:brushProperty name="color" value="#E71224"/>
    </inkml:brush>
  </inkml:definitions>
  <inkml:trace contextRef="#ctx0" brushRef="#br0">202 48 24575,'-3'0'0,"-1"1"0,1 0 0,0 0 0,-1 0 0,1 0 0,0 1 0,0-1 0,0 1 0,0 0 0,0 0 0,0 0 0,1 0 0,-1 0 0,1 1 0,-1-1 0,1 1 0,0-1 0,0 1 0,-2 3 0,-33 61 0,36-66 0,-18 42 0,2 1 0,2 1 0,2 0 0,2 0 0,-8 72 0,10-10 0,6 141 0,3-243 0,0 13 0,1 0 0,0 0 0,2 0 0,5 25 0,-6-37 0,1 1 0,0-1 0,0 0 0,0 0 0,1 0 0,0 0 0,0-1 0,0 1 0,1-1 0,0 0 0,0 0 0,0-1 0,0 1 0,12 6 0,3 1 0,1 1 0,0-2 0,1-1 0,0-1 0,1-1 0,0 0 0,40 6 0,-48-12 0,0-1 0,-1 0 0,1-1 0,0 0 0,0-2 0,0 0 0,-1 0 0,1-1 0,-1-1 0,1 0 0,-1-1 0,-1-1 0,25-14 0,-21 10 0,-1 0 0,-1-2 0,0 1 0,-1-2 0,0 0 0,0-1 0,-2 0 0,0-1 0,-1-1 0,0 0 0,-1 0 0,-1-1 0,0 0 0,-2-1 0,0 1 0,0-1 0,5-32 0,-3 4 0,-2-1 0,-3 0 0,-1 0 0,-3-1 0,-7-69 0,3 89 0,-1 0 0,-1 0 0,-1 0 0,-1 1 0,-2 0 0,-1 0 0,-1 1 0,-1 1 0,-1 0 0,-22-29 0,26 42 0,0 1 0,0 1 0,-1 0 0,-1 1 0,1 0 0,-2 0 0,1 1 0,-1 1 0,0 0 0,-1 1 0,1 0 0,-1 1 0,-23-5 0,25 8 0,1 0 0,-1 0 0,0 1 0,0 0 0,0 1 0,0 1 0,0 0 0,0 1 0,0 0 0,1 0 0,-1 1 0,1 1 0,-1 0 0,1 1 0,0 0 0,1 0 0,-11 8 0,14-7 0,0 0 0,1 0 0,-1 0 0,2 1 0,-1 0 0,1 1 0,0-1 0,0 1 0,1 0 0,-5 13 0,-3 11 0,-11 47 0,15-50 0,-12 44-1365,3-14-5461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4:54:09.753"/>
    </inkml:context>
    <inkml:brush xml:id="br0">
      <inkml:brushProperty name="width" value="0.05" units="cm"/>
      <inkml:brushProperty name="height" value="0.05" units="cm"/>
      <inkml:brushProperty name="color" value="#E71224"/>
    </inkml:brush>
  </inkml:definitions>
  <inkml:trace contextRef="#ctx0" brushRef="#br0">0 1 24575,'27'0'0,"-1"1"0,0 1 0,0 1 0,-1 2 0,1 0 0,38 14 0,-42-11 0,2-2 0,-1-1 0,0 0 0,47 1 0,100-8 0,-62-1 0,-63 3 0,-1 2 0,76 14 0,-84-10 0,1-3 0,39 0 0,-40-2 0,0 0 0,43 9 0,-9 6 0,-26-5 0,0-3 0,83 7 0,271-17 0,-360-1 0,0-1 0,0-2 0,60-17 0,-21 4 0,-23 6 0,-29 6 0,0 1 0,0 2 0,38-3 0,115 9-1365,-152-2-5461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18:11:05.679"/>
    </inkml:context>
    <inkml:brush xml:id="br0">
      <inkml:brushProperty name="width" value="0.05" units="cm"/>
      <inkml:brushProperty name="height" value="0.05" units="cm"/>
      <inkml:brushProperty name="color" value="#E71224"/>
    </inkml:brush>
  </inkml:definitions>
  <inkml:trace contextRef="#ctx0" brushRef="#br0">481 527 24575,'209'1'0,"390"-51"0,-390 16 0,337-12 0,-4 37 0,415-3 0,-165 13 0,-772-1 0,-13 1 0,0 0 0,0-1 0,1 0 0,-1 0 0,0-1 0,0 0 0,0 0 0,0-1 0,0 1 0,0-2 0,0 1 0,0-1 0,0 0 0,11-7 0,-17 9 0,-1 0 0,1 0 0,0 0 0,0-1 0,-1 1 0,1 0 0,0 0 0,-1 0 0,1-1 0,-1 1 0,0 0 0,1-1 0,-1 1 0,0 0 0,0-1 0,0 1 0,0-1 0,0 1 0,0 0 0,0-1 0,0 1 0,-1 0 0,1-1 0,0 1 0,-1 0 0,1-1 0,-1 1 0,0 0 0,1 0 0,-1 0 0,0-1 0,0 1 0,0 0 0,0 0 0,-1-1 0,-46-42 0,36 35 0,-7-6 0,0 1 0,-1 0 0,-1 2 0,-1 0 0,1 2 0,-2 0 0,1 1 0,-1 2 0,-1 0 0,1 1 0,-30-2 0,-889-88 0,778 84 0,-965-9 0,758 24 0,-844-3 0,1191 0 0,-2-1 0,0 1 0,0 2 0,0 0 0,-44 11 0,65-12 0,-1 0 0,1 1 0,0 0 0,0 0 0,0 1 0,0-1 0,0 1 0,1 0 0,-1 1 0,1-1 0,0 1 0,0 0 0,0 0 0,0 0 0,1 0 0,-1 1 0,1-1 0,1 1 0,-1 0 0,0 0 0,1 0 0,0 0 0,0 0 0,1 0 0,-1 1 0,1-1 0,1 1 0,-1 5 0,0 4 0,2 0 0,0 0 0,1 0 0,1 0 0,0 0 0,0-1 0,2 1 0,0-1 0,10 19 0,-2-5 0,3 0 0,0-2 0,31 40 0,-29-47 0,1 0 0,0 0 0,2-2 0,0 0 0,0-2 0,2 0 0,47 22 0,181 60 0,-207-82 0,28 8-1365,-13-5-5461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18:10:43.603"/>
    </inkml:context>
    <inkml:brush xml:id="br0">
      <inkml:brushProperty name="width" value="0.05" units="cm"/>
      <inkml:brushProperty name="height" value="0.05" units="cm"/>
      <inkml:brushProperty name="color" value="#E71224"/>
    </inkml:brush>
  </inkml:definitions>
  <inkml:trace contextRef="#ctx0" brushRef="#br0">379 81 24575,'-12'0'0,"-1"2"0,0 0 0,0 0 0,1 1 0,0 1 0,-1 0 0,1 0 0,1 1 0,-1 1 0,1 0 0,0 1 0,0 0 0,1 0 0,-1 1 0,2 1 0,-10 10 0,0 1 0,2 0 0,0 1 0,2 1 0,0 1 0,1 0 0,-18 45 0,23-47 0,1 2 0,1-1 0,1 1 0,1 0 0,1 0 0,-1 35 0,4-48 0,1 1 0,1-1 0,-1 1 0,2-1 0,0 0 0,0 0 0,0 0 0,2 0 0,-1 0 0,1-1 0,0 1 0,1-1 0,0 0 0,1 0 0,0-1 0,0 0 0,8 9 0,1-5 0,-1 0 0,2 0 0,0-2 0,0 0 0,1-1 0,0 0 0,0-1 0,21 6 0,23 4 0,69 10 0,-99-21 0,60 8 0,176 7 0,98-24 0,-141-2 0,2740 4 0,-2596-25 0,-123 4 0,552-39 0,276 42 0,-629 41 0,77 3 0,-109-16 0,369 6 0,4 9 0,-325-5 0,1287 10 0,168-31 0,-1879 2 0,-16 0 0,-1-1 0,1-1 0,24-4 0,-39 4 0,0 0 0,-1 0 0,1 0 0,-1-1 0,1 0 0,-1 0 0,0 0 0,1 0 0,-1-1 0,-1 0 0,1 1 0,0-1 0,-1-1 0,1 1 0,-1-1 0,0 1 0,0-1 0,3-5 0,11-24 0,-2-1 0,-1-1 0,-2 0 0,-1-1 0,-2 0 0,-1 0 0,-2-1 0,-2 0 0,-1-1 0,-4-62 0,0 89 0,0-1 0,-1 0 0,-1 1 0,0 0 0,0 0 0,-1 0 0,0 0 0,-1 0 0,-1 1 0,1 0 0,-2 0 0,1 0 0,-1 1 0,-1 0 0,0 0 0,0 1 0,0 0 0,-1 0 0,0 1 0,-19-11 0,-12-4 0,-1 2 0,0 2 0,-2 2 0,-44-12 0,34 12 0,-30-10 0,-2 4 0,-1 4 0,0 3 0,-1 5 0,-115-1 0,-959 17 0,984 5 0,-184 36 0,135-15 0,-36 5 0,-426 36 0,-428-75 0,322-23 0,533 16 0,-422-7 0,-455 17 0,734-27 0,186 6 0,-158-16 0,-269-9 0,370 34 0,54 0 0,173 10 0,-537 0 0,4 46 0,-414 87 0,536-110 0,209-17 0,17 16 0,4 0 0,-321-15-810,504-7 255,3 1-6271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18:10:52.590"/>
    </inkml:context>
    <inkml:brush xml:id="br0">
      <inkml:brushProperty name="width" value="0.05" units="cm"/>
      <inkml:brushProperty name="height" value="0.05" units="cm"/>
      <inkml:brushProperty name="color" value="#E71224"/>
    </inkml:brush>
  </inkml:definitions>
  <inkml:trace contextRef="#ctx0" brushRef="#br0">1671 0 24575,'-60'4'0,"1"2"0,1 3 0,0 3 0,-60 20 0,24-8 0,-479 99 0,294-67 0,259-52 0,-20 3 0,1 2 0,0 2 0,-61 26 0,91-33 0,1 0 0,-1 0 0,1 1 0,0 0 0,1 1 0,-1-1 0,1 2 0,0-1 0,0 1 0,1 0 0,0 0 0,0 1 0,1 0 0,0 0 0,0 0 0,1 0 0,0 1 0,1 0 0,-1 0 0,-3 18 0,7-23 0,0 0 0,0 0 0,0 0 0,0-1 0,0 1 0,1 0 0,0 0 0,0 0 0,0-1 0,0 1 0,1 0 0,-1-1 0,1 1 0,0-1 0,0 0 0,0 1 0,0-1 0,1 0 0,-1 0 0,1 0 0,0-1 0,0 1 0,0-1 0,0 0 0,0 1 0,0-1 0,1-1 0,5 4 0,12 4 0,1 0 0,0-1 0,40 8 0,-33-9 0,131 29 0,1-7 0,1-7 0,270 3 0,497-71 0,27 11 0,-276 10 0,-90 1 0,-201 4 0,-378 18 0,0 0 0,0 0 0,0-1 0,0 0 0,0-1 0,17-9 0,-25 12 0,-1-1 0,1 1 0,-1-1 0,1 1 0,-1-1 0,0 0 0,0 0 0,0 0 0,0 0 0,0-1 0,0 1 0,0-1 0,-1 1 0,1-1 0,-1 1 0,0-1 0,0 0 0,0 1 0,0-1 0,0 0 0,-1 0 0,1 0 0,-1 0 0,0 0 0,0 0 0,0 1 0,0-1 0,0 0 0,-1 0 0,1 0 0,-2-3 0,-3-9 0,-1 0 0,-1 0 0,0 1 0,-1 0 0,-1 0 0,0 1 0,-1 0 0,-18-19 0,-4 0 0,-64-50 0,64 60 0,-1 1 0,-1 1 0,-1 2 0,0 2 0,-2 1 0,1 1 0,-2 3 0,0 1 0,-62-9 0,-32 5 0,-199 4 0,251 9 0,-1744 10 0,1819-8 0,-193 8 0,170-5 0,1 0 0,-1 2 0,1 1 0,-48 20 0,-54 32-1365,77-34-5461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22:32:03.766"/>
    </inkml:context>
    <inkml:brush xml:id="br0">
      <inkml:brushProperty name="width" value="0.05" units="cm"/>
      <inkml:brushProperty name="height" value="0.05" units="cm"/>
      <inkml:brushProperty name="color" value="#E71224"/>
    </inkml:brush>
  </inkml:definitions>
  <inkml:trace contextRef="#ctx0" brushRef="#br0">1 178 24575,'1'7'0,"0"-1"0,0 1 0,1 0 0,-1-1 0,2 1 0,-1-1 0,6 11 0,7 19 0,4 51 0,-4 1 0,6 150 0,-18-186 0,5 460 0,-9-327 0,-8-78 0,8-105 0,1 1 0,0-1 0,0 0 0,0 0 0,0 0 0,0 0 0,1 0 0,-1 1 0,1-1 0,-1 0 0,1 0 0,0 0 0,0 0 0,0 0 0,0 0 0,0-1 0,0 1 0,0 0 0,1 0 0,-1-1 0,1 1 0,-1-1 0,1 1 0,-1-1 0,1 0 0,0 1 0,0-1 0,2 1 0,5 1 0,-1 0 0,1 0 0,0-1 0,0 0 0,16 1 0,44-1 0,1-2 0,0-4 0,130-23 0,-79 10 0,621-35 0,5 53 0,-294 3 0,229-17 0,29 1 0,520 12 0,-1223 0 0,43-3 0,-50 3 0,0 0 0,0-1 0,0 1 0,0 0 0,0 0 0,0-1 0,0 1 0,0 0 0,0-1 0,-1 1 0,1-1 0,0 1 0,0-1 0,0 0 0,-1 1 0,1-1 0,0 0 0,0 0 0,-1 1 0,1-1 0,-1 0 0,1 0 0,-1 0 0,1 0 0,-1 0 0,1 1 0,-1-1 0,0 0 0,0 0 0,1 0 0,-1 0 0,0 0 0,0 0 0,0 0 0,0 0 0,0 0 0,0 0 0,0 0 0,-1 0 0,1 0 0,-1-2 0,-9-24 0,-2 1 0,-25-43 0,24 49 0,1-1 0,1-1 0,1 0 0,1 0 0,-6-26 0,12 23 0,1 0 0,1 0 0,1 0 0,1 0 0,1 1 0,1-1 0,2 0 0,11-36 0,5-34 0,-11 37 0,-2-1 0,-2 0 0,-3 0 0,-3 0 0,-2-1 0,-19-110 0,13 126 0,4 22 0,0 1 0,-1 0 0,-13-33 0,15 48 0,0 0 0,0 0 0,-1 0 0,1 1 0,-1-1 0,0 1 0,-1 0 0,0 0 0,1 0 0,-2 1 0,1 0 0,0 0 0,-1 0 0,0 1 0,1-1 0,-9-2 0,-16-4 0,0 0 0,-1 2 0,0 1 0,-43-3 0,-130-1 0,163 10 0,-905-2 0,459 6 0,481-3 0,-323 5 0,232 1 0,-132 26 0,-138 47 0,283-63 0,11-2 0,-117 8 0,-274-20 0,-121 6 0,-175 8-1365,697-16-5461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5:25:13.156"/>
    </inkml:context>
    <inkml:brush xml:id="br0">
      <inkml:brushProperty name="width" value="0.05" units="cm"/>
      <inkml:brushProperty name="height" value="0.05" units="cm"/>
      <inkml:brushProperty name="color" value="#E71224"/>
    </inkml:brush>
  </inkml:definitions>
  <inkml:trace contextRef="#ctx0" brushRef="#br0">1 0 24575,'56'2'0,"55"11"0,36 1 0,624-11 0,-396-5 0,-336 4 0,73 14 0,-28-3 0,0 0 0,-45-6 0,63 3 0,-55-7 0,48 10 0,47 2 0,437-16-1365,-553 1-5461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5:25:15.281"/>
    </inkml:context>
    <inkml:brush xml:id="br0">
      <inkml:brushProperty name="width" value="0.05" units="cm"/>
      <inkml:brushProperty name="height" value="0.05" units="cm"/>
      <inkml:brushProperty name="color" value="#E71224"/>
    </inkml:brush>
  </inkml:definitions>
  <inkml:trace contextRef="#ctx0" brushRef="#br0">1 1 24575,'54'3'0,"1"2"0,74 17 0,-68-10 0,91 7 0,451-17 0,-294-5 0,323 3 0,-577 3 0,60 10 0,51 2 0,-102-14 0,95 15 0,-43-6 0,-78-9 0,69 13 0,91 13 0,-103-17 0,5 3 0,0 1 0,133 1 0,7-16-1365,-212 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4:21:47.162"/>
    </inkml:context>
    <inkml:brush xml:id="br0">
      <inkml:brushProperty name="width" value="0.05" units="cm"/>
      <inkml:brushProperty name="height" value="0.05" units="cm"/>
      <inkml:brushProperty name="color" value="#E71224"/>
    </inkml:brush>
  </inkml:definitions>
  <inkml:trace contextRef="#ctx0" brushRef="#br0">251 5 24575,'4'0'0,"-1"1"0,1 0 0,-1 0 0,0 0 0,1 0 0,-1 0 0,0 1 0,0 0 0,4 2 0,14 6 0,55 15 0,0-4 0,2-3 0,0-3 0,1-4 0,0-3 0,86-3 0,991-10 0,-659 7 0,-453-4 0,50-9 0,42-2 0,-65 10 0,96-19 0,-100 11 0,108-3 0,-75 15 0,-21 1 0,-1-3 0,98-15 0,-124 10 0,63-1 0,-62 6 0,59-10 0,-33 2 0,1 4 0,111 7 0,-60 1 0,3151-3 0,-2684 39 0,-245-8 0,-305-26 0,-1 3 0,0 2 0,-1 2 0,55 21 0,-75-24 0,33 6 0,-43-11 0,1 0 0,-1 1 0,0 0 0,17 9 0,-29-11 0,1 0 0,-1 0 0,1 0 0,-1 0 0,0 1 0,-1-1 0,1 1 0,0 0 0,-1 0 0,0 0 0,0 1 0,0-1 0,-1 1 0,1 0 0,-1-1 0,0 1 0,2 8 0,0 5 0,0 0 0,-2 1 0,0-1 0,0 1 0,-2-1 0,0 1 0,-2-1 0,0 0 0,0 1 0,-2-1 0,0 0 0,-1 0 0,-1-1 0,-1 0 0,-1 0 0,0 0 0,-13 19 0,4-11 0,-24 52 0,27-49 0,-32 49 0,-43 64 0,66-100 0,-2 0 0,-50 61 0,59-84 0,-5 7 0,-43 37 0,55-54 0,-1-1 0,0-1 0,-1 1 0,1-1 0,-1-1 0,0 0 0,-1-1 0,-12 4 0,-49 16 0,54-17 0,-1 0 0,0-1 0,-1-1 0,-25 3 0,-419-5 0,311-14 0,-54-2 0,-21 0 0,-4 0 0,176 14 0,0-3 0,-1-2 0,-91-20 0,-29-22 0,-95-22 0,209 56 0,0 3 0,-87-2 0,-564 11 0,285 2 0,240 13 0,92-5 0,-5-1 0,-165 8 0,-1277-18 0,1091-37 0,8 0 0,-835 40 0,1236 0 0,0 3 0,-55 12 0,64-9 0,0-2 0,0-1 0,0-2 0,-44-2 0,68-2 0,0 0 0,0-1 0,0-1 0,1 0 0,-1-1 0,1 0 0,0-1 0,0 0 0,0 0 0,1-1 0,-1-1 0,2 0 0,-1 0 0,1-1 0,0 0 0,-15-18 0,13 13 0,0 0 0,1-1 0,0 0 0,1-1 0,-13-29 0,19 35 0,1 0 0,-1 0 0,1 0 0,1-1 0,0 1 0,0 0 0,1-1 0,0 1 0,1-1 0,0 1 0,0 0 0,4-13 0,12-37 0,-10 39 0,-1-2 0,-1 1 0,-1 0 0,2-36 0,-8-54 0,-1 75 0,2-1 0,1 1 0,2 0 0,2 0 0,10-44 0,-11 69 20,0 0 0,1 1 0,1-1 0,0 1 0,12-19 0,-15 25-103,1 1 1,0 0-1,0-1 1,0 1-1,1 0 1,-1 0-1,1 1 1,-1-1-1,1 1 1,0 0-1,0 0 1,0 0-1,0 0 1,0 1-1,1 0 1,-1-1-1,7 1 1,8-1-6744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4:53:59.743"/>
    </inkml:context>
    <inkml:brush xml:id="br0">
      <inkml:brushProperty name="width" value="0.05" units="cm"/>
      <inkml:brushProperty name="height" value="0.05" units="cm"/>
      <inkml:brushProperty name="color" value="#E71224"/>
    </inkml:brush>
  </inkml:definitions>
  <inkml:trace contextRef="#ctx0" brushRef="#br0">216 660 24575,'17'1'0,"0"1"0,1 1 0,-1 1 0,0 0 0,23 9 0,47 11 0,3-15 0,0-3 0,131-8 0,-73-2 0,-103 5 0,0 2 0,-1 2 0,87 21 0,68 8 0,-111-23 0,14-1 0,200-7 0,-146-6 0,-88 3 0,383 18 0,-251-7 0,-127-10 0,72 11 0,12 2 0,277-8 0,-228-9 0,-148 3 0,161-6 0,-189 3 0,0-1 0,0-2 0,-1-1 0,0-2 0,35-14 0,-30 9 0,-2-1 0,0-2 0,-1-1 0,0-1 0,-2-2 0,0-1 0,46-46 0,-66 60 0,0-2 0,0 1 0,-1-1 0,-1-1 0,0 1 0,0-1 0,-1-1 0,0 1 0,-1-1 0,0 0 0,-1 0 0,0 0 0,-1-1 0,-1 1 0,0-1 0,0 0 0,-1-21 0,-1 31 0,0-22 0,0 1 0,-7-41 0,5 56 0,-1 0 0,1 0 0,-2 1 0,1-1 0,-1 1 0,0-1 0,-1 1 0,0 1 0,0-1 0,-10-10 0,-1 2 0,-1 1 0,0 0 0,-1 2 0,-1 0 0,0 1 0,-1 0 0,0 2 0,-1 0 0,0 2 0,0 0 0,-1 1 0,0 2 0,-37-6 0,-26 1 0,0 4 0,-108 5 0,157 2 0,-137-2 0,-110 4 0,162 11 0,73-6 0,-64 1 0,59-6 0,-1 4 0,1 1 0,-61 18 0,-5 1 0,85-18 0,1 0 0,1 2 0,0 2 0,-52 28 0,-64 20 0,135-56 0,0 0 0,0-1 0,-1 0 0,1-1 0,-1-1 0,1 0 0,-1 0 0,-23-2 0,-6-3 0,-62-12 0,79 9 0,0 1 0,-1 2 0,1 0 0,-1 2 0,0 1 0,-43 6 0,10 4 0,0-2 0,-119 0 0,150-7 0,1 1 0,-41 10 0,38-6 0,-51 3 0,35-9 0,0-1 0,1-3 0,-50-10 0,39 6 0,-91 0 0,100 7 0,0-2 0,0-1 0,-48-12 0,23 2 0,0 4 0,-1 3 0,-138 5 0,132 3 0,72-1 0,1 1 0,-1 0 0,0 0 0,0 1 0,1 0 0,-1 0 0,1 1 0,0-1 0,0 2 0,0-1 0,0 1 0,0 0 0,1 1 0,-1-1 0,1 1 0,1 1 0,-1-1 0,1 1 0,0 0 0,0 0 0,0 0 0,1 1 0,0 0 0,0 0 0,1 0 0,0 0 0,0 0 0,1 1 0,0-1 0,-2 9 0,-1 17 0,1 0 0,2 0 0,1 1 0,2-1 0,5 39 0,-6-68 0,1-1 0,0 0 0,0 0 0,0 1 0,0-1 0,1 0 0,-1 0 0,1 0 0,0-1 0,0 1 0,0 0 0,0-1 0,0 1 0,1-1 0,-1 1 0,1-1 0,-1 0 0,1 0 0,0-1 0,0 1 0,0 0 0,0-1 0,0 0 0,5 2 0,10 2 0,-1 0 0,1-1 0,27 2 0,-6-1 0,27 8-455,0-4 0,93 2 0,-134-11-6371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71752-8DD7-4797-AFC3-8ADC9224B7B2}"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806F5-4B59-44E2-98DE-A593421D3F2E}" type="slidenum">
              <a:rPr lang="en-US" smtClean="0"/>
              <a:t>‹#›</a:t>
            </a:fld>
            <a:endParaRPr lang="en-US"/>
          </a:p>
        </p:txBody>
      </p:sp>
    </p:spTree>
    <p:extLst>
      <p:ext uri="{BB962C8B-B14F-4D97-AF65-F5344CB8AC3E}">
        <p14:creationId xmlns:p14="http://schemas.microsoft.com/office/powerpoint/2010/main" val="660620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interested, the second allows more specification of variables to download.  Useful if you’re substituting things like your own sea surface temperatures.  The second also allows you to specify the region for which you’re downloading data.  Useful if you have storage constraints, but you don’t really have to worry about that on SMIC</a:t>
            </a:r>
          </a:p>
        </p:txBody>
      </p:sp>
      <p:sp>
        <p:nvSpPr>
          <p:cNvPr id="4" name="Slide Number Placeholder 3"/>
          <p:cNvSpPr>
            <a:spLocks noGrp="1"/>
          </p:cNvSpPr>
          <p:nvPr>
            <p:ph type="sldNum" sz="quarter" idx="5"/>
          </p:nvPr>
        </p:nvSpPr>
        <p:spPr/>
        <p:txBody>
          <a:bodyPr/>
          <a:lstStyle/>
          <a:p>
            <a:fld id="{5F2806F5-4B59-44E2-98DE-A593421D3F2E}" type="slidenum">
              <a:rPr lang="en-US" smtClean="0"/>
              <a:t>4</a:t>
            </a:fld>
            <a:endParaRPr lang="en-US"/>
          </a:p>
        </p:txBody>
      </p:sp>
    </p:spTree>
    <p:extLst>
      <p:ext uri="{BB962C8B-B14F-4D97-AF65-F5344CB8AC3E}">
        <p14:creationId xmlns:p14="http://schemas.microsoft.com/office/powerpoint/2010/main" val="2300668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806F5-4B59-44E2-98DE-A593421D3F2E}" type="slidenum">
              <a:rPr lang="en-US" smtClean="0"/>
              <a:t>33</a:t>
            </a:fld>
            <a:endParaRPr lang="en-US"/>
          </a:p>
        </p:txBody>
      </p:sp>
    </p:spTree>
    <p:extLst>
      <p:ext uri="{BB962C8B-B14F-4D97-AF65-F5344CB8AC3E}">
        <p14:creationId xmlns:p14="http://schemas.microsoft.com/office/powerpoint/2010/main" val="2388186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806F5-4B59-44E2-98DE-A593421D3F2E}" type="slidenum">
              <a:rPr lang="en-US" smtClean="0"/>
              <a:t>40</a:t>
            </a:fld>
            <a:endParaRPr lang="en-US"/>
          </a:p>
        </p:txBody>
      </p:sp>
    </p:spTree>
    <p:extLst>
      <p:ext uri="{BB962C8B-B14F-4D97-AF65-F5344CB8AC3E}">
        <p14:creationId xmlns:p14="http://schemas.microsoft.com/office/powerpoint/2010/main" val="171437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806F5-4B59-44E2-98DE-A593421D3F2E}" type="slidenum">
              <a:rPr lang="en-US" smtClean="0"/>
              <a:t>44</a:t>
            </a:fld>
            <a:endParaRPr lang="en-US"/>
          </a:p>
        </p:txBody>
      </p:sp>
    </p:spTree>
    <p:extLst>
      <p:ext uri="{BB962C8B-B14F-4D97-AF65-F5344CB8AC3E}">
        <p14:creationId xmlns:p14="http://schemas.microsoft.com/office/powerpoint/2010/main" val="1403009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806F5-4B59-44E2-98DE-A593421D3F2E}" type="slidenum">
              <a:rPr lang="en-US" smtClean="0"/>
              <a:t>17</a:t>
            </a:fld>
            <a:endParaRPr lang="en-US"/>
          </a:p>
        </p:txBody>
      </p:sp>
    </p:spTree>
    <p:extLst>
      <p:ext uri="{BB962C8B-B14F-4D97-AF65-F5344CB8AC3E}">
        <p14:creationId xmlns:p14="http://schemas.microsoft.com/office/powerpoint/2010/main" val="2423116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Opt_output_from_geogrid_path</a:t>
            </a:r>
            <a:r>
              <a:rPr lang="en-US" dirty="0"/>
              <a:t>  dictates where you want to send the files generated with geogrid once generated.  If the line is deleted it keeps them in the WPS directory</a:t>
            </a:r>
          </a:p>
          <a:p>
            <a:endParaRPr lang="en-US" dirty="0"/>
          </a:p>
          <a:p>
            <a:r>
              <a:rPr lang="en-US" dirty="0" err="1"/>
              <a:t>Opt_geogrid_tbl_path</a:t>
            </a:r>
            <a:r>
              <a:rPr lang="en-US" dirty="0"/>
              <a:t>: sets the path for the geogrid table.  Deleting this line makes it use the geogrid directory within WPS, this is what you want as the directory generated by </a:t>
            </a:r>
            <a:r>
              <a:rPr lang="en-US" dirty="0" err="1"/>
              <a:t>WRFDomain</a:t>
            </a:r>
            <a:r>
              <a:rPr lang="en-US" dirty="0"/>
              <a:t> Wizard (what this defaults to when </a:t>
            </a:r>
            <a:r>
              <a:rPr lang="en-US" dirty="0" err="1"/>
              <a:t>namelsit.wps</a:t>
            </a:r>
            <a:r>
              <a:rPr lang="en-US" dirty="0"/>
              <a:t> is generated) does not actually have a geogrid table.</a:t>
            </a:r>
          </a:p>
          <a:p>
            <a:endParaRPr lang="en-US" dirty="0"/>
          </a:p>
          <a:p>
            <a:r>
              <a:rPr lang="en-US" dirty="0" err="1"/>
              <a:t>Opt_output_from_metgrid_path</a:t>
            </a:r>
            <a:r>
              <a:rPr lang="en-US" dirty="0"/>
              <a:t>: Same thing as the </a:t>
            </a:r>
            <a:r>
              <a:rPr lang="en-US" dirty="0" err="1"/>
              <a:t>opt_output_from</a:t>
            </a:r>
            <a:r>
              <a:rPr lang="en-US" dirty="0"/>
              <a:t> </a:t>
            </a:r>
            <a:r>
              <a:rPr lang="en-US" dirty="0" err="1"/>
              <a:t>geogrid_path</a:t>
            </a:r>
            <a:r>
              <a:rPr lang="en-US" dirty="0"/>
              <a:t>. It dictates where the </a:t>
            </a:r>
            <a:r>
              <a:rPr lang="en-US" dirty="0" err="1"/>
              <a:t>met_ems</a:t>
            </a:r>
            <a:r>
              <a:rPr lang="en-US" dirty="0"/>
              <a:t> get placed when generated. Deleting it makes it leave them in the WPS directory</a:t>
            </a:r>
          </a:p>
          <a:p>
            <a:endParaRPr lang="en-US" dirty="0"/>
          </a:p>
          <a:p>
            <a:r>
              <a:rPr lang="en-US" dirty="0" err="1"/>
              <a:t>Opt_metgrid_tbl_path</a:t>
            </a:r>
            <a:r>
              <a:rPr lang="en-US" dirty="0"/>
              <a:t>: Same thing as the </a:t>
            </a:r>
            <a:r>
              <a:rPr lang="en-US" dirty="0" err="1"/>
              <a:t>opt_geogrid_tbl_path</a:t>
            </a:r>
            <a:r>
              <a:rPr lang="en-US" dirty="0"/>
              <a:t>, the directory generated by </a:t>
            </a:r>
            <a:r>
              <a:rPr lang="en-US" dirty="0" err="1"/>
              <a:t>WRFDomain</a:t>
            </a:r>
            <a:r>
              <a:rPr lang="en-US" dirty="0"/>
              <a:t> Wizard does not have an actual METGRID.TBL so deleting it makes you use the METGRID.TBL within WPS (located in the &lt;path to your WPS&gt;/</a:t>
            </a:r>
            <a:r>
              <a:rPr lang="en-US" dirty="0" err="1"/>
              <a:t>metgrid</a:t>
            </a:r>
            <a:r>
              <a:rPr lang="en-US" dirty="0"/>
              <a:t>/METGRID.TBL)</a:t>
            </a:r>
          </a:p>
        </p:txBody>
      </p:sp>
      <p:sp>
        <p:nvSpPr>
          <p:cNvPr id="4" name="Slide Number Placeholder 3"/>
          <p:cNvSpPr>
            <a:spLocks noGrp="1"/>
          </p:cNvSpPr>
          <p:nvPr>
            <p:ph type="sldNum" sz="quarter" idx="5"/>
          </p:nvPr>
        </p:nvSpPr>
        <p:spPr/>
        <p:txBody>
          <a:bodyPr/>
          <a:lstStyle/>
          <a:p>
            <a:fld id="{5F2806F5-4B59-44E2-98DE-A593421D3F2E}" type="slidenum">
              <a:rPr lang="en-US" smtClean="0"/>
              <a:t>19</a:t>
            </a:fld>
            <a:endParaRPr lang="en-US"/>
          </a:p>
        </p:txBody>
      </p:sp>
    </p:spTree>
    <p:extLst>
      <p:ext uri="{BB962C8B-B14F-4D97-AF65-F5344CB8AC3E}">
        <p14:creationId xmlns:p14="http://schemas.microsoft.com/office/powerpoint/2010/main" val="19936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806F5-4B59-44E2-98DE-A593421D3F2E}" type="slidenum">
              <a:rPr lang="en-US" smtClean="0"/>
              <a:t>21</a:t>
            </a:fld>
            <a:endParaRPr lang="en-US"/>
          </a:p>
        </p:txBody>
      </p:sp>
    </p:spTree>
    <p:extLst>
      <p:ext uri="{BB962C8B-B14F-4D97-AF65-F5344CB8AC3E}">
        <p14:creationId xmlns:p14="http://schemas.microsoft.com/office/powerpoint/2010/main" val="2244555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SSTs can be annoying in a simulation, especially ERA5 SSTs.  WRF can put in its own climatologic-based SSTs which can be better for your simulation.  Below outlines why, and when you should use these over ERA5’s SSTs.  However, it won’t matter for most of your simulations, and you can just skip past the red slides ignoring this and using ERA5 SSTs.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you need to worry about this? ERA5 SSTs?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consider the relevancy of SSTs within your simulation.  Will SSTs be an important factor in altering the atmospheric phenomena you’re studying? Is your simulation entirely over land? Over the coast or an island? Are you looking at a hurricane? Most importantly, what is the duration of your simulation?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SSTs change slowly over time, and over the span of a few days, they’re not likely to be drastically altered.  This means that WRF doesn’t “update” SSTs in your simulation very often.   By default, in fact, WRF barely touches SSTs, and you must manually set variables in your </a:t>
            </a:r>
            <a:r>
              <a:rPr lang="en-US" dirty="0" err="1"/>
              <a:t>namelist.input</a:t>
            </a:r>
            <a:r>
              <a:rPr lang="en-US" dirty="0"/>
              <a:t> if you want SSTs updated on a frequent basis.  This is because many simulations are short-term and differences in SSTs across three days (for example) are likely negligible.  </a:t>
            </a:r>
            <a:r>
              <a:rPr lang="en-US" b="1" dirty="0"/>
              <a:t>For most short-term simulations it doesn’t matter if you’re using climatological SSTs or ERA5 Reanalysis SSTs that come with the surface boundary condition data.  In fact, it is easier to just use ERA5 SSTs because it’s all built into the dataset and </a:t>
            </a:r>
            <a:r>
              <a:rPr lang="en-US" b="1" dirty="0" err="1"/>
              <a:t>Vtable</a:t>
            </a: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If you’re running a short simulation over land or are otherwise </a:t>
            </a:r>
            <a:r>
              <a:rPr lang="en-US" b="1" i="1" dirty="0"/>
              <a:t>not focused on the ocean, </a:t>
            </a:r>
            <a:r>
              <a:rPr lang="en-US" b="1" dirty="0"/>
              <a:t>then you can probably just finish the instructions on this slide and skip all the red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If you’re running a longer simulation where SSTs might update or feature coastal phenomena or focus on other SST altering phenomena, then read on. Though you still may decide you can charge ahead with ERA5 </a:t>
            </a:r>
            <a:r>
              <a:rPr lang="en-US" b="1" dirty="0" err="1"/>
              <a:t>ssts</a:t>
            </a: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If SSTs are going to be relevant in your simulation, I would recommend just keeping the ERA5 SSTs as normal (finish the rest of the steps on this slide then ignore the red slides) but </a:t>
            </a:r>
            <a:r>
              <a:rPr lang="en-US" b="1" i="1" dirty="0"/>
              <a:t>double-check the </a:t>
            </a:r>
            <a:r>
              <a:rPr lang="en-US" b="1" i="1" dirty="0" err="1"/>
              <a:t>met_ems</a:t>
            </a:r>
            <a:r>
              <a:rPr lang="en-US" b="1" i="0" dirty="0"/>
              <a:t>.  Compare the LANDMASK/LANDSEA to the SSTs. If you see discrepancies in what is considered land versus sea come back here and follow the steps in the red slides to use WRF’s climatological SSTs. You may also want to contact Paul or myself if you’re unsure</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why would you want to use WRFs SSTs if ERA5’s are easier and more accurate?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Two reasons: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First, they can be finicky in the </a:t>
            </a:r>
            <a:r>
              <a:rPr lang="en-US" b="0" dirty="0" err="1"/>
              <a:t>metgrid</a:t>
            </a:r>
            <a:r>
              <a:rPr lang="en-US" b="0" dirty="0"/>
              <a:t> step of WPS as you’ll see later in the slides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Second, when examining </a:t>
            </a:r>
            <a:r>
              <a:rPr lang="en-US" b="0" dirty="0" err="1"/>
              <a:t>met_ems</a:t>
            </a:r>
            <a:r>
              <a:rPr lang="en-US" b="0" dirty="0"/>
              <a:t> generated with ERA5’s surface boundary condition data (that you acquired earlier) I have found the </a:t>
            </a:r>
            <a:r>
              <a:rPr lang="en-US" b="0" i="1" dirty="0"/>
              <a:t>occasional</a:t>
            </a:r>
            <a:r>
              <a:rPr lang="en-US" b="0" dirty="0"/>
              <a:t> incongruity between SSTs and the LANDMASK/LANDSEA regarding what is considered land.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there is an island chain to the east of Puerto Rico.  At the resolution of the model I was creating, the LANDMASK/LANDSEA considered these islands water.  The SSTs thought they were land, resulting in no SSTs being generated over these islands.  This now meant that the simulation had a spot of water (near the research area) that had 0K temperatures and obviously created some problems. Especially when Hurricane Harvey showed up.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more info look at these two </a:t>
            </a:r>
            <a:r>
              <a:rPr lang="en-US" dirty="0" err="1"/>
              <a:t>wrf</a:t>
            </a:r>
            <a:r>
              <a:rPr lang="en-US" dirty="0"/>
              <a:t> forum posts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https://forum.mmm.ucar.edu/threads/era5-landsea-mask-pulling-from-landmask-variable-instead-of-the-invariant-file.13144/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https://forum.mmm.ucar.edu/threads/altered-sst-cells-cause-simulation-to-break-several-years-into-run.13827/#post-34631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interested, This command (ln –sf) “symbolically” links the ECMWF </a:t>
            </a:r>
            <a:r>
              <a:rPr lang="en-US" dirty="0" err="1"/>
              <a:t>vtable</a:t>
            </a:r>
            <a:r>
              <a:rPr lang="en-US" dirty="0"/>
              <a:t> located in the </a:t>
            </a:r>
            <a:r>
              <a:rPr lang="en-US" dirty="0" err="1"/>
              <a:t>ungrib</a:t>
            </a:r>
            <a:r>
              <a:rPr lang="en-US" dirty="0"/>
              <a:t>/</a:t>
            </a:r>
            <a:r>
              <a:rPr lang="en-US" dirty="0" err="1"/>
              <a:t>Variable_Tables</a:t>
            </a:r>
            <a:r>
              <a:rPr lang="en-US" dirty="0"/>
              <a:t> directory and calls it “</a:t>
            </a:r>
            <a:r>
              <a:rPr lang="en-US" dirty="0" err="1"/>
              <a:t>Vtable</a:t>
            </a:r>
            <a:r>
              <a:rPr lang="en-US" dirty="0"/>
              <a:t>”</a:t>
            </a:r>
          </a:p>
          <a:p>
            <a:r>
              <a:rPr lang="en-US" dirty="0"/>
              <a:t>The original </a:t>
            </a:r>
            <a:r>
              <a:rPr lang="en-US" dirty="0" err="1"/>
              <a:t>Vtable.ECMWF</a:t>
            </a:r>
            <a:r>
              <a:rPr lang="en-US" dirty="0"/>
              <a:t> is still in its original location. If we were to change the </a:t>
            </a:r>
            <a:r>
              <a:rPr lang="en-US" dirty="0" err="1"/>
              <a:t>Vtable.ECMWF</a:t>
            </a:r>
            <a:r>
              <a:rPr lang="en-US" dirty="0"/>
              <a:t> this linked file would be altered as well</a:t>
            </a:r>
          </a:p>
        </p:txBody>
      </p:sp>
      <p:sp>
        <p:nvSpPr>
          <p:cNvPr id="4" name="Slide Number Placeholder 3"/>
          <p:cNvSpPr>
            <a:spLocks noGrp="1"/>
          </p:cNvSpPr>
          <p:nvPr>
            <p:ph type="sldNum" sz="quarter" idx="5"/>
          </p:nvPr>
        </p:nvSpPr>
        <p:spPr/>
        <p:txBody>
          <a:bodyPr/>
          <a:lstStyle/>
          <a:p>
            <a:fld id="{5F2806F5-4B59-44E2-98DE-A593421D3F2E}" type="slidenum">
              <a:rPr lang="en-US" smtClean="0"/>
              <a:t>23</a:t>
            </a:fld>
            <a:endParaRPr lang="en-US"/>
          </a:p>
        </p:txBody>
      </p:sp>
    </p:spTree>
    <p:extLst>
      <p:ext uri="{BB962C8B-B14F-4D97-AF65-F5344CB8AC3E}">
        <p14:creationId xmlns:p14="http://schemas.microsoft.com/office/powerpoint/2010/main" val="2187226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806F5-4B59-44E2-98DE-A593421D3F2E}" type="slidenum">
              <a:rPr lang="en-US" smtClean="0"/>
              <a:t>24</a:t>
            </a:fld>
            <a:endParaRPr lang="en-US"/>
          </a:p>
        </p:txBody>
      </p:sp>
    </p:spTree>
    <p:extLst>
      <p:ext uri="{BB962C8B-B14F-4D97-AF65-F5344CB8AC3E}">
        <p14:creationId xmlns:p14="http://schemas.microsoft.com/office/powerpoint/2010/main" val="4174725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Vtable</a:t>
            </a:r>
            <a:r>
              <a:rPr lang="en-US" dirty="0"/>
              <a:t> tells what variables the </a:t>
            </a:r>
            <a:r>
              <a:rPr lang="en-US" dirty="0" err="1"/>
              <a:t>ungrib</a:t>
            </a:r>
            <a:r>
              <a:rPr lang="en-US" dirty="0"/>
              <a:t> process looks for based on the “GRIB Code”. By removing the SST (GRIB Code 34), the </a:t>
            </a:r>
            <a:r>
              <a:rPr lang="en-US" dirty="0" err="1"/>
              <a:t>ungribbing</a:t>
            </a:r>
            <a:r>
              <a:rPr lang="en-US" dirty="0"/>
              <a:t> process won’t look for SSTs within the boundary condition data and later when you use </a:t>
            </a:r>
            <a:r>
              <a:rPr lang="en-US" dirty="0" err="1"/>
              <a:t>metgrid</a:t>
            </a:r>
            <a:r>
              <a:rPr lang="en-US" dirty="0"/>
              <a:t>, WRF will substitute its own climatological SSTs.</a:t>
            </a:r>
          </a:p>
        </p:txBody>
      </p:sp>
      <p:sp>
        <p:nvSpPr>
          <p:cNvPr id="4" name="Slide Number Placeholder 3"/>
          <p:cNvSpPr>
            <a:spLocks noGrp="1"/>
          </p:cNvSpPr>
          <p:nvPr>
            <p:ph type="sldNum" sz="quarter" idx="5"/>
          </p:nvPr>
        </p:nvSpPr>
        <p:spPr/>
        <p:txBody>
          <a:bodyPr/>
          <a:lstStyle/>
          <a:p>
            <a:fld id="{5F2806F5-4B59-44E2-98DE-A593421D3F2E}" type="slidenum">
              <a:rPr lang="en-US" smtClean="0"/>
              <a:t>26</a:t>
            </a:fld>
            <a:endParaRPr lang="en-US"/>
          </a:p>
        </p:txBody>
      </p:sp>
    </p:spTree>
    <p:extLst>
      <p:ext uri="{BB962C8B-B14F-4D97-AF65-F5344CB8AC3E}">
        <p14:creationId xmlns:p14="http://schemas.microsoft.com/office/powerpoint/2010/main" val="3651240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806F5-4B59-44E2-98DE-A593421D3F2E}" type="slidenum">
              <a:rPr lang="en-US" smtClean="0"/>
              <a:t>30</a:t>
            </a:fld>
            <a:endParaRPr lang="en-US"/>
          </a:p>
        </p:txBody>
      </p:sp>
    </p:spTree>
    <p:extLst>
      <p:ext uri="{BB962C8B-B14F-4D97-AF65-F5344CB8AC3E}">
        <p14:creationId xmlns:p14="http://schemas.microsoft.com/office/powerpoint/2010/main" val="1549207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806F5-4B59-44E2-98DE-A593421D3F2E}" type="slidenum">
              <a:rPr lang="en-US" smtClean="0"/>
              <a:t>32</a:t>
            </a:fld>
            <a:endParaRPr lang="en-US"/>
          </a:p>
        </p:txBody>
      </p:sp>
    </p:spTree>
    <p:extLst>
      <p:ext uri="{BB962C8B-B14F-4D97-AF65-F5344CB8AC3E}">
        <p14:creationId xmlns:p14="http://schemas.microsoft.com/office/powerpoint/2010/main" val="3410082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BE6B8-0027-1A72-5A2A-2D03B84088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98A6C2-2CB4-078C-170A-55F7B9BCF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F2EFB7-8638-AA32-7099-E4220627E77B}"/>
              </a:ext>
            </a:extLst>
          </p:cNvPr>
          <p:cNvSpPr>
            <a:spLocks noGrp="1"/>
          </p:cNvSpPr>
          <p:nvPr>
            <p:ph type="dt" sz="half" idx="10"/>
          </p:nvPr>
        </p:nvSpPr>
        <p:spPr/>
        <p:txBody>
          <a:bodyPr/>
          <a:lstStyle/>
          <a:p>
            <a:fld id="{85214300-1032-461B-BEC4-2DD0A3169AEE}" type="datetimeFigureOut">
              <a:rPr lang="en-US" smtClean="0"/>
              <a:t>10/5/2023</a:t>
            </a:fld>
            <a:endParaRPr lang="en-US"/>
          </a:p>
        </p:txBody>
      </p:sp>
      <p:sp>
        <p:nvSpPr>
          <p:cNvPr id="5" name="Footer Placeholder 4">
            <a:extLst>
              <a:ext uri="{FF2B5EF4-FFF2-40B4-BE49-F238E27FC236}">
                <a16:creationId xmlns:a16="http://schemas.microsoft.com/office/drawing/2014/main" id="{782353A7-1605-7A33-A8D6-60A0A3A47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9790D-9687-940E-7F54-2576E1C5AFB9}"/>
              </a:ext>
            </a:extLst>
          </p:cNvPr>
          <p:cNvSpPr>
            <a:spLocks noGrp="1"/>
          </p:cNvSpPr>
          <p:nvPr>
            <p:ph type="sldNum" sz="quarter" idx="12"/>
          </p:nvPr>
        </p:nvSpPr>
        <p:spPr/>
        <p:txBody>
          <a:bodyPr/>
          <a:lstStyle/>
          <a:p>
            <a:fld id="{E7740B2B-91E1-4EDA-9B8E-6CD99735F118}" type="slidenum">
              <a:rPr lang="en-US" smtClean="0"/>
              <a:t>‹#›</a:t>
            </a:fld>
            <a:endParaRPr lang="en-US"/>
          </a:p>
        </p:txBody>
      </p:sp>
    </p:spTree>
    <p:extLst>
      <p:ext uri="{BB962C8B-B14F-4D97-AF65-F5344CB8AC3E}">
        <p14:creationId xmlns:p14="http://schemas.microsoft.com/office/powerpoint/2010/main" val="205151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7B69-BFA5-2C36-2216-2FA6D09BBD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23AEB7-29BB-826C-AE64-406B9635EC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9789A-B3B7-2FB6-6E50-CD217F31ACE1}"/>
              </a:ext>
            </a:extLst>
          </p:cNvPr>
          <p:cNvSpPr>
            <a:spLocks noGrp="1"/>
          </p:cNvSpPr>
          <p:nvPr>
            <p:ph type="dt" sz="half" idx="10"/>
          </p:nvPr>
        </p:nvSpPr>
        <p:spPr/>
        <p:txBody>
          <a:bodyPr/>
          <a:lstStyle/>
          <a:p>
            <a:fld id="{85214300-1032-461B-BEC4-2DD0A3169AEE}" type="datetimeFigureOut">
              <a:rPr lang="en-US" smtClean="0"/>
              <a:t>10/5/2023</a:t>
            </a:fld>
            <a:endParaRPr lang="en-US"/>
          </a:p>
        </p:txBody>
      </p:sp>
      <p:sp>
        <p:nvSpPr>
          <p:cNvPr id="5" name="Footer Placeholder 4">
            <a:extLst>
              <a:ext uri="{FF2B5EF4-FFF2-40B4-BE49-F238E27FC236}">
                <a16:creationId xmlns:a16="http://schemas.microsoft.com/office/drawing/2014/main" id="{E0505BA2-1F01-DC21-94FF-6F464809F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9F94A-0BCB-4FCF-6271-45EB7306353C}"/>
              </a:ext>
            </a:extLst>
          </p:cNvPr>
          <p:cNvSpPr>
            <a:spLocks noGrp="1"/>
          </p:cNvSpPr>
          <p:nvPr>
            <p:ph type="sldNum" sz="quarter" idx="12"/>
          </p:nvPr>
        </p:nvSpPr>
        <p:spPr/>
        <p:txBody>
          <a:bodyPr/>
          <a:lstStyle/>
          <a:p>
            <a:fld id="{E7740B2B-91E1-4EDA-9B8E-6CD99735F118}" type="slidenum">
              <a:rPr lang="en-US" smtClean="0"/>
              <a:t>‹#›</a:t>
            </a:fld>
            <a:endParaRPr lang="en-US"/>
          </a:p>
        </p:txBody>
      </p:sp>
    </p:spTree>
    <p:extLst>
      <p:ext uri="{BB962C8B-B14F-4D97-AF65-F5344CB8AC3E}">
        <p14:creationId xmlns:p14="http://schemas.microsoft.com/office/powerpoint/2010/main" val="4016537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14FE06-27E2-F54C-A444-40A0963E77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BF73E1-EA04-9522-5F14-F8BC82E0A6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28639F-8853-9CDC-42C2-4C23DDEAEC54}"/>
              </a:ext>
            </a:extLst>
          </p:cNvPr>
          <p:cNvSpPr>
            <a:spLocks noGrp="1"/>
          </p:cNvSpPr>
          <p:nvPr>
            <p:ph type="dt" sz="half" idx="10"/>
          </p:nvPr>
        </p:nvSpPr>
        <p:spPr/>
        <p:txBody>
          <a:bodyPr/>
          <a:lstStyle/>
          <a:p>
            <a:fld id="{85214300-1032-461B-BEC4-2DD0A3169AEE}" type="datetimeFigureOut">
              <a:rPr lang="en-US" smtClean="0"/>
              <a:t>10/5/2023</a:t>
            </a:fld>
            <a:endParaRPr lang="en-US"/>
          </a:p>
        </p:txBody>
      </p:sp>
      <p:sp>
        <p:nvSpPr>
          <p:cNvPr id="5" name="Footer Placeholder 4">
            <a:extLst>
              <a:ext uri="{FF2B5EF4-FFF2-40B4-BE49-F238E27FC236}">
                <a16:creationId xmlns:a16="http://schemas.microsoft.com/office/drawing/2014/main" id="{AF3D38C2-D250-F726-1ED9-0D67B39C3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05B8D-1895-4103-96BC-92D6371A45C4}"/>
              </a:ext>
            </a:extLst>
          </p:cNvPr>
          <p:cNvSpPr>
            <a:spLocks noGrp="1"/>
          </p:cNvSpPr>
          <p:nvPr>
            <p:ph type="sldNum" sz="quarter" idx="12"/>
          </p:nvPr>
        </p:nvSpPr>
        <p:spPr/>
        <p:txBody>
          <a:bodyPr/>
          <a:lstStyle/>
          <a:p>
            <a:fld id="{E7740B2B-91E1-4EDA-9B8E-6CD99735F118}" type="slidenum">
              <a:rPr lang="en-US" smtClean="0"/>
              <a:t>‹#›</a:t>
            </a:fld>
            <a:endParaRPr lang="en-US"/>
          </a:p>
        </p:txBody>
      </p:sp>
    </p:spTree>
    <p:extLst>
      <p:ext uri="{BB962C8B-B14F-4D97-AF65-F5344CB8AC3E}">
        <p14:creationId xmlns:p14="http://schemas.microsoft.com/office/powerpoint/2010/main" val="181711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8C10-EF22-2532-24E3-4B2B2D588A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EC5D04-2F04-11A9-6186-64842CB639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1C78CE-69D2-7F5E-8E4E-D8BDE0D36811}"/>
              </a:ext>
            </a:extLst>
          </p:cNvPr>
          <p:cNvSpPr>
            <a:spLocks noGrp="1"/>
          </p:cNvSpPr>
          <p:nvPr>
            <p:ph type="dt" sz="half" idx="10"/>
          </p:nvPr>
        </p:nvSpPr>
        <p:spPr/>
        <p:txBody>
          <a:bodyPr/>
          <a:lstStyle/>
          <a:p>
            <a:fld id="{85214300-1032-461B-BEC4-2DD0A3169AEE}" type="datetimeFigureOut">
              <a:rPr lang="en-US" smtClean="0"/>
              <a:t>10/5/2023</a:t>
            </a:fld>
            <a:endParaRPr lang="en-US"/>
          </a:p>
        </p:txBody>
      </p:sp>
      <p:sp>
        <p:nvSpPr>
          <p:cNvPr id="5" name="Footer Placeholder 4">
            <a:extLst>
              <a:ext uri="{FF2B5EF4-FFF2-40B4-BE49-F238E27FC236}">
                <a16:creationId xmlns:a16="http://schemas.microsoft.com/office/drawing/2014/main" id="{CC228A96-A8EA-6D5D-F13A-11F2CD148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4CB7B-2892-724D-277E-81A93CADD64D}"/>
              </a:ext>
            </a:extLst>
          </p:cNvPr>
          <p:cNvSpPr>
            <a:spLocks noGrp="1"/>
          </p:cNvSpPr>
          <p:nvPr>
            <p:ph type="sldNum" sz="quarter" idx="12"/>
          </p:nvPr>
        </p:nvSpPr>
        <p:spPr/>
        <p:txBody>
          <a:bodyPr/>
          <a:lstStyle/>
          <a:p>
            <a:fld id="{E7740B2B-91E1-4EDA-9B8E-6CD99735F118}" type="slidenum">
              <a:rPr lang="en-US" smtClean="0"/>
              <a:t>‹#›</a:t>
            </a:fld>
            <a:endParaRPr lang="en-US"/>
          </a:p>
        </p:txBody>
      </p:sp>
    </p:spTree>
    <p:extLst>
      <p:ext uri="{BB962C8B-B14F-4D97-AF65-F5344CB8AC3E}">
        <p14:creationId xmlns:p14="http://schemas.microsoft.com/office/powerpoint/2010/main" val="281550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DA8F-B389-47A5-BDE8-3DF75F3EA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E66006-6455-8909-793D-C6019FAF0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B9CDBB-A7E5-A474-AE02-3BEA48E97F23}"/>
              </a:ext>
            </a:extLst>
          </p:cNvPr>
          <p:cNvSpPr>
            <a:spLocks noGrp="1"/>
          </p:cNvSpPr>
          <p:nvPr>
            <p:ph type="dt" sz="half" idx="10"/>
          </p:nvPr>
        </p:nvSpPr>
        <p:spPr/>
        <p:txBody>
          <a:bodyPr/>
          <a:lstStyle/>
          <a:p>
            <a:fld id="{85214300-1032-461B-BEC4-2DD0A3169AEE}" type="datetimeFigureOut">
              <a:rPr lang="en-US" smtClean="0"/>
              <a:t>10/5/2023</a:t>
            </a:fld>
            <a:endParaRPr lang="en-US"/>
          </a:p>
        </p:txBody>
      </p:sp>
      <p:sp>
        <p:nvSpPr>
          <p:cNvPr id="5" name="Footer Placeholder 4">
            <a:extLst>
              <a:ext uri="{FF2B5EF4-FFF2-40B4-BE49-F238E27FC236}">
                <a16:creationId xmlns:a16="http://schemas.microsoft.com/office/drawing/2014/main" id="{1ED3046A-91A8-9CEB-A927-5B7EE153A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EF28E-D8AF-A0D0-C250-8970FCCD72FE}"/>
              </a:ext>
            </a:extLst>
          </p:cNvPr>
          <p:cNvSpPr>
            <a:spLocks noGrp="1"/>
          </p:cNvSpPr>
          <p:nvPr>
            <p:ph type="sldNum" sz="quarter" idx="12"/>
          </p:nvPr>
        </p:nvSpPr>
        <p:spPr/>
        <p:txBody>
          <a:bodyPr/>
          <a:lstStyle/>
          <a:p>
            <a:fld id="{E7740B2B-91E1-4EDA-9B8E-6CD99735F118}" type="slidenum">
              <a:rPr lang="en-US" smtClean="0"/>
              <a:t>‹#›</a:t>
            </a:fld>
            <a:endParaRPr lang="en-US"/>
          </a:p>
        </p:txBody>
      </p:sp>
    </p:spTree>
    <p:extLst>
      <p:ext uri="{BB962C8B-B14F-4D97-AF65-F5344CB8AC3E}">
        <p14:creationId xmlns:p14="http://schemas.microsoft.com/office/powerpoint/2010/main" val="262553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6449-6DBB-743D-CE3E-84A3CBF4BD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D1BF3-A6D9-0F74-52C6-F53F2EF8F6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D87446-DC38-5F6B-D249-11E070C3B1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807B9D-960B-823B-ADDA-C65E94D480BA}"/>
              </a:ext>
            </a:extLst>
          </p:cNvPr>
          <p:cNvSpPr>
            <a:spLocks noGrp="1"/>
          </p:cNvSpPr>
          <p:nvPr>
            <p:ph type="dt" sz="half" idx="10"/>
          </p:nvPr>
        </p:nvSpPr>
        <p:spPr/>
        <p:txBody>
          <a:bodyPr/>
          <a:lstStyle/>
          <a:p>
            <a:fld id="{85214300-1032-461B-BEC4-2DD0A3169AEE}" type="datetimeFigureOut">
              <a:rPr lang="en-US" smtClean="0"/>
              <a:t>10/5/2023</a:t>
            </a:fld>
            <a:endParaRPr lang="en-US"/>
          </a:p>
        </p:txBody>
      </p:sp>
      <p:sp>
        <p:nvSpPr>
          <p:cNvPr id="6" name="Footer Placeholder 5">
            <a:extLst>
              <a:ext uri="{FF2B5EF4-FFF2-40B4-BE49-F238E27FC236}">
                <a16:creationId xmlns:a16="http://schemas.microsoft.com/office/drawing/2014/main" id="{5BF40FD9-A00C-CFDE-47EA-973047CEE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875F6C-D6AC-7186-D3EB-BFEB1BD32A3A}"/>
              </a:ext>
            </a:extLst>
          </p:cNvPr>
          <p:cNvSpPr>
            <a:spLocks noGrp="1"/>
          </p:cNvSpPr>
          <p:nvPr>
            <p:ph type="sldNum" sz="quarter" idx="12"/>
          </p:nvPr>
        </p:nvSpPr>
        <p:spPr/>
        <p:txBody>
          <a:bodyPr/>
          <a:lstStyle/>
          <a:p>
            <a:fld id="{E7740B2B-91E1-4EDA-9B8E-6CD99735F118}" type="slidenum">
              <a:rPr lang="en-US" smtClean="0"/>
              <a:t>‹#›</a:t>
            </a:fld>
            <a:endParaRPr lang="en-US"/>
          </a:p>
        </p:txBody>
      </p:sp>
    </p:spTree>
    <p:extLst>
      <p:ext uri="{BB962C8B-B14F-4D97-AF65-F5344CB8AC3E}">
        <p14:creationId xmlns:p14="http://schemas.microsoft.com/office/powerpoint/2010/main" val="258180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F5FF-962A-7766-B47B-0F5F25B3EF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BFD0B6-4FD5-391D-A83A-3BFF8D7C2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D6C431-8B83-1EFA-F769-001877ECCF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8DE91B-639D-EF05-BBAA-9A68DC198D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DB2F8D-CCF3-DA10-4929-2C7C6BE3C2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066EC9-EECA-BD38-4CF1-4A8DAD98CF6F}"/>
              </a:ext>
            </a:extLst>
          </p:cNvPr>
          <p:cNvSpPr>
            <a:spLocks noGrp="1"/>
          </p:cNvSpPr>
          <p:nvPr>
            <p:ph type="dt" sz="half" idx="10"/>
          </p:nvPr>
        </p:nvSpPr>
        <p:spPr/>
        <p:txBody>
          <a:bodyPr/>
          <a:lstStyle/>
          <a:p>
            <a:fld id="{85214300-1032-461B-BEC4-2DD0A3169AEE}" type="datetimeFigureOut">
              <a:rPr lang="en-US" smtClean="0"/>
              <a:t>10/5/2023</a:t>
            </a:fld>
            <a:endParaRPr lang="en-US"/>
          </a:p>
        </p:txBody>
      </p:sp>
      <p:sp>
        <p:nvSpPr>
          <p:cNvPr id="8" name="Footer Placeholder 7">
            <a:extLst>
              <a:ext uri="{FF2B5EF4-FFF2-40B4-BE49-F238E27FC236}">
                <a16:creationId xmlns:a16="http://schemas.microsoft.com/office/drawing/2014/main" id="{999A9E0F-1BF1-164E-B315-FF42A77E51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B0AD83-C7E2-3C34-68FD-5DD43572BE79}"/>
              </a:ext>
            </a:extLst>
          </p:cNvPr>
          <p:cNvSpPr>
            <a:spLocks noGrp="1"/>
          </p:cNvSpPr>
          <p:nvPr>
            <p:ph type="sldNum" sz="quarter" idx="12"/>
          </p:nvPr>
        </p:nvSpPr>
        <p:spPr/>
        <p:txBody>
          <a:bodyPr/>
          <a:lstStyle/>
          <a:p>
            <a:fld id="{E7740B2B-91E1-4EDA-9B8E-6CD99735F118}" type="slidenum">
              <a:rPr lang="en-US" smtClean="0"/>
              <a:t>‹#›</a:t>
            </a:fld>
            <a:endParaRPr lang="en-US"/>
          </a:p>
        </p:txBody>
      </p:sp>
    </p:spTree>
    <p:extLst>
      <p:ext uri="{BB962C8B-B14F-4D97-AF65-F5344CB8AC3E}">
        <p14:creationId xmlns:p14="http://schemas.microsoft.com/office/powerpoint/2010/main" val="402513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4689-E5A4-5A09-4456-854BD64E7C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1FFAF0-1E15-39F1-F0F2-A091FB37C722}"/>
              </a:ext>
            </a:extLst>
          </p:cNvPr>
          <p:cNvSpPr>
            <a:spLocks noGrp="1"/>
          </p:cNvSpPr>
          <p:nvPr>
            <p:ph type="dt" sz="half" idx="10"/>
          </p:nvPr>
        </p:nvSpPr>
        <p:spPr/>
        <p:txBody>
          <a:bodyPr/>
          <a:lstStyle/>
          <a:p>
            <a:fld id="{85214300-1032-461B-BEC4-2DD0A3169AEE}" type="datetimeFigureOut">
              <a:rPr lang="en-US" smtClean="0"/>
              <a:t>10/5/2023</a:t>
            </a:fld>
            <a:endParaRPr lang="en-US"/>
          </a:p>
        </p:txBody>
      </p:sp>
      <p:sp>
        <p:nvSpPr>
          <p:cNvPr id="4" name="Footer Placeholder 3">
            <a:extLst>
              <a:ext uri="{FF2B5EF4-FFF2-40B4-BE49-F238E27FC236}">
                <a16:creationId xmlns:a16="http://schemas.microsoft.com/office/drawing/2014/main" id="{1E52C093-F723-3723-F586-547968A015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1643EF-0184-2519-4D4F-C24A179359AB}"/>
              </a:ext>
            </a:extLst>
          </p:cNvPr>
          <p:cNvSpPr>
            <a:spLocks noGrp="1"/>
          </p:cNvSpPr>
          <p:nvPr>
            <p:ph type="sldNum" sz="quarter" idx="12"/>
          </p:nvPr>
        </p:nvSpPr>
        <p:spPr/>
        <p:txBody>
          <a:bodyPr/>
          <a:lstStyle/>
          <a:p>
            <a:fld id="{E7740B2B-91E1-4EDA-9B8E-6CD99735F118}" type="slidenum">
              <a:rPr lang="en-US" smtClean="0"/>
              <a:t>‹#›</a:t>
            </a:fld>
            <a:endParaRPr lang="en-US"/>
          </a:p>
        </p:txBody>
      </p:sp>
    </p:spTree>
    <p:extLst>
      <p:ext uri="{BB962C8B-B14F-4D97-AF65-F5344CB8AC3E}">
        <p14:creationId xmlns:p14="http://schemas.microsoft.com/office/powerpoint/2010/main" val="303251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CB9A03-AD65-437E-B6E9-FC8DE96FCBE4}"/>
              </a:ext>
            </a:extLst>
          </p:cNvPr>
          <p:cNvSpPr>
            <a:spLocks noGrp="1"/>
          </p:cNvSpPr>
          <p:nvPr>
            <p:ph type="dt" sz="half" idx="10"/>
          </p:nvPr>
        </p:nvSpPr>
        <p:spPr/>
        <p:txBody>
          <a:bodyPr/>
          <a:lstStyle/>
          <a:p>
            <a:fld id="{85214300-1032-461B-BEC4-2DD0A3169AEE}" type="datetimeFigureOut">
              <a:rPr lang="en-US" smtClean="0"/>
              <a:t>10/5/2023</a:t>
            </a:fld>
            <a:endParaRPr lang="en-US"/>
          </a:p>
        </p:txBody>
      </p:sp>
      <p:sp>
        <p:nvSpPr>
          <p:cNvPr id="3" name="Footer Placeholder 2">
            <a:extLst>
              <a:ext uri="{FF2B5EF4-FFF2-40B4-BE49-F238E27FC236}">
                <a16:creationId xmlns:a16="http://schemas.microsoft.com/office/drawing/2014/main" id="{170BD3C0-F709-DE25-4AC6-796438C589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7A314E-640D-4DF9-13B8-1CADFACCA931}"/>
              </a:ext>
            </a:extLst>
          </p:cNvPr>
          <p:cNvSpPr>
            <a:spLocks noGrp="1"/>
          </p:cNvSpPr>
          <p:nvPr>
            <p:ph type="sldNum" sz="quarter" idx="12"/>
          </p:nvPr>
        </p:nvSpPr>
        <p:spPr/>
        <p:txBody>
          <a:bodyPr/>
          <a:lstStyle/>
          <a:p>
            <a:fld id="{E7740B2B-91E1-4EDA-9B8E-6CD99735F118}" type="slidenum">
              <a:rPr lang="en-US" smtClean="0"/>
              <a:t>‹#›</a:t>
            </a:fld>
            <a:endParaRPr lang="en-US"/>
          </a:p>
        </p:txBody>
      </p:sp>
    </p:spTree>
    <p:extLst>
      <p:ext uri="{BB962C8B-B14F-4D97-AF65-F5344CB8AC3E}">
        <p14:creationId xmlns:p14="http://schemas.microsoft.com/office/powerpoint/2010/main" val="2581326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C5E0-2E34-607C-1D54-EE027104E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5B260-738B-FFD5-BAF4-9ADBA481F1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608493-5B01-E6C8-CDCD-95D60995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2C4EC8-3815-BD32-58FE-DBA1DA9B4D37}"/>
              </a:ext>
            </a:extLst>
          </p:cNvPr>
          <p:cNvSpPr>
            <a:spLocks noGrp="1"/>
          </p:cNvSpPr>
          <p:nvPr>
            <p:ph type="dt" sz="half" idx="10"/>
          </p:nvPr>
        </p:nvSpPr>
        <p:spPr/>
        <p:txBody>
          <a:bodyPr/>
          <a:lstStyle/>
          <a:p>
            <a:fld id="{85214300-1032-461B-BEC4-2DD0A3169AEE}" type="datetimeFigureOut">
              <a:rPr lang="en-US" smtClean="0"/>
              <a:t>10/5/2023</a:t>
            </a:fld>
            <a:endParaRPr lang="en-US"/>
          </a:p>
        </p:txBody>
      </p:sp>
      <p:sp>
        <p:nvSpPr>
          <p:cNvPr id="6" name="Footer Placeholder 5">
            <a:extLst>
              <a:ext uri="{FF2B5EF4-FFF2-40B4-BE49-F238E27FC236}">
                <a16:creationId xmlns:a16="http://schemas.microsoft.com/office/drawing/2014/main" id="{F0F5E472-71BC-647D-7E29-086610E6C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6DFDF-F181-BAD2-6768-B2ED54678E72}"/>
              </a:ext>
            </a:extLst>
          </p:cNvPr>
          <p:cNvSpPr>
            <a:spLocks noGrp="1"/>
          </p:cNvSpPr>
          <p:nvPr>
            <p:ph type="sldNum" sz="quarter" idx="12"/>
          </p:nvPr>
        </p:nvSpPr>
        <p:spPr/>
        <p:txBody>
          <a:bodyPr/>
          <a:lstStyle/>
          <a:p>
            <a:fld id="{E7740B2B-91E1-4EDA-9B8E-6CD99735F118}" type="slidenum">
              <a:rPr lang="en-US" smtClean="0"/>
              <a:t>‹#›</a:t>
            </a:fld>
            <a:endParaRPr lang="en-US"/>
          </a:p>
        </p:txBody>
      </p:sp>
    </p:spTree>
    <p:extLst>
      <p:ext uri="{BB962C8B-B14F-4D97-AF65-F5344CB8AC3E}">
        <p14:creationId xmlns:p14="http://schemas.microsoft.com/office/powerpoint/2010/main" val="189447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D5FA8-9708-5E14-26C3-4988D7E984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4789C8-B4E1-9FCD-2575-89DEA406A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A698A2-67FA-834A-2B3B-A58F258F7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BD40E8-1FA4-7641-367B-9A73F9216941}"/>
              </a:ext>
            </a:extLst>
          </p:cNvPr>
          <p:cNvSpPr>
            <a:spLocks noGrp="1"/>
          </p:cNvSpPr>
          <p:nvPr>
            <p:ph type="dt" sz="half" idx="10"/>
          </p:nvPr>
        </p:nvSpPr>
        <p:spPr/>
        <p:txBody>
          <a:bodyPr/>
          <a:lstStyle/>
          <a:p>
            <a:fld id="{85214300-1032-461B-BEC4-2DD0A3169AEE}" type="datetimeFigureOut">
              <a:rPr lang="en-US" smtClean="0"/>
              <a:t>10/5/2023</a:t>
            </a:fld>
            <a:endParaRPr lang="en-US"/>
          </a:p>
        </p:txBody>
      </p:sp>
      <p:sp>
        <p:nvSpPr>
          <p:cNvPr id="6" name="Footer Placeholder 5">
            <a:extLst>
              <a:ext uri="{FF2B5EF4-FFF2-40B4-BE49-F238E27FC236}">
                <a16:creationId xmlns:a16="http://schemas.microsoft.com/office/drawing/2014/main" id="{3230E47A-0341-FDD0-BE91-7A7AC5ACFD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A2498-EECF-8613-4F9D-79D59F9D41E6}"/>
              </a:ext>
            </a:extLst>
          </p:cNvPr>
          <p:cNvSpPr>
            <a:spLocks noGrp="1"/>
          </p:cNvSpPr>
          <p:nvPr>
            <p:ph type="sldNum" sz="quarter" idx="12"/>
          </p:nvPr>
        </p:nvSpPr>
        <p:spPr/>
        <p:txBody>
          <a:bodyPr/>
          <a:lstStyle/>
          <a:p>
            <a:fld id="{E7740B2B-91E1-4EDA-9B8E-6CD99735F118}" type="slidenum">
              <a:rPr lang="en-US" smtClean="0"/>
              <a:t>‹#›</a:t>
            </a:fld>
            <a:endParaRPr lang="en-US"/>
          </a:p>
        </p:txBody>
      </p:sp>
    </p:spTree>
    <p:extLst>
      <p:ext uri="{BB962C8B-B14F-4D97-AF65-F5344CB8AC3E}">
        <p14:creationId xmlns:p14="http://schemas.microsoft.com/office/powerpoint/2010/main" val="122137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B7B1D-3EE1-24B4-45B3-45C4CCDC9F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70A2A5-2FCA-9200-2C74-0C205162D9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03BB5-9307-CC33-7963-7FA4BB6DC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14300-1032-461B-BEC4-2DD0A3169AEE}" type="datetimeFigureOut">
              <a:rPr lang="en-US" smtClean="0"/>
              <a:t>10/5/2023</a:t>
            </a:fld>
            <a:endParaRPr lang="en-US"/>
          </a:p>
        </p:txBody>
      </p:sp>
      <p:sp>
        <p:nvSpPr>
          <p:cNvPr id="5" name="Footer Placeholder 4">
            <a:extLst>
              <a:ext uri="{FF2B5EF4-FFF2-40B4-BE49-F238E27FC236}">
                <a16:creationId xmlns:a16="http://schemas.microsoft.com/office/drawing/2014/main" id="{F48AF9E8-E01A-986D-498A-255BCCB6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A452FD-DCBA-7657-19A2-52C0C5D9DE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40B2B-91E1-4EDA-9B8E-6CD99735F118}" type="slidenum">
              <a:rPr lang="en-US" smtClean="0"/>
              <a:t>‹#›</a:t>
            </a:fld>
            <a:endParaRPr lang="en-US"/>
          </a:p>
        </p:txBody>
      </p:sp>
    </p:spTree>
    <p:extLst>
      <p:ext uri="{BB962C8B-B14F-4D97-AF65-F5344CB8AC3E}">
        <p14:creationId xmlns:p14="http://schemas.microsoft.com/office/powerpoint/2010/main" val="305769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390.png"/></Relationships>
</file>

<file path=ppt/slides/_rels/slide4.xml.rels><?xml version="1.0" encoding="UTF-8" standalone="yes"?>
<Relationships xmlns="http://schemas.openxmlformats.org/package/2006/relationships"><Relationship Id="rId3" Type="http://schemas.openxmlformats.org/officeDocument/2006/relationships/hyperlink" Target="https://rda.ucar.edu/datasets/ds633.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cds.climate.copernicus.eu/cdsapp#!/dataset/reanalysis-era5-single-levels?tab=overview" TargetMode="External"/></Relationships>
</file>

<file path=ppt/slides/_rels/slide4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4.png"/><Relationship Id="rId7" Type="http://schemas.openxmlformats.org/officeDocument/2006/relationships/image" Target="../media/image4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42.png"/><Relationship Id="rId10" Type="http://schemas.openxmlformats.org/officeDocument/2006/relationships/image" Target="../media/image440.png"/><Relationship Id="rId4" Type="http://schemas.openxmlformats.org/officeDocument/2006/relationships/image" Target="../media/image45.png"/><Relationship Id="rId9" Type="http://schemas.openxmlformats.org/officeDocument/2006/relationships/customXml" Target="../ink/ink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00.png"/></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customXml" Target="../ink/ink10.xml"/><Relationship Id="rId4" Type="http://schemas.openxmlformats.org/officeDocument/2006/relationships/image" Target="../media/image530.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2C34-E904-17E5-CC59-2815EFC48F63}"/>
              </a:ext>
            </a:extLst>
          </p:cNvPr>
          <p:cNvSpPr>
            <a:spLocks noGrp="1"/>
          </p:cNvSpPr>
          <p:nvPr>
            <p:ph type="ctrTitle"/>
          </p:nvPr>
        </p:nvSpPr>
        <p:spPr/>
        <p:txBody>
          <a:bodyPr/>
          <a:lstStyle/>
          <a:p>
            <a:r>
              <a:rPr lang="en-US" dirty="0"/>
              <a:t>Running WRF with ERA5</a:t>
            </a:r>
          </a:p>
        </p:txBody>
      </p:sp>
      <p:sp>
        <p:nvSpPr>
          <p:cNvPr id="3" name="Subtitle 2">
            <a:extLst>
              <a:ext uri="{FF2B5EF4-FFF2-40B4-BE49-F238E27FC236}">
                <a16:creationId xmlns:a16="http://schemas.microsoft.com/office/drawing/2014/main" id="{A24A3448-DFE9-0AB0-1308-8347DF9A0760}"/>
              </a:ext>
            </a:extLst>
          </p:cNvPr>
          <p:cNvSpPr>
            <a:spLocks noGrp="1"/>
          </p:cNvSpPr>
          <p:nvPr>
            <p:ph type="subTitle" idx="1"/>
          </p:nvPr>
        </p:nvSpPr>
        <p:spPr/>
        <p:txBody>
          <a:bodyPr/>
          <a:lstStyle/>
          <a:p>
            <a:r>
              <a:rPr lang="en-US" dirty="0"/>
              <a:t>Charles Philip Johnson</a:t>
            </a:r>
          </a:p>
        </p:txBody>
      </p:sp>
    </p:spTree>
    <p:extLst>
      <p:ext uri="{BB962C8B-B14F-4D97-AF65-F5344CB8AC3E}">
        <p14:creationId xmlns:p14="http://schemas.microsoft.com/office/powerpoint/2010/main" val="661206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B0ADC-3453-F545-B5A6-BF9972123043}"/>
              </a:ext>
            </a:extLst>
          </p:cNvPr>
          <p:cNvSpPr>
            <a:spLocks noGrp="1"/>
          </p:cNvSpPr>
          <p:nvPr>
            <p:ph idx="1"/>
          </p:nvPr>
        </p:nvSpPr>
        <p:spPr>
          <a:xfrm>
            <a:off x="72968" y="1825625"/>
            <a:ext cx="4597644" cy="4351338"/>
          </a:xfrm>
        </p:spPr>
        <p:txBody>
          <a:bodyPr>
            <a:normAutofit/>
          </a:bodyPr>
          <a:lstStyle/>
          <a:p>
            <a:r>
              <a:rPr lang="en-US" dirty="0"/>
              <a:t>The resulting webpage should open in a new tab looking like this to the right</a:t>
            </a:r>
          </a:p>
          <a:p>
            <a:r>
              <a:rPr lang="en-US" dirty="0"/>
              <a:t>Now you’re going to copy and paste this to SMIC</a:t>
            </a:r>
          </a:p>
          <a:p>
            <a:r>
              <a:rPr lang="en-US" dirty="0"/>
              <a:t>To do so, log into SMIC and navigate to your WPS directory. Create a new directory called “</a:t>
            </a:r>
            <a:r>
              <a:rPr lang="en-US" dirty="0" err="1"/>
              <a:t>boundary_condition_data</a:t>
            </a:r>
            <a:r>
              <a:rPr lang="en-US" dirty="0"/>
              <a:t>”</a:t>
            </a:r>
          </a:p>
        </p:txBody>
      </p:sp>
      <p:pic>
        <p:nvPicPr>
          <p:cNvPr id="7" name="Picture 6">
            <a:extLst>
              <a:ext uri="{FF2B5EF4-FFF2-40B4-BE49-F238E27FC236}">
                <a16:creationId xmlns:a16="http://schemas.microsoft.com/office/drawing/2014/main" id="{1C1A2569-F7E8-F380-0BA5-2E261599E276}"/>
              </a:ext>
            </a:extLst>
          </p:cNvPr>
          <p:cNvPicPr>
            <a:picLocks noChangeAspect="1"/>
          </p:cNvPicPr>
          <p:nvPr/>
        </p:nvPicPr>
        <p:blipFill>
          <a:blip r:embed="rId2"/>
          <a:stretch>
            <a:fillRect/>
          </a:stretch>
        </p:blipFill>
        <p:spPr>
          <a:xfrm>
            <a:off x="4743580" y="1376855"/>
            <a:ext cx="7448420" cy="5556593"/>
          </a:xfrm>
          <a:prstGeom prst="rect">
            <a:avLst/>
          </a:prstGeom>
        </p:spPr>
      </p:pic>
      <p:pic>
        <p:nvPicPr>
          <p:cNvPr id="11" name="Picture 10">
            <a:extLst>
              <a:ext uri="{FF2B5EF4-FFF2-40B4-BE49-F238E27FC236}">
                <a16:creationId xmlns:a16="http://schemas.microsoft.com/office/drawing/2014/main" id="{43AB2525-6199-23B2-CE4E-67ABA48A3EF1}"/>
              </a:ext>
            </a:extLst>
          </p:cNvPr>
          <p:cNvPicPr>
            <a:picLocks noChangeAspect="1"/>
          </p:cNvPicPr>
          <p:nvPr/>
        </p:nvPicPr>
        <p:blipFill>
          <a:blip r:embed="rId3"/>
          <a:stretch>
            <a:fillRect/>
          </a:stretch>
        </p:blipFill>
        <p:spPr>
          <a:xfrm>
            <a:off x="0" y="6016073"/>
            <a:ext cx="12192000" cy="846441"/>
          </a:xfrm>
          <a:prstGeom prst="rect">
            <a:avLst/>
          </a:prstGeom>
        </p:spPr>
      </p:pic>
      <p:sp>
        <p:nvSpPr>
          <p:cNvPr id="14" name="Title 1">
            <a:extLst>
              <a:ext uri="{FF2B5EF4-FFF2-40B4-BE49-F238E27FC236}">
                <a16:creationId xmlns:a16="http://schemas.microsoft.com/office/drawing/2014/main" id="{0F604A1C-67B6-6FEA-6ADC-B1D5F5A2179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Step 1: Attaining Atmospheric Data</a:t>
            </a:r>
          </a:p>
        </p:txBody>
      </p:sp>
    </p:spTree>
    <p:extLst>
      <p:ext uri="{BB962C8B-B14F-4D97-AF65-F5344CB8AC3E}">
        <p14:creationId xmlns:p14="http://schemas.microsoft.com/office/powerpoint/2010/main" val="3617323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D49FD-FAC3-61D1-57D2-76AC36785B58}"/>
              </a:ext>
            </a:extLst>
          </p:cNvPr>
          <p:cNvSpPr>
            <a:spLocks noGrp="1"/>
          </p:cNvSpPr>
          <p:nvPr>
            <p:ph idx="1"/>
          </p:nvPr>
        </p:nvSpPr>
        <p:spPr/>
        <p:txBody>
          <a:bodyPr/>
          <a:lstStyle/>
          <a:p>
            <a:r>
              <a:rPr lang="en-US" dirty="0"/>
              <a:t>Move into the “</a:t>
            </a:r>
            <a:r>
              <a:rPr lang="en-US" dirty="0" err="1"/>
              <a:t>boundary_condition_data</a:t>
            </a:r>
            <a:r>
              <a:rPr lang="en-US" dirty="0"/>
              <a:t>” directory</a:t>
            </a:r>
          </a:p>
          <a:p>
            <a:r>
              <a:rPr lang="en-US" dirty="0"/>
              <a:t>Make 3 directories: “atm”, “</a:t>
            </a:r>
            <a:r>
              <a:rPr lang="en-US" dirty="0" err="1"/>
              <a:t>sfc</a:t>
            </a:r>
            <a:r>
              <a:rPr lang="en-US" dirty="0"/>
              <a:t>”, “inv”</a:t>
            </a:r>
          </a:p>
          <a:p>
            <a:pPr lvl="1"/>
            <a:r>
              <a:rPr lang="en-US" dirty="0"/>
              <a:t>These will correspond to the various data types you’ll need </a:t>
            </a:r>
          </a:p>
          <a:p>
            <a:r>
              <a:rPr lang="en-US" dirty="0"/>
              <a:t>Move into the “atm” directory as we are presently trying to download the pressure level (atmospheric) data</a:t>
            </a:r>
          </a:p>
          <a:p>
            <a:r>
              <a:rPr lang="en-US" dirty="0"/>
              <a:t>Using nano, open a new file called “</a:t>
            </a:r>
            <a:r>
              <a:rPr lang="en-US" dirty="0" err="1"/>
              <a:t>atm_download.csh</a:t>
            </a:r>
            <a:r>
              <a:rPr lang="en-US" dirty="0"/>
              <a:t>”</a:t>
            </a:r>
          </a:p>
        </p:txBody>
      </p:sp>
      <p:pic>
        <p:nvPicPr>
          <p:cNvPr id="5" name="Picture 4">
            <a:extLst>
              <a:ext uri="{FF2B5EF4-FFF2-40B4-BE49-F238E27FC236}">
                <a16:creationId xmlns:a16="http://schemas.microsoft.com/office/drawing/2014/main" id="{FA1BB3BF-9EB9-261A-70F7-FAF86EF031E8}"/>
              </a:ext>
            </a:extLst>
          </p:cNvPr>
          <p:cNvPicPr>
            <a:picLocks noChangeAspect="1"/>
          </p:cNvPicPr>
          <p:nvPr/>
        </p:nvPicPr>
        <p:blipFill>
          <a:blip r:embed="rId2"/>
          <a:stretch>
            <a:fillRect/>
          </a:stretch>
        </p:blipFill>
        <p:spPr>
          <a:xfrm>
            <a:off x="838200" y="5084669"/>
            <a:ext cx="4371975" cy="1314450"/>
          </a:xfrm>
          <a:prstGeom prst="rect">
            <a:avLst/>
          </a:prstGeom>
        </p:spPr>
      </p:pic>
      <p:sp>
        <p:nvSpPr>
          <p:cNvPr id="8" name="Title 1">
            <a:extLst>
              <a:ext uri="{FF2B5EF4-FFF2-40B4-BE49-F238E27FC236}">
                <a16:creationId xmlns:a16="http://schemas.microsoft.com/office/drawing/2014/main" id="{B938AA4D-F15A-F0F6-73E6-A94B6776114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Step 1: Attaining Atmospheric Data</a:t>
            </a:r>
          </a:p>
        </p:txBody>
      </p:sp>
    </p:spTree>
    <p:extLst>
      <p:ext uri="{BB962C8B-B14F-4D97-AF65-F5344CB8AC3E}">
        <p14:creationId xmlns:p14="http://schemas.microsoft.com/office/powerpoint/2010/main" val="1586766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7FFCAC-AEA0-F3DC-3467-C619C2720D07}"/>
              </a:ext>
            </a:extLst>
          </p:cNvPr>
          <p:cNvSpPr>
            <a:spLocks noGrp="1"/>
          </p:cNvSpPr>
          <p:nvPr>
            <p:ph idx="1"/>
          </p:nvPr>
        </p:nvSpPr>
        <p:spPr/>
        <p:txBody>
          <a:bodyPr/>
          <a:lstStyle/>
          <a:p>
            <a:r>
              <a:rPr lang="en-US" dirty="0"/>
              <a:t>With the </a:t>
            </a:r>
            <a:r>
              <a:rPr lang="en-US" dirty="0" err="1"/>
              <a:t>atm_download.csh</a:t>
            </a:r>
            <a:r>
              <a:rPr lang="en-US" dirty="0"/>
              <a:t> file opened with nano,</a:t>
            </a:r>
          </a:p>
          <a:p>
            <a:r>
              <a:rPr lang="en-US" dirty="0"/>
              <a:t>Copy and paste all lines from the webpage to your </a:t>
            </a:r>
            <a:r>
              <a:rPr lang="en-US" dirty="0" err="1"/>
              <a:t>atm_download.csh</a:t>
            </a:r>
            <a:r>
              <a:rPr lang="en-US" dirty="0"/>
              <a:t> file (once copied, usually right click pastes inside SMIC)</a:t>
            </a:r>
          </a:p>
        </p:txBody>
      </p:sp>
      <p:pic>
        <p:nvPicPr>
          <p:cNvPr id="5" name="Picture 4">
            <a:extLst>
              <a:ext uri="{FF2B5EF4-FFF2-40B4-BE49-F238E27FC236}">
                <a16:creationId xmlns:a16="http://schemas.microsoft.com/office/drawing/2014/main" id="{CBAB194A-1FE7-B76B-F0ED-92945DA333A5}"/>
              </a:ext>
            </a:extLst>
          </p:cNvPr>
          <p:cNvPicPr>
            <a:picLocks noChangeAspect="1"/>
          </p:cNvPicPr>
          <p:nvPr/>
        </p:nvPicPr>
        <p:blipFill>
          <a:blip r:embed="rId2"/>
          <a:stretch>
            <a:fillRect/>
          </a:stretch>
        </p:blipFill>
        <p:spPr>
          <a:xfrm>
            <a:off x="600635" y="3307977"/>
            <a:ext cx="4622757" cy="3550023"/>
          </a:xfrm>
          <a:prstGeom prst="rect">
            <a:avLst/>
          </a:prstGeom>
        </p:spPr>
      </p:pic>
      <p:pic>
        <p:nvPicPr>
          <p:cNvPr id="7" name="Picture 6">
            <a:extLst>
              <a:ext uri="{FF2B5EF4-FFF2-40B4-BE49-F238E27FC236}">
                <a16:creationId xmlns:a16="http://schemas.microsoft.com/office/drawing/2014/main" id="{37205561-20B8-4A98-65EC-19AEAD56F061}"/>
              </a:ext>
            </a:extLst>
          </p:cNvPr>
          <p:cNvPicPr>
            <a:picLocks noChangeAspect="1"/>
          </p:cNvPicPr>
          <p:nvPr/>
        </p:nvPicPr>
        <p:blipFill>
          <a:blip r:embed="rId3"/>
          <a:stretch>
            <a:fillRect/>
          </a:stretch>
        </p:blipFill>
        <p:spPr>
          <a:xfrm>
            <a:off x="5775289" y="3173506"/>
            <a:ext cx="4624981" cy="3684494"/>
          </a:xfrm>
          <a:prstGeom prst="rect">
            <a:avLst/>
          </a:prstGeom>
        </p:spPr>
      </p:pic>
      <p:sp>
        <p:nvSpPr>
          <p:cNvPr id="10" name="Title 1">
            <a:extLst>
              <a:ext uri="{FF2B5EF4-FFF2-40B4-BE49-F238E27FC236}">
                <a16:creationId xmlns:a16="http://schemas.microsoft.com/office/drawing/2014/main" id="{DDEA43A9-4ED5-7921-D6B8-BA3E4FA420B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Step 1: Attaining Atmospheric Data</a:t>
            </a:r>
          </a:p>
        </p:txBody>
      </p:sp>
    </p:spTree>
    <p:extLst>
      <p:ext uri="{BB962C8B-B14F-4D97-AF65-F5344CB8AC3E}">
        <p14:creationId xmlns:p14="http://schemas.microsoft.com/office/powerpoint/2010/main" val="2905935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08711-2B80-C6AB-8CF0-D0E2E8EB3BFC}"/>
              </a:ext>
            </a:extLst>
          </p:cNvPr>
          <p:cNvSpPr>
            <a:spLocks noGrp="1"/>
          </p:cNvSpPr>
          <p:nvPr>
            <p:ph idx="1"/>
          </p:nvPr>
        </p:nvSpPr>
        <p:spPr/>
        <p:txBody>
          <a:bodyPr/>
          <a:lstStyle/>
          <a:p>
            <a:r>
              <a:rPr lang="en-US" dirty="0"/>
              <a:t>Once copied over to the </a:t>
            </a:r>
            <a:r>
              <a:rPr lang="en-US" dirty="0" err="1"/>
              <a:t>atm_download.csh</a:t>
            </a:r>
            <a:r>
              <a:rPr lang="en-US" dirty="0"/>
              <a:t>, use </a:t>
            </a:r>
            <a:r>
              <a:rPr lang="en-US" dirty="0" err="1"/>
              <a:t>control+x</a:t>
            </a:r>
            <a:r>
              <a:rPr lang="en-US" dirty="0"/>
              <a:t> to close the file </a:t>
            </a:r>
            <a:r>
              <a:rPr lang="en-US" i="1" dirty="0"/>
              <a:t>making sure to save</a:t>
            </a:r>
            <a:r>
              <a:rPr lang="en-US" dirty="0"/>
              <a:t>.</a:t>
            </a:r>
          </a:p>
          <a:p>
            <a:r>
              <a:rPr lang="en-US" dirty="0"/>
              <a:t>Type </a:t>
            </a:r>
          </a:p>
          <a:p>
            <a:pPr lvl="1"/>
            <a:r>
              <a:rPr lang="en-US" dirty="0" err="1"/>
              <a:t>csh</a:t>
            </a:r>
            <a:r>
              <a:rPr lang="en-US" dirty="0"/>
              <a:t> </a:t>
            </a:r>
            <a:r>
              <a:rPr lang="en-US" dirty="0" err="1"/>
              <a:t>atm_download.csh</a:t>
            </a:r>
            <a:endParaRPr lang="en-US" dirty="0"/>
          </a:p>
          <a:p>
            <a:r>
              <a:rPr lang="en-US" dirty="0"/>
              <a:t>Your files should start downloading one-by-one.</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8A4B23D6-D00D-09DB-FB82-C4CF9C368368}"/>
              </a:ext>
            </a:extLst>
          </p:cNvPr>
          <p:cNvPicPr>
            <a:picLocks noChangeAspect="1"/>
          </p:cNvPicPr>
          <p:nvPr/>
        </p:nvPicPr>
        <p:blipFill>
          <a:blip r:embed="rId2"/>
          <a:stretch>
            <a:fillRect/>
          </a:stretch>
        </p:blipFill>
        <p:spPr>
          <a:xfrm>
            <a:off x="171450" y="4648947"/>
            <a:ext cx="11849100" cy="1781175"/>
          </a:xfrm>
          <a:prstGeom prst="rect">
            <a:avLst/>
          </a:prstGeom>
        </p:spPr>
      </p:pic>
      <p:sp>
        <p:nvSpPr>
          <p:cNvPr id="8" name="Title 1">
            <a:extLst>
              <a:ext uri="{FF2B5EF4-FFF2-40B4-BE49-F238E27FC236}">
                <a16:creationId xmlns:a16="http://schemas.microsoft.com/office/drawing/2014/main" id="{5345DC47-18F5-3ACC-7DE1-EC70A2EEEE7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Step 1: Attaining Atmospheric Data</a:t>
            </a:r>
          </a:p>
        </p:txBody>
      </p:sp>
    </p:spTree>
    <p:extLst>
      <p:ext uri="{BB962C8B-B14F-4D97-AF65-F5344CB8AC3E}">
        <p14:creationId xmlns:p14="http://schemas.microsoft.com/office/powerpoint/2010/main" val="11130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C4601-5785-2F21-62CE-8E30B4B6CCB2}"/>
              </a:ext>
            </a:extLst>
          </p:cNvPr>
          <p:cNvSpPr>
            <a:spLocks noGrp="1"/>
          </p:cNvSpPr>
          <p:nvPr>
            <p:ph idx="1"/>
          </p:nvPr>
        </p:nvSpPr>
        <p:spPr>
          <a:xfrm>
            <a:off x="838200" y="2593704"/>
            <a:ext cx="10515600" cy="4351338"/>
          </a:xfrm>
        </p:spPr>
        <p:txBody>
          <a:bodyPr>
            <a:normAutofit/>
          </a:bodyPr>
          <a:lstStyle/>
          <a:p>
            <a:r>
              <a:rPr lang="en-US" dirty="0"/>
              <a:t>If you have multiple pages worth of data (slide 8) you’ll need to create a script for each page’s data</a:t>
            </a:r>
          </a:p>
          <a:p>
            <a:r>
              <a:rPr lang="en-US" dirty="0"/>
              <a:t>Remember, this was just for the pressure level/atmospheric data.  You need to go through the </a:t>
            </a:r>
            <a:r>
              <a:rPr lang="en-US" i="1" dirty="0"/>
              <a:t>exact </a:t>
            </a:r>
            <a:r>
              <a:rPr lang="en-US" dirty="0"/>
              <a:t>same steps for the single-level/surface data.  </a:t>
            </a:r>
          </a:p>
          <a:p>
            <a:r>
              <a:rPr lang="en-US" dirty="0"/>
              <a:t>The surface data is available under the “ERA5 atmospheric surface analysis” </a:t>
            </a:r>
          </a:p>
          <a:p>
            <a:r>
              <a:rPr lang="en-US" dirty="0"/>
              <a:t>For the surface data, make sure you download it to</a:t>
            </a:r>
          </a:p>
          <a:p>
            <a:pPr lvl="1"/>
            <a:r>
              <a:rPr lang="en-US" dirty="0"/>
              <a:t>&lt;</a:t>
            </a:r>
            <a:r>
              <a:rPr lang="en-US" i="1" dirty="0"/>
              <a:t>path to your WPS</a:t>
            </a:r>
            <a:r>
              <a:rPr lang="en-US" dirty="0"/>
              <a:t>&gt;/</a:t>
            </a:r>
            <a:r>
              <a:rPr lang="en-US" dirty="0" err="1"/>
              <a:t>boundary_condition_data</a:t>
            </a:r>
            <a:r>
              <a:rPr lang="en-US" dirty="0"/>
              <a:t>/</a:t>
            </a:r>
            <a:r>
              <a:rPr lang="en-US" dirty="0" err="1"/>
              <a:t>sfc</a:t>
            </a:r>
            <a:endParaRPr lang="en-US" dirty="0"/>
          </a:p>
        </p:txBody>
      </p:sp>
      <p:pic>
        <p:nvPicPr>
          <p:cNvPr id="5" name="Picture 4">
            <a:extLst>
              <a:ext uri="{FF2B5EF4-FFF2-40B4-BE49-F238E27FC236}">
                <a16:creationId xmlns:a16="http://schemas.microsoft.com/office/drawing/2014/main" id="{347B09B7-4870-486C-DDCB-1C8E831E369D}"/>
              </a:ext>
            </a:extLst>
          </p:cNvPr>
          <p:cNvPicPr>
            <a:picLocks noChangeAspect="1"/>
          </p:cNvPicPr>
          <p:nvPr/>
        </p:nvPicPr>
        <p:blipFill>
          <a:blip r:embed="rId2"/>
          <a:stretch>
            <a:fillRect/>
          </a:stretch>
        </p:blipFill>
        <p:spPr>
          <a:xfrm>
            <a:off x="5889812" y="0"/>
            <a:ext cx="6302188" cy="2593704"/>
          </a:xfrm>
          <a:prstGeom prst="rect">
            <a:avLst/>
          </a:prstGeom>
        </p:spPr>
      </p:pic>
      <p:sp>
        <p:nvSpPr>
          <p:cNvPr id="8" name="Title 1">
            <a:extLst>
              <a:ext uri="{FF2B5EF4-FFF2-40B4-BE49-F238E27FC236}">
                <a16:creationId xmlns:a16="http://schemas.microsoft.com/office/drawing/2014/main" id="{0DD37B6D-F708-8A25-5555-D9F58032BDB4}"/>
              </a:ext>
            </a:extLst>
          </p:cNvPr>
          <p:cNvSpPr txBox="1">
            <a:spLocks/>
          </p:cNvSpPr>
          <p:nvPr/>
        </p:nvSpPr>
        <p:spPr>
          <a:xfrm>
            <a:off x="990600" y="517525"/>
            <a:ext cx="489921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Step 1: Attaining Surface Data</a:t>
            </a:r>
          </a:p>
        </p:txBody>
      </p:sp>
    </p:spTree>
    <p:extLst>
      <p:ext uri="{BB962C8B-B14F-4D97-AF65-F5344CB8AC3E}">
        <p14:creationId xmlns:p14="http://schemas.microsoft.com/office/powerpoint/2010/main" val="3099364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6D6A-4592-8C21-82E4-B36714EB9186}"/>
              </a:ext>
            </a:extLst>
          </p:cNvPr>
          <p:cNvSpPr>
            <a:spLocks noGrp="1"/>
          </p:cNvSpPr>
          <p:nvPr>
            <p:ph type="title"/>
          </p:nvPr>
        </p:nvSpPr>
        <p:spPr/>
        <p:txBody>
          <a:bodyPr/>
          <a:lstStyle/>
          <a:p>
            <a:r>
              <a:rPr lang="en-US" b="1" dirty="0"/>
              <a:t>Step 1: Attaining Surface Data</a:t>
            </a:r>
          </a:p>
        </p:txBody>
      </p:sp>
      <p:sp>
        <p:nvSpPr>
          <p:cNvPr id="3" name="Content Placeholder 2">
            <a:extLst>
              <a:ext uri="{FF2B5EF4-FFF2-40B4-BE49-F238E27FC236}">
                <a16:creationId xmlns:a16="http://schemas.microsoft.com/office/drawing/2014/main" id="{A70BB6A5-7010-CE53-F216-D63E751EC885}"/>
              </a:ext>
            </a:extLst>
          </p:cNvPr>
          <p:cNvSpPr>
            <a:spLocks noGrp="1"/>
          </p:cNvSpPr>
          <p:nvPr>
            <p:ph idx="1"/>
          </p:nvPr>
        </p:nvSpPr>
        <p:spPr>
          <a:xfrm>
            <a:off x="838200" y="1825625"/>
            <a:ext cx="5625353" cy="4351338"/>
          </a:xfrm>
        </p:spPr>
        <p:txBody>
          <a:bodyPr/>
          <a:lstStyle/>
          <a:p>
            <a:r>
              <a:rPr lang="en-US" dirty="0"/>
              <a:t>When selecting the parameters for the surface data, there will be many </a:t>
            </a:r>
            <a:r>
              <a:rPr lang="en-US" dirty="0" err="1"/>
              <a:t>many</a:t>
            </a:r>
            <a:r>
              <a:rPr lang="en-US" dirty="0"/>
              <a:t> more options.  Select them all.</a:t>
            </a:r>
          </a:p>
          <a:p>
            <a:r>
              <a:rPr lang="en-US" dirty="0"/>
              <a:t>If you see a yellow warning, it’s perfectly fine. Just ignore it and keep going.</a:t>
            </a:r>
          </a:p>
        </p:txBody>
      </p:sp>
      <p:pic>
        <p:nvPicPr>
          <p:cNvPr id="5" name="Picture 4">
            <a:extLst>
              <a:ext uri="{FF2B5EF4-FFF2-40B4-BE49-F238E27FC236}">
                <a16:creationId xmlns:a16="http://schemas.microsoft.com/office/drawing/2014/main" id="{1D854A7C-091B-8839-3C03-A559DFC55527}"/>
              </a:ext>
            </a:extLst>
          </p:cNvPr>
          <p:cNvPicPr>
            <a:picLocks noChangeAspect="1"/>
          </p:cNvPicPr>
          <p:nvPr/>
        </p:nvPicPr>
        <p:blipFill>
          <a:blip r:embed="rId2"/>
          <a:stretch>
            <a:fillRect/>
          </a:stretch>
        </p:blipFill>
        <p:spPr>
          <a:xfrm>
            <a:off x="7727415" y="0"/>
            <a:ext cx="4464585" cy="3473404"/>
          </a:xfrm>
          <a:prstGeom prst="rect">
            <a:avLst/>
          </a:prstGeom>
        </p:spPr>
      </p:pic>
      <p:pic>
        <p:nvPicPr>
          <p:cNvPr id="7" name="Picture 6">
            <a:extLst>
              <a:ext uri="{FF2B5EF4-FFF2-40B4-BE49-F238E27FC236}">
                <a16:creationId xmlns:a16="http://schemas.microsoft.com/office/drawing/2014/main" id="{4CA6949B-418D-FF1F-257A-24B44B6B6718}"/>
              </a:ext>
            </a:extLst>
          </p:cNvPr>
          <p:cNvPicPr>
            <a:picLocks noChangeAspect="1"/>
          </p:cNvPicPr>
          <p:nvPr/>
        </p:nvPicPr>
        <p:blipFill>
          <a:blip r:embed="rId3"/>
          <a:stretch>
            <a:fillRect/>
          </a:stretch>
        </p:blipFill>
        <p:spPr>
          <a:xfrm>
            <a:off x="7181087" y="3639671"/>
            <a:ext cx="5010913" cy="3218329"/>
          </a:xfrm>
          <a:prstGeom prst="rect">
            <a:avLst/>
          </a:prstGeom>
        </p:spPr>
      </p:pic>
    </p:spTree>
    <p:extLst>
      <p:ext uri="{BB962C8B-B14F-4D97-AF65-F5344CB8AC3E}">
        <p14:creationId xmlns:p14="http://schemas.microsoft.com/office/powerpoint/2010/main" val="654993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0D6E3-DF78-F705-19D0-B7EA9C5834E3}"/>
              </a:ext>
            </a:extLst>
          </p:cNvPr>
          <p:cNvSpPr>
            <a:spLocks noGrp="1"/>
          </p:cNvSpPr>
          <p:nvPr>
            <p:ph idx="1"/>
          </p:nvPr>
        </p:nvSpPr>
        <p:spPr/>
        <p:txBody>
          <a:bodyPr>
            <a:normAutofit fontScale="92500" lnSpcReduction="10000"/>
          </a:bodyPr>
          <a:lstStyle/>
          <a:p>
            <a:r>
              <a:rPr lang="en-US" dirty="0"/>
              <a:t>Under the data access tab, scroll down to the “ERA5 atmospheric invariant fields [GRIB1]”</a:t>
            </a:r>
          </a:p>
          <a:p>
            <a:endParaRPr lang="en-US" dirty="0"/>
          </a:p>
          <a:p>
            <a:endParaRPr lang="en-US" dirty="0"/>
          </a:p>
          <a:p>
            <a:r>
              <a:rPr lang="en-US" dirty="0"/>
              <a:t>Click the “Web File Listing”</a:t>
            </a:r>
          </a:p>
          <a:p>
            <a:r>
              <a:rPr lang="en-US" dirty="0"/>
              <a:t>Click the “LINK” under the “Complete File List”</a:t>
            </a:r>
          </a:p>
          <a:p>
            <a:r>
              <a:rPr lang="en-US" dirty="0"/>
              <a:t>This will pull up 14 files. These are the ERA5 invariant files.  You only need 1 of them. The land-sea mask.</a:t>
            </a:r>
          </a:p>
          <a:p>
            <a:r>
              <a:rPr lang="en-US" dirty="0"/>
              <a:t>It should be file number 13, but double check that it matches</a:t>
            </a:r>
          </a:p>
          <a:p>
            <a:pPr lvl="1"/>
            <a:r>
              <a:rPr lang="en-US" dirty="0">
                <a:effectLst/>
              </a:rPr>
              <a:t>e5.oper.invariant.128_172_lsm.ll025sc.1979010100_1979010100.grb</a:t>
            </a:r>
            <a:endParaRPr lang="en-US" dirty="0"/>
          </a:p>
          <a:p>
            <a:endParaRPr lang="en-US" dirty="0"/>
          </a:p>
        </p:txBody>
      </p:sp>
      <p:pic>
        <p:nvPicPr>
          <p:cNvPr id="5" name="Picture 4">
            <a:extLst>
              <a:ext uri="{FF2B5EF4-FFF2-40B4-BE49-F238E27FC236}">
                <a16:creationId xmlns:a16="http://schemas.microsoft.com/office/drawing/2014/main" id="{A83787FF-06A9-616F-BDC3-A9C0E5EFE529}"/>
              </a:ext>
            </a:extLst>
          </p:cNvPr>
          <p:cNvPicPr>
            <a:picLocks noChangeAspect="1"/>
          </p:cNvPicPr>
          <p:nvPr/>
        </p:nvPicPr>
        <p:blipFill>
          <a:blip r:embed="rId2"/>
          <a:stretch>
            <a:fillRect/>
          </a:stretch>
        </p:blipFill>
        <p:spPr>
          <a:xfrm>
            <a:off x="838200" y="2609850"/>
            <a:ext cx="11191875" cy="819150"/>
          </a:xfrm>
          <a:prstGeom prst="rect">
            <a:avLst/>
          </a:prstGeom>
        </p:spPr>
      </p:pic>
      <p:sp>
        <p:nvSpPr>
          <p:cNvPr id="10" name="Title 1">
            <a:extLst>
              <a:ext uri="{FF2B5EF4-FFF2-40B4-BE49-F238E27FC236}">
                <a16:creationId xmlns:a16="http://schemas.microsoft.com/office/drawing/2014/main" id="{E0D4C52B-37A6-6DFF-DA4E-1CD0D0084AD8}"/>
              </a:ext>
            </a:extLst>
          </p:cNvPr>
          <p:cNvSpPr>
            <a:spLocks noGrp="1"/>
          </p:cNvSpPr>
          <p:nvPr>
            <p:ph type="title"/>
          </p:nvPr>
        </p:nvSpPr>
        <p:spPr>
          <a:xfrm>
            <a:off x="838200" y="365125"/>
            <a:ext cx="10515600" cy="1325563"/>
          </a:xfrm>
        </p:spPr>
        <p:txBody>
          <a:bodyPr/>
          <a:lstStyle/>
          <a:p>
            <a:r>
              <a:rPr lang="en-US" b="1" dirty="0"/>
              <a:t>Step 1: Attaining Invariant Data</a:t>
            </a:r>
          </a:p>
        </p:txBody>
      </p:sp>
    </p:spTree>
    <p:extLst>
      <p:ext uri="{BB962C8B-B14F-4D97-AF65-F5344CB8AC3E}">
        <p14:creationId xmlns:p14="http://schemas.microsoft.com/office/powerpoint/2010/main" val="1233934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BB69-E159-EB82-6B81-B929981ADEDA}"/>
              </a:ext>
            </a:extLst>
          </p:cNvPr>
          <p:cNvSpPr>
            <a:spLocks noGrp="1"/>
          </p:cNvSpPr>
          <p:nvPr>
            <p:ph type="title"/>
          </p:nvPr>
        </p:nvSpPr>
        <p:spPr/>
        <p:txBody>
          <a:bodyPr/>
          <a:lstStyle/>
          <a:p>
            <a:r>
              <a:rPr lang="en-US" b="1" dirty="0"/>
              <a:t>Step 1: Attaining Invariant Data</a:t>
            </a:r>
          </a:p>
        </p:txBody>
      </p:sp>
      <p:sp>
        <p:nvSpPr>
          <p:cNvPr id="3" name="Content Placeholder 2">
            <a:extLst>
              <a:ext uri="{FF2B5EF4-FFF2-40B4-BE49-F238E27FC236}">
                <a16:creationId xmlns:a16="http://schemas.microsoft.com/office/drawing/2014/main" id="{BF0910F2-4689-F2B1-1A13-3BF9F4C66BCD}"/>
              </a:ext>
            </a:extLst>
          </p:cNvPr>
          <p:cNvSpPr>
            <a:spLocks noGrp="1"/>
          </p:cNvSpPr>
          <p:nvPr>
            <p:ph idx="1"/>
          </p:nvPr>
        </p:nvSpPr>
        <p:spPr/>
        <p:txBody>
          <a:bodyPr/>
          <a:lstStyle/>
          <a:p>
            <a:r>
              <a:rPr lang="en-US" dirty="0"/>
              <a:t>Download the “</a:t>
            </a:r>
            <a:r>
              <a:rPr lang="en-US" sz="2400" dirty="0">
                <a:effectLst/>
              </a:rPr>
              <a:t>e5.oper.invariant.128_172_lsm.ll025sc.1979010100_1979010100.grb</a:t>
            </a:r>
            <a:r>
              <a:rPr lang="en-US" dirty="0">
                <a:effectLst/>
              </a:rPr>
              <a:t>” file.</a:t>
            </a:r>
          </a:p>
          <a:p>
            <a:r>
              <a:rPr lang="en-US" dirty="0"/>
              <a:t>U</a:t>
            </a:r>
            <a:r>
              <a:rPr lang="en-US" dirty="0">
                <a:effectLst/>
              </a:rPr>
              <a:t>pload it via WinSCP or </a:t>
            </a:r>
            <a:r>
              <a:rPr lang="en-US" dirty="0" err="1"/>
              <a:t>F</a:t>
            </a:r>
            <a:r>
              <a:rPr lang="en-US" dirty="0" err="1">
                <a:effectLst/>
              </a:rPr>
              <a:t>ilezilla</a:t>
            </a:r>
            <a:r>
              <a:rPr lang="en-US" dirty="0">
                <a:effectLst/>
              </a:rPr>
              <a:t> to the “&lt;</a:t>
            </a:r>
            <a:r>
              <a:rPr lang="en-US" i="1" dirty="0">
                <a:effectLst/>
              </a:rPr>
              <a:t>path to your WPS&gt;</a:t>
            </a:r>
            <a:r>
              <a:rPr lang="en-US" dirty="0">
                <a:effectLst/>
              </a:rPr>
              <a:t>/</a:t>
            </a:r>
            <a:r>
              <a:rPr lang="en-US" dirty="0" err="1">
                <a:effectLst/>
              </a:rPr>
              <a:t>boundary_condition_data</a:t>
            </a:r>
            <a:r>
              <a:rPr lang="en-US" dirty="0">
                <a:effectLst/>
              </a:rPr>
              <a:t>/inv” directory.</a:t>
            </a:r>
          </a:p>
          <a:p>
            <a:endParaRPr lang="en-US" dirty="0"/>
          </a:p>
        </p:txBody>
      </p:sp>
      <p:pic>
        <p:nvPicPr>
          <p:cNvPr id="5" name="Picture 4">
            <a:extLst>
              <a:ext uri="{FF2B5EF4-FFF2-40B4-BE49-F238E27FC236}">
                <a16:creationId xmlns:a16="http://schemas.microsoft.com/office/drawing/2014/main" id="{BC1B5DA2-FE98-CF1C-EFFB-4401DB127D63}"/>
              </a:ext>
            </a:extLst>
          </p:cNvPr>
          <p:cNvPicPr>
            <a:picLocks noChangeAspect="1"/>
          </p:cNvPicPr>
          <p:nvPr/>
        </p:nvPicPr>
        <p:blipFill>
          <a:blip r:embed="rId3"/>
          <a:stretch>
            <a:fillRect/>
          </a:stretch>
        </p:blipFill>
        <p:spPr>
          <a:xfrm>
            <a:off x="1439115" y="4001294"/>
            <a:ext cx="5172075" cy="1343025"/>
          </a:xfrm>
          <a:prstGeom prst="rect">
            <a:avLst/>
          </a:prstGeom>
        </p:spPr>
      </p:pic>
    </p:spTree>
    <p:extLst>
      <p:ext uri="{BB962C8B-B14F-4D97-AF65-F5344CB8AC3E}">
        <p14:creationId xmlns:p14="http://schemas.microsoft.com/office/powerpoint/2010/main" val="371201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2C34-E904-17E5-CC59-2815EFC48F63}"/>
              </a:ext>
            </a:extLst>
          </p:cNvPr>
          <p:cNvSpPr>
            <a:spLocks noGrp="1"/>
          </p:cNvSpPr>
          <p:nvPr>
            <p:ph type="ctrTitle"/>
          </p:nvPr>
        </p:nvSpPr>
        <p:spPr/>
        <p:txBody>
          <a:bodyPr/>
          <a:lstStyle/>
          <a:p>
            <a:r>
              <a:rPr lang="en-US" dirty="0"/>
              <a:t>Step 2: WPS</a:t>
            </a:r>
          </a:p>
        </p:txBody>
      </p:sp>
    </p:spTree>
    <p:extLst>
      <p:ext uri="{BB962C8B-B14F-4D97-AF65-F5344CB8AC3E}">
        <p14:creationId xmlns:p14="http://schemas.microsoft.com/office/powerpoint/2010/main" val="3873076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09F7B-EAA9-1F56-60C1-21F39237ABEF}"/>
              </a:ext>
            </a:extLst>
          </p:cNvPr>
          <p:cNvSpPr>
            <a:spLocks noGrp="1"/>
          </p:cNvSpPr>
          <p:nvPr>
            <p:ph type="title"/>
          </p:nvPr>
        </p:nvSpPr>
        <p:spPr/>
        <p:txBody>
          <a:bodyPr/>
          <a:lstStyle/>
          <a:p>
            <a:r>
              <a:rPr lang="en-US" b="1" dirty="0"/>
              <a:t>Step 2: WPS Geogrid </a:t>
            </a:r>
          </a:p>
        </p:txBody>
      </p:sp>
      <p:sp>
        <p:nvSpPr>
          <p:cNvPr id="3" name="Content Placeholder 2">
            <a:extLst>
              <a:ext uri="{FF2B5EF4-FFF2-40B4-BE49-F238E27FC236}">
                <a16:creationId xmlns:a16="http://schemas.microsoft.com/office/drawing/2014/main" id="{4CCD1D57-062B-0C20-106B-DFEC81B2BB27}"/>
              </a:ext>
            </a:extLst>
          </p:cNvPr>
          <p:cNvSpPr>
            <a:spLocks noGrp="1"/>
          </p:cNvSpPr>
          <p:nvPr>
            <p:ph idx="1"/>
          </p:nvPr>
        </p:nvSpPr>
        <p:spPr/>
        <p:txBody>
          <a:bodyPr>
            <a:normAutofit/>
          </a:bodyPr>
          <a:lstStyle/>
          <a:p>
            <a:r>
              <a:rPr lang="en-US" sz="2400" dirty="0"/>
              <a:t>Remove any “GRIBFILEs”, “</a:t>
            </a:r>
            <a:r>
              <a:rPr lang="en-US" sz="2400" dirty="0" err="1"/>
              <a:t>met_ems</a:t>
            </a:r>
            <a:r>
              <a:rPr lang="en-US" sz="2400" dirty="0"/>
              <a:t>”, “</a:t>
            </a:r>
            <a:r>
              <a:rPr lang="en-US" sz="2400" dirty="0" err="1"/>
              <a:t>Vtable</a:t>
            </a:r>
            <a:r>
              <a:rPr lang="en-US" sz="2400" dirty="0"/>
              <a:t>”, “</a:t>
            </a:r>
            <a:r>
              <a:rPr lang="en-US" sz="2400" dirty="0" err="1"/>
              <a:t>geo_ems</a:t>
            </a:r>
            <a:r>
              <a:rPr lang="en-US" sz="2400" dirty="0"/>
              <a:t>” from your WPS directory</a:t>
            </a:r>
          </a:p>
          <a:p>
            <a:endParaRPr lang="en-US" sz="2400" dirty="0"/>
          </a:p>
          <a:p>
            <a:r>
              <a:rPr lang="en-US" sz="2400" dirty="0"/>
              <a:t>Open your </a:t>
            </a:r>
            <a:r>
              <a:rPr lang="en-US" sz="2400" dirty="0" err="1"/>
              <a:t>namelist.wps</a:t>
            </a:r>
            <a:r>
              <a:rPr lang="en-US" sz="2400" dirty="0"/>
              <a:t> generated with the </a:t>
            </a:r>
            <a:r>
              <a:rPr lang="en-US" sz="2400" dirty="0" err="1"/>
              <a:t>WRFDomain</a:t>
            </a:r>
            <a:r>
              <a:rPr lang="en-US" sz="2400" dirty="0"/>
              <a:t> Wizard</a:t>
            </a:r>
          </a:p>
          <a:p>
            <a:pPr lvl="1"/>
            <a:r>
              <a:rPr lang="en-US" sz="2000" dirty="0"/>
              <a:t>You’ll likely want to remove the following lines from the </a:t>
            </a:r>
            <a:r>
              <a:rPr lang="en-US" sz="2000" dirty="0" err="1"/>
              <a:t>namelist.wps</a:t>
            </a:r>
            <a:endParaRPr lang="en-US" sz="2000" dirty="0"/>
          </a:p>
          <a:p>
            <a:pPr lvl="1"/>
            <a:r>
              <a:rPr lang="en-US" sz="2000" dirty="0" err="1"/>
              <a:t>opt_output_from_geogrid_path</a:t>
            </a:r>
            <a:endParaRPr lang="en-US" sz="2000" dirty="0"/>
          </a:p>
          <a:p>
            <a:pPr lvl="1"/>
            <a:r>
              <a:rPr lang="en-US" sz="2000" dirty="0" err="1"/>
              <a:t>opt_geogrid_tbl_path</a:t>
            </a:r>
            <a:endParaRPr lang="en-US" sz="2000" dirty="0"/>
          </a:p>
          <a:p>
            <a:pPr lvl="1"/>
            <a:r>
              <a:rPr lang="en-US" sz="2000" dirty="0" err="1"/>
              <a:t>opt_output_from</a:t>
            </a:r>
            <a:r>
              <a:rPr lang="en-US" sz="2000" dirty="0"/>
              <a:t> </a:t>
            </a:r>
            <a:r>
              <a:rPr lang="en-US" sz="2000" dirty="0" err="1"/>
              <a:t>metgrid_path</a:t>
            </a:r>
            <a:endParaRPr lang="en-US" sz="2000" dirty="0"/>
          </a:p>
          <a:p>
            <a:pPr lvl="1"/>
            <a:r>
              <a:rPr lang="en-US" sz="2000" dirty="0" err="1"/>
              <a:t>opt_metgrid_tbl_path</a:t>
            </a:r>
            <a:endParaRPr lang="en-US" sz="2000" dirty="0"/>
          </a:p>
          <a:p>
            <a:pPr lvl="1"/>
            <a:r>
              <a:rPr lang="en-US" sz="2000" dirty="0"/>
              <a:t>If curious, what each of these does is in the slide notes</a:t>
            </a:r>
          </a:p>
        </p:txBody>
      </p:sp>
    </p:spTree>
    <p:extLst>
      <p:ext uri="{BB962C8B-B14F-4D97-AF65-F5344CB8AC3E}">
        <p14:creationId xmlns:p14="http://schemas.microsoft.com/office/powerpoint/2010/main" val="2519939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377D3-4FC2-5FFB-70D7-9CE58904F35E}"/>
              </a:ext>
            </a:extLst>
          </p:cNvPr>
          <p:cNvSpPr>
            <a:spLocks noGrp="1"/>
          </p:cNvSpPr>
          <p:nvPr>
            <p:ph type="title"/>
          </p:nvPr>
        </p:nvSpPr>
        <p:spPr/>
        <p:txBody>
          <a:bodyPr/>
          <a:lstStyle/>
          <a:p>
            <a:r>
              <a:rPr lang="en-US" b="1" dirty="0"/>
              <a:t>ERA5</a:t>
            </a:r>
          </a:p>
        </p:txBody>
      </p:sp>
      <p:sp>
        <p:nvSpPr>
          <p:cNvPr id="3" name="Content Placeholder 2">
            <a:extLst>
              <a:ext uri="{FF2B5EF4-FFF2-40B4-BE49-F238E27FC236}">
                <a16:creationId xmlns:a16="http://schemas.microsoft.com/office/drawing/2014/main" id="{C7AC57C7-D522-BFB9-7B20-46009291AFE7}"/>
              </a:ext>
            </a:extLst>
          </p:cNvPr>
          <p:cNvSpPr>
            <a:spLocks noGrp="1"/>
          </p:cNvSpPr>
          <p:nvPr>
            <p:ph idx="1"/>
          </p:nvPr>
        </p:nvSpPr>
        <p:spPr>
          <a:xfrm>
            <a:off x="838200" y="1825625"/>
            <a:ext cx="6634656" cy="4351338"/>
          </a:xfrm>
        </p:spPr>
        <p:txBody>
          <a:bodyPr/>
          <a:lstStyle/>
          <a:p>
            <a:r>
              <a:rPr lang="en-US" dirty="0"/>
              <a:t>Fifth-generation global ECMWF atmospheric reanalysis data.</a:t>
            </a:r>
          </a:p>
          <a:p>
            <a:r>
              <a:rPr lang="en-US" dirty="0"/>
              <a:t>Available from 1940-present.</a:t>
            </a:r>
          </a:p>
          <a:p>
            <a:r>
              <a:rPr lang="en-US" dirty="0"/>
              <a:t>Requires single-level data (surface data).</a:t>
            </a:r>
          </a:p>
          <a:p>
            <a:r>
              <a:rPr lang="en-US" dirty="0"/>
              <a:t>Requires pressure level data (atmospheric data).</a:t>
            </a:r>
          </a:p>
          <a:p>
            <a:r>
              <a:rPr lang="en-US" dirty="0"/>
              <a:t>Requires Invariant data (static/unchanging data).</a:t>
            </a:r>
          </a:p>
        </p:txBody>
      </p:sp>
      <p:pic>
        <p:nvPicPr>
          <p:cNvPr id="5" name="Picture 4" descr="A map of the world&#10;&#10;Description automatically generated">
            <a:extLst>
              <a:ext uri="{FF2B5EF4-FFF2-40B4-BE49-F238E27FC236}">
                <a16:creationId xmlns:a16="http://schemas.microsoft.com/office/drawing/2014/main" id="{0E5F9B51-2D85-5DA0-9DDD-E68F9D3C3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0551" y="218609"/>
            <a:ext cx="5830016" cy="2944158"/>
          </a:xfrm>
          <a:prstGeom prst="rect">
            <a:avLst/>
          </a:prstGeom>
        </p:spPr>
      </p:pic>
    </p:spTree>
    <p:extLst>
      <p:ext uri="{BB962C8B-B14F-4D97-AF65-F5344CB8AC3E}">
        <p14:creationId xmlns:p14="http://schemas.microsoft.com/office/powerpoint/2010/main" val="3191099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09F7B-EAA9-1F56-60C1-21F39237ABEF}"/>
              </a:ext>
            </a:extLst>
          </p:cNvPr>
          <p:cNvSpPr>
            <a:spLocks noGrp="1"/>
          </p:cNvSpPr>
          <p:nvPr>
            <p:ph type="title"/>
          </p:nvPr>
        </p:nvSpPr>
        <p:spPr/>
        <p:txBody>
          <a:bodyPr/>
          <a:lstStyle/>
          <a:p>
            <a:r>
              <a:rPr lang="en-US" b="1" dirty="0"/>
              <a:t>Step 2: WPS Geogrid </a:t>
            </a:r>
          </a:p>
        </p:txBody>
      </p:sp>
      <p:sp>
        <p:nvSpPr>
          <p:cNvPr id="3" name="Content Placeholder 2">
            <a:extLst>
              <a:ext uri="{FF2B5EF4-FFF2-40B4-BE49-F238E27FC236}">
                <a16:creationId xmlns:a16="http://schemas.microsoft.com/office/drawing/2014/main" id="{4CCD1D57-062B-0C20-106B-DFEC81B2BB27}"/>
              </a:ext>
            </a:extLst>
          </p:cNvPr>
          <p:cNvSpPr>
            <a:spLocks noGrp="1"/>
          </p:cNvSpPr>
          <p:nvPr>
            <p:ph idx="1"/>
          </p:nvPr>
        </p:nvSpPr>
        <p:spPr/>
        <p:txBody>
          <a:bodyPr>
            <a:normAutofit/>
          </a:bodyPr>
          <a:lstStyle/>
          <a:p>
            <a:r>
              <a:rPr lang="en-US" sz="2400" dirty="0"/>
              <a:t>Open </a:t>
            </a:r>
            <a:r>
              <a:rPr lang="en-US" sz="2400" dirty="0" err="1"/>
              <a:t>namelist.wps</a:t>
            </a:r>
            <a:r>
              <a:rPr lang="en-US" sz="2400" dirty="0"/>
              <a:t> with nano</a:t>
            </a:r>
          </a:p>
          <a:p>
            <a:r>
              <a:rPr lang="en-US" sz="2400" dirty="0"/>
              <a:t>Set your dates in the “&amp;share” section.</a:t>
            </a:r>
          </a:p>
          <a:p>
            <a:pPr lvl="1"/>
            <a:r>
              <a:rPr lang="en-US" sz="2000" dirty="0"/>
              <a:t>In my case, I’m just running a simple 18-hour simulation</a:t>
            </a:r>
          </a:p>
          <a:p>
            <a:r>
              <a:rPr lang="en-US" sz="2400" dirty="0"/>
              <a:t>Make sure your “</a:t>
            </a:r>
            <a:r>
              <a:rPr lang="en-US" sz="2400" dirty="0" err="1"/>
              <a:t>geog_data_path</a:t>
            </a:r>
            <a:r>
              <a:rPr lang="en-US" sz="2400" dirty="0"/>
              <a:t>” is set properly</a:t>
            </a:r>
          </a:p>
          <a:p>
            <a:r>
              <a:rPr lang="en-US" sz="2400" dirty="0"/>
              <a:t>Close and save your </a:t>
            </a:r>
            <a:r>
              <a:rPr lang="en-US" sz="2400" dirty="0" err="1"/>
              <a:t>namelist.wps</a:t>
            </a:r>
            <a:endParaRPr lang="en-US" sz="2400" dirty="0"/>
          </a:p>
          <a:p>
            <a:r>
              <a:rPr lang="en-US" sz="2400" dirty="0"/>
              <a:t>Run geogrid </a:t>
            </a:r>
          </a:p>
          <a:p>
            <a:pPr lvl="1"/>
            <a:r>
              <a:rPr lang="en-US" sz="2000" dirty="0"/>
              <a:t>./geogrid.exe</a:t>
            </a:r>
          </a:p>
          <a:p>
            <a:r>
              <a:rPr lang="en-US" sz="2400" dirty="0"/>
              <a:t>If successful you should receive a message and a “geo_em.d01.nc” in the WPS directory</a:t>
            </a:r>
          </a:p>
        </p:txBody>
      </p:sp>
      <p:pic>
        <p:nvPicPr>
          <p:cNvPr id="5" name="Picture 4">
            <a:extLst>
              <a:ext uri="{FF2B5EF4-FFF2-40B4-BE49-F238E27FC236}">
                <a16:creationId xmlns:a16="http://schemas.microsoft.com/office/drawing/2014/main" id="{8D706983-B77D-9319-F518-4E1F25E52005}"/>
              </a:ext>
            </a:extLst>
          </p:cNvPr>
          <p:cNvPicPr>
            <a:picLocks noChangeAspect="1"/>
          </p:cNvPicPr>
          <p:nvPr/>
        </p:nvPicPr>
        <p:blipFill>
          <a:blip r:embed="rId2"/>
          <a:stretch>
            <a:fillRect/>
          </a:stretch>
        </p:blipFill>
        <p:spPr>
          <a:xfrm>
            <a:off x="8353425" y="1690688"/>
            <a:ext cx="3000375" cy="1552575"/>
          </a:xfrm>
          <a:prstGeom prst="rect">
            <a:avLst/>
          </a:prstGeom>
        </p:spPr>
      </p:pic>
      <p:pic>
        <p:nvPicPr>
          <p:cNvPr id="7" name="Picture 6">
            <a:extLst>
              <a:ext uri="{FF2B5EF4-FFF2-40B4-BE49-F238E27FC236}">
                <a16:creationId xmlns:a16="http://schemas.microsoft.com/office/drawing/2014/main" id="{B9B1C506-3E62-0D43-C430-15F56FB554D5}"/>
              </a:ext>
            </a:extLst>
          </p:cNvPr>
          <p:cNvPicPr>
            <a:picLocks noChangeAspect="1"/>
          </p:cNvPicPr>
          <p:nvPr/>
        </p:nvPicPr>
        <p:blipFill>
          <a:blip r:embed="rId3"/>
          <a:stretch>
            <a:fillRect/>
          </a:stretch>
        </p:blipFill>
        <p:spPr>
          <a:xfrm>
            <a:off x="3793146" y="5594960"/>
            <a:ext cx="6833616" cy="1281694"/>
          </a:xfrm>
          <a:prstGeom prst="rect">
            <a:avLst/>
          </a:prstGeom>
        </p:spPr>
      </p:pic>
    </p:spTree>
    <p:extLst>
      <p:ext uri="{BB962C8B-B14F-4D97-AF65-F5344CB8AC3E}">
        <p14:creationId xmlns:p14="http://schemas.microsoft.com/office/powerpoint/2010/main" val="317888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365C-FBEF-AABE-9DDC-66F7B03ABA21}"/>
              </a:ext>
            </a:extLst>
          </p:cNvPr>
          <p:cNvSpPr>
            <a:spLocks noGrp="1"/>
          </p:cNvSpPr>
          <p:nvPr>
            <p:ph type="title"/>
          </p:nvPr>
        </p:nvSpPr>
        <p:spPr/>
        <p:txBody>
          <a:bodyPr/>
          <a:lstStyle/>
          <a:p>
            <a:r>
              <a:rPr lang="en-US" b="1" dirty="0"/>
              <a:t>Step 2: WPS </a:t>
            </a:r>
            <a:r>
              <a:rPr lang="en-US" b="1" dirty="0" err="1"/>
              <a:t>Ungrib</a:t>
            </a:r>
            <a:r>
              <a:rPr lang="en-US" b="1" dirty="0"/>
              <a:t> atm </a:t>
            </a:r>
          </a:p>
        </p:txBody>
      </p:sp>
      <p:sp>
        <p:nvSpPr>
          <p:cNvPr id="3" name="Content Placeholder 2">
            <a:extLst>
              <a:ext uri="{FF2B5EF4-FFF2-40B4-BE49-F238E27FC236}">
                <a16:creationId xmlns:a16="http://schemas.microsoft.com/office/drawing/2014/main" id="{A0A594EE-A0F9-7B54-C8EB-BCE078373C04}"/>
              </a:ext>
            </a:extLst>
          </p:cNvPr>
          <p:cNvSpPr>
            <a:spLocks noGrp="1"/>
          </p:cNvSpPr>
          <p:nvPr>
            <p:ph idx="1"/>
          </p:nvPr>
        </p:nvSpPr>
        <p:spPr/>
        <p:txBody>
          <a:bodyPr/>
          <a:lstStyle/>
          <a:p>
            <a:r>
              <a:rPr lang="en-US" dirty="0"/>
              <a:t>You’ll need to run ungrib.exe for each dataset you downloaded </a:t>
            </a:r>
          </a:p>
          <a:p>
            <a:pPr lvl="1"/>
            <a:r>
              <a:rPr lang="en-US" dirty="0"/>
              <a:t>atm, </a:t>
            </a:r>
            <a:r>
              <a:rPr lang="en-US" dirty="0" err="1"/>
              <a:t>sfc</a:t>
            </a:r>
            <a:r>
              <a:rPr lang="en-US" dirty="0"/>
              <a:t>, and inv</a:t>
            </a:r>
          </a:p>
          <a:p>
            <a:pPr lvl="1"/>
            <a:r>
              <a:rPr lang="en-US" dirty="0"/>
              <a:t>We’ll start with the atmospheric data first.</a:t>
            </a:r>
          </a:p>
          <a:p>
            <a:pPr lvl="1"/>
            <a:endParaRPr lang="en-US" dirty="0"/>
          </a:p>
          <a:p>
            <a:r>
              <a:rPr lang="en-US" dirty="0"/>
              <a:t>Open </a:t>
            </a:r>
            <a:r>
              <a:rPr lang="en-US" dirty="0" err="1"/>
              <a:t>namelist.wps</a:t>
            </a:r>
            <a:r>
              <a:rPr lang="en-US" dirty="0"/>
              <a:t> with nano </a:t>
            </a:r>
          </a:p>
          <a:p>
            <a:pPr lvl="1"/>
            <a:r>
              <a:rPr lang="en-US" dirty="0"/>
              <a:t>look at the “&amp;</a:t>
            </a:r>
            <a:r>
              <a:rPr lang="en-US" dirty="0" err="1"/>
              <a:t>ungrib</a:t>
            </a:r>
            <a:r>
              <a:rPr lang="en-US" dirty="0"/>
              <a:t>” section.</a:t>
            </a:r>
          </a:p>
          <a:p>
            <a:pPr lvl="1"/>
            <a:r>
              <a:rPr lang="en-US" dirty="0"/>
              <a:t>Set the “prefix= ” option to “ATM”</a:t>
            </a:r>
          </a:p>
          <a:p>
            <a:pPr lvl="2"/>
            <a:r>
              <a:rPr lang="en-US" dirty="0"/>
              <a:t>This dictates what the </a:t>
            </a:r>
            <a:r>
              <a:rPr lang="en-US" dirty="0" err="1"/>
              <a:t>ungribbed</a:t>
            </a:r>
            <a:r>
              <a:rPr lang="en-US" dirty="0"/>
              <a:t> output file will be named.</a:t>
            </a:r>
          </a:p>
          <a:p>
            <a:pPr lvl="1"/>
            <a:r>
              <a:rPr lang="en-US" dirty="0"/>
              <a:t>Close and save the </a:t>
            </a:r>
            <a:r>
              <a:rPr lang="en-US" dirty="0" err="1"/>
              <a:t>namelist.wps</a:t>
            </a:r>
            <a:r>
              <a:rPr lang="en-US" dirty="0"/>
              <a:t> </a:t>
            </a:r>
          </a:p>
        </p:txBody>
      </p:sp>
      <p:pic>
        <p:nvPicPr>
          <p:cNvPr id="5" name="Picture 4">
            <a:extLst>
              <a:ext uri="{FF2B5EF4-FFF2-40B4-BE49-F238E27FC236}">
                <a16:creationId xmlns:a16="http://schemas.microsoft.com/office/drawing/2014/main" id="{B1C83DCF-DD4B-5E4C-4E03-5383F89FF5BD}"/>
              </a:ext>
            </a:extLst>
          </p:cNvPr>
          <p:cNvPicPr>
            <a:picLocks noChangeAspect="1"/>
          </p:cNvPicPr>
          <p:nvPr/>
        </p:nvPicPr>
        <p:blipFill>
          <a:blip r:embed="rId3"/>
          <a:stretch>
            <a:fillRect/>
          </a:stretch>
        </p:blipFill>
        <p:spPr>
          <a:xfrm>
            <a:off x="9134475" y="4089586"/>
            <a:ext cx="2219325" cy="809625"/>
          </a:xfrm>
          <a:prstGeom prst="rect">
            <a:avLst/>
          </a:prstGeom>
        </p:spPr>
      </p:pic>
    </p:spTree>
    <p:extLst>
      <p:ext uri="{BB962C8B-B14F-4D97-AF65-F5344CB8AC3E}">
        <p14:creationId xmlns:p14="http://schemas.microsoft.com/office/powerpoint/2010/main" val="3542871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FCC28-FDC3-0877-9A78-0B18FCF3A173}"/>
              </a:ext>
            </a:extLst>
          </p:cNvPr>
          <p:cNvSpPr>
            <a:spLocks noGrp="1"/>
          </p:cNvSpPr>
          <p:nvPr>
            <p:ph idx="1"/>
          </p:nvPr>
        </p:nvSpPr>
        <p:spPr>
          <a:xfrm>
            <a:off x="838200" y="1856956"/>
            <a:ext cx="10515600" cy="4351338"/>
          </a:xfrm>
        </p:spPr>
        <p:txBody>
          <a:bodyPr/>
          <a:lstStyle/>
          <a:p>
            <a:r>
              <a:rPr lang="en-US" dirty="0"/>
              <a:t>While within the WPS directory, use the following command to link the atmospheric data as GRIBFILEs for </a:t>
            </a:r>
            <a:r>
              <a:rPr lang="en-US" dirty="0" err="1"/>
              <a:t>ungrib</a:t>
            </a:r>
            <a:r>
              <a:rPr lang="en-US" dirty="0"/>
              <a:t> to read</a:t>
            </a:r>
          </a:p>
          <a:p>
            <a:pPr lvl="1"/>
            <a:r>
              <a:rPr lang="en-US" dirty="0"/>
              <a:t>./</a:t>
            </a:r>
            <a:r>
              <a:rPr lang="en-US" dirty="0" err="1"/>
              <a:t>link_grib.csh</a:t>
            </a:r>
            <a:r>
              <a:rPr lang="en-US" dirty="0"/>
              <a:t> ./</a:t>
            </a:r>
            <a:r>
              <a:rPr lang="en-US" dirty="0" err="1"/>
              <a:t>boundary_condition_data</a:t>
            </a:r>
            <a:r>
              <a:rPr lang="en-US" dirty="0"/>
              <a:t>/atm/e5* .</a:t>
            </a:r>
          </a:p>
          <a:p>
            <a:pPr lvl="1"/>
            <a:r>
              <a:rPr lang="en-US" dirty="0"/>
              <a:t>Type “ls” to make sure all your atm files are linked correctly as GRIBFILEs</a:t>
            </a:r>
          </a:p>
        </p:txBody>
      </p:sp>
      <p:pic>
        <p:nvPicPr>
          <p:cNvPr id="9" name="Picture 8">
            <a:extLst>
              <a:ext uri="{FF2B5EF4-FFF2-40B4-BE49-F238E27FC236}">
                <a16:creationId xmlns:a16="http://schemas.microsoft.com/office/drawing/2014/main" id="{895A1671-C9A7-1A43-CA95-911CE435A4A6}"/>
              </a:ext>
            </a:extLst>
          </p:cNvPr>
          <p:cNvPicPr>
            <a:picLocks noChangeAspect="1"/>
          </p:cNvPicPr>
          <p:nvPr/>
        </p:nvPicPr>
        <p:blipFill>
          <a:blip r:embed="rId2"/>
          <a:stretch>
            <a:fillRect/>
          </a:stretch>
        </p:blipFill>
        <p:spPr>
          <a:xfrm>
            <a:off x="0" y="4032625"/>
            <a:ext cx="12192000" cy="1443875"/>
          </a:xfrm>
          <a:prstGeom prst="rect">
            <a:avLst/>
          </a:prstGeom>
        </p:spPr>
      </p:pic>
      <p:sp>
        <p:nvSpPr>
          <p:cNvPr id="12" name="Title 1">
            <a:extLst>
              <a:ext uri="{FF2B5EF4-FFF2-40B4-BE49-F238E27FC236}">
                <a16:creationId xmlns:a16="http://schemas.microsoft.com/office/drawing/2014/main" id="{7B70DF73-FA9F-2F55-7A99-E2A6D5787A8A}"/>
              </a:ext>
            </a:extLst>
          </p:cNvPr>
          <p:cNvSpPr>
            <a:spLocks noGrp="1"/>
          </p:cNvSpPr>
          <p:nvPr>
            <p:ph type="title"/>
          </p:nvPr>
        </p:nvSpPr>
        <p:spPr>
          <a:xfrm>
            <a:off x="838200" y="365125"/>
            <a:ext cx="10515600" cy="1325563"/>
          </a:xfrm>
        </p:spPr>
        <p:txBody>
          <a:bodyPr/>
          <a:lstStyle/>
          <a:p>
            <a:r>
              <a:rPr lang="en-US" b="1" dirty="0"/>
              <a:t>Step 2: WPS </a:t>
            </a:r>
            <a:r>
              <a:rPr lang="en-US" b="1" dirty="0" err="1"/>
              <a:t>Ungrib</a:t>
            </a:r>
            <a:r>
              <a:rPr lang="en-US" b="1" dirty="0"/>
              <a:t> atm </a:t>
            </a:r>
          </a:p>
        </p:txBody>
      </p:sp>
    </p:spTree>
    <p:extLst>
      <p:ext uri="{BB962C8B-B14F-4D97-AF65-F5344CB8AC3E}">
        <p14:creationId xmlns:p14="http://schemas.microsoft.com/office/powerpoint/2010/main" val="3480088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15B56-1759-894B-8813-A373487947CE}"/>
              </a:ext>
            </a:extLst>
          </p:cNvPr>
          <p:cNvSpPr>
            <a:spLocks noGrp="1"/>
          </p:cNvSpPr>
          <p:nvPr>
            <p:ph type="title"/>
          </p:nvPr>
        </p:nvSpPr>
        <p:spPr>
          <a:xfrm>
            <a:off x="838200" y="127619"/>
            <a:ext cx="10515600" cy="1325563"/>
          </a:xfrm>
        </p:spPr>
        <p:txBody>
          <a:bodyPr/>
          <a:lstStyle/>
          <a:p>
            <a:r>
              <a:rPr lang="en-US" b="1" dirty="0"/>
              <a:t>Step 2: WPS </a:t>
            </a:r>
            <a:r>
              <a:rPr lang="en-US" b="1" dirty="0" err="1"/>
              <a:t>Ungrib</a:t>
            </a:r>
            <a:r>
              <a:rPr lang="en-US" b="1" dirty="0"/>
              <a:t> atm</a:t>
            </a:r>
          </a:p>
        </p:txBody>
      </p:sp>
      <p:sp>
        <p:nvSpPr>
          <p:cNvPr id="3" name="Content Placeholder 2">
            <a:extLst>
              <a:ext uri="{FF2B5EF4-FFF2-40B4-BE49-F238E27FC236}">
                <a16:creationId xmlns:a16="http://schemas.microsoft.com/office/drawing/2014/main" id="{DB8D80D8-21F5-3B63-BF8F-AD01EE4E6ED4}"/>
              </a:ext>
            </a:extLst>
          </p:cNvPr>
          <p:cNvSpPr>
            <a:spLocks noGrp="1"/>
          </p:cNvSpPr>
          <p:nvPr>
            <p:ph idx="1"/>
          </p:nvPr>
        </p:nvSpPr>
        <p:spPr>
          <a:xfrm>
            <a:off x="838200" y="1163783"/>
            <a:ext cx="10515600" cy="5694218"/>
          </a:xfrm>
        </p:spPr>
        <p:txBody>
          <a:bodyPr>
            <a:normAutofit/>
          </a:bodyPr>
          <a:lstStyle/>
          <a:p>
            <a:r>
              <a:rPr lang="en-US" dirty="0"/>
              <a:t>Next, link your </a:t>
            </a:r>
            <a:r>
              <a:rPr lang="en-US" dirty="0" err="1"/>
              <a:t>Vtable</a:t>
            </a:r>
            <a:r>
              <a:rPr lang="en-US" dirty="0"/>
              <a:t>. </a:t>
            </a:r>
          </a:p>
          <a:p>
            <a:pPr lvl="1"/>
            <a:r>
              <a:rPr lang="en-US" b="1" i="1" dirty="0"/>
              <a:t>You may not want ERA5 sea surface temperatures (SSTs). Stop here and see the speaker notes for this slide, then follow the red slides.</a:t>
            </a:r>
          </a:p>
          <a:p>
            <a:pPr lvl="1"/>
            <a:r>
              <a:rPr lang="en-US" b="1" i="1" dirty="0"/>
              <a:t>If you decide you want the ERA5 SSTs continue with this slide and ignore the red slides.</a:t>
            </a:r>
          </a:p>
          <a:p>
            <a:pPr lvl="1"/>
            <a:r>
              <a:rPr lang="en-US" dirty="0"/>
              <a:t>With the ERA5 dataset you’ll be using the “</a:t>
            </a:r>
            <a:r>
              <a:rPr lang="en-US" dirty="0" err="1"/>
              <a:t>Vtable.ECMWF</a:t>
            </a:r>
            <a:r>
              <a:rPr lang="en-US" dirty="0"/>
              <a:t>”</a:t>
            </a:r>
          </a:p>
          <a:p>
            <a:r>
              <a:rPr lang="en-US" dirty="0"/>
              <a:t>From the WPS directory link the </a:t>
            </a:r>
            <a:r>
              <a:rPr lang="en-US" dirty="0" err="1"/>
              <a:t>Vtable</a:t>
            </a:r>
            <a:r>
              <a:rPr lang="en-US" dirty="0"/>
              <a:t> with the following command</a:t>
            </a:r>
          </a:p>
          <a:p>
            <a:pPr lvl="1"/>
            <a:r>
              <a:rPr lang="en-US" dirty="0"/>
              <a:t>ln –sf ./</a:t>
            </a:r>
            <a:r>
              <a:rPr lang="en-US" dirty="0" err="1"/>
              <a:t>ungrib</a:t>
            </a:r>
            <a:r>
              <a:rPr lang="en-US" dirty="0"/>
              <a:t>/</a:t>
            </a:r>
            <a:r>
              <a:rPr lang="en-US" dirty="0" err="1"/>
              <a:t>Variable_Tables</a:t>
            </a:r>
            <a:r>
              <a:rPr lang="en-US" dirty="0"/>
              <a:t>/</a:t>
            </a:r>
            <a:r>
              <a:rPr lang="en-US" dirty="0" err="1"/>
              <a:t>Vtable.ECMWF</a:t>
            </a:r>
            <a:r>
              <a:rPr lang="en-US" dirty="0"/>
              <a:t> </a:t>
            </a:r>
            <a:r>
              <a:rPr lang="en-US" dirty="0" err="1"/>
              <a:t>Vtable</a:t>
            </a:r>
            <a:endParaRPr lang="en-US" dirty="0"/>
          </a:p>
          <a:p>
            <a:pPr lvl="1"/>
            <a:endParaRPr lang="en-US" dirty="0"/>
          </a:p>
          <a:p>
            <a:pPr lvl="1"/>
            <a:endParaRPr lang="en-US" dirty="0"/>
          </a:p>
          <a:p>
            <a:r>
              <a:rPr lang="en-US" dirty="0"/>
              <a:t>Run </a:t>
            </a:r>
            <a:r>
              <a:rPr lang="en-US" dirty="0" err="1"/>
              <a:t>ungrib</a:t>
            </a:r>
            <a:endParaRPr lang="en-US" dirty="0"/>
          </a:p>
          <a:p>
            <a:pPr lvl="1"/>
            <a:r>
              <a:rPr lang="en-US" dirty="0"/>
              <a:t>./ungrib.exe</a:t>
            </a:r>
          </a:p>
        </p:txBody>
      </p:sp>
      <p:pic>
        <p:nvPicPr>
          <p:cNvPr id="5" name="Picture 4">
            <a:extLst>
              <a:ext uri="{FF2B5EF4-FFF2-40B4-BE49-F238E27FC236}">
                <a16:creationId xmlns:a16="http://schemas.microsoft.com/office/drawing/2014/main" id="{3F7AAD45-BB03-6506-74C8-2D13BC15E6EF}"/>
              </a:ext>
            </a:extLst>
          </p:cNvPr>
          <p:cNvPicPr>
            <a:picLocks noChangeAspect="1"/>
          </p:cNvPicPr>
          <p:nvPr/>
        </p:nvPicPr>
        <p:blipFill>
          <a:blip r:embed="rId3"/>
          <a:stretch>
            <a:fillRect/>
          </a:stretch>
        </p:blipFill>
        <p:spPr>
          <a:xfrm>
            <a:off x="0" y="4327836"/>
            <a:ext cx="12192000" cy="898489"/>
          </a:xfrm>
          <a:prstGeom prst="rect">
            <a:avLst/>
          </a:prstGeom>
        </p:spPr>
      </p:pic>
    </p:spTree>
    <p:extLst>
      <p:ext uri="{BB962C8B-B14F-4D97-AF65-F5344CB8AC3E}">
        <p14:creationId xmlns:p14="http://schemas.microsoft.com/office/powerpoint/2010/main" val="3793780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47A7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35158-9ACE-AA77-00B8-1C8F2960C564}"/>
              </a:ext>
            </a:extLst>
          </p:cNvPr>
          <p:cNvSpPr>
            <a:spLocks noGrp="1"/>
          </p:cNvSpPr>
          <p:nvPr>
            <p:ph type="title"/>
          </p:nvPr>
        </p:nvSpPr>
        <p:spPr/>
        <p:txBody>
          <a:bodyPr/>
          <a:lstStyle/>
          <a:p>
            <a:r>
              <a:rPr lang="en-US" b="1" dirty="0" err="1"/>
              <a:t>Ungrib</a:t>
            </a:r>
            <a:r>
              <a:rPr lang="en-US" b="1" dirty="0"/>
              <a:t> Without Inputting ERA5 SSTs</a:t>
            </a:r>
          </a:p>
        </p:txBody>
      </p:sp>
      <p:sp>
        <p:nvSpPr>
          <p:cNvPr id="3" name="Content Placeholder 2">
            <a:extLst>
              <a:ext uri="{FF2B5EF4-FFF2-40B4-BE49-F238E27FC236}">
                <a16:creationId xmlns:a16="http://schemas.microsoft.com/office/drawing/2014/main" id="{E881805F-F323-29E6-DA54-EB02BBCA37BD}"/>
              </a:ext>
            </a:extLst>
          </p:cNvPr>
          <p:cNvSpPr>
            <a:spLocks noGrp="1"/>
          </p:cNvSpPr>
          <p:nvPr>
            <p:ph idx="1"/>
          </p:nvPr>
        </p:nvSpPr>
        <p:spPr/>
        <p:txBody>
          <a:bodyPr/>
          <a:lstStyle/>
          <a:p>
            <a:r>
              <a:rPr lang="en-US" dirty="0"/>
              <a:t>So, you’re going to use WRF’s climatologic-based SSTs</a:t>
            </a:r>
          </a:p>
          <a:p>
            <a:pPr lvl="1"/>
            <a:r>
              <a:rPr lang="en-US" dirty="0"/>
              <a:t>This is not actually very difficult to set, but it’s important to stay organized with your </a:t>
            </a:r>
            <a:r>
              <a:rPr lang="en-US" dirty="0" err="1"/>
              <a:t>Vtables</a:t>
            </a:r>
            <a:r>
              <a:rPr lang="en-US" dirty="0"/>
              <a:t>.</a:t>
            </a:r>
          </a:p>
          <a:p>
            <a:r>
              <a:rPr lang="en-US" dirty="0"/>
              <a:t>In your WPS directory, check if you have any “</a:t>
            </a:r>
            <a:r>
              <a:rPr lang="en-US" dirty="0" err="1"/>
              <a:t>Vtables</a:t>
            </a:r>
            <a:r>
              <a:rPr lang="en-US" dirty="0"/>
              <a:t>” with the command “ls”</a:t>
            </a:r>
          </a:p>
          <a:p>
            <a:r>
              <a:rPr lang="en-US" dirty="0"/>
              <a:t>If you do, remove it with “rm”</a:t>
            </a:r>
          </a:p>
        </p:txBody>
      </p:sp>
      <p:pic>
        <p:nvPicPr>
          <p:cNvPr id="5" name="Picture 4">
            <a:extLst>
              <a:ext uri="{FF2B5EF4-FFF2-40B4-BE49-F238E27FC236}">
                <a16:creationId xmlns:a16="http://schemas.microsoft.com/office/drawing/2014/main" id="{43439D3C-3A4E-FEE3-55C9-A509E763A82B}"/>
              </a:ext>
            </a:extLst>
          </p:cNvPr>
          <p:cNvPicPr>
            <a:picLocks noChangeAspect="1"/>
          </p:cNvPicPr>
          <p:nvPr/>
        </p:nvPicPr>
        <p:blipFill>
          <a:blip r:embed="rId3"/>
          <a:stretch>
            <a:fillRect/>
          </a:stretch>
        </p:blipFill>
        <p:spPr>
          <a:xfrm>
            <a:off x="0" y="4825756"/>
            <a:ext cx="12192000" cy="1016487"/>
          </a:xfrm>
          <a:prstGeom prst="rect">
            <a:avLst/>
          </a:prstGeom>
        </p:spPr>
      </p:pic>
    </p:spTree>
    <p:extLst>
      <p:ext uri="{BB962C8B-B14F-4D97-AF65-F5344CB8AC3E}">
        <p14:creationId xmlns:p14="http://schemas.microsoft.com/office/powerpoint/2010/main" val="1183078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47A7A"/>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D3A48-0FF0-7D54-8DB0-76955574C91D}"/>
              </a:ext>
            </a:extLst>
          </p:cNvPr>
          <p:cNvSpPr>
            <a:spLocks noGrp="1"/>
          </p:cNvSpPr>
          <p:nvPr>
            <p:ph idx="1"/>
          </p:nvPr>
        </p:nvSpPr>
        <p:spPr/>
        <p:txBody>
          <a:bodyPr/>
          <a:lstStyle/>
          <a:p>
            <a:r>
              <a:rPr lang="en-US" dirty="0"/>
              <a:t>Navigate from the WPS directory to your Variable Tables with</a:t>
            </a:r>
          </a:p>
          <a:p>
            <a:pPr lvl="1"/>
            <a:r>
              <a:rPr lang="en-US" dirty="0"/>
              <a:t>cd ./</a:t>
            </a:r>
            <a:r>
              <a:rPr lang="en-US" dirty="0" err="1"/>
              <a:t>ungrib</a:t>
            </a:r>
            <a:r>
              <a:rPr lang="en-US" dirty="0"/>
              <a:t>/</a:t>
            </a:r>
            <a:r>
              <a:rPr lang="en-US" dirty="0" err="1"/>
              <a:t>Variable_Tables</a:t>
            </a:r>
            <a:r>
              <a:rPr lang="en-US" dirty="0"/>
              <a:t>/</a:t>
            </a:r>
          </a:p>
          <a:p>
            <a:pPr lvl="1"/>
            <a:r>
              <a:rPr lang="en-US" dirty="0"/>
              <a:t>Type “ls” to see the different types of </a:t>
            </a:r>
            <a:r>
              <a:rPr lang="en-US" dirty="0" err="1"/>
              <a:t>Vtables</a:t>
            </a:r>
            <a:r>
              <a:rPr lang="en-US" dirty="0"/>
              <a:t> corresponding to different datasets</a:t>
            </a:r>
          </a:p>
          <a:p>
            <a:pPr lvl="1"/>
            <a:r>
              <a:rPr lang="en-US" dirty="0"/>
              <a:t>Copy the ECMWF </a:t>
            </a:r>
            <a:r>
              <a:rPr lang="en-US" dirty="0" err="1"/>
              <a:t>Vtable</a:t>
            </a:r>
            <a:r>
              <a:rPr lang="en-US" dirty="0"/>
              <a:t> but call it something else</a:t>
            </a:r>
          </a:p>
          <a:p>
            <a:pPr lvl="2"/>
            <a:r>
              <a:rPr lang="en-US" dirty="0"/>
              <a:t>cp </a:t>
            </a:r>
            <a:r>
              <a:rPr lang="en-US" dirty="0" err="1"/>
              <a:t>Vtable.ECMWF</a:t>
            </a:r>
            <a:r>
              <a:rPr lang="en-US" dirty="0"/>
              <a:t> </a:t>
            </a:r>
            <a:r>
              <a:rPr lang="en-US" dirty="0" err="1"/>
              <a:t>Vtable.ECMWF_no_sst</a:t>
            </a:r>
            <a:endParaRPr lang="en-US" dirty="0"/>
          </a:p>
          <a:p>
            <a:pPr lvl="1"/>
            <a:endParaRPr lang="en-US" dirty="0"/>
          </a:p>
          <a:p>
            <a:pPr lvl="1"/>
            <a:endParaRPr lang="en-US" dirty="0"/>
          </a:p>
          <a:p>
            <a:pPr lvl="1"/>
            <a:endParaRPr lang="en-US" dirty="0"/>
          </a:p>
          <a:p>
            <a:pPr lvl="1"/>
            <a:endParaRPr lang="en-US" dirty="0"/>
          </a:p>
          <a:p>
            <a:pPr lvl="1"/>
            <a:r>
              <a:rPr lang="en-US" dirty="0"/>
              <a:t>Now open </a:t>
            </a:r>
            <a:r>
              <a:rPr lang="en-US" dirty="0" err="1"/>
              <a:t>Vtable.ECMWF_no_sst</a:t>
            </a:r>
            <a:r>
              <a:rPr lang="en-US" dirty="0"/>
              <a:t> with nano</a:t>
            </a:r>
          </a:p>
        </p:txBody>
      </p:sp>
      <p:sp>
        <p:nvSpPr>
          <p:cNvPr id="4" name="Title 1">
            <a:extLst>
              <a:ext uri="{FF2B5EF4-FFF2-40B4-BE49-F238E27FC236}">
                <a16:creationId xmlns:a16="http://schemas.microsoft.com/office/drawing/2014/main" id="{66FA8695-31E7-B9DA-DE95-9FABF36BE259}"/>
              </a:ext>
            </a:extLst>
          </p:cNvPr>
          <p:cNvSpPr>
            <a:spLocks noGrp="1"/>
          </p:cNvSpPr>
          <p:nvPr>
            <p:ph type="title"/>
          </p:nvPr>
        </p:nvSpPr>
        <p:spPr>
          <a:xfrm>
            <a:off x="838200" y="365125"/>
            <a:ext cx="10515600" cy="1325563"/>
          </a:xfrm>
        </p:spPr>
        <p:txBody>
          <a:bodyPr/>
          <a:lstStyle/>
          <a:p>
            <a:r>
              <a:rPr lang="en-US" b="1" dirty="0" err="1"/>
              <a:t>Ungrib</a:t>
            </a:r>
            <a:r>
              <a:rPr lang="en-US" b="1" dirty="0"/>
              <a:t> Without Inputting ERA5 SSTs</a:t>
            </a:r>
          </a:p>
        </p:txBody>
      </p:sp>
      <p:pic>
        <p:nvPicPr>
          <p:cNvPr id="6" name="Picture 5">
            <a:extLst>
              <a:ext uri="{FF2B5EF4-FFF2-40B4-BE49-F238E27FC236}">
                <a16:creationId xmlns:a16="http://schemas.microsoft.com/office/drawing/2014/main" id="{2EDC7A11-0972-6CEC-45F1-F88C2535C4E9}"/>
              </a:ext>
            </a:extLst>
          </p:cNvPr>
          <p:cNvPicPr>
            <a:picLocks noChangeAspect="1"/>
          </p:cNvPicPr>
          <p:nvPr/>
        </p:nvPicPr>
        <p:blipFill>
          <a:blip r:embed="rId2"/>
          <a:stretch>
            <a:fillRect/>
          </a:stretch>
        </p:blipFill>
        <p:spPr>
          <a:xfrm>
            <a:off x="1654492" y="4203989"/>
            <a:ext cx="6505575" cy="1276350"/>
          </a:xfrm>
          <a:prstGeom prst="rect">
            <a:avLst/>
          </a:prstGeom>
        </p:spPr>
      </p:pic>
    </p:spTree>
    <p:extLst>
      <p:ext uri="{BB962C8B-B14F-4D97-AF65-F5344CB8AC3E}">
        <p14:creationId xmlns:p14="http://schemas.microsoft.com/office/powerpoint/2010/main" val="2461886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47A7A"/>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81B58-0DED-C46A-1A32-8760464F4EEA}"/>
              </a:ext>
            </a:extLst>
          </p:cNvPr>
          <p:cNvSpPr>
            <a:spLocks noGrp="1"/>
          </p:cNvSpPr>
          <p:nvPr>
            <p:ph idx="1"/>
          </p:nvPr>
        </p:nvSpPr>
        <p:spPr>
          <a:xfrm>
            <a:off x="838200" y="1238596"/>
            <a:ext cx="10515600" cy="4938367"/>
          </a:xfrm>
        </p:spPr>
        <p:txBody>
          <a:bodyPr/>
          <a:lstStyle/>
          <a:p>
            <a:r>
              <a:rPr lang="en-US" dirty="0"/>
              <a:t>Your </a:t>
            </a:r>
            <a:r>
              <a:rPr lang="en-US" dirty="0" err="1"/>
              <a:t>Vtable</a:t>
            </a:r>
            <a:r>
              <a:rPr lang="en-US" dirty="0"/>
              <a:t> will look like the left image.  </a:t>
            </a:r>
          </a:p>
          <a:p>
            <a:r>
              <a:rPr lang="en-US" dirty="0"/>
              <a:t>Delete the highlighted line.</a:t>
            </a:r>
          </a:p>
          <a:p>
            <a:r>
              <a:rPr lang="en-US" dirty="0"/>
              <a:t>Close and save</a:t>
            </a:r>
          </a:p>
        </p:txBody>
      </p:sp>
      <p:sp>
        <p:nvSpPr>
          <p:cNvPr id="4" name="Title 1">
            <a:extLst>
              <a:ext uri="{FF2B5EF4-FFF2-40B4-BE49-F238E27FC236}">
                <a16:creationId xmlns:a16="http://schemas.microsoft.com/office/drawing/2014/main" id="{0C1AAFEB-3B47-614E-2B01-A2135753761E}"/>
              </a:ext>
            </a:extLst>
          </p:cNvPr>
          <p:cNvSpPr>
            <a:spLocks noGrp="1"/>
          </p:cNvSpPr>
          <p:nvPr>
            <p:ph type="title"/>
          </p:nvPr>
        </p:nvSpPr>
        <p:spPr>
          <a:xfrm>
            <a:off x="838200" y="365125"/>
            <a:ext cx="10515600" cy="1325563"/>
          </a:xfrm>
        </p:spPr>
        <p:txBody>
          <a:bodyPr/>
          <a:lstStyle/>
          <a:p>
            <a:r>
              <a:rPr lang="en-US" b="1" dirty="0" err="1"/>
              <a:t>Ungrib</a:t>
            </a:r>
            <a:r>
              <a:rPr lang="en-US" b="1" dirty="0"/>
              <a:t> Without Inputting ERA5 SSTs</a:t>
            </a:r>
          </a:p>
        </p:txBody>
      </p:sp>
      <p:pic>
        <p:nvPicPr>
          <p:cNvPr id="6" name="Picture 5">
            <a:extLst>
              <a:ext uri="{FF2B5EF4-FFF2-40B4-BE49-F238E27FC236}">
                <a16:creationId xmlns:a16="http://schemas.microsoft.com/office/drawing/2014/main" id="{34BB5B95-975B-7EA8-6A5E-5A11ED75AE10}"/>
              </a:ext>
            </a:extLst>
          </p:cNvPr>
          <p:cNvPicPr>
            <a:picLocks noChangeAspect="1"/>
          </p:cNvPicPr>
          <p:nvPr/>
        </p:nvPicPr>
        <p:blipFill>
          <a:blip r:embed="rId3"/>
          <a:stretch>
            <a:fillRect/>
          </a:stretch>
        </p:blipFill>
        <p:spPr>
          <a:xfrm>
            <a:off x="443833" y="2921807"/>
            <a:ext cx="4776441" cy="3936193"/>
          </a:xfrm>
          <a:prstGeom prst="rect">
            <a:avLst/>
          </a:prstGeom>
        </p:spPr>
      </p:pic>
      <p:pic>
        <p:nvPicPr>
          <p:cNvPr id="8" name="Picture 7">
            <a:extLst>
              <a:ext uri="{FF2B5EF4-FFF2-40B4-BE49-F238E27FC236}">
                <a16:creationId xmlns:a16="http://schemas.microsoft.com/office/drawing/2014/main" id="{C1AEEEA0-2840-26A2-A0D6-1727ABAED5F7}"/>
              </a:ext>
            </a:extLst>
          </p:cNvPr>
          <p:cNvPicPr>
            <a:picLocks noChangeAspect="1"/>
          </p:cNvPicPr>
          <p:nvPr/>
        </p:nvPicPr>
        <p:blipFill>
          <a:blip r:embed="rId4"/>
          <a:stretch>
            <a:fillRect/>
          </a:stretch>
        </p:blipFill>
        <p:spPr>
          <a:xfrm>
            <a:off x="6880244" y="2921806"/>
            <a:ext cx="4933440" cy="3936193"/>
          </a:xfrm>
          <a:prstGeom prst="rect">
            <a:avLst/>
          </a:prstGeom>
        </p:spPr>
      </p:pic>
      <p:cxnSp>
        <p:nvCxnSpPr>
          <p:cNvPr id="10" name="Straight Arrow Connector 9">
            <a:extLst>
              <a:ext uri="{FF2B5EF4-FFF2-40B4-BE49-F238E27FC236}">
                <a16:creationId xmlns:a16="http://schemas.microsoft.com/office/drawing/2014/main" id="{CCC5F7B5-DDD4-9362-FF85-AD5F3EDDD0CA}"/>
              </a:ext>
            </a:extLst>
          </p:cNvPr>
          <p:cNvCxnSpPr/>
          <p:nvPr/>
        </p:nvCxnSpPr>
        <p:spPr>
          <a:xfrm>
            <a:off x="5614641" y="4889903"/>
            <a:ext cx="8609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313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47A7A"/>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C12CA0-F448-022E-9019-8DD7535E3689}"/>
              </a:ext>
            </a:extLst>
          </p:cNvPr>
          <p:cNvSpPr>
            <a:spLocks noGrp="1"/>
          </p:cNvSpPr>
          <p:nvPr>
            <p:ph idx="1"/>
          </p:nvPr>
        </p:nvSpPr>
        <p:spPr/>
        <p:txBody>
          <a:bodyPr>
            <a:normAutofit lnSpcReduction="10000"/>
          </a:bodyPr>
          <a:lstStyle/>
          <a:p>
            <a:r>
              <a:rPr lang="en-US" dirty="0"/>
              <a:t>Navigate back to your WPS directory </a:t>
            </a:r>
          </a:p>
          <a:p>
            <a:pPr lvl="1"/>
            <a:r>
              <a:rPr lang="en-US" dirty="0"/>
              <a:t>cd ../..</a:t>
            </a:r>
          </a:p>
          <a:p>
            <a:r>
              <a:rPr lang="en-US" dirty="0"/>
              <a:t>Link the </a:t>
            </a:r>
            <a:r>
              <a:rPr lang="en-US" dirty="0" err="1"/>
              <a:t>Vtable</a:t>
            </a:r>
            <a:r>
              <a:rPr lang="en-US" dirty="0"/>
              <a:t> you just created to your WPS directory</a:t>
            </a:r>
          </a:p>
          <a:p>
            <a:pPr lvl="1"/>
            <a:r>
              <a:rPr lang="en-US" dirty="0"/>
              <a:t>ln –sf ./</a:t>
            </a:r>
            <a:r>
              <a:rPr lang="en-US" dirty="0" err="1"/>
              <a:t>ungrib</a:t>
            </a:r>
            <a:r>
              <a:rPr lang="en-US" dirty="0"/>
              <a:t>/</a:t>
            </a:r>
            <a:r>
              <a:rPr lang="en-US" dirty="0" err="1"/>
              <a:t>Variable_Tables</a:t>
            </a:r>
            <a:r>
              <a:rPr lang="en-US" dirty="0"/>
              <a:t>/</a:t>
            </a:r>
            <a:r>
              <a:rPr lang="en-US" dirty="0" err="1"/>
              <a:t>Vtable.ECMWF_no_sst</a:t>
            </a:r>
            <a:r>
              <a:rPr lang="en-US" dirty="0"/>
              <a:t> </a:t>
            </a:r>
            <a:r>
              <a:rPr lang="en-US" dirty="0" err="1"/>
              <a:t>Vtable</a:t>
            </a:r>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Run </a:t>
            </a:r>
            <a:r>
              <a:rPr lang="en-US" dirty="0" err="1"/>
              <a:t>ungrib</a:t>
            </a:r>
            <a:endParaRPr lang="en-US" dirty="0"/>
          </a:p>
          <a:p>
            <a:pPr lvl="2"/>
            <a:r>
              <a:rPr lang="en-US" dirty="0"/>
              <a:t>./ungrib.exe</a:t>
            </a:r>
          </a:p>
        </p:txBody>
      </p:sp>
      <p:sp>
        <p:nvSpPr>
          <p:cNvPr id="4" name="Title 1">
            <a:extLst>
              <a:ext uri="{FF2B5EF4-FFF2-40B4-BE49-F238E27FC236}">
                <a16:creationId xmlns:a16="http://schemas.microsoft.com/office/drawing/2014/main" id="{6B9DA6C1-4C14-3DA7-FEFE-5974C861E0D9}"/>
              </a:ext>
            </a:extLst>
          </p:cNvPr>
          <p:cNvSpPr>
            <a:spLocks noGrp="1"/>
          </p:cNvSpPr>
          <p:nvPr>
            <p:ph type="title"/>
          </p:nvPr>
        </p:nvSpPr>
        <p:spPr>
          <a:xfrm>
            <a:off x="838200" y="365125"/>
            <a:ext cx="10515600" cy="1325563"/>
          </a:xfrm>
        </p:spPr>
        <p:txBody>
          <a:bodyPr/>
          <a:lstStyle/>
          <a:p>
            <a:r>
              <a:rPr lang="en-US" b="1" dirty="0" err="1"/>
              <a:t>Ungrib</a:t>
            </a:r>
            <a:r>
              <a:rPr lang="en-US" b="1" dirty="0"/>
              <a:t> Without Inputting ERA5 SSTs</a:t>
            </a:r>
          </a:p>
        </p:txBody>
      </p:sp>
      <p:pic>
        <p:nvPicPr>
          <p:cNvPr id="6" name="Picture 5">
            <a:extLst>
              <a:ext uri="{FF2B5EF4-FFF2-40B4-BE49-F238E27FC236}">
                <a16:creationId xmlns:a16="http://schemas.microsoft.com/office/drawing/2014/main" id="{EB464413-63BF-2C82-6878-141FBAE11716}"/>
              </a:ext>
            </a:extLst>
          </p:cNvPr>
          <p:cNvPicPr>
            <a:picLocks noChangeAspect="1"/>
          </p:cNvPicPr>
          <p:nvPr/>
        </p:nvPicPr>
        <p:blipFill>
          <a:blip r:embed="rId2"/>
          <a:stretch>
            <a:fillRect/>
          </a:stretch>
        </p:blipFill>
        <p:spPr>
          <a:xfrm>
            <a:off x="0" y="3574788"/>
            <a:ext cx="12192000" cy="1500647"/>
          </a:xfrm>
          <a:prstGeom prst="rect">
            <a:avLst/>
          </a:prstGeom>
        </p:spPr>
      </p:pic>
    </p:spTree>
    <p:extLst>
      <p:ext uri="{BB962C8B-B14F-4D97-AF65-F5344CB8AC3E}">
        <p14:creationId xmlns:p14="http://schemas.microsoft.com/office/powerpoint/2010/main" val="3007740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23305-06EC-2FB8-9C80-A366E5CFBDE2}"/>
              </a:ext>
            </a:extLst>
          </p:cNvPr>
          <p:cNvSpPr>
            <a:spLocks noGrp="1"/>
          </p:cNvSpPr>
          <p:nvPr>
            <p:ph type="title"/>
          </p:nvPr>
        </p:nvSpPr>
        <p:spPr/>
        <p:txBody>
          <a:bodyPr/>
          <a:lstStyle/>
          <a:p>
            <a:r>
              <a:rPr lang="en-US" b="1" dirty="0"/>
              <a:t>Step 2: WPS </a:t>
            </a:r>
            <a:r>
              <a:rPr lang="en-US" b="1" dirty="0" err="1"/>
              <a:t>Ungrib</a:t>
            </a:r>
            <a:r>
              <a:rPr lang="en-US" b="1" dirty="0"/>
              <a:t> atm</a:t>
            </a:r>
          </a:p>
        </p:txBody>
      </p:sp>
      <p:sp>
        <p:nvSpPr>
          <p:cNvPr id="3" name="Content Placeholder 2">
            <a:extLst>
              <a:ext uri="{FF2B5EF4-FFF2-40B4-BE49-F238E27FC236}">
                <a16:creationId xmlns:a16="http://schemas.microsoft.com/office/drawing/2014/main" id="{923D9376-50D2-8AD6-237D-159C622105D2}"/>
              </a:ext>
            </a:extLst>
          </p:cNvPr>
          <p:cNvSpPr>
            <a:spLocks noGrp="1"/>
          </p:cNvSpPr>
          <p:nvPr>
            <p:ph idx="1"/>
          </p:nvPr>
        </p:nvSpPr>
        <p:spPr/>
        <p:txBody>
          <a:bodyPr/>
          <a:lstStyle/>
          <a:p>
            <a:r>
              <a:rPr lang="en-US" dirty="0"/>
              <a:t>Check if </a:t>
            </a:r>
            <a:r>
              <a:rPr lang="en-US" dirty="0" err="1"/>
              <a:t>ungrib</a:t>
            </a:r>
            <a:r>
              <a:rPr lang="en-US" dirty="0"/>
              <a:t> ran properly</a:t>
            </a:r>
          </a:p>
          <a:p>
            <a:pPr lvl="1"/>
            <a:r>
              <a:rPr lang="en-US" dirty="0"/>
              <a:t>There should be ATM files and the ungrib.log should end in a successful message</a:t>
            </a:r>
          </a:p>
        </p:txBody>
      </p:sp>
      <p:pic>
        <p:nvPicPr>
          <p:cNvPr id="5" name="Picture 4">
            <a:extLst>
              <a:ext uri="{FF2B5EF4-FFF2-40B4-BE49-F238E27FC236}">
                <a16:creationId xmlns:a16="http://schemas.microsoft.com/office/drawing/2014/main" id="{98585FA5-A4B1-3BA1-CE2F-3AA4F94E8585}"/>
              </a:ext>
            </a:extLst>
          </p:cNvPr>
          <p:cNvPicPr>
            <a:picLocks noChangeAspect="1"/>
          </p:cNvPicPr>
          <p:nvPr/>
        </p:nvPicPr>
        <p:blipFill>
          <a:blip r:embed="rId2"/>
          <a:stretch>
            <a:fillRect/>
          </a:stretch>
        </p:blipFill>
        <p:spPr>
          <a:xfrm>
            <a:off x="0" y="3559265"/>
            <a:ext cx="12192000" cy="1801351"/>
          </a:xfrm>
          <a:prstGeom prst="rect">
            <a:avLst/>
          </a:prstGeom>
        </p:spPr>
      </p:pic>
    </p:spTree>
    <p:extLst>
      <p:ext uri="{BB962C8B-B14F-4D97-AF65-F5344CB8AC3E}">
        <p14:creationId xmlns:p14="http://schemas.microsoft.com/office/powerpoint/2010/main" val="1590396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1BAF-3ED6-8E06-714E-DDCB8F008316}"/>
              </a:ext>
            </a:extLst>
          </p:cNvPr>
          <p:cNvSpPr>
            <a:spLocks noGrp="1"/>
          </p:cNvSpPr>
          <p:nvPr>
            <p:ph type="title"/>
          </p:nvPr>
        </p:nvSpPr>
        <p:spPr/>
        <p:txBody>
          <a:bodyPr/>
          <a:lstStyle/>
          <a:p>
            <a:r>
              <a:rPr lang="en-US" b="1" dirty="0"/>
              <a:t>Step 2: WPS </a:t>
            </a:r>
            <a:r>
              <a:rPr lang="en-US" b="1" dirty="0" err="1"/>
              <a:t>Ungrib</a:t>
            </a:r>
            <a:r>
              <a:rPr lang="en-US" b="1" dirty="0"/>
              <a:t> </a:t>
            </a:r>
            <a:r>
              <a:rPr lang="en-US" b="1" dirty="0" err="1"/>
              <a:t>sfc</a:t>
            </a:r>
            <a:endParaRPr lang="en-US" b="1" dirty="0"/>
          </a:p>
        </p:txBody>
      </p:sp>
      <p:sp>
        <p:nvSpPr>
          <p:cNvPr id="3" name="Content Placeholder 2">
            <a:extLst>
              <a:ext uri="{FF2B5EF4-FFF2-40B4-BE49-F238E27FC236}">
                <a16:creationId xmlns:a16="http://schemas.microsoft.com/office/drawing/2014/main" id="{3BB3F6AF-0119-EB31-AC6D-A8DD4688112D}"/>
              </a:ext>
            </a:extLst>
          </p:cNvPr>
          <p:cNvSpPr>
            <a:spLocks noGrp="1"/>
          </p:cNvSpPr>
          <p:nvPr>
            <p:ph idx="1"/>
          </p:nvPr>
        </p:nvSpPr>
        <p:spPr/>
        <p:txBody>
          <a:bodyPr/>
          <a:lstStyle/>
          <a:p>
            <a:r>
              <a:rPr lang="en-US" dirty="0"/>
              <a:t>Next, we’re going to do the same thing that we did for the atm files for the </a:t>
            </a:r>
            <a:r>
              <a:rPr lang="en-US" dirty="0" err="1"/>
              <a:t>sfc</a:t>
            </a:r>
            <a:r>
              <a:rPr lang="en-US" dirty="0"/>
              <a:t> files.</a:t>
            </a:r>
          </a:p>
          <a:p>
            <a:pPr lvl="1"/>
            <a:r>
              <a:rPr lang="en-US" dirty="0"/>
              <a:t>You’ll keep the same </a:t>
            </a:r>
            <a:r>
              <a:rPr lang="en-US" dirty="0" err="1"/>
              <a:t>Vtable</a:t>
            </a:r>
            <a:r>
              <a:rPr lang="en-US" dirty="0"/>
              <a:t>, so all you’re altering are the GRIBFILEs, and the </a:t>
            </a:r>
            <a:r>
              <a:rPr lang="en-US" dirty="0" err="1"/>
              <a:t>ungrib</a:t>
            </a:r>
            <a:r>
              <a:rPr lang="en-US" dirty="0"/>
              <a:t> output name.</a:t>
            </a:r>
          </a:p>
          <a:p>
            <a:r>
              <a:rPr lang="en-US" dirty="0"/>
              <a:t>Remove the current atm GRIBFILEs from the WPS directory with </a:t>
            </a:r>
          </a:p>
          <a:p>
            <a:pPr lvl="1"/>
            <a:r>
              <a:rPr lang="en-US" dirty="0"/>
              <a:t>rm GRIBFILE.*</a:t>
            </a:r>
          </a:p>
          <a:p>
            <a:r>
              <a:rPr lang="en-US" dirty="0"/>
              <a:t>Open </a:t>
            </a:r>
            <a:r>
              <a:rPr lang="en-US" dirty="0" err="1"/>
              <a:t>namelist.wps</a:t>
            </a:r>
            <a:r>
              <a:rPr lang="en-US" dirty="0"/>
              <a:t> with nano</a:t>
            </a:r>
          </a:p>
          <a:p>
            <a:r>
              <a:rPr lang="en-US" dirty="0"/>
              <a:t>Alter the “prefix=‘ATM’,” in the “&amp;</a:t>
            </a:r>
            <a:r>
              <a:rPr lang="en-US" dirty="0" err="1"/>
              <a:t>ungrib</a:t>
            </a:r>
            <a:r>
              <a:rPr lang="en-US" dirty="0"/>
              <a:t>” section to be “SFC”</a:t>
            </a:r>
          </a:p>
          <a:p>
            <a:r>
              <a:rPr lang="en-US" dirty="0"/>
              <a:t>Close and save </a:t>
            </a:r>
            <a:r>
              <a:rPr lang="en-US" dirty="0" err="1"/>
              <a:t>namelist.wps</a:t>
            </a:r>
            <a:r>
              <a:rPr lang="en-US" dirty="0"/>
              <a:t> </a:t>
            </a:r>
          </a:p>
        </p:txBody>
      </p:sp>
      <p:pic>
        <p:nvPicPr>
          <p:cNvPr id="5" name="Picture 4">
            <a:extLst>
              <a:ext uri="{FF2B5EF4-FFF2-40B4-BE49-F238E27FC236}">
                <a16:creationId xmlns:a16="http://schemas.microsoft.com/office/drawing/2014/main" id="{1CCDC59C-9EA7-ABF9-0E90-49FF984238F7}"/>
              </a:ext>
            </a:extLst>
          </p:cNvPr>
          <p:cNvPicPr>
            <a:picLocks noChangeAspect="1"/>
          </p:cNvPicPr>
          <p:nvPr/>
        </p:nvPicPr>
        <p:blipFill>
          <a:blip r:embed="rId2"/>
          <a:stretch>
            <a:fillRect/>
          </a:stretch>
        </p:blipFill>
        <p:spPr>
          <a:xfrm>
            <a:off x="9987455" y="4821456"/>
            <a:ext cx="1676400" cy="809625"/>
          </a:xfrm>
          <a:prstGeom prst="rect">
            <a:avLst/>
          </a:prstGeom>
        </p:spPr>
      </p:pic>
    </p:spTree>
    <p:extLst>
      <p:ext uri="{BB962C8B-B14F-4D97-AF65-F5344CB8AC3E}">
        <p14:creationId xmlns:p14="http://schemas.microsoft.com/office/powerpoint/2010/main" val="173351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461A7-F079-A8F7-F0DB-D3F132F27EDD}"/>
              </a:ext>
            </a:extLst>
          </p:cNvPr>
          <p:cNvSpPr>
            <a:spLocks noGrp="1"/>
          </p:cNvSpPr>
          <p:nvPr>
            <p:ph type="title"/>
          </p:nvPr>
        </p:nvSpPr>
        <p:spPr/>
        <p:txBody>
          <a:bodyPr/>
          <a:lstStyle/>
          <a:p>
            <a:r>
              <a:rPr lang="en-US" b="1" dirty="0"/>
              <a:t>Steps</a:t>
            </a:r>
          </a:p>
        </p:txBody>
      </p:sp>
      <p:sp>
        <p:nvSpPr>
          <p:cNvPr id="3" name="Content Placeholder 2">
            <a:extLst>
              <a:ext uri="{FF2B5EF4-FFF2-40B4-BE49-F238E27FC236}">
                <a16:creationId xmlns:a16="http://schemas.microsoft.com/office/drawing/2014/main" id="{5CF7A504-4084-BB45-F879-D2EC6735B745}"/>
              </a:ext>
            </a:extLst>
          </p:cNvPr>
          <p:cNvSpPr>
            <a:spLocks noGrp="1"/>
          </p:cNvSpPr>
          <p:nvPr>
            <p:ph idx="1"/>
          </p:nvPr>
        </p:nvSpPr>
        <p:spPr/>
        <p:txBody>
          <a:bodyPr/>
          <a:lstStyle/>
          <a:p>
            <a:r>
              <a:rPr lang="en-US" dirty="0"/>
              <a:t>Attaining Data</a:t>
            </a:r>
          </a:p>
          <a:p>
            <a:pPr lvl="1"/>
            <a:r>
              <a:rPr lang="en-US" dirty="0"/>
              <a:t>Pressure level and Surface</a:t>
            </a:r>
          </a:p>
          <a:p>
            <a:pPr lvl="1"/>
            <a:r>
              <a:rPr lang="en-US" dirty="0"/>
              <a:t>Invariant</a:t>
            </a:r>
          </a:p>
          <a:p>
            <a:r>
              <a:rPr lang="en-US" dirty="0"/>
              <a:t>WPS</a:t>
            </a:r>
          </a:p>
          <a:p>
            <a:pPr lvl="1"/>
            <a:r>
              <a:rPr lang="en-US" dirty="0"/>
              <a:t>Geogrid</a:t>
            </a:r>
          </a:p>
          <a:p>
            <a:pPr lvl="1"/>
            <a:r>
              <a:rPr lang="en-US" dirty="0" err="1"/>
              <a:t>Ungrib</a:t>
            </a:r>
            <a:endParaRPr lang="en-US" dirty="0"/>
          </a:p>
          <a:p>
            <a:pPr lvl="1"/>
            <a:r>
              <a:rPr lang="en-US" dirty="0" err="1"/>
              <a:t>Metgrid</a:t>
            </a:r>
            <a:endParaRPr lang="en-US" dirty="0"/>
          </a:p>
          <a:p>
            <a:r>
              <a:rPr lang="en-US" dirty="0"/>
              <a:t>WRF</a:t>
            </a:r>
          </a:p>
          <a:p>
            <a:pPr lvl="1"/>
            <a:r>
              <a:rPr lang="en-US" dirty="0"/>
              <a:t>Real</a:t>
            </a:r>
          </a:p>
          <a:p>
            <a:pPr lvl="1"/>
            <a:r>
              <a:rPr lang="en-US" dirty="0"/>
              <a:t>WRF</a:t>
            </a:r>
          </a:p>
          <a:p>
            <a:pPr lvl="1"/>
            <a:endParaRPr lang="en-US" dirty="0"/>
          </a:p>
          <a:p>
            <a:pPr lvl="1"/>
            <a:endParaRPr lang="en-US" dirty="0"/>
          </a:p>
        </p:txBody>
      </p:sp>
    </p:spTree>
    <p:extLst>
      <p:ext uri="{BB962C8B-B14F-4D97-AF65-F5344CB8AC3E}">
        <p14:creationId xmlns:p14="http://schemas.microsoft.com/office/powerpoint/2010/main" val="3737881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B5D8E7-8C9C-F8B5-AAB4-3DF8D8C9CB31}"/>
              </a:ext>
            </a:extLst>
          </p:cNvPr>
          <p:cNvSpPr>
            <a:spLocks noGrp="1"/>
          </p:cNvSpPr>
          <p:nvPr>
            <p:ph idx="1"/>
          </p:nvPr>
        </p:nvSpPr>
        <p:spPr/>
        <p:txBody>
          <a:bodyPr>
            <a:normAutofit/>
          </a:bodyPr>
          <a:lstStyle/>
          <a:p>
            <a:r>
              <a:rPr lang="en-US" dirty="0"/>
              <a:t>Link the Surface data with the same command we linked the atmospheric data.</a:t>
            </a:r>
          </a:p>
          <a:p>
            <a:pPr lvl="1"/>
            <a:r>
              <a:rPr lang="en-US" dirty="0"/>
              <a:t>./</a:t>
            </a:r>
            <a:r>
              <a:rPr lang="en-US" dirty="0" err="1"/>
              <a:t>link_grib.csh</a:t>
            </a:r>
            <a:r>
              <a:rPr lang="en-US" dirty="0"/>
              <a:t> ./</a:t>
            </a:r>
            <a:r>
              <a:rPr lang="en-US" dirty="0" err="1"/>
              <a:t>boundary_condition_data</a:t>
            </a:r>
            <a:r>
              <a:rPr lang="en-US" dirty="0"/>
              <a:t>/</a:t>
            </a:r>
            <a:r>
              <a:rPr lang="en-US" dirty="0" err="1"/>
              <a:t>sfc</a:t>
            </a:r>
            <a:r>
              <a:rPr lang="en-US" dirty="0"/>
              <a:t>/e5* .</a:t>
            </a:r>
          </a:p>
          <a:p>
            <a:pPr lvl="1"/>
            <a:r>
              <a:rPr lang="en-US" dirty="0"/>
              <a:t>There will probably be more GRIBFILEs than with the atmospheric data.</a:t>
            </a:r>
          </a:p>
          <a:p>
            <a:pPr lvl="1"/>
            <a:endParaRPr lang="en-US" dirty="0"/>
          </a:p>
          <a:p>
            <a:endParaRPr lang="en-US" dirty="0"/>
          </a:p>
          <a:p>
            <a:endParaRPr lang="en-US" dirty="0"/>
          </a:p>
          <a:p>
            <a:r>
              <a:rPr lang="en-US" dirty="0"/>
              <a:t>Run </a:t>
            </a:r>
            <a:r>
              <a:rPr lang="en-US" dirty="0" err="1"/>
              <a:t>ungrib</a:t>
            </a:r>
            <a:r>
              <a:rPr lang="en-US" dirty="0"/>
              <a:t> with</a:t>
            </a:r>
          </a:p>
          <a:p>
            <a:pPr lvl="1"/>
            <a:r>
              <a:rPr lang="en-US" dirty="0"/>
              <a:t>./ungrib.exe</a:t>
            </a:r>
          </a:p>
          <a:p>
            <a:endParaRPr lang="en-US" dirty="0"/>
          </a:p>
        </p:txBody>
      </p:sp>
      <p:sp>
        <p:nvSpPr>
          <p:cNvPr id="4" name="Title 1">
            <a:extLst>
              <a:ext uri="{FF2B5EF4-FFF2-40B4-BE49-F238E27FC236}">
                <a16:creationId xmlns:a16="http://schemas.microsoft.com/office/drawing/2014/main" id="{62D39703-D9C2-0F77-FF46-6AE7FCE9C24E}"/>
              </a:ext>
            </a:extLst>
          </p:cNvPr>
          <p:cNvSpPr>
            <a:spLocks noGrp="1"/>
          </p:cNvSpPr>
          <p:nvPr>
            <p:ph type="title"/>
          </p:nvPr>
        </p:nvSpPr>
        <p:spPr>
          <a:xfrm>
            <a:off x="838200" y="365125"/>
            <a:ext cx="10515600" cy="1325563"/>
          </a:xfrm>
        </p:spPr>
        <p:txBody>
          <a:bodyPr/>
          <a:lstStyle/>
          <a:p>
            <a:r>
              <a:rPr lang="en-US" b="1" dirty="0"/>
              <a:t>Step 2: WPS </a:t>
            </a:r>
            <a:r>
              <a:rPr lang="en-US" b="1" dirty="0" err="1"/>
              <a:t>Ungrib</a:t>
            </a:r>
            <a:r>
              <a:rPr lang="en-US" b="1" dirty="0"/>
              <a:t> </a:t>
            </a:r>
            <a:r>
              <a:rPr lang="en-US" b="1" dirty="0" err="1"/>
              <a:t>sfc</a:t>
            </a:r>
            <a:endParaRPr lang="en-US" b="1" dirty="0"/>
          </a:p>
        </p:txBody>
      </p:sp>
      <p:pic>
        <p:nvPicPr>
          <p:cNvPr id="6" name="Picture 5">
            <a:extLst>
              <a:ext uri="{FF2B5EF4-FFF2-40B4-BE49-F238E27FC236}">
                <a16:creationId xmlns:a16="http://schemas.microsoft.com/office/drawing/2014/main" id="{65D8873B-8A3A-B685-C618-618DF30F9CCF}"/>
              </a:ext>
            </a:extLst>
          </p:cNvPr>
          <p:cNvPicPr>
            <a:picLocks noChangeAspect="1"/>
          </p:cNvPicPr>
          <p:nvPr/>
        </p:nvPicPr>
        <p:blipFill>
          <a:blip r:embed="rId3"/>
          <a:stretch>
            <a:fillRect/>
          </a:stretch>
        </p:blipFill>
        <p:spPr>
          <a:xfrm>
            <a:off x="0" y="3761808"/>
            <a:ext cx="12192000" cy="1070402"/>
          </a:xfrm>
          <a:prstGeom prst="rect">
            <a:avLst/>
          </a:prstGeom>
        </p:spPr>
      </p:pic>
    </p:spTree>
    <p:extLst>
      <p:ext uri="{BB962C8B-B14F-4D97-AF65-F5344CB8AC3E}">
        <p14:creationId xmlns:p14="http://schemas.microsoft.com/office/powerpoint/2010/main" val="3669861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586ADA-FB6E-856F-FBFF-9D8E951C1897}"/>
              </a:ext>
            </a:extLst>
          </p:cNvPr>
          <p:cNvSpPr>
            <a:spLocks noGrp="1"/>
          </p:cNvSpPr>
          <p:nvPr>
            <p:ph idx="1"/>
          </p:nvPr>
        </p:nvSpPr>
        <p:spPr/>
        <p:txBody>
          <a:bodyPr/>
          <a:lstStyle/>
          <a:p>
            <a:r>
              <a:rPr lang="en-US" dirty="0"/>
              <a:t>Check if </a:t>
            </a:r>
            <a:r>
              <a:rPr lang="en-US" dirty="0" err="1"/>
              <a:t>ungrib</a:t>
            </a:r>
            <a:r>
              <a:rPr lang="en-US" dirty="0"/>
              <a:t> ran correctly</a:t>
            </a:r>
          </a:p>
          <a:p>
            <a:r>
              <a:rPr lang="en-US" dirty="0"/>
              <a:t>Now there should be an equal number of SFC files to ATM files</a:t>
            </a:r>
          </a:p>
        </p:txBody>
      </p:sp>
      <p:sp>
        <p:nvSpPr>
          <p:cNvPr id="6" name="Title 1">
            <a:extLst>
              <a:ext uri="{FF2B5EF4-FFF2-40B4-BE49-F238E27FC236}">
                <a16:creationId xmlns:a16="http://schemas.microsoft.com/office/drawing/2014/main" id="{AE11590E-CBA0-67C0-25A1-1C3F06295272}"/>
              </a:ext>
            </a:extLst>
          </p:cNvPr>
          <p:cNvSpPr>
            <a:spLocks noGrp="1"/>
          </p:cNvSpPr>
          <p:nvPr>
            <p:ph type="title"/>
          </p:nvPr>
        </p:nvSpPr>
        <p:spPr>
          <a:xfrm>
            <a:off x="838200" y="365125"/>
            <a:ext cx="10515600" cy="1325563"/>
          </a:xfrm>
        </p:spPr>
        <p:txBody>
          <a:bodyPr/>
          <a:lstStyle/>
          <a:p>
            <a:r>
              <a:rPr lang="en-US" b="1" dirty="0"/>
              <a:t>Step 2: WPS </a:t>
            </a:r>
            <a:r>
              <a:rPr lang="en-US" b="1" dirty="0" err="1"/>
              <a:t>Ungrib</a:t>
            </a:r>
            <a:r>
              <a:rPr lang="en-US" b="1" dirty="0"/>
              <a:t> </a:t>
            </a:r>
            <a:r>
              <a:rPr lang="en-US" b="1" dirty="0" err="1"/>
              <a:t>sfc</a:t>
            </a:r>
            <a:endParaRPr lang="en-US" b="1" dirty="0"/>
          </a:p>
        </p:txBody>
      </p:sp>
      <p:pic>
        <p:nvPicPr>
          <p:cNvPr id="8" name="Picture 7">
            <a:extLst>
              <a:ext uri="{FF2B5EF4-FFF2-40B4-BE49-F238E27FC236}">
                <a16:creationId xmlns:a16="http://schemas.microsoft.com/office/drawing/2014/main" id="{C7926699-A02C-AC22-C968-82B24BB495FC}"/>
              </a:ext>
            </a:extLst>
          </p:cNvPr>
          <p:cNvPicPr>
            <a:picLocks noChangeAspect="1"/>
          </p:cNvPicPr>
          <p:nvPr/>
        </p:nvPicPr>
        <p:blipFill>
          <a:blip r:embed="rId2"/>
          <a:stretch>
            <a:fillRect/>
          </a:stretch>
        </p:blipFill>
        <p:spPr>
          <a:xfrm>
            <a:off x="0" y="3731979"/>
            <a:ext cx="12192000" cy="1993805"/>
          </a:xfrm>
          <a:prstGeom prst="rect">
            <a:avLst/>
          </a:prstGeom>
        </p:spPr>
      </p:pic>
    </p:spTree>
    <p:extLst>
      <p:ext uri="{BB962C8B-B14F-4D97-AF65-F5344CB8AC3E}">
        <p14:creationId xmlns:p14="http://schemas.microsoft.com/office/powerpoint/2010/main" val="2041068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99577-F864-3A01-A18A-C490A406AAF8}"/>
              </a:ext>
            </a:extLst>
          </p:cNvPr>
          <p:cNvSpPr>
            <a:spLocks noGrp="1"/>
          </p:cNvSpPr>
          <p:nvPr>
            <p:ph type="title"/>
          </p:nvPr>
        </p:nvSpPr>
        <p:spPr/>
        <p:txBody>
          <a:bodyPr/>
          <a:lstStyle/>
          <a:p>
            <a:r>
              <a:rPr lang="en-US" b="1" dirty="0"/>
              <a:t>Step 2: WPS </a:t>
            </a:r>
            <a:r>
              <a:rPr lang="en-US" b="1" dirty="0" err="1"/>
              <a:t>Ungrib</a:t>
            </a:r>
            <a:r>
              <a:rPr lang="en-US" b="1" dirty="0"/>
              <a:t> inv</a:t>
            </a:r>
          </a:p>
        </p:txBody>
      </p:sp>
      <p:sp>
        <p:nvSpPr>
          <p:cNvPr id="3" name="Content Placeholder 2">
            <a:extLst>
              <a:ext uri="{FF2B5EF4-FFF2-40B4-BE49-F238E27FC236}">
                <a16:creationId xmlns:a16="http://schemas.microsoft.com/office/drawing/2014/main" id="{73BBD2C5-F7F6-E88E-153B-503A1E2EE59D}"/>
              </a:ext>
            </a:extLst>
          </p:cNvPr>
          <p:cNvSpPr>
            <a:spLocks noGrp="1"/>
          </p:cNvSpPr>
          <p:nvPr>
            <p:ph idx="1"/>
          </p:nvPr>
        </p:nvSpPr>
        <p:spPr/>
        <p:txBody>
          <a:bodyPr/>
          <a:lstStyle/>
          <a:p>
            <a:r>
              <a:rPr lang="en-US" dirty="0"/>
              <a:t>The invariant file works a little differently than the ATM and SFC files</a:t>
            </a:r>
          </a:p>
          <a:p>
            <a:r>
              <a:rPr lang="en-US" dirty="0"/>
              <a:t>This is a static field that doesn’t change regardless of the duration of the simulation</a:t>
            </a:r>
          </a:p>
          <a:p>
            <a:r>
              <a:rPr lang="en-US" dirty="0"/>
              <a:t>This means we’ll need to alter the dates within </a:t>
            </a:r>
            <a:r>
              <a:rPr lang="en-US" dirty="0" err="1"/>
              <a:t>namelist.wps</a:t>
            </a:r>
            <a:endParaRPr lang="en-US" dirty="0"/>
          </a:p>
          <a:p>
            <a:endParaRPr lang="en-US" dirty="0"/>
          </a:p>
          <a:p>
            <a:r>
              <a:rPr lang="en-US" dirty="0"/>
              <a:t>Remove the current </a:t>
            </a:r>
            <a:r>
              <a:rPr lang="en-US" dirty="0" err="1"/>
              <a:t>sfc</a:t>
            </a:r>
            <a:r>
              <a:rPr lang="en-US" dirty="0"/>
              <a:t> GRIBFILEs from the WPS directory</a:t>
            </a:r>
          </a:p>
          <a:p>
            <a:r>
              <a:rPr lang="en-US" dirty="0"/>
              <a:t>Link the invariant file to the WPS directory</a:t>
            </a:r>
          </a:p>
          <a:p>
            <a:pPr lvl="1"/>
            <a:r>
              <a:rPr lang="en-US" dirty="0"/>
              <a:t>./</a:t>
            </a:r>
            <a:r>
              <a:rPr lang="en-US" dirty="0" err="1"/>
              <a:t>link_grib.csh</a:t>
            </a:r>
            <a:r>
              <a:rPr lang="en-US" dirty="0"/>
              <a:t> ./</a:t>
            </a:r>
            <a:r>
              <a:rPr lang="en-US" dirty="0" err="1"/>
              <a:t>boundary_condition_data</a:t>
            </a:r>
            <a:r>
              <a:rPr lang="en-US" dirty="0"/>
              <a:t>/inv/* . </a:t>
            </a:r>
          </a:p>
          <a:p>
            <a:pPr marL="457200" lvl="1" indent="0">
              <a:buNone/>
            </a:pPr>
            <a:endParaRPr lang="en-US" dirty="0"/>
          </a:p>
        </p:txBody>
      </p:sp>
      <p:pic>
        <p:nvPicPr>
          <p:cNvPr id="7" name="Picture 6">
            <a:extLst>
              <a:ext uri="{FF2B5EF4-FFF2-40B4-BE49-F238E27FC236}">
                <a16:creationId xmlns:a16="http://schemas.microsoft.com/office/drawing/2014/main" id="{CEB07662-9577-0AF0-EC55-C92420CF238D}"/>
              </a:ext>
            </a:extLst>
          </p:cNvPr>
          <p:cNvPicPr>
            <a:picLocks noChangeAspect="1"/>
          </p:cNvPicPr>
          <p:nvPr/>
        </p:nvPicPr>
        <p:blipFill>
          <a:blip r:embed="rId3"/>
          <a:stretch>
            <a:fillRect/>
          </a:stretch>
        </p:blipFill>
        <p:spPr>
          <a:xfrm>
            <a:off x="0" y="5767008"/>
            <a:ext cx="12192000" cy="819910"/>
          </a:xfrm>
          <a:prstGeom prst="rect">
            <a:avLst/>
          </a:prstGeom>
        </p:spPr>
      </p:pic>
    </p:spTree>
    <p:extLst>
      <p:ext uri="{BB962C8B-B14F-4D97-AF65-F5344CB8AC3E}">
        <p14:creationId xmlns:p14="http://schemas.microsoft.com/office/powerpoint/2010/main" val="2578197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6C5D8-99A2-5B9D-585F-6A4F6192A03C}"/>
              </a:ext>
            </a:extLst>
          </p:cNvPr>
          <p:cNvSpPr>
            <a:spLocks noGrp="1"/>
          </p:cNvSpPr>
          <p:nvPr>
            <p:ph idx="1"/>
          </p:nvPr>
        </p:nvSpPr>
        <p:spPr>
          <a:xfrm>
            <a:off x="838200" y="1825624"/>
            <a:ext cx="10515600" cy="4951693"/>
          </a:xfrm>
        </p:spPr>
        <p:txBody>
          <a:bodyPr>
            <a:normAutofit fontScale="92500" lnSpcReduction="10000"/>
          </a:bodyPr>
          <a:lstStyle/>
          <a:p>
            <a:r>
              <a:rPr lang="en-US" dirty="0"/>
              <a:t>Open the </a:t>
            </a:r>
            <a:r>
              <a:rPr lang="en-US" dirty="0" err="1"/>
              <a:t>namelist.wps</a:t>
            </a:r>
            <a:r>
              <a:rPr lang="en-US" dirty="0"/>
              <a:t> with nano</a:t>
            </a:r>
          </a:p>
          <a:p>
            <a:r>
              <a:rPr lang="en-US" dirty="0"/>
              <a:t>Change the start date and end date to 1979-01-01_00:00:00</a:t>
            </a:r>
          </a:p>
          <a:p>
            <a:endParaRPr lang="en-US" dirty="0"/>
          </a:p>
          <a:p>
            <a:endParaRPr lang="en-US" dirty="0"/>
          </a:p>
          <a:p>
            <a:endParaRPr lang="en-US" dirty="0"/>
          </a:p>
          <a:p>
            <a:endParaRPr lang="en-US" dirty="0"/>
          </a:p>
          <a:p>
            <a:endParaRPr lang="en-US" dirty="0"/>
          </a:p>
          <a:p>
            <a:r>
              <a:rPr lang="en-US" dirty="0"/>
              <a:t>Change “prefix” in the “&amp;</a:t>
            </a:r>
            <a:r>
              <a:rPr lang="en-US" dirty="0" err="1"/>
              <a:t>ungrib</a:t>
            </a:r>
            <a:r>
              <a:rPr lang="en-US" dirty="0"/>
              <a:t>” section to “INV”</a:t>
            </a:r>
          </a:p>
          <a:p>
            <a:r>
              <a:rPr lang="en-US" dirty="0"/>
              <a:t>Close and save </a:t>
            </a:r>
            <a:r>
              <a:rPr lang="en-US" dirty="0" err="1"/>
              <a:t>namelist.wps</a:t>
            </a:r>
            <a:endParaRPr lang="en-US" dirty="0"/>
          </a:p>
          <a:p>
            <a:r>
              <a:rPr lang="en-US" dirty="0"/>
              <a:t>Run </a:t>
            </a:r>
            <a:r>
              <a:rPr lang="en-US" dirty="0" err="1"/>
              <a:t>ungrib</a:t>
            </a:r>
            <a:endParaRPr lang="en-US" dirty="0"/>
          </a:p>
          <a:p>
            <a:pPr lvl="1"/>
            <a:r>
              <a:rPr lang="en-US" dirty="0"/>
              <a:t>./ungrib.exe</a:t>
            </a:r>
          </a:p>
          <a:p>
            <a:pPr marL="457200" lvl="1" indent="0">
              <a:buNone/>
            </a:pPr>
            <a:endParaRPr lang="en-US" dirty="0"/>
          </a:p>
          <a:p>
            <a:endParaRPr lang="en-US" dirty="0"/>
          </a:p>
        </p:txBody>
      </p:sp>
      <p:sp>
        <p:nvSpPr>
          <p:cNvPr id="4" name="Title 1">
            <a:extLst>
              <a:ext uri="{FF2B5EF4-FFF2-40B4-BE49-F238E27FC236}">
                <a16:creationId xmlns:a16="http://schemas.microsoft.com/office/drawing/2014/main" id="{C5BAF5B9-5E6B-E154-EEAB-8B60EDA60D2D}"/>
              </a:ext>
            </a:extLst>
          </p:cNvPr>
          <p:cNvSpPr>
            <a:spLocks noGrp="1"/>
          </p:cNvSpPr>
          <p:nvPr>
            <p:ph type="title"/>
          </p:nvPr>
        </p:nvSpPr>
        <p:spPr>
          <a:xfrm>
            <a:off x="838200" y="365125"/>
            <a:ext cx="10515600" cy="1325563"/>
          </a:xfrm>
        </p:spPr>
        <p:txBody>
          <a:bodyPr/>
          <a:lstStyle/>
          <a:p>
            <a:r>
              <a:rPr lang="en-US" b="1" dirty="0"/>
              <a:t>Step 2: WPS </a:t>
            </a:r>
            <a:r>
              <a:rPr lang="en-US" b="1" dirty="0" err="1"/>
              <a:t>Ungrib</a:t>
            </a:r>
            <a:r>
              <a:rPr lang="en-US" b="1" dirty="0"/>
              <a:t> inv</a:t>
            </a:r>
          </a:p>
        </p:txBody>
      </p:sp>
      <p:pic>
        <p:nvPicPr>
          <p:cNvPr id="6" name="Picture 5">
            <a:extLst>
              <a:ext uri="{FF2B5EF4-FFF2-40B4-BE49-F238E27FC236}">
                <a16:creationId xmlns:a16="http://schemas.microsoft.com/office/drawing/2014/main" id="{A4A0FFA0-EFDA-E734-75E2-A99ED8B8C19E}"/>
              </a:ext>
            </a:extLst>
          </p:cNvPr>
          <p:cNvPicPr>
            <a:picLocks noChangeAspect="1"/>
          </p:cNvPicPr>
          <p:nvPr/>
        </p:nvPicPr>
        <p:blipFill>
          <a:blip r:embed="rId3"/>
          <a:stretch>
            <a:fillRect/>
          </a:stretch>
        </p:blipFill>
        <p:spPr>
          <a:xfrm>
            <a:off x="986678" y="2750436"/>
            <a:ext cx="9563100" cy="2045681"/>
          </a:xfrm>
          <a:prstGeom prst="rect">
            <a:avLst/>
          </a:prstGeom>
        </p:spPr>
      </p:pic>
      <p:pic>
        <p:nvPicPr>
          <p:cNvPr id="8" name="Picture 7">
            <a:extLst>
              <a:ext uri="{FF2B5EF4-FFF2-40B4-BE49-F238E27FC236}">
                <a16:creationId xmlns:a16="http://schemas.microsoft.com/office/drawing/2014/main" id="{7C2F77F6-7A45-16BD-6A7E-9A8B5C006A9E}"/>
              </a:ext>
            </a:extLst>
          </p:cNvPr>
          <p:cNvPicPr>
            <a:picLocks noChangeAspect="1"/>
          </p:cNvPicPr>
          <p:nvPr/>
        </p:nvPicPr>
        <p:blipFill>
          <a:blip r:embed="rId4"/>
          <a:stretch>
            <a:fillRect/>
          </a:stretch>
        </p:blipFill>
        <p:spPr>
          <a:xfrm>
            <a:off x="7906258" y="4931053"/>
            <a:ext cx="1771650" cy="866775"/>
          </a:xfrm>
          <a:prstGeom prst="rect">
            <a:avLst/>
          </a:prstGeom>
        </p:spPr>
      </p:pic>
    </p:spTree>
    <p:extLst>
      <p:ext uri="{BB962C8B-B14F-4D97-AF65-F5344CB8AC3E}">
        <p14:creationId xmlns:p14="http://schemas.microsoft.com/office/powerpoint/2010/main" val="1527963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5890F-FF6E-BA80-FECD-1F96953CFAE5}"/>
              </a:ext>
            </a:extLst>
          </p:cNvPr>
          <p:cNvSpPr>
            <a:spLocks noGrp="1"/>
          </p:cNvSpPr>
          <p:nvPr>
            <p:ph idx="1"/>
          </p:nvPr>
        </p:nvSpPr>
        <p:spPr/>
        <p:txBody>
          <a:bodyPr/>
          <a:lstStyle/>
          <a:p>
            <a:r>
              <a:rPr lang="en-US" dirty="0"/>
              <a:t>Check if </a:t>
            </a:r>
            <a:r>
              <a:rPr lang="en-US" dirty="0" err="1"/>
              <a:t>ungrib</a:t>
            </a:r>
            <a:r>
              <a:rPr lang="en-US" dirty="0"/>
              <a:t> ran properly</a:t>
            </a:r>
          </a:p>
          <a:p>
            <a:pPr lvl="1"/>
            <a:r>
              <a:rPr lang="en-US" dirty="0"/>
              <a:t>There should now be a single INV:1979-01-01_00 file</a:t>
            </a:r>
          </a:p>
          <a:p>
            <a:pPr lvl="1"/>
            <a:endParaRPr lang="en-US" dirty="0"/>
          </a:p>
          <a:p>
            <a:pPr lvl="1"/>
            <a:endParaRPr lang="en-US" dirty="0"/>
          </a:p>
        </p:txBody>
      </p:sp>
      <p:sp>
        <p:nvSpPr>
          <p:cNvPr id="4" name="Title 1">
            <a:extLst>
              <a:ext uri="{FF2B5EF4-FFF2-40B4-BE49-F238E27FC236}">
                <a16:creationId xmlns:a16="http://schemas.microsoft.com/office/drawing/2014/main" id="{669EC6D3-BDD6-DF97-CD06-A427BE25E2C8}"/>
              </a:ext>
            </a:extLst>
          </p:cNvPr>
          <p:cNvSpPr>
            <a:spLocks noGrp="1"/>
          </p:cNvSpPr>
          <p:nvPr>
            <p:ph type="title"/>
          </p:nvPr>
        </p:nvSpPr>
        <p:spPr>
          <a:xfrm>
            <a:off x="838200" y="365125"/>
            <a:ext cx="10515600" cy="1325563"/>
          </a:xfrm>
        </p:spPr>
        <p:txBody>
          <a:bodyPr/>
          <a:lstStyle/>
          <a:p>
            <a:r>
              <a:rPr lang="en-US" b="1" dirty="0"/>
              <a:t>Step 2: WPS </a:t>
            </a:r>
            <a:r>
              <a:rPr lang="en-US" b="1" dirty="0" err="1"/>
              <a:t>Ungrib</a:t>
            </a:r>
            <a:r>
              <a:rPr lang="en-US" b="1" dirty="0"/>
              <a:t> inv</a:t>
            </a:r>
          </a:p>
        </p:txBody>
      </p:sp>
      <p:pic>
        <p:nvPicPr>
          <p:cNvPr id="8" name="Picture 7">
            <a:extLst>
              <a:ext uri="{FF2B5EF4-FFF2-40B4-BE49-F238E27FC236}">
                <a16:creationId xmlns:a16="http://schemas.microsoft.com/office/drawing/2014/main" id="{813254FF-3D71-801D-2850-009373B97C0F}"/>
              </a:ext>
            </a:extLst>
          </p:cNvPr>
          <p:cNvPicPr>
            <a:picLocks noChangeAspect="1"/>
          </p:cNvPicPr>
          <p:nvPr/>
        </p:nvPicPr>
        <p:blipFill>
          <a:blip r:embed="rId2"/>
          <a:stretch>
            <a:fillRect/>
          </a:stretch>
        </p:blipFill>
        <p:spPr>
          <a:xfrm>
            <a:off x="0" y="3429000"/>
            <a:ext cx="12192000" cy="2235200"/>
          </a:xfrm>
          <a:prstGeom prst="rect">
            <a:avLst/>
          </a:prstGeom>
        </p:spPr>
      </p:pic>
    </p:spTree>
    <p:extLst>
      <p:ext uri="{BB962C8B-B14F-4D97-AF65-F5344CB8AC3E}">
        <p14:creationId xmlns:p14="http://schemas.microsoft.com/office/powerpoint/2010/main" val="3309484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E46D-C60C-4176-AD2D-E948D09767B0}"/>
              </a:ext>
            </a:extLst>
          </p:cNvPr>
          <p:cNvSpPr>
            <a:spLocks noGrp="1"/>
          </p:cNvSpPr>
          <p:nvPr>
            <p:ph type="title"/>
          </p:nvPr>
        </p:nvSpPr>
        <p:spPr/>
        <p:txBody>
          <a:bodyPr/>
          <a:lstStyle/>
          <a:p>
            <a:r>
              <a:rPr lang="en-US" b="1" dirty="0"/>
              <a:t>Step 2: WPS </a:t>
            </a:r>
            <a:r>
              <a:rPr lang="en-US" b="1" dirty="0" err="1"/>
              <a:t>Metgrid</a:t>
            </a:r>
            <a:endParaRPr lang="en-US" b="1" dirty="0"/>
          </a:p>
        </p:txBody>
      </p:sp>
      <p:sp>
        <p:nvSpPr>
          <p:cNvPr id="3" name="Content Placeholder 2">
            <a:extLst>
              <a:ext uri="{FF2B5EF4-FFF2-40B4-BE49-F238E27FC236}">
                <a16:creationId xmlns:a16="http://schemas.microsoft.com/office/drawing/2014/main" id="{DBB6E2DB-0E5A-578A-9450-94D0EE93B090}"/>
              </a:ext>
            </a:extLst>
          </p:cNvPr>
          <p:cNvSpPr>
            <a:spLocks noGrp="1"/>
          </p:cNvSpPr>
          <p:nvPr>
            <p:ph idx="1"/>
          </p:nvPr>
        </p:nvSpPr>
        <p:spPr>
          <a:xfrm>
            <a:off x="838200" y="1825625"/>
            <a:ext cx="10515600" cy="4667250"/>
          </a:xfrm>
        </p:spPr>
        <p:txBody>
          <a:bodyPr>
            <a:normAutofit/>
          </a:bodyPr>
          <a:lstStyle/>
          <a:p>
            <a:r>
              <a:rPr lang="en-US" dirty="0"/>
              <a:t>Open your </a:t>
            </a:r>
            <a:r>
              <a:rPr lang="en-US" dirty="0" err="1"/>
              <a:t>namelist.wps</a:t>
            </a:r>
            <a:endParaRPr lang="en-US" dirty="0"/>
          </a:p>
          <a:p>
            <a:r>
              <a:rPr lang="en-US" dirty="0"/>
              <a:t>Set the start and end dates back to your simulation period.</a:t>
            </a:r>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EF65562C-94F3-829E-C2BE-519861A13E83}"/>
              </a:ext>
            </a:extLst>
          </p:cNvPr>
          <p:cNvPicPr>
            <a:picLocks noChangeAspect="1"/>
          </p:cNvPicPr>
          <p:nvPr/>
        </p:nvPicPr>
        <p:blipFill>
          <a:blip r:embed="rId2"/>
          <a:stretch>
            <a:fillRect/>
          </a:stretch>
        </p:blipFill>
        <p:spPr>
          <a:xfrm>
            <a:off x="1011890" y="3220244"/>
            <a:ext cx="9574004" cy="2499238"/>
          </a:xfrm>
          <a:prstGeom prst="rect">
            <a:avLst/>
          </a:prstGeom>
        </p:spPr>
      </p:pic>
    </p:spTree>
    <p:extLst>
      <p:ext uri="{BB962C8B-B14F-4D97-AF65-F5344CB8AC3E}">
        <p14:creationId xmlns:p14="http://schemas.microsoft.com/office/powerpoint/2010/main" val="2419037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9B7FD5-FCE4-9BA5-E924-1E7603B37CAB}"/>
              </a:ext>
            </a:extLst>
          </p:cNvPr>
          <p:cNvSpPr>
            <a:spLocks noGrp="1"/>
          </p:cNvSpPr>
          <p:nvPr>
            <p:ph idx="1"/>
          </p:nvPr>
        </p:nvSpPr>
        <p:spPr/>
        <p:txBody>
          <a:bodyPr>
            <a:normAutofit lnSpcReduction="10000"/>
          </a:bodyPr>
          <a:lstStyle/>
          <a:p>
            <a:r>
              <a:rPr lang="en-US" dirty="0"/>
              <a:t>Under the “&amp;</a:t>
            </a:r>
            <a:r>
              <a:rPr lang="en-US" dirty="0" err="1"/>
              <a:t>metgrid</a:t>
            </a:r>
            <a:r>
              <a:rPr lang="en-US" dirty="0"/>
              <a:t>” section</a:t>
            </a:r>
          </a:p>
          <a:p>
            <a:pPr lvl="1"/>
            <a:r>
              <a:rPr lang="en-US" dirty="0"/>
              <a:t>If present, delete the </a:t>
            </a:r>
          </a:p>
          <a:p>
            <a:pPr lvl="1"/>
            <a:r>
              <a:rPr lang="en-US" dirty="0"/>
              <a:t>“</a:t>
            </a:r>
            <a:r>
              <a:rPr lang="en-US" dirty="0" err="1"/>
              <a:t>opt_output_from_metgrid_path</a:t>
            </a:r>
            <a:r>
              <a:rPr lang="en-US" dirty="0"/>
              <a:t>”</a:t>
            </a:r>
          </a:p>
          <a:p>
            <a:pPr lvl="1"/>
            <a:r>
              <a:rPr lang="en-US" dirty="0"/>
              <a:t>“</a:t>
            </a:r>
            <a:r>
              <a:rPr lang="en-US" dirty="0" err="1"/>
              <a:t>opt_metgrid_tbl_path</a:t>
            </a:r>
            <a:r>
              <a:rPr lang="en-US" dirty="0"/>
              <a:t>”</a:t>
            </a:r>
          </a:p>
          <a:p>
            <a:pPr lvl="1"/>
            <a:endParaRPr lang="en-US" dirty="0"/>
          </a:p>
          <a:p>
            <a:pPr lvl="1"/>
            <a:r>
              <a:rPr lang="en-US" dirty="0"/>
              <a:t>Change “</a:t>
            </a:r>
            <a:r>
              <a:rPr lang="en-US" dirty="0" err="1"/>
              <a:t>fg_name</a:t>
            </a:r>
            <a:r>
              <a:rPr lang="en-US" dirty="0"/>
              <a:t>” from “FILE”  to</a:t>
            </a:r>
          </a:p>
          <a:p>
            <a:pPr lvl="2"/>
            <a:r>
              <a:rPr lang="en-US" dirty="0"/>
              <a:t>‘ATM’, ‘SFC’,</a:t>
            </a:r>
          </a:p>
          <a:p>
            <a:pPr lvl="2"/>
            <a:endParaRPr lang="en-US" dirty="0"/>
          </a:p>
          <a:p>
            <a:pPr lvl="1"/>
            <a:r>
              <a:rPr lang="en-US" dirty="0"/>
              <a:t>Add the following line</a:t>
            </a:r>
          </a:p>
          <a:p>
            <a:pPr lvl="2"/>
            <a:r>
              <a:rPr lang="en-US" dirty="0" err="1"/>
              <a:t>constants_name</a:t>
            </a:r>
            <a:r>
              <a:rPr lang="en-US" dirty="0"/>
              <a:t> = ‘INV:1979-01-01_00’,</a:t>
            </a:r>
          </a:p>
          <a:p>
            <a:r>
              <a:rPr lang="en-US" dirty="0"/>
              <a:t>Close and save </a:t>
            </a:r>
            <a:r>
              <a:rPr lang="en-US" dirty="0" err="1"/>
              <a:t>namelist.wps</a:t>
            </a:r>
            <a:endParaRPr lang="en-US" dirty="0"/>
          </a:p>
        </p:txBody>
      </p:sp>
      <p:sp>
        <p:nvSpPr>
          <p:cNvPr id="4" name="Title 1">
            <a:extLst>
              <a:ext uri="{FF2B5EF4-FFF2-40B4-BE49-F238E27FC236}">
                <a16:creationId xmlns:a16="http://schemas.microsoft.com/office/drawing/2014/main" id="{0FB0DD6D-D45B-9B85-6569-95742B7A2BA1}"/>
              </a:ext>
            </a:extLst>
          </p:cNvPr>
          <p:cNvSpPr>
            <a:spLocks noGrp="1"/>
          </p:cNvSpPr>
          <p:nvPr>
            <p:ph type="title"/>
          </p:nvPr>
        </p:nvSpPr>
        <p:spPr>
          <a:xfrm>
            <a:off x="838200" y="365125"/>
            <a:ext cx="10515600" cy="1325563"/>
          </a:xfrm>
        </p:spPr>
        <p:txBody>
          <a:bodyPr/>
          <a:lstStyle/>
          <a:p>
            <a:r>
              <a:rPr lang="en-US" b="1" dirty="0"/>
              <a:t>Step 2: WPS </a:t>
            </a:r>
            <a:r>
              <a:rPr lang="en-US" b="1" dirty="0" err="1"/>
              <a:t>Metgrid</a:t>
            </a:r>
            <a:endParaRPr lang="en-US" b="1" dirty="0"/>
          </a:p>
        </p:txBody>
      </p:sp>
      <p:pic>
        <p:nvPicPr>
          <p:cNvPr id="7" name="Picture 6">
            <a:extLst>
              <a:ext uri="{FF2B5EF4-FFF2-40B4-BE49-F238E27FC236}">
                <a16:creationId xmlns:a16="http://schemas.microsoft.com/office/drawing/2014/main" id="{19677C63-C772-812A-AF0A-5073803CD374}"/>
              </a:ext>
            </a:extLst>
          </p:cNvPr>
          <p:cNvPicPr>
            <a:picLocks noChangeAspect="1"/>
          </p:cNvPicPr>
          <p:nvPr/>
        </p:nvPicPr>
        <p:blipFill>
          <a:blip r:embed="rId2"/>
          <a:stretch>
            <a:fillRect/>
          </a:stretch>
        </p:blipFill>
        <p:spPr>
          <a:xfrm>
            <a:off x="6559936" y="3648558"/>
            <a:ext cx="4634375" cy="1608967"/>
          </a:xfrm>
          <a:prstGeom prst="rect">
            <a:avLst/>
          </a:prstGeom>
        </p:spPr>
      </p:pic>
    </p:spTree>
    <p:extLst>
      <p:ext uri="{BB962C8B-B14F-4D97-AF65-F5344CB8AC3E}">
        <p14:creationId xmlns:p14="http://schemas.microsoft.com/office/powerpoint/2010/main" val="482026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BF743-2EB8-5269-6019-089BA1DAE59A}"/>
              </a:ext>
            </a:extLst>
          </p:cNvPr>
          <p:cNvSpPr>
            <a:spLocks noGrp="1"/>
          </p:cNvSpPr>
          <p:nvPr>
            <p:ph type="title"/>
          </p:nvPr>
        </p:nvSpPr>
        <p:spPr/>
        <p:txBody>
          <a:bodyPr/>
          <a:lstStyle/>
          <a:p>
            <a:r>
              <a:rPr lang="en-US" b="1" dirty="0"/>
              <a:t>Step 2: WPS </a:t>
            </a:r>
            <a:r>
              <a:rPr lang="en-US" b="1" dirty="0" err="1"/>
              <a:t>Metgrid</a:t>
            </a:r>
            <a:r>
              <a:rPr lang="en-US" b="1" dirty="0"/>
              <a:t>	</a:t>
            </a:r>
          </a:p>
        </p:txBody>
      </p:sp>
      <p:sp>
        <p:nvSpPr>
          <p:cNvPr id="3" name="Content Placeholder 2">
            <a:extLst>
              <a:ext uri="{FF2B5EF4-FFF2-40B4-BE49-F238E27FC236}">
                <a16:creationId xmlns:a16="http://schemas.microsoft.com/office/drawing/2014/main" id="{FFB0108C-B09F-D4D5-26BE-A12B035067A7}"/>
              </a:ext>
            </a:extLst>
          </p:cNvPr>
          <p:cNvSpPr>
            <a:spLocks noGrp="1"/>
          </p:cNvSpPr>
          <p:nvPr>
            <p:ph idx="1"/>
          </p:nvPr>
        </p:nvSpPr>
        <p:spPr/>
        <p:txBody>
          <a:bodyPr/>
          <a:lstStyle/>
          <a:p>
            <a:r>
              <a:rPr lang="en-US" dirty="0"/>
              <a:t>Now you’re going to alter the METGRID.TBL</a:t>
            </a:r>
          </a:p>
          <a:p>
            <a:pPr lvl="1"/>
            <a:r>
              <a:rPr lang="en-US" dirty="0"/>
              <a:t>This is a step I recommend, but not fully necessary. </a:t>
            </a:r>
          </a:p>
          <a:p>
            <a:pPr lvl="1"/>
            <a:r>
              <a:rPr lang="en-US" dirty="0"/>
              <a:t>In the METGRID.TBL you’ll be able to tweak the weight of variables, how smooth the land/ocean boundary is, how blocky sea surface temperatures are, etc.</a:t>
            </a:r>
          </a:p>
          <a:p>
            <a:pPr lvl="1"/>
            <a:r>
              <a:rPr lang="en-US" dirty="0"/>
              <a:t>A common variable to tweak is sea surface temperature (SST)</a:t>
            </a:r>
          </a:p>
          <a:p>
            <a:pPr lvl="1"/>
            <a:r>
              <a:rPr lang="en-US" b="1" i="1" dirty="0"/>
              <a:t>It is crucial you look at your </a:t>
            </a:r>
            <a:r>
              <a:rPr lang="en-US" b="1" i="1" dirty="0" err="1"/>
              <a:t>met_ems</a:t>
            </a:r>
            <a:r>
              <a:rPr lang="en-US" b="1" i="1" dirty="0"/>
              <a:t> in Panoply after you use </a:t>
            </a:r>
            <a:r>
              <a:rPr lang="en-US" b="1" i="1" dirty="0" err="1"/>
              <a:t>metgrid</a:t>
            </a:r>
            <a:endParaRPr lang="en-US" b="1" dirty="0"/>
          </a:p>
          <a:p>
            <a:pPr lvl="2"/>
            <a:r>
              <a:rPr lang="en-US" dirty="0"/>
              <a:t>As the old saying goes, garbage data in = garbage data out.</a:t>
            </a:r>
          </a:p>
          <a:p>
            <a:pPr lvl="2"/>
            <a:r>
              <a:rPr lang="en-US" dirty="0"/>
              <a:t>If your </a:t>
            </a:r>
            <a:r>
              <a:rPr lang="en-US" dirty="0" err="1"/>
              <a:t>met_ems</a:t>
            </a:r>
            <a:r>
              <a:rPr lang="en-US" dirty="0"/>
              <a:t> look weird, then your </a:t>
            </a:r>
            <a:r>
              <a:rPr lang="en-US" dirty="0" err="1"/>
              <a:t>wrf</a:t>
            </a:r>
            <a:r>
              <a:rPr lang="en-US" dirty="0"/>
              <a:t> simulation is going to look weird.</a:t>
            </a:r>
          </a:p>
          <a:p>
            <a:pPr lvl="2"/>
            <a:r>
              <a:rPr lang="en-US" dirty="0"/>
              <a:t>Ask for help too if your </a:t>
            </a:r>
            <a:r>
              <a:rPr lang="en-US" dirty="0" err="1"/>
              <a:t>met_ems</a:t>
            </a:r>
            <a:r>
              <a:rPr lang="en-US" dirty="0"/>
              <a:t> are turning out strange. Probably don’t just go messing around in the METGRID.TBL</a:t>
            </a:r>
          </a:p>
        </p:txBody>
      </p:sp>
    </p:spTree>
    <p:extLst>
      <p:ext uri="{BB962C8B-B14F-4D97-AF65-F5344CB8AC3E}">
        <p14:creationId xmlns:p14="http://schemas.microsoft.com/office/powerpoint/2010/main" val="1847441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0B47-7591-E3CD-BCDE-18E2693739D7}"/>
              </a:ext>
            </a:extLst>
          </p:cNvPr>
          <p:cNvSpPr>
            <a:spLocks noGrp="1"/>
          </p:cNvSpPr>
          <p:nvPr>
            <p:ph type="title"/>
          </p:nvPr>
        </p:nvSpPr>
        <p:spPr/>
        <p:txBody>
          <a:bodyPr/>
          <a:lstStyle/>
          <a:p>
            <a:r>
              <a:rPr lang="en-US" b="1" dirty="0"/>
              <a:t>Step 2: WPS </a:t>
            </a:r>
            <a:r>
              <a:rPr lang="en-US" b="1" dirty="0" err="1"/>
              <a:t>Metgrid</a:t>
            </a:r>
            <a:endParaRPr lang="en-US" b="1" dirty="0"/>
          </a:p>
        </p:txBody>
      </p:sp>
      <p:sp>
        <p:nvSpPr>
          <p:cNvPr id="3" name="Content Placeholder 2">
            <a:extLst>
              <a:ext uri="{FF2B5EF4-FFF2-40B4-BE49-F238E27FC236}">
                <a16:creationId xmlns:a16="http://schemas.microsoft.com/office/drawing/2014/main" id="{77971791-D2AE-034D-0034-D0CE3F48ED32}"/>
              </a:ext>
            </a:extLst>
          </p:cNvPr>
          <p:cNvSpPr>
            <a:spLocks noGrp="1"/>
          </p:cNvSpPr>
          <p:nvPr>
            <p:ph idx="1"/>
          </p:nvPr>
        </p:nvSpPr>
        <p:spPr/>
        <p:txBody>
          <a:bodyPr/>
          <a:lstStyle/>
          <a:p>
            <a:r>
              <a:rPr lang="en-US" dirty="0"/>
              <a:t>From your WPS directory open the METGRID.TBL</a:t>
            </a:r>
          </a:p>
          <a:p>
            <a:pPr lvl="1"/>
            <a:r>
              <a:rPr lang="en-US" dirty="0"/>
              <a:t>nano ./</a:t>
            </a:r>
            <a:r>
              <a:rPr lang="en-US" dirty="0" err="1"/>
              <a:t>metgrid</a:t>
            </a:r>
            <a:r>
              <a:rPr lang="en-US" dirty="0"/>
              <a:t>/METGRID.TBL</a:t>
            </a:r>
          </a:p>
          <a:p>
            <a:r>
              <a:rPr lang="en-US" dirty="0"/>
              <a:t>use the arrow keys or page-down to navigate down until you find the SST variable</a:t>
            </a:r>
          </a:p>
          <a:p>
            <a:r>
              <a:rPr lang="en-US" dirty="0"/>
              <a:t>Set the variable to look like the one here</a:t>
            </a:r>
          </a:p>
          <a:p>
            <a:r>
              <a:rPr lang="en-US" dirty="0"/>
              <a:t>Close and save METGRID.TBL</a:t>
            </a:r>
          </a:p>
          <a:p>
            <a:r>
              <a:rPr lang="en-US" dirty="0"/>
              <a:t>Run metgrid.exe with</a:t>
            </a:r>
          </a:p>
          <a:p>
            <a:pPr lvl="1"/>
            <a:r>
              <a:rPr lang="en-US" dirty="0"/>
              <a:t>./metgrid.exe</a:t>
            </a:r>
          </a:p>
        </p:txBody>
      </p:sp>
      <p:pic>
        <p:nvPicPr>
          <p:cNvPr id="5" name="Picture 4">
            <a:extLst>
              <a:ext uri="{FF2B5EF4-FFF2-40B4-BE49-F238E27FC236}">
                <a16:creationId xmlns:a16="http://schemas.microsoft.com/office/drawing/2014/main" id="{F7E902BE-3827-43B6-37E6-08A2882EADDF}"/>
              </a:ext>
            </a:extLst>
          </p:cNvPr>
          <p:cNvPicPr>
            <a:picLocks noChangeAspect="1"/>
          </p:cNvPicPr>
          <p:nvPr/>
        </p:nvPicPr>
        <p:blipFill>
          <a:blip r:embed="rId2"/>
          <a:stretch>
            <a:fillRect/>
          </a:stretch>
        </p:blipFill>
        <p:spPr>
          <a:xfrm>
            <a:off x="7673228" y="3429000"/>
            <a:ext cx="3371850" cy="1543050"/>
          </a:xfrm>
          <a:prstGeom prst="rect">
            <a:avLst/>
          </a:prstGeom>
        </p:spPr>
      </p:pic>
    </p:spTree>
    <p:extLst>
      <p:ext uri="{BB962C8B-B14F-4D97-AF65-F5344CB8AC3E}">
        <p14:creationId xmlns:p14="http://schemas.microsoft.com/office/powerpoint/2010/main" val="2494815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0749E-6478-0AC8-7B2F-6F388FDF9750}"/>
              </a:ext>
            </a:extLst>
          </p:cNvPr>
          <p:cNvSpPr>
            <a:spLocks noGrp="1"/>
          </p:cNvSpPr>
          <p:nvPr>
            <p:ph idx="1"/>
          </p:nvPr>
        </p:nvSpPr>
        <p:spPr/>
        <p:txBody>
          <a:bodyPr/>
          <a:lstStyle/>
          <a:p>
            <a:r>
              <a:rPr lang="en-US" dirty="0"/>
              <a:t>Check metgrid.log to see if it ran properly</a:t>
            </a:r>
          </a:p>
          <a:p>
            <a:r>
              <a:rPr lang="en-US" dirty="0"/>
              <a:t>Your </a:t>
            </a:r>
            <a:r>
              <a:rPr lang="en-US" dirty="0" err="1"/>
              <a:t>met_em</a:t>
            </a:r>
            <a:r>
              <a:rPr lang="en-US" dirty="0"/>
              <a:t> files should appear in the WPS directory</a:t>
            </a:r>
          </a:p>
        </p:txBody>
      </p:sp>
      <p:sp>
        <p:nvSpPr>
          <p:cNvPr id="4" name="Title 1">
            <a:extLst>
              <a:ext uri="{FF2B5EF4-FFF2-40B4-BE49-F238E27FC236}">
                <a16:creationId xmlns:a16="http://schemas.microsoft.com/office/drawing/2014/main" id="{B8587F78-FE9F-A26A-8FBC-51EAFB039B81}"/>
              </a:ext>
            </a:extLst>
          </p:cNvPr>
          <p:cNvSpPr>
            <a:spLocks noGrp="1"/>
          </p:cNvSpPr>
          <p:nvPr>
            <p:ph type="title"/>
          </p:nvPr>
        </p:nvSpPr>
        <p:spPr>
          <a:xfrm>
            <a:off x="838200" y="365125"/>
            <a:ext cx="10515600" cy="1325563"/>
          </a:xfrm>
        </p:spPr>
        <p:txBody>
          <a:bodyPr/>
          <a:lstStyle/>
          <a:p>
            <a:r>
              <a:rPr lang="en-US" b="1" dirty="0"/>
              <a:t>Step 2: WPS </a:t>
            </a:r>
            <a:r>
              <a:rPr lang="en-US" b="1" dirty="0" err="1"/>
              <a:t>Metgrid</a:t>
            </a:r>
            <a:endParaRPr lang="en-US" b="1" dirty="0"/>
          </a:p>
        </p:txBody>
      </p:sp>
      <p:pic>
        <p:nvPicPr>
          <p:cNvPr id="6" name="Picture 5">
            <a:extLst>
              <a:ext uri="{FF2B5EF4-FFF2-40B4-BE49-F238E27FC236}">
                <a16:creationId xmlns:a16="http://schemas.microsoft.com/office/drawing/2014/main" id="{B7026A08-CA9B-3699-FFA7-3F9F8DE78539}"/>
              </a:ext>
            </a:extLst>
          </p:cNvPr>
          <p:cNvPicPr>
            <a:picLocks noChangeAspect="1"/>
          </p:cNvPicPr>
          <p:nvPr/>
        </p:nvPicPr>
        <p:blipFill>
          <a:blip r:embed="rId2"/>
          <a:stretch>
            <a:fillRect/>
          </a:stretch>
        </p:blipFill>
        <p:spPr>
          <a:xfrm>
            <a:off x="0" y="4100196"/>
            <a:ext cx="12192000" cy="2076767"/>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BA598EDC-8A0F-6EF1-1CDB-8C946C8169FF}"/>
                  </a:ext>
                </a:extLst>
              </p14:cNvPr>
              <p14:cNvContentPartPr/>
              <p14:nvPr/>
            </p14:nvContentPartPr>
            <p14:xfrm>
              <a:off x="4195271" y="5574480"/>
              <a:ext cx="1931400" cy="582840"/>
            </p14:xfrm>
          </p:contentPart>
        </mc:Choice>
        <mc:Fallback xmlns="">
          <p:pic>
            <p:nvPicPr>
              <p:cNvPr id="7" name="Ink 6">
                <a:extLst>
                  <a:ext uri="{FF2B5EF4-FFF2-40B4-BE49-F238E27FC236}">
                    <a16:creationId xmlns:a16="http://schemas.microsoft.com/office/drawing/2014/main" id="{BA598EDC-8A0F-6EF1-1CDB-8C946C8169FF}"/>
                  </a:ext>
                </a:extLst>
              </p:cNvPr>
              <p:cNvPicPr/>
              <p:nvPr/>
            </p:nvPicPr>
            <p:blipFill>
              <a:blip r:embed="rId4"/>
              <a:stretch>
                <a:fillRect/>
              </a:stretch>
            </p:blipFill>
            <p:spPr>
              <a:xfrm>
                <a:off x="4186631" y="5565840"/>
                <a:ext cx="1949040" cy="600480"/>
              </a:xfrm>
              <a:prstGeom prst="rect">
                <a:avLst/>
              </a:prstGeom>
            </p:spPr>
          </p:pic>
        </mc:Fallback>
      </mc:AlternateContent>
    </p:spTree>
    <p:extLst>
      <p:ext uri="{BB962C8B-B14F-4D97-AF65-F5344CB8AC3E}">
        <p14:creationId xmlns:p14="http://schemas.microsoft.com/office/powerpoint/2010/main" val="386196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A490-7856-DB74-08BF-5EBFD90D5800}"/>
              </a:ext>
            </a:extLst>
          </p:cNvPr>
          <p:cNvSpPr>
            <a:spLocks noGrp="1"/>
          </p:cNvSpPr>
          <p:nvPr>
            <p:ph type="title"/>
          </p:nvPr>
        </p:nvSpPr>
        <p:spPr/>
        <p:txBody>
          <a:bodyPr/>
          <a:lstStyle/>
          <a:p>
            <a:r>
              <a:rPr lang="en-US" b="1" dirty="0"/>
              <a:t>Step 1: Attaining Data</a:t>
            </a:r>
          </a:p>
        </p:txBody>
      </p:sp>
      <p:sp>
        <p:nvSpPr>
          <p:cNvPr id="3" name="Content Placeholder 2">
            <a:extLst>
              <a:ext uri="{FF2B5EF4-FFF2-40B4-BE49-F238E27FC236}">
                <a16:creationId xmlns:a16="http://schemas.microsoft.com/office/drawing/2014/main" id="{9244FA55-E12A-B05E-695E-8AAA316D94A4}"/>
              </a:ext>
            </a:extLst>
          </p:cNvPr>
          <p:cNvSpPr>
            <a:spLocks noGrp="1"/>
          </p:cNvSpPr>
          <p:nvPr>
            <p:ph idx="1"/>
          </p:nvPr>
        </p:nvSpPr>
        <p:spPr/>
        <p:txBody>
          <a:bodyPr/>
          <a:lstStyle/>
          <a:p>
            <a:r>
              <a:rPr lang="en-US" dirty="0"/>
              <a:t>Two sources of retrieving ERA5 Reanalysis data.</a:t>
            </a:r>
          </a:p>
          <a:p>
            <a:pPr lvl="1"/>
            <a:r>
              <a:rPr lang="en-US" dirty="0">
                <a:hlinkClick r:id="rId3"/>
              </a:rPr>
              <a:t>https://rda.ucar.edu/datasets/ds633.0/</a:t>
            </a:r>
            <a:endParaRPr lang="en-US" dirty="0"/>
          </a:p>
          <a:p>
            <a:pPr lvl="1"/>
            <a:r>
              <a:rPr lang="en-US" dirty="0">
                <a:hlinkClick r:id="rId4"/>
              </a:rPr>
              <a:t>https://cds.climate.copernicus.eu/cdsapp#!/dataset/reanalysis-era5-single-levels?tab=overview</a:t>
            </a:r>
            <a:endParaRPr lang="en-US" dirty="0"/>
          </a:p>
          <a:p>
            <a:pPr lvl="1"/>
            <a:r>
              <a:rPr lang="en-US" dirty="0"/>
              <a:t>Either should work, but the first (NCAR/UCAR) is the most common and recommended.</a:t>
            </a:r>
          </a:p>
          <a:p>
            <a:pPr lvl="1"/>
            <a:r>
              <a:rPr lang="en-US" dirty="0"/>
              <a:t>Both will require you to create an account.</a:t>
            </a:r>
          </a:p>
        </p:txBody>
      </p:sp>
      <p:pic>
        <p:nvPicPr>
          <p:cNvPr id="5" name="Picture 4">
            <a:extLst>
              <a:ext uri="{FF2B5EF4-FFF2-40B4-BE49-F238E27FC236}">
                <a16:creationId xmlns:a16="http://schemas.microsoft.com/office/drawing/2014/main" id="{D8FA6782-760B-7FF1-B06E-D5728D54FD9C}"/>
              </a:ext>
            </a:extLst>
          </p:cNvPr>
          <p:cNvPicPr>
            <a:picLocks noChangeAspect="1"/>
          </p:cNvPicPr>
          <p:nvPr/>
        </p:nvPicPr>
        <p:blipFill>
          <a:blip r:embed="rId5"/>
          <a:stretch>
            <a:fillRect/>
          </a:stretch>
        </p:blipFill>
        <p:spPr>
          <a:xfrm>
            <a:off x="2732689" y="4557656"/>
            <a:ext cx="6726621" cy="2300344"/>
          </a:xfrm>
          <a:prstGeom prst="rect">
            <a:avLst/>
          </a:prstGeom>
        </p:spPr>
      </p:pic>
    </p:spTree>
    <p:extLst>
      <p:ext uri="{BB962C8B-B14F-4D97-AF65-F5344CB8AC3E}">
        <p14:creationId xmlns:p14="http://schemas.microsoft.com/office/powerpoint/2010/main" val="13609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139A2-683B-19D8-55D4-E23AB92AB893}"/>
              </a:ext>
            </a:extLst>
          </p:cNvPr>
          <p:cNvSpPr>
            <a:spLocks noGrp="1"/>
          </p:cNvSpPr>
          <p:nvPr>
            <p:ph type="title"/>
          </p:nvPr>
        </p:nvSpPr>
        <p:spPr/>
        <p:txBody>
          <a:bodyPr/>
          <a:lstStyle/>
          <a:p>
            <a:r>
              <a:rPr lang="en-US" b="1" dirty="0"/>
              <a:t>Step 2: WPS </a:t>
            </a:r>
            <a:r>
              <a:rPr lang="en-US" b="1" dirty="0" err="1"/>
              <a:t>Metgrid</a:t>
            </a:r>
            <a:endParaRPr lang="en-US" b="1" dirty="0"/>
          </a:p>
        </p:txBody>
      </p:sp>
      <p:sp>
        <p:nvSpPr>
          <p:cNvPr id="3" name="Content Placeholder 2">
            <a:extLst>
              <a:ext uri="{FF2B5EF4-FFF2-40B4-BE49-F238E27FC236}">
                <a16:creationId xmlns:a16="http://schemas.microsoft.com/office/drawing/2014/main" id="{E6728A90-5A77-9C42-A4C9-D2411D53900B}"/>
              </a:ext>
            </a:extLst>
          </p:cNvPr>
          <p:cNvSpPr>
            <a:spLocks noGrp="1"/>
          </p:cNvSpPr>
          <p:nvPr>
            <p:ph idx="1"/>
          </p:nvPr>
        </p:nvSpPr>
        <p:spPr>
          <a:xfrm>
            <a:off x="719138" y="1344659"/>
            <a:ext cx="10515600" cy="4351338"/>
          </a:xfrm>
        </p:spPr>
        <p:txBody>
          <a:bodyPr/>
          <a:lstStyle/>
          <a:p>
            <a:r>
              <a:rPr lang="en-US" dirty="0"/>
              <a:t>Here’s an example of how different METGRID.TBL weights with SSTs can alter the </a:t>
            </a:r>
            <a:r>
              <a:rPr lang="en-US" dirty="0" err="1"/>
              <a:t>met_em</a:t>
            </a:r>
            <a:r>
              <a:rPr lang="en-US" dirty="0"/>
              <a:t> file</a:t>
            </a:r>
          </a:p>
          <a:p>
            <a:r>
              <a:rPr lang="en-US" dirty="0"/>
              <a:t>On a higher resolution or smaller domain, impacts are more stark</a:t>
            </a:r>
          </a:p>
        </p:txBody>
      </p:sp>
      <p:pic>
        <p:nvPicPr>
          <p:cNvPr id="8" name="Picture 7">
            <a:extLst>
              <a:ext uri="{FF2B5EF4-FFF2-40B4-BE49-F238E27FC236}">
                <a16:creationId xmlns:a16="http://schemas.microsoft.com/office/drawing/2014/main" id="{524D8B35-9660-25F7-AC6E-6F655464F3A8}"/>
              </a:ext>
            </a:extLst>
          </p:cNvPr>
          <p:cNvPicPr>
            <a:picLocks noChangeAspect="1"/>
          </p:cNvPicPr>
          <p:nvPr/>
        </p:nvPicPr>
        <p:blipFill>
          <a:blip r:embed="rId3"/>
          <a:stretch>
            <a:fillRect/>
          </a:stretch>
        </p:blipFill>
        <p:spPr>
          <a:xfrm>
            <a:off x="6934851" y="4573681"/>
            <a:ext cx="4795734" cy="2284319"/>
          </a:xfrm>
          <a:prstGeom prst="rect">
            <a:avLst/>
          </a:prstGeom>
        </p:spPr>
      </p:pic>
      <p:pic>
        <p:nvPicPr>
          <p:cNvPr id="10" name="Picture 9">
            <a:extLst>
              <a:ext uri="{FF2B5EF4-FFF2-40B4-BE49-F238E27FC236}">
                <a16:creationId xmlns:a16="http://schemas.microsoft.com/office/drawing/2014/main" id="{7AD2315C-190F-FAA5-4751-E259FB699021}"/>
              </a:ext>
            </a:extLst>
          </p:cNvPr>
          <p:cNvPicPr>
            <a:picLocks noChangeAspect="1"/>
          </p:cNvPicPr>
          <p:nvPr/>
        </p:nvPicPr>
        <p:blipFill>
          <a:blip r:embed="rId4"/>
          <a:stretch>
            <a:fillRect/>
          </a:stretch>
        </p:blipFill>
        <p:spPr>
          <a:xfrm>
            <a:off x="705196" y="4553836"/>
            <a:ext cx="4551955" cy="2304163"/>
          </a:xfrm>
          <a:prstGeom prst="rect">
            <a:avLst/>
          </a:prstGeom>
        </p:spPr>
      </p:pic>
      <p:cxnSp>
        <p:nvCxnSpPr>
          <p:cNvPr id="12" name="Straight Arrow Connector 11">
            <a:extLst>
              <a:ext uri="{FF2B5EF4-FFF2-40B4-BE49-F238E27FC236}">
                <a16:creationId xmlns:a16="http://schemas.microsoft.com/office/drawing/2014/main" id="{4D91A677-B0D2-86BE-A167-2757DC81D922}"/>
              </a:ext>
            </a:extLst>
          </p:cNvPr>
          <p:cNvCxnSpPr/>
          <p:nvPr/>
        </p:nvCxnSpPr>
        <p:spPr>
          <a:xfrm flipV="1">
            <a:off x="4231341" y="5522259"/>
            <a:ext cx="268941" cy="3496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632445C-06F6-67C5-53A5-CFC0A9D50906}"/>
              </a:ext>
            </a:extLst>
          </p:cNvPr>
          <p:cNvCxnSpPr/>
          <p:nvPr/>
        </p:nvCxnSpPr>
        <p:spPr>
          <a:xfrm flipV="1">
            <a:off x="10381130" y="5683948"/>
            <a:ext cx="268941" cy="3496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0E8A70C-3804-FAE0-A84B-50E6FB593859}"/>
              </a:ext>
            </a:extLst>
          </p:cNvPr>
          <p:cNvCxnSpPr/>
          <p:nvPr/>
        </p:nvCxnSpPr>
        <p:spPr>
          <a:xfrm flipV="1">
            <a:off x="1954306" y="5605727"/>
            <a:ext cx="268941" cy="3496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1C47729-5FAA-D781-060B-1784B46C2CD2}"/>
              </a:ext>
            </a:extLst>
          </p:cNvPr>
          <p:cNvCxnSpPr/>
          <p:nvPr/>
        </p:nvCxnSpPr>
        <p:spPr>
          <a:xfrm flipV="1">
            <a:off x="8352865" y="5683947"/>
            <a:ext cx="268941" cy="3496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274A1D4-3F2E-C242-C936-8D098E3647DB}"/>
              </a:ext>
            </a:extLst>
          </p:cNvPr>
          <p:cNvCxnSpPr>
            <a:cxnSpLocks/>
          </p:cNvCxnSpPr>
          <p:nvPr/>
        </p:nvCxnSpPr>
        <p:spPr>
          <a:xfrm>
            <a:off x="10089777" y="6123545"/>
            <a:ext cx="369794" cy="3069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8244671-50D7-CF27-2490-7741C0EA825A}"/>
              </a:ext>
            </a:extLst>
          </p:cNvPr>
          <p:cNvCxnSpPr>
            <a:cxnSpLocks/>
          </p:cNvCxnSpPr>
          <p:nvPr/>
        </p:nvCxnSpPr>
        <p:spPr>
          <a:xfrm>
            <a:off x="4046444" y="6211488"/>
            <a:ext cx="369794" cy="3069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A011765-CCE8-3CFC-8608-B533BF5263B2}"/>
              </a:ext>
            </a:extLst>
          </p:cNvPr>
          <p:cNvGrpSpPr/>
          <p:nvPr/>
        </p:nvGrpSpPr>
        <p:grpSpPr>
          <a:xfrm>
            <a:off x="1437714" y="3152322"/>
            <a:ext cx="3062568" cy="1401514"/>
            <a:chOff x="1437714" y="3152322"/>
            <a:chExt cx="3062568" cy="1401514"/>
          </a:xfrm>
        </p:grpSpPr>
        <p:pic>
          <p:nvPicPr>
            <p:cNvPr id="6" name="Picture 5">
              <a:extLst>
                <a:ext uri="{FF2B5EF4-FFF2-40B4-BE49-F238E27FC236}">
                  <a16:creationId xmlns:a16="http://schemas.microsoft.com/office/drawing/2014/main" id="{00B69300-4E0E-EB29-DF0C-E5AEEABAF23F}"/>
                </a:ext>
              </a:extLst>
            </p:cNvPr>
            <p:cNvPicPr>
              <a:picLocks noChangeAspect="1"/>
            </p:cNvPicPr>
            <p:nvPr/>
          </p:nvPicPr>
          <p:blipFill>
            <a:blip r:embed="rId5"/>
            <a:stretch>
              <a:fillRect/>
            </a:stretch>
          </p:blipFill>
          <p:spPr>
            <a:xfrm>
              <a:off x="1437714" y="3152322"/>
              <a:ext cx="3062568" cy="1401514"/>
            </a:xfrm>
            <a:prstGeom prst="rect">
              <a:avLst/>
            </a:prstGeom>
          </p:spPr>
        </p:pic>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DD4E6DCB-534A-7771-66BF-5C716CA8539A}"/>
                    </a:ext>
                  </a:extLst>
                </p14:cNvPr>
                <p14:cNvContentPartPr/>
                <p14:nvPr/>
              </p14:nvContentPartPr>
              <p14:xfrm>
                <a:off x="3112817" y="3624806"/>
                <a:ext cx="1011600" cy="44280"/>
              </p14:xfrm>
            </p:contentPart>
          </mc:Choice>
          <mc:Fallback xmlns="">
            <p:pic>
              <p:nvPicPr>
                <p:cNvPr id="19" name="Ink 18">
                  <a:extLst>
                    <a:ext uri="{FF2B5EF4-FFF2-40B4-BE49-F238E27FC236}">
                      <a16:creationId xmlns:a16="http://schemas.microsoft.com/office/drawing/2014/main" id="{DD4E6DCB-534A-7771-66BF-5C716CA8539A}"/>
                    </a:ext>
                  </a:extLst>
                </p:cNvPr>
                <p:cNvPicPr/>
                <p:nvPr/>
              </p:nvPicPr>
              <p:blipFill>
                <a:blip r:embed="rId7"/>
                <a:stretch>
                  <a:fillRect/>
                </a:stretch>
              </p:blipFill>
              <p:spPr>
                <a:xfrm>
                  <a:off x="3104177" y="3615806"/>
                  <a:ext cx="1029240" cy="61920"/>
                </a:xfrm>
                <a:prstGeom prst="rect">
                  <a:avLst/>
                </a:prstGeom>
              </p:spPr>
            </p:pic>
          </mc:Fallback>
        </mc:AlternateContent>
      </p:grpSp>
      <p:grpSp>
        <p:nvGrpSpPr>
          <p:cNvPr id="22" name="Group 21">
            <a:extLst>
              <a:ext uri="{FF2B5EF4-FFF2-40B4-BE49-F238E27FC236}">
                <a16:creationId xmlns:a16="http://schemas.microsoft.com/office/drawing/2014/main" id="{C213D132-93A9-D707-8A30-3851689B3270}"/>
              </a:ext>
            </a:extLst>
          </p:cNvPr>
          <p:cNvGrpSpPr/>
          <p:nvPr/>
        </p:nvGrpSpPr>
        <p:grpSpPr>
          <a:xfrm>
            <a:off x="7575076" y="3015455"/>
            <a:ext cx="3515283" cy="1558226"/>
            <a:chOff x="7575076" y="3015455"/>
            <a:chExt cx="3515283" cy="1558226"/>
          </a:xfrm>
        </p:grpSpPr>
        <p:pic>
          <p:nvPicPr>
            <p:cNvPr id="5" name="Picture 4">
              <a:extLst>
                <a:ext uri="{FF2B5EF4-FFF2-40B4-BE49-F238E27FC236}">
                  <a16:creationId xmlns:a16="http://schemas.microsoft.com/office/drawing/2014/main" id="{97B06B3B-29CA-9CCB-50AA-2A243F4C4940}"/>
                </a:ext>
              </a:extLst>
            </p:cNvPr>
            <p:cNvPicPr>
              <a:picLocks noChangeAspect="1"/>
            </p:cNvPicPr>
            <p:nvPr/>
          </p:nvPicPr>
          <p:blipFill>
            <a:blip r:embed="rId8"/>
            <a:stretch>
              <a:fillRect/>
            </a:stretch>
          </p:blipFill>
          <p:spPr>
            <a:xfrm>
              <a:off x="7575076" y="3015455"/>
              <a:ext cx="3515283" cy="1558226"/>
            </a:xfrm>
            <a:prstGeom prst="rect">
              <a:avLst/>
            </a:prstGeom>
          </p:spPr>
        </p:pic>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8B48FD74-B38D-6FE1-F297-F362B5BEC692}"/>
                    </a:ext>
                  </a:extLst>
                </p14:cNvPr>
                <p14:cNvContentPartPr/>
                <p14:nvPr/>
              </p14:nvContentPartPr>
              <p14:xfrm>
                <a:off x="9404897" y="3548486"/>
                <a:ext cx="1371600" cy="77040"/>
              </p14:xfrm>
            </p:contentPart>
          </mc:Choice>
          <mc:Fallback xmlns="">
            <p:pic>
              <p:nvPicPr>
                <p:cNvPr id="20" name="Ink 19">
                  <a:extLst>
                    <a:ext uri="{FF2B5EF4-FFF2-40B4-BE49-F238E27FC236}">
                      <a16:creationId xmlns:a16="http://schemas.microsoft.com/office/drawing/2014/main" id="{8B48FD74-B38D-6FE1-F297-F362B5BEC692}"/>
                    </a:ext>
                  </a:extLst>
                </p:cNvPr>
                <p:cNvPicPr/>
                <p:nvPr/>
              </p:nvPicPr>
              <p:blipFill>
                <a:blip r:embed="rId10"/>
                <a:stretch>
                  <a:fillRect/>
                </a:stretch>
              </p:blipFill>
              <p:spPr>
                <a:xfrm>
                  <a:off x="9396257" y="3539846"/>
                  <a:ext cx="1389240" cy="94680"/>
                </a:xfrm>
                <a:prstGeom prst="rect">
                  <a:avLst/>
                </a:prstGeom>
              </p:spPr>
            </p:pic>
          </mc:Fallback>
        </mc:AlternateContent>
      </p:grpSp>
    </p:spTree>
    <p:extLst>
      <p:ext uri="{BB962C8B-B14F-4D97-AF65-F5344CB8AC3E}">
        <p14:creationId xmlns:p14="http://schemas.microsoft.com/office/powerpoint/2010/main" val="2152990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2C34-E904-17E5-CC59-2815EFC48F63}"/>
              </a:ext>
            </a:extLst>
          </p:cNvPr>
          <p:cNvSpPr>
            <a:spLocks noGrp="1"/>
          </p:cNvSpPr>
          <p:nvPr>
            <p:ph type="ctrTitle"/>
          </p:nvPr>
        </p:nvSpPr>
        <p:spPr/>
        <p:txBody>
          <a:bodyPr/>
          <a:lstStyle/>
          <a:p>
            <a:r>
              <a:rPr lang="en-US" dirty="0"/>
              <a:t>Step 3: WRF</a:t>
            </a:r>
          </a:p>
        </p:txBody>
      </p:sp>
      <p:sp>
        <p:nvSpPr>
          <p:cNvPr id="5" name="Subtitle 4">
            <a:extLst>
              <a:ext uri="{FF2B5EF4-FFF2-40B4-BE49-F238E27FC236}">
                <a16:creationId xmlns:a16="http://schemas.microsoft.com/office/drawing/2014/main" id="{FFAE2696-0A23-224C-AB3D-F0AF9ABEE1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3787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C193-2AB4-7E4C-ACCC-99CFCC36C704}"/>
              </a:ext>
            </a:extLst>
          </p:cNvPr>
          <p:cNvSpPr>
            <a:spLocks noGrp="1"/>
          </p:cNvSpPr>
          <p:nvPr>
            <p:ph type="title"/>
          </p:nvPr>
        </p:nvSpPr>
        <p:spPr/>
        <p:txBody>
          <a:bodyPr/>
          <a:lstStyle/>
          <a:p>
            <a:r>
              <a:rPr lang="en-US" b="1" dirty="0"/>
              <a:t>Step 3: WRF Real</a:t>
            </a:r>
          </a:p>
        </p:txBody>
      </p:sp>
      <p:sp>
        <p:nvSpPr>
          <p:cNvPr id="3" name="Content Placeholder 2">
            <a:extLst>
              <a:ext uri="{FF2B5EF4-FFF2-40B4-BE49-F238E27FC236}">
                <a16:creationId xmlns:a16="http://schemas.microsoft.com/office/drawing/2014/main" id="{CD088B52-3DA1-C2E3-1B2C-8BB89B9D132F}"/>
              </a:ext>
            </a:extLst>
          </p:cNvPr>
          <p:cNvSpPr>
            <a:spLocks noGrp="1"/>
          </p:cNvSpPr>
          <p:nvPr>
            <p:ph idx="1"/>
          </p:nvPr>
        </p:nvSpPr>
        <p:spPr/>
        <p:txBody>
          <a:bodyPr/>
          <a:lstStyle/>
          <a:p>
            <a:r>
              <a:rPr lang="en-US" dirty="0"/>
              <a:t>Navigate to your &lt;</a:t>
            </a:r>
            <a:r>
              <a:rPr lang="en-US" i="1" dirty="0"/>
              <a:t>path to your WRF&gt;</a:t>
            </a:r>
            <a:r>
              <a:rPr lang="en-US" dirty="0"/>
              <a:t>/run directory.</a:t>
            </a:r>
          </a:p>
          <a:p>
            <a:r>
              <a:rPr lang="en-US" dirty="0"/>
              <a:t>Copy your </a:t>
            </a:r>
            <a:r>
              <a:rPr lang="en-US" dirty="0" err="1"/>
              <a:t>namelist.input</a:t>
            </a:r>
            <a:r>
              <a:rPr lang="en-US" dirty="0"/>
              <a:t> from the directory generated by the </a:t>
            </a:r>
            <a:r>
              <a:rPr lang="en-US" dirty="0" err="1"/>
              <a:t>WRFDomain</a:t>
            </a:r>
            <a:r>
              <a:rPr lang="en-US" dirty="0"/>
              <a:t> Wizard to your run directory. </a:t>
            </a:r>
          </a:p>
          <a:p>
            <a:r>
              <a:rPr lang="en-US" dirty="0"/>
              <a:t>Set your start/end dates. </a:t>
            </a:r>
          </a:p>
          <a:p>
            <a:r>
              <a:rPr lang="en-US" dirty="0"/>
              <a:t>Choose the necessary parameterization schemes for your simulation.</a:t>
            </a:r>
          </a:p>
          <a:p>
            <a:endParaRPr lang="en-US" dirty="0"/>
          </a:p>
        </p:txBody>
      </p:sp>
    </p:spTree>
    <p:extLst>
      <p:ext uri="{BB962C8B-B14F-4D97-AF65-F5344CB8AC3E}">
        <p14:creationId xmlns:p14="http://schemas.microsoft.com/office/powerpoint/2010/main" val="1364573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3AEC41-EC52-D517-BE3C-5AF317DA1156}"/>
              </a:ext>
            </a:extLst>
          </p:cNvPr>
          <p:cNvSpPr>
            <a:spLocks noGrp="1"/>
          </p:cNvSpPr>
          <p:nvPr>
            <p:ph idx="1"/>
          </p:nvPr>
        </p:nvSpPr>
        <p:spPr/>
        <p:txBody>
          <a:bodyPr>
            <a:normAutofit lnSpcReduction="10000"/>
          </a:bodyPr>
          <a:lstStyle/>
          <a:p>
            <a:r>
              <a:rPr lang="en-US" dirty="0"/>
              <a:t>From your &lt;</a:t>
            </a:r>
            <a:r>
              <a:rPr lang="en-US" i="1" dirty="0"/>
              <a:t>your path to WRF</a:t>
            </a:r>
            <a:r>
              <a:rPr lang="en-US" dirty="0"/>
              <a:t>&gt;/run directory</a:t>
            </a:r>
          </a:p>
          <a:p>
            <a:r>
              <a:rPr lang="en-US" dirty="0"/>
              <a:t>Link the </a:t>
            </a:r>
            <a:r>
              <a:rPr lang="en-US" dirty="0" err="1"/>
              <a:t>met_ems</a:t>
            </a:r>
            <a:r>
              <a:rPr lang="en-US" dirty="0"/>
              <a:t> you generated in WPS</a:t>
            </a:r>
          </a:p>
          <a:p>
            <a:pPr lvl="1"/>
            <a:r>
              <a:rPr lang="en-US" dirty="0"/>
              <a:t>ln –sf &lt;</a:t>
            </a:r>
            <a:r>
              <a:rPr lang="en-US" i="1" dirty="0"/>
              <a:t>path to your WPS directory&gt;</a:t>
            </a:r>
            <a:r>
              <a:rPr lang="en-US" dirty="0"/>
              <a:t>/met_em.d0* .</a:t>
            </a:r>
          </a:p>
          <a:p>
            <a:pPr lvl="1"/>
            <a:endParaRPr lang="en-US" dirty="0"/>
          </a:p>
          <a:p>
            <a:pPr lvl="1"/>
            <a:endParaRPr lang="en-US" dirty="0"/>
          </a:p>
          <a:p>
            <a:pPr lvl="1"/>
            <a:endParaRPr lang="en-US" dirty="0"/>
          </a:p>
          <a:p>
            <a:pPr lvl="1"/>
            <a:endParaRPr lang="en-US" dirty="0"/>
          </a:p>
          <a:p>
            <a:r>
              <a:rPr lang="en-US" dirty="0"/>
              <a:t>Double check your </a:t>
            </a:r>
            <a:r>
              <a:rPr lang="en-US" dirty="0" err="1"/>
              <a:t>namelist.input</a:t>
            </a:r>
            <a:endParaRPr lang="en-US" dirty="0"/>
          </a:p>
          <a:p>
            <a:r>
              <a:rPr lang="en-US" dirty="0"/>
              <a:t>Run real.exe</a:t>
            </a:r>
          </a:p>
          <a:p>
            <a:pPr lvl="1"/>
            <a:r>
              <a:rPr lang="en-US" dirty="0"/>
              <a:t>./real.exe</a:t>
            </a:r>
          </a:p>
          <a:p>
            <a:pPr lvl="1"/>
            <a:endParaRPr lang="en-US" dirty="0"/>
          </a:p>
        </p:txBody>
      </p:sp>
      <p:sp>
        <p:nvSpPr>
          <p:cNvPr id="4" name="Title 1">
            <a:extLst>
              <a:ext uri="{FF2B5EF4-FFF2-40B4-BE49-F238E27FC236}">
                <a16:creationId xmlns:a16="http://schemas.microsoft.com/office/drawing/2014/main" id="{3935BBE5-0180-0B63-E426-F71B7DF55627}"/>
              </a:ext>
            </a:extLst>
          </p:cNvPr>
          <p:cNvSpPr>
            <a:spLocks noGrp="1"/>
          </p:cNvSpPr>
          <p:nvPr>
            <p:ph type="title"/>
          </p:nvPr>
        </p:nvSpPr>
        <p:spPr>
          <a:xfrm>
            <a:off x="838200" y="365125"/>
            <a:ext cx="10515600" cy="1325563"/>
          </a:xfrm>
        </p:spPr>
        <p:txBody>
          <a:bodyPr/>
          <a:lstStyle/>
          <a:p>
            <a:r>
              <a:rPr lang="en-US" b="1" dirty="0"/>
              <a:t>Step 3: WRF Real</a:t>
            </a:r>
          </a:p>
        </p:txBody>
      </p:sp>
      <p:pic>
        <p:nvPicPr>
          <p:cNvPr id="8" name="Picture 7">
            <a:extLst>
              <a:ext uri="{FF2B5EF4-FFF2-40B4-BE49-F238E27FC236}">
                <a16:creationId xmlns:a16="http://schemas.microsoft.com/office/drawing/2014/main" id="{BCECF50C-A65C-EECE-F38C-1636CCF0D37D}"/>
              </a:ext>
            </a:extLst>
          </p:cNvPr>
          <p:cNvPicPr>
            <a:picLocks noChangeAspect="1"/>
          </p:cNvPicPr>
          <p:nvPr/>
        </p:nvPicPr>
        <p:blipFill>
          <a:blip r:embed="rId2"/>
          <a:stretch>
            <a:fillRect/>
          </a:stretch>
        </p:blipFill>
        <p:spPr>
          <a:xfrm>
            <a:off x="0" y="3099816"/>
            <a:ext cx="12192000" cy="1346615"/>
          </a:xfrm>
          <a:prstGeom prst="rect">
            <a:avLst/>
          </a:prstGeom>
        </p:spPr>
      </p:pic>
    </p:spTree>
    <p:extLst>
      <p:ext uri="{BB962C8B-B14F-4D97-AF65-F5344CB8AC3E}">
        <p14:creationId xmlns:p14="http://schemas.microsoft.com/office/powerpoint/2010/main" val="2974450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09C08C-0D50-8E55-29FD-1D38358C36BF}"/>
              </a:ext>
            </a:extLst>
          </p:cNvPr>
          <p:cNvSpPr>
            <a:spLocks noGrp="1"/>
          </p:cNvSpPr>
          <p:nvPr>
            <p:ph idx="1"/>
          </p:nvPr>
        </p:nvSpPr>
        <p:spPr>
          <a:xfrm>
            <a:off x="781332" y="1253331"/>
            <a:ext cx="10515600" cy="4351338"/>
          </a:xfrm>
        </p:spPr>
        <p:txBody>
          <a:bodyPr/>
          <a:lstStyle/>
          <a:p>
            <a:r>
              <a:rPr lang="en-US" dirty="0"/>
              <a:t>Often, you’ll encounter little errors resulting from the pre-generated </a:t>
            </a:r>
            <a:r>
              <a:rPr lang="en-US" dirty="0" err="1"/>
              <a:t>namelist</a:t>
            </a:r>
            <a:r>
              <a:rPr lang="en-US" dirty="0"/>
              <a:t> with </a:t>
            </a:r>
            <a:r>
              <a:rPr lang="en-US" dirty="0" err="1"/>
              <a:t>WRFDomain</a:t>
            </a:r>
            <a:r>
              <a:rPr lang="en-US" dirty="0"/>
              <a:t> Wizard.  Commonly, a </a:t>
            </a:r>
            <a:r>
              <a:rPr lang="en-US" dirty="0" err="1"/>
              <a:t>num_metgrid_levels</a:t>
            </a:r>
            <a:r>
              <a:rPr lang="en-US" dirty="0"/>
              <a:t> mismatch.</a:t>
            </a:r>
          </a:p>
          <a:p>
            <a:endParaRPr lang="en-US" dirty="0"/>
          </a:p>
          <a:p>
            <a:endParaRPr lang="en-US" dirty="0"/>
          </a:p>
          <a:p>
            <a:pPr marL="0" indent="0">
              <a:buNone/>
            </a:pPr>
            <a:endParaRPr lang="en-US" dirty="0"/>
          </a:p>
          <a:p>
            <a:r>
              <a:rPr lang="en-US" dirty="0"/>
              <a:t>This is a simple fix. Just open the </a:t>
            </a:r>
            <a:r>
              <a:rPr lang="en-US" dirty="0" err="1"/>
              <a:t>namelist.input</a:t>
            </a:r>
            <a:r>
              <a:rPr lang="en-US" dirty="0"/>
              <a:t> and set the </a:t>
            </a:r>
            <a:r>
              <a:rPr lang="en-US" dirty="0" err="1"/>
              <a:t>num_metgrid_levels</a:t>
            </a:r>
            <a:r>
              <a:rPr lang="en-US" dirty="0"/>
              <a:t> to what the input data expects.</a:t>
            </a:r>
          </a:p>
        </p:txBody>
      </p:sp>
      <p:sp>
        <p:nvSpPr>
          <p:cNvPr id="4" name="Title 1">
            <a:extLst>
              <a:ext uri="{FF2B5EF4-FFF2-40B4-BE49-F238E27FC236}">
                <a16:creationId xmlns:a16="http://schemas.microsoft.com/office/drawing/2014/main" id="{491BF08E-1397-DD9C-357E-92D7DA96316C}"/>
              </a:ext>
            </a:extLst>
          </p:cNvPr>
          <p:cNvSpPr>
            <a:spLocks noGrp="1"/>
          </p:cNvSpPr>
          <p:nvPr>
            <p:ph type="title"/>
          </p:nvPr>
        </p:nvSpPr>
        <p:spPr>
          <a:xfrm>
            <a:off x="838200" y="365125"/>
            <a:ext cx="10515600" cy="1325563"/>
          </a:xfrm>
        </p:spPr>
        <p:txBody>
          <a:bodyPr/>
          <a:lstStyle/>
          <a:p>
            <a:r>
              <a:rPr lang="en-US" b="1" dirty="0"/>
              <a:t>Step 3: WRF Real Troubleshooting</a:t>
            </a:r>
          </a:p>
        </p:txBody>
      </p:sp>
      <p:pic>
        <p:nvPicPr>
          <p:cNvPr id="8" name="Picture 7">
            <a:extLst>
              <a:ext uri="{FF2B5EF4-FFF2-40B4-BE49-F238E27FC236}">
                <a16:creationId xmlns:a16="http://schemas.microsoft.com/office/drawing/2014/main" id="{175E70EF-E8FB-85F5-5760-94E75B7FE3F4}"/>
              </a:ext>
            </a:extLst>
          </p:cNvPr>
          <p:cNvPicPr>
            <a:picLocks noChangeAspect="1"/>
          </p:cNvPicPr>
          <p:nvPr/>
        </p:nvPicPr>
        <p:blipFill>
          <a:blip r:embed="rId3"/>
          <a:stretch>
            <a:fillRect/>
          </a:stretch>
        </p:blipFill>
        <p:spPr>
          <a:xfrm>
            <a:off x="0" y="2448781"/>
            <a:ext cx="12192000" cy="1639125"/>
          </a:xfrm>
          <a:prstGeom prst="rect">
            <a:avLst/>
          </a:prstGeom>
        </p:spPr>
      </p:pic>
      <p:pic>
        <p:nvPicPr>
          <p:cNvPr id="10" name="Picture 9">
            <a:extLst>
              <a:ext uri="{FF2B5EF4-FFF2-40B4-BE49-F238E27FC236}">
                <a16:creationId xmlns:a16="http://schemas.microsoft.com/office/drawing/2014/main" id="{07436040-8237-A44E-B9D8-DB6FCBBF645D}"/>
              </a:ext>
            </a:extLst>
          </p:cNvPr>
          <p:cNvPicPr>
            <a:picLocks noChangeAspect="1"/>
          </p:cNvPicPr>
          <p:nvPr/>
        </p:nvPicPr>
        <p:blipFill>
          <a:blip r:embed="rId4"/>
          <a:stretch>
            <a:fillRect/>
          </a:stretch>
        </p:blipFill>
        <p:spPr>
          <a:xfrm>
            <a:off x="724464" y="4867275"/>
            <a:ext cx="3705225" cy="1990725"/>
          </a:xfrm>
          <a:prstGeom prst="rect">
            <a:avLst/>
          </a:prstGeom>
        </p:spPr>
      </p:pic>
      <p:cxnSp>
        <p:nvCxnSpPr>
          <p:cNvPr id="12" name="Straight Arrow Connector 11">
            <a:extLst>
              <a:ext uri="{FF2B5EF4-FFF2-40B4-BE49-F238E27FC236}">
                <a16:creationId xmlns:a16="http://schemas.microsoft.com/office/drawing/2014/main" id="{A0D1F4E9-37FA-33C2-134F-A1287F90B980}"/>
              </a:ext>
            </a:extLst>
          </p:cNvPr>
          <p:cNvCxnSpPr/>
          <p:nvPr/>
        </p:nvCxnSpPr>
        <p:spPr>
          <a:xfrm>
            <a:off x="4760259" y="5862637"/>
            <a:ext cx="1524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18F584DC-3E02-3DC5-9439-BB942CFB5718}"/>
              </a:ext>
            </a:extLst>
          </p:cNvPr>
          <p:cNvPicPr>
            <a:picLocks noChangeAspect="1"/>
          </p:cNvPicPr>
          <p:nvPr/>
        </p:nvPicPr>
        <p:blipFill>
          <a:blip r:embed="rId5"/>
          <a:stretch>
            <a:fillRect/>
          </a:stretch>
        </p:blipFill>
        <p:spPr>
          <a:xfrm>
            <a:off x="6614829" y="4914900"/>
            <a:ext cx="3524250" cy="1943100"/>
          </a:xfrm>
          <a:prstGeom prst="rect">
            <a:avLst/>
          </a:prstGeom>
        </p:spPr>
      </p:pic>
    </p:spTree>
    <p:extLst>
      <p:ext uri="{BB962C8B-B14F-4D97-AF65-F5344CB8AC3E}">
        <p14:creationId xmlns:p14="http://schemas.microsoft.com/office/powerpoint/2010/main" val="2954773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35166C-AC5B-B4D8-0CE3-7B3113E17F82}"/>
              </a:ext>
            </a:extLst>
          </p:cNvPr>
          <p:cNvSpPr>
            <a:spLocks noGrp="1"/>
          </p:cNvSpPr>
          <p:nvPr>
            <p:ph idx="1"/>
          </p:nvPr>
        </p:nvSpPr>
        <p:spPr/>
        <p:txBody>
          <a:bodyPr/>
          <a:lstStyle/>
          <a:p>
            <a:r>
              <a:rPr lang="en-US" dirty="0"/>
              <a:t>Another common error:</a:t>
            </a:r>
          </a:p>
          <a:p>
            <a:endParaRPr lang="en-US" dirty="0"/>
          </a:p>
          <a:p>
            <a:endParaRPr lang="en-US" dirty="0"/>
          </a:p>
          <a:p>
            <a:r>
              <a:rPr lang="en-US" dirty="0"/>
              <a:t> Luckily, this error actually provides recommendations with how to fix. </a:t>
            </a:r>
          </a:p>
          <a:p>
            <a:pPr lvl="1"/>
            <a:r>
              <a:rPr lang="en-US" dirty="0"/>
              <a:t>In my case I set my </a:t>
            </a:r>
            <a:r>
              <a:rPr lang="en-US" dirty="0" err="1"/>
              <a:t>e_vert</a:t>
            </a:r>
            <a:r>
              <a:rPr lang="en-US" dirty="0"/>
              <a:t> from 28 to 40, and the problem was sorted</a:t>
            </a:r>
          </a:p>
          <a:p>
            <a:pPr lvl="1"/>
            <a:r>
              <a:rPr lang="en-US" dirty="0"/>
              <a:t>This is recommended over lowering </a:t>
            </a:r>
            <a:r>
              <a:rPr lang="en-US" dirty="0" err="1"/>
              <a:t>p_top_requested</a:t>
            </a:r>
            <a:r>
              <a:rPr lang="en-US" dirty="0"/>
              <a:t> because a low </a:t>
            </a:r>
            <a:r>
              <a:rPr lang="en-US" dirty="0" err="1"/>
              <a:t>p_top_requested</a:t>
            </a:r>
            <a:r>
              <a:rPr lang="en-US" dirty="0"/>
              <a:t> can run into errors when trying to start the actual simulation</a:t>
            </a:r>
          </a:p>
        </p:txBody>
      </p:sp>
      <p:sp>
        <p:nvSpPr>
          <p:cNvPr id="4" name="Title 1">
            <a:extLst>
              <a:ext uri="{FF2B5EF4-FFF2-40B4-BE49-F238E27FC236}">
                <a16:creationId xmlns:a16="http://schemas.microsoft.com/office/drawing/2014/main" id="{EA64E212-8CFE-C122-50DC-6F24695B3FB6}"/>
              </a:ext>
            </a:extLst>
          </p:cNvPr>
          <p:cNvSpPr>
            <a:spLocks noGrp="1"/>
          </p:cNvSpPr>
          <p:nvPr>
            <p:ph type="title"/>
          </p:nvPr>
        </p:nvSpPr>
        <p:spPr>
          <a:xfrm>
            <a:off x="838200" y="365125"/>
            <a:ext cx="10515600" cy="1325563"/>
          </a:xfrm>
        </p:spPr>
        <p:txBody>
          <a:bodyPr/>
          <a:lstStyle/>
          <a:p>
            <a:r>
              <a:rPr lang="en-US" b="1" dirty="0"/>
              <a:t>Step 3: WRF Real troubleshooting</a:t>
            </a:r>
          </a:p>
        </p:txBody>
      </p:sp>
      <p:grpSp>
        <p:nvGrpSpPr>
          <p:cNvPr id="9" name="Group 8">
            <a:extLst>
              <a:ext uri="{FF2B5EF4-FFF2-40B4-BE49-F238E27FC236}">
                <a16:creationId xmlns:a16="http://schemas.microsoft.com/office/drawing/2014/main" id="{4D5D1A1C-110A-E7E7-1649-36C5BC83E8BF}"/>
              </a:ext>
            </a:extLst>
          </p:cNvPr>
          <p:cNvGrpSpPr/>
          <p:nvPr/>
        </p:nvGrpSpPr>
        <p:grpSpPr>
          <a:xfrm>
            <a:off x="5180951" y="1370704"/>
            <a:ext cx="6172849" cy="1844264"/>
            <a:chOff x="5180951" y="1370704"/>
            <a:chExt cx="6172849" cy="1844264"/>
          </a:xfrm>
        </p:grpSpPr>
        <p:pic>
          <p:nvPicPr>
            <p:cNvPr id="6" name="Picture 5">
              <a:extLst>
                <a:ext uri="{FF2B5EF4-FFF2-40B4-BE49-F238E27FC236}">
                  <a16:creationId xmlns:a16="http://schemas.microsoft.com/office/drawing/2014/main" id="{85AB03D2-8D35-B158-10EF-D7C56F4BE9C8}"/>
                </a:ext>
              </a:extLst>
            </p:cNvPr>
            <p:cNvPicPr>
              <a:picLocks noChangeAspect="1"/>
            </p:cNvPicPr>
            <p:nvPr/>
          </p:nvPicPr>
          <p:blipFill>
            <a:blip r:embed="rId2"/>
            <a:stretch>
              <a:fillRect/>
            </a:stretch>
          </p:blipFill>
          <p:spPr>
            <a:xfrm>
              <a:off x="5206253" y="1370704"/>
              <a:ext cx="6147547" cy="1844264"/>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6996EC30-1F10-660B-5E19-2271FD444817}"/>
                    </a:ext>
                  </a:extLst>
                </p14:cNvPr>
                <p14:cNvContentPartPr/>
                <p14:nvPr/>
              </p14:nvContentPartPr>
              <p14:xfrm>
                <a:off x="5180951" y="2499360"/>
                <a:ext cx="3375000" cy="494640"/>
              </p14:xfrm>
            </p:contentPart>
          </mc:Choice>
          <mc:Fallback xmlns="">
            <p:pic>
              <p:nvPicPr>
                <p:cNvPr id="8" name="Ink 7">
                  <a:extLst>
                    <a:ext uri="{FF2B5EF4-FFF2-40B4-BE49-F238E27FC236}">
                      <a16:creationId xmlns:a16="http://schemas.microsoft.com/office/drawing/2014/main" id="{6996EC30-1F10-660B-5E19-2271FD444817}"/>
                    </a:ext>
                  </a:extLst>
                </p:cNvPr>
                <p:cNvPicPr/>
                <p:nvPr/>
              </p:nvPicPr>
              <p:blipFill>
                <a:blip r:embed="rId4"/>
                <a:stretch>
                  <a:fillRect/>
                </a:stretch>
              </p:blipFill>
              <p:spPr>
                <a:xfrm>
                  <a:off x="5171951" y="2490360"/>
                  <a:ext cx="3392640" cy="512280"/>
                </a:xfrm>
                <a:prstGeom prst="rect">
                  <a:avLst/>
                </a:prstGeom>
              </p:spPr>
            </p:pic>
          </mc:Fallback>
        </mc:AlternateContent>
      </p:grpSp>
    </p:spTree>
    <p:extLst>
      <p:ext uri="{BB962C8B-B14F-4D97-AF65-F5344CB8AC3E}">
        <p14:creationId xmlns:p14="http://schemas.microsoft.com/office/powerpoint/2010/main" val="483596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C1A0B6-F940-91AD-35D4-7856F2F549AB}"/>
              </a:ext>
            </a:extLst>
          </p:cNvPr>
          <p:cNvSpPr>
            <a:spLocks noGrp="1"/>
          </p:cNvSpPr>
          <p:nvPr>
            <p:ph idx="1"/>
          </p:nvPr>
        </p:nvSpPr>
        <p:spPr/>
        <p:txBody>
          <a:bodyPr/>
          <a:lstStyle/>
          <a:p>
            <a:r>
              <a:rPr lang="en-US" dirty="0"/>
              <a:t>Once you’ve sorted your errors, you should have a successful message in the rsl.out.0000 file.</a:t>
            </a:r>
          </a:p>
          <a:p>
            <a:r>
              <a:rPr lang="en-US" dirty="0"/>
              <a:t>Check to see if your input files were generated</a:t>
            </a:r>
          </a:p>
          <a:p>
            <a:pPr lvl="1"/>
            <a:r>
              <a:rPr lang="en-US" dirty="0"/>
              <a:t>wrfbdy_d01</a:t>
            </a:r>
          </a:p>
          <a:p>
            <a:pPr lvl="1"/>
            <a:r>
              <a:rPr lang="en-US" dirty="0"/>
              <a:t>wrfinput_d01</a:t>
            </a:r>
          </a:p>
          <a:p>
            <a:pPr lvl="1"/>
            <a:r>
              <a:rPr lang="en-US" dirty="0"/>
              <a:t>wrfinput_d0… if multiple domains</a:t>
            </a:r>
          </a:p>
        </p:txBody>
      </p:sp>
      <p:sp>
        <p:nvSpPr>
          <p:cNvPr id="4" name="Title 1">
            <a:extLst>
              <a:ext uri="{FF2B5EF4-FFF2-40B4-BE49-F238E27FC236}">
                <a16:creationId xmlns:a16="http://schemas.microsoft.com/office/drawing/2014/main" id="{094B1196-6114-580E-5793-65F4E5B4D01E}"/>
              </a:ext>
            </a:extLst>
          </p:cNvPr>
          <p:cNvSpPr>
            <a:spLocks noGrp="1"/>
          </p:cNvSpPr>
          <p:nvPr>
            <p:ph type="title"/>
          </p:nvPr>
        </p:nvSpPr>
        <p:spPr>
          <a:xfrm>
            <a:off x="838200" y="365125"/>
            <a:ext cx="10515600" cy="1325563"/>
          </a:xfrm>
        </p:spPr>
        <p:txBody>
          <a:bodyPr/>
          <a:lstStyle/>
          <a:p>
            <a:r>
              <a:rPr lang="en-US" b="1" dirty="0"/>
              <a:t>Step 3: WRF Real</a:t>
            </a:r>
          </a:p>
        </p:txBody>
      </p:sp>
      <p:pic>
        <p:nvPicPr>
          <p:cNvPr id="8" name="Picture 7">
            <a:extLst>
              <a:ext uri="{FF2B5EF4-FFF2-40B4-BE49-F238E27FC236}">
                <a16:creationId xmlns:a16="http://schemas.microsoft.com/office/drawing/2014/main" id="{8FF6DCC4-51CF-1698-3F69-1BB2E6FBA8D1}"/>
              </a:ext>
            </a:extLst>
          </p:cNvPr>
          <p:cNvPicPr>
            <a:picLocks noChangeAspect="1"/>
          </p:cNvPicPr>
          <p:nvPr/>
        </p:nvPicPr>
        <p:blipFill>
          <a:blip r:embed="rId2"/>
          <a:stretch>
            <a:fillRect/>
          </a:stretch>
        </p:blipFill>
        <p:spPr>
          <a:xfrm>
            <a:off x="6481482" y="3370916"/>
            <a:ext cx="5470524" cy="3121959"/>
          </a:xfrm>
          <a:prstGeom prst="rect">
            <a:avLst/>
          </a:prstGeom>
        </p:spPr>
      </p:pic>
    </p:spTree>
    <p:extLst>
      <p:ext uri="{BB962C8B-B14F-4D97-AF65-F5344CB8AC3E}">
        <p14:creationId xmlns:p14="http://schemas.microsoft.com/office/powerpoint/2010/main" val="4238132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5AC45-3CCF-E184-A3F4-36933D673D30}"/>
              </a:ext>
            </a:extLst>
          </p:cNvPr>
          <p:cNvSpPr>
            <a:spLocks noGrp="1"/>
          </p:cNvSpPr>
          <p:nvPr>
            <p:ph type="title"/>
          </p:nvPr>
        </p:nvSpPr>
        <p:spPr/>
        <p:txBody>
          <a:bodyPr/>
          <a:lstStyle/>
          <a:p>
            <a:r>
              <a:rPr lang="en-US" b="1" dirty="0"/>
              <a:t>Step 3: WRF</a:t>
            </a:r>
          </a:p>
        </p:txBody>
      </p:sp>
      <p:sp>
        <p:nvSpPr>
          <p:cNvPr id="3" name="Content Placeholder 2">
            <a:extLst>
              <a:ext uri="{FF2B5EF4-FFF2-40B4-BE49-F238E27FC236}">
                <a16:creationId xmlns:a16="http://schemas.microsoft.com/office/drawing/2014/main" id="{6BB4D738-363B-2178-26EB-FF798479741A}"/>
              </a:ext>
            </a:extLst>
          </p:cNvPr>
          <p:cNvSpPr>
            <a:spLocks noGrp="1"/>
          </p:cNvSpPr>
          <p:nvPr>
            <p:ph idx="1"/>
          </p:nvPr>
        </p:nvSpPr>
        <p:spPr/>
        <p:txBody>
          <a:bodyPr/>
          <a:lstStyle/>
          <a:p>
            <a:r>
              <a:rPr lang="en-US" dirty="0"/>
              <a:t>Run WRF </a:t>
            </a:r>
          </a:p>
          <a:p>
            <a:pPr lvl="1"/>
            <a:r>
              <a:rPr lang="en-US" dirty="0"/>
              <a:t>./wrf.exe</a:t>
            </a:r>
          </a:p>
          <a:p>
            <a:r>
              <a:rPr lang="en-US" dirty="0"/>
              <a:t>Although, more likely you’ll need to submit a .pbs job for a large simulation</a:t>
            </a:r>
          </a:p>
          <a:p>
            <a:r>
              <a:rPr lang="en-US" dirty="0"/>
              <a:t>Check your </a:t>
            </a:r>
            <a:r>
              <a:rPr lang="en-US" dirty="0" err="1"/>
              <a:t>rsl</a:t>
            </a:r>
            <a:r>
              <a:rPr lang="en-US" dirty="0"/>
              <a:t> files for a successful completion and check to see if you have “</a:t>
            </a:r>
            <a:r>
              <a:rPr lang="en-US" dirty="0" err="1"/>
              <a:t>wrfout</a:t>
            </a:r>
            <a:r>
              <a:rPr lang="en-US" dirty="0"/>
              <a:t>” files</a:t>
            </a:r>
          </a:p>
        </p:txBody>
      </p:sp>
      <p:grpSp>
        <p:nvGrpSpPr>
          <p:cNvPr id="12" name="Group 11">
            <a:extLst>
              <a:ext uri="{FF2B5EF4-FFF2-40B4-BE49-F238E27FC236}">
                <a16:creationId xmlns:a16="http://schemas.microsoft.com/office/drawing/2014/main" id="{06440E40-0DB7-E147-F4C1-A31C3633F913}"/>
              </a:ext>
            </a:extLst>
          </p:cNvPr>
          <p:cNvGrpSpPr/>
          <p:nvPr/>
        </p:nvGrpSpPr>
        <p:grpSpPr>
          <a:xfrm>
            <a:off x="0" y="4501612"/>
            <a:ext cx="12192000" cy="2356388"/>
            <a:chOff x="0" y="4501612"/>
            <a:chExt cx="12192000" cy="2356388"/>
          </a:xfrm>
        </p:grpSpPr>
        <p:pic>
          <p:nvPicPr>
            <p:cNvPr id="7" name="Picture 6">
              <a:extLst>
                <a:ext uri="{FF2B5EF4-FFF2-40B4-BE49-F238E27FC236}">
                  <a16:creationId xmlns:a16="http://schemas.microsoft.com/office/drawing/2014/main" id="{45C548F3-2DF4-5D69-708B-2E4EABACC314}"/>
                </a:ext>
              </a:extLst>
            </p:cNvPr>
            <p:cNvPicPr>
              <a:picLocks noChangeAspect="1"/>
            </p:cNvPicPr>
            <p:nvPr/>
          </p:nvPicPr>
          <p:blipFill>
            <a:blip r:embed="rId2"/>
            <a:stretch>
              <a:fillRect/>
            </a:stretch>
          </p:blipFill>
          <p:spPr>
            <a:xfrm>
              <a:off x="0" y="4501612"/>
              <a:ext cx="12192000" cy="2356388"/>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E7474158-93F5-E7AB-51A9-8FDCFEDA3B9F}"/>
                    </a:ext>
                  </a:extLst>
                </p14:cNvPr>
                <p14:cNvContentPartPr/>
                <p14:nvPr/>
              </p14:nvContentPartPr>
              <p14:xfrm>
                <a:off x="10249475" y="4828871"/>
                <a:ext cx="1693080" cy="313920"/>
              </p14:xfrm>
            </p:contentPart>
          </mc:Choice>
          <mc:Fallback xmlns="">
            <p:pic>
              <p:nvPicPr>
                <p:cNvPr id="8" name="Ink 7">
                  <a:extLst>
                    <a:ext uri="{FF2B5EF4-FFF2-40B4-BE49-F238E27FC236}">
                      <a16:creationId xmlns:a16="http://schemas.microsoft.com/office/drawing/2014/main" id="{E7474158-93F5-E7AB-51A9-8FDCFEDA3B9F}"/>
                    </a:ext>
                  </a:extLst>
                </p:cNvPr>
                <p:cNvPicPr/>
                <p:nvPr/>
              </p:nvPicPr>
              <p:blipFill>
                <a:blip r:embed="rId4"/>
                <a:stretch>
                  <a:fillRect/>
                </a:stretch>
              </p:blipFill>
              <p:spPr>
                <a:xfrm>
                  <a:off x="10240475" y="4820231"/>
                  <a:ext cx="171072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06ACF367-CE87-297A-1BDD-71B43D72B078}"/>
                    </a:ext>
                  </a:extLst>
                </p14:cNvPr>
                <p14:cNvContentPartPr/>
                <p14:nvPr/>
              </p14:nvContentPartPr>
              <p14:xfrm>
                <a:off x="1419755" y="6733631"/>
                <a:ext cx="913320" cy="55080"/>
              </p14:xfrm>
            </p:contentPart>
          </mc:Choice>
          <mc:Fallback xmlns="">
            <p:pic>
              <p:nvPicPr>
                <p:cNvPr id="11" name="Ink 10">
                  <a:extLst>
                    <a:ext uri="{FF2B5EF4-FFF2-40B4-BE49-F238E27FC236}">
                      <a16:creationId xmlns:a16="http://schemas.microsoft.com/office/drawing/2014/main" id="{06ACF367-CE87-297A-1BDD-71B43D72B078}"/>
                    </a:ext>
                  </a:extLst>
                </p:cNvPr>
                <p:cNvPicPr/>
                <p:nvPr/>
              </p:nvPicPr>
              <p:blipFill>
                <a:blip r:embed="rId6"/>
                <a:stretch>
                  <a:fillRect/>
                </a:stretch>
              </p:blipFill>
              <p:spPr>
                <a:xfrm>
                  <a:off x="1410755" y="6724991"/>
                  <a:ext cx="930960" cy="72720"/>
                </a:xfrm>
                <a:prstGeom prst="rect">
                  <a:avLst/>
                </a:prstGeom>
              </p:spPr>
            </p:pic>
          </mc:Fallback>
        </mc:AlternateContent>
      </p:grpSp>
    </p:spTree>
    <p:extLst>
      <p:ext uri="{BB962C8B-B14F-4D97-AF65-F5344CB8AC3E}">
        <p14:creationId xmlns:p14="http://schemas.microsoft.com/office/powerpoint/2010/main" val="11190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B722F3-A058-FCC8-389F-E655A112B65B}"/>
              </a:ext>
            </a:extLst>
          </p:cNvPr>
          <p:cNvSpPr>
            <a:spLocks noGrp="1"/>
          </p:cNvSpPr>
          <p:nvPr>
            <p:ph idx="1"/>
          </p:nvPr>
        </p:nvSpPr>
        <p:spPr/>
        <p:txBody>
          <a:bodyPr/>
          <a:lstStyle/>
          <a:p>
            <a:r>
              <a:rPr lang="en-US" dirty="0"/>
              <a:t>You need your three data types: Pressure Level, Surface, and Invariant</a:t>
            </a:r>
          </a:p>
          <a:p>
            <a:r>
              <a:rPr lang="en-US" dirty="0"/>
              <a:t>Navigate to the “DATA ACCESS” tab of the NCAR ERA5 listing</a:t>
            </a:r>
          </a:p>
          <a:p>
            <a:r>
              <a:rPr lang="en-US" dirty="0"/>
              <a:t>Click the “Web File Listing” on the top dataset: “ERA5 atmospheric pressure level analysis”</a:t>
            </a:r>
          </a:p>
          <a:p>
            <a:r>
              <a:rPr lang="en-US" dirty="0"/>
              <a:t>Click the “LINK” under the “Faceted Browse” option</a:t>
            </a:r>
          </a:p>
        </p:txBody>
      </p:sp>
      <p:pic>
        <p:nvPicPr>
          <p:cNvPr id="7" name="Picture 6">
            <a:extLst>
              <a:ext uri="{FF2B5EF4-FFF2-40B4-BE49-F238E27FC236}">
                <a16:creationId xmlns:a16="http://schemas.microsoft.com/office/drawing/2014/main" id="{EB6A960B-B580-2307-3250-27F5A71B2AF4}"/>
              </a:ext>
            </a:extLst>
          </p:cNvPr>
          <p:cNvPicPr>
            <a:picLocks noChangeAspect="1"/>
          </p:cNvPicPr>
          <p:nvPr/>
        </p:nvPicPr>
        <p:blipFill>
          <a:blip r:embed="rId2"/>
          <a:stretch>
            <a:fillRect/>
          </a:stretch>
        </p:blipFill>
        <p:spPr>
          <a:xfrm>
            <a:off x="2519082" y="4154038"/>
            <a:ext cx="6653048" cy="2703962"/>
          </a:xfrm>
          <a:prstGeom prst="rect">
            <a:avLst/>
          </a:prstGeom>
        </p:spPr>
      </p:pic>
      <p:sp>
        <p:nvSpPr>
          <p:cNvPr id="14" name="Title 1">
            <a:extLst>
              <a:ext uri="{FF2B5EF4-FFF2-40B4-BE49-F238E27FC236}">
                <a16:creationId xmlns:a16="http://schemas.microsoft.com/office/drawing/2014/main" id="{1D6238F2-998F-EF19-4CE1-3E923D909603}"/>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Step 1: Attaining Atmospheric Data</a:t>
            </a:r>
          </a:p>
        </p:txBody>
      </p:sp>
    </p:spTree>
    <p:extLst>
      <p:ext uri="{BB962C8B-B14F-4D97-AF65-F5344CB8AC3E}">
        <p14:creationId xmlns:p14="http://schemas.microsoft.com/office/powerpoint/2010/main" val="175303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899839-FEDC-593E-85EC-F77B13A68482}"/>
              </a:ext>
            </a:extLst>
          </p:cNvPr>
          <p:cNvSpPr>
            <a:spLocks noGrp="1"/>
          </p:cNvSpPr>
          <p:nvPr>
            <p:ph idx="1"/>
          </p:nvPr>
        </p:nvSpPr>
        <p:spPr>
          <a:xfrm>
            <a:off x="838200" y="1825625"/>
            <a:ext cx="6566647" cy="4351338"/>
          </a:xfrm>
        </p:spPr>
        <p:txBody>
          <a:bodyPr/>
          <a:lstStyle/>
          <a:p>
            <a:r>
              <a:rPr lang="en-US" dirty="0"/>
              <a:t>After clicking the “Faceted Browse” you should see a screen like below</a:t>
            </a:r>
          </a:p>
          <a:p>
            <a:r>
              <a:rPr lang="en-US" dirty="0"/>
              <a:t>Put in your simulation period in the “TEMPORAL SELECTION”</a:t>
            </a:r>
          </a:p>
          <a:p>
            <a:r>
              <a:rPr lang="en-US" dirty="0"/>
              <a:t>Check </a:t>
            </a:r>
            <a:r>
              <a:rPr lang="en-US" i="1" dirty="0"/>
              <a:t>each</a:t>
            </a:r>
            <a:r>
              <a:rPr lang="en-US" dirty="0"/>
              <a:t> variable under “PARAMETER SELECTION”</a:t>
            </a:r>
            <a:endParaRPr lang="en-US" i="1" dirty="0"/>
          </a:p>
          <a:p>
            <a:r>
              <a:rPr lang="en-US" dirty="0"/>
              <a:t>Click “CONTINUE”</a:t>
            </a:r>
          </a:p>
          <a:p>
            <a:endParaRPr lang="en-US" dirty="0"/>
          </a:p>
        </p:txBody>
      </p:sp>
      <p:pic>
        <p:nvPicPr>
          <p:cNvPr id="5" name="Picture 4">
            <a:extLst>
              <a:ext uri="{FF2B5EF4-FFF2-40B4-BE49-F238E27FC236}">
                <a16:creationId xmlns:a16="http://schemas.microsoft.com/office/drawing/2014/main" id="{FCB266E0-C634-9108-EA5A-CF9CD56789C6}"/>
              </a:ext>
            </a:extLst>
          </p:cNvPr>
          <p:cNvPicPr>
            <a:picLocks noChangeAspect="1"/>
          </p:cNvPicPr>
          <p:nvPr/>
        </p:nvPicPr>
        <p:blipFill>
          <a:blip r:embed="rId2"/>
          <a:stretch>
            <a:fillRect/>
          </a:stretch>
        </p:blipFill>
        <p:spPr>
          <a:xfrm>
            <a:off x="7315199" y="2213386"/>
            <a:ext cx="4675403" cy="3013038"/>
          </a:xfrm>
          <a:prstGeom prst="rect">
            <a:avLst/>
          </a:prstGeom>
        </p:spPr>
      </p:pic>
      <p:sp>
        <p:nvSpPr>
          <p:cNvPr id="8" name="Title 1">
            <a:extLst>
              <a:ext uri="{FF2B5EF4-FFF2-40B4-BE49-F238E27FC236}">
                <a16:creationId xmlns:a16="http://schemas.microsoft.com/office/drawing/2014/main" id="{731A1995-BAF8-A7EB-B094-AE22B12518E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Step 1: Attaining Atmospheric Data</a:t>
            </a:r>
          </a:p>
        </p:txBody>
      </p:sp>
    </p:spTree>
    <p:extLst>
      <p:ext uri="{BB962C8B-B14F-4D97-AF65-F5344CB8AC3E}">
        <p14:creationId xmlns:p14="http://schemas.microsoft.com/office/powerpoint/2010/main" val="1940665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93AF2-EE21-0835-9782-11A803EBF7D5}"/>
              </a:ext>
            </a:extLst>
          </p:cNvPr>
          <p:cNvSpPr>
            <a:spLocks noGrp="1"/>
          </p:cNvSpPr>
          <p:nvPr>
            <p:ph idx="1"/>
          </p:nvPr>
        </p:nvSpPr>
        <p:spPr>
          <a:xfrm>
            <a:off x="838200" y="1825625"/>
            <a:ext cx="5679659" cy="4351338"/>
          </a:xfrm>
        </p:spPr>
        <p:txBody>
          <a:bodyPr>
            <a:normAutofit/>
          </a:bodyPr>
          <a:lstStyle/>
          <a:p>
            <a:r>
              <a:rPr lang="en-US" dirty="0"/>
              <a:t>Your screen should look similar to the image but for your own dates.</a:t>
            </a:r>
          </a:p>
          <a:p>
            <a:r>
              <a:rPr lang="en-US" dirty="0"/>
              <a:t>Scroll down and see all the files you have. </a:t>
            </a:r>
          </a:p>
          <a:p>
            <a:endParaRPr lang="en-US" dirty="0"/>
          </a:p>
        </p:txBody>
      </p:sp>
      <p:pic>
        <p:nvPicPr>
          <p:cNvPr id="5" name="Picture 4">
            <a:extLst>
              <a:ext uri="{FF2B5EF4-FFF2-40B4-BE49-F238E27FC236}">
                <a16:creationId xmlns:a16="http://schemas.microsoft.com/office/drawing/2014/main" id="{AF4B8AE2-D8BB-6A67-538B-44F03DB15BC8}"/>
              </a:ext>
            </a:extLst>
          </p:cNvPr>
          <p:cNvPicPr>
            <a:picLocks noChangeAspect="1"/>
          </p:cNvPicPr>
          <p:nvPr/>
        </p:nvPicPr>
        <p:blipFill>
          <a:blip r:embed="rId2"/>
          <a:stretch>
            <a:fillRect/>
          </a:stretch>
        </p:blipFill>
        <p:spPr>
          <a:xfrm>
            <a:off x="6512341" y="2689412"/>
            <a:ext cx="5679659" cy="4168588"/>
          </a:xfrm>
          <a:prstGeom prst="rect">
            <a:avLst/>
          </a:prstGeom>
        </p:spPr>
      </p:pic>
      <p:sp>
        <p:nvSpPr>
          <p:cNvPr id="10" name="Title 1">
            <a:extLst>
              <a:ext uri="{FF2B5EF4-FFF2-40B4-BE49-F238E27FC236}">
                <a16:creationId xmlns:a16="http://schemas.microsoft.com/office/drawing/2014/main" id="{E03EE084-F4B3-05BA-AD20-3C2810F3966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Step 1: Attaining Atmospheric Data</a:t>
            </a:r>
          </a:p>
        </p:txBody>
      </p:sp>
    </p:spTree>
    <p:extLst>
      <p:ext uri="{BB962C8B-B14F-4D97-AF65-F5344CB8AC3E}">
        <p14:creationId xmlns:p14="http://schemas.microsoft.com/office/powerpoint/2010/main" val="327206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7D31D6-EF50-2A72-277E-88C0B3DCD7E3}"/>
              </a:ext>
            </a:extLst>
          </p:cNvPr>
          <p:cNvSpPr>
            <a:spLocks noGrp="1"/>
          </p:cNvSpPr>
          <p:nvPr>
            <p:ph idx="1"/>
          </p:nvPr>
        </p:nvSpPr>
        <p:spPr>
          <a:xfrm>
            <a:off x="838200" y="1499804"/>
            <a:ext cx="10828283" cy="4351338"/>
          </a:xfrm>
        </p:spPr>
        <p:txBody>
          <a:bodyPr/>
          <a:lstStyle/>
          <a:p>
            <a:r>
              <a:rPr lang="en-US" dirty="0"/>
              <a:t>You’re going to generate a script to download all the data. </a:t>
            </a:r>
          </a:p>
          <a:p>
            <a:r>
              <a:rPr lang="en-US" i="1" dirty="0"/>
              <a:t>Note, if you have multiple pages worth of files, you’ll have to generate a script for every page. It’s really annoying</a:t>
            </a:r>
          </a:p>
          <a:p>
            <a:r>
              <a:rPr lang="en-US" dirty="0"/>
              <a:t>Select every file’s checkbox on the page (left of file name). This is easiest with “RANGE SELECTION ON” within the “DOWNLOAD OPTIONS” box</a:t>
            </a:r>
          </a:p>
          <a:p>
            <a:endParaRPr lang="en-US" dirty="0"/>
          </a:p>
        </p:txBody>
      </p:sp>
      <p:grpSp>
        <p:nvGrpSpPr>
          <p:cNvPr id="7" name="Group 6">
            <a:extLst>
              <a:ext uri="{FF2B5EF4-FFF2-40B4-BE49-F238E27FC236}">
                <a16:creationId xmlns:a16="http://schemas.microsoft.com/office/drawing/2014/main" id="{C2197A07-89B5-12D0-1C53-97C0B23C5387}"/>
              </a:ext>
            </a:extLst>
          </p:cNvPr>
          <p:cNvGrpSpPr/>
          <p:nvPr/>
        </p:nvGrpSpPr>
        <p:grpSpPr>
          <a:xfrm>
            <a:off x="2560565" y="3628587"/>
            <a:ext cx="7070870" cy="3229413"/>
            <a:chOff x="2560565" y="3628587"/>
            <a:chExt cx="7070870" cy="3229413"/>
          </a:xfrm>
        </p:grpSpPr>
        <p:pic>
          <p:nvPicPr>
            <p:cNvPr id="4" name="Picture 3">
              <a:extLst>
                <a:ext uri="{FF2B5EF4-FFF2-40B4-BE49-F238E27FC236}">
                  <a16:creationId xmlns:a16="http://schemas.microsoft.com/office/drawing/2014/main" id="{074F0050-B1B0-4615-4A5A-688F9B8E245C}"/>
                </a:ext>
              </a:extLst>
            </p:cNvPr>
            <p:cNvPicPr>
              <a:picLocks noChangeAspect="1"/>
            </p:cNvPicPr>
            <p:nvPr/>
          </p:nvPicPr>
          <p:blipFill>
            <a:blip r:embed="rId2"/>
            <a:stretch>
              <a:fillRect/>
            </a:stretch>
          </p:blipFill>
          <p:spPr>
            <a:xfrm>
              <a:off x="2560565" y="3628587"/>
              <a:ext cx="7070870" cy="3229413"/>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BB2F943-D19D-52F9-8A3D-3EA0A71B10DF}"/>
                    </a:ext>
                  </a:extLst>
                </p14:cNvPr>
                <p14:cNvContentPartPr/>
                <p14:nvPr/>
              </p14:nvContentPartPr>
              <p14:xfrm>
                <a:off x="2652311" y="5764920"/>
                <a:ext cx="274680" cy="413280"/>
              </p14:xfrm>
            </p:contentPart>
          </mc:Choice>
          <mc:Fallback xmlns="">
            <p:pic>
              <p:nvPicPr>
                <p:cNvPr id="5" name="Ink 4">
                  <a:extLst>
                    <a:ext uri="{FF2B5EF4-FFF2-40B4-BE49-F238E27FC236}">
                      <a16:creationId xmlns:a16="http://schemas.microsoft.com/office/drawing/2014/main" id="{7BB2F943-D19D-52F9-8A3D-3EA0A71B10DF}"/>
                    </a:ext>
                  </a:extLst>
                </p:cNvPr>
                <p:cNvPicPr/>
                <p:nvPr/>
              </p:nvPicPr>
              <p:blipFill>
                <a:blip r:embed="rId4"/>
                <a:stretch>
                  <a:fillRect/>
                </a:stretch>
              </p:blipFill>
              <p:spPr>
                <a:xfrm>
                  <a:off x="2643311" y="5755920"/>
                  <a:ext cx="29232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29A10695-BD68-E254-4557-682F5C8E8184}"/>
                    </a:ext>
                  </a:extLst>
                </p14:cNvPr>
                <p14:cNvContentPartPr/>
                <p14:nvPr/>
              </p14:nvContentPartPr>
              <p14:xfrm>
                <a:off x="5214431" y="3727680"/>
                <a:ext cx="1613160" cy="274680"/>
              </p14:xfrm>
            </p:contentPart>
          </mc:Choice>
          <mc:Fallback xmlns="">
            <p:pic>
              <p:nvPicPr>
                <p:cNvPr id="6" name="Ink 5">
                  <a:extLst>
                    <a:ext uri="{FF2B5EF4-FFF2-40B4-BE49-F238E27FC236}">
                      <a16:creationId xmlns:a16="http://schemas.microsoft.com/office/drawing/2014/main" id="{29A10695-BD68-E254-4557-682F5C8E8184}"/>
                    </a:ext>
                  </a:extLst>
                </p:cNvPr>
                <p:cNvPicPr/>
                <p:nvPr/>
              </p:nvPicPr>
              <p:blipFill>
                <a:blip r:embed="rId6"/>
                <a:stretch>
                  <a:fillRect/>
                </a:stretch>
              </p:blipFill>
              <p:spPr>
                <a:xfrm>
                  <a:off x="5205431" y="3719040"/>
                  <a:ext cx="1630800" cy="292320"/>
                </a:xfrm>
                <a:prstGeom prst="rect">
                  <a:avLst/>
                </a:prstGeom>
              </p:spPr>
            </p:pic>
          </mc:Fallback>
        </mc:AlternateContent>
      </p:grpSp>
      <p:sp>
        <p:nvSpPr>
          <p:cNvPr id="8" name="Title 1">
            <a:extLst>
              <a:ext uri="{FF2B5EF4-FFF2-40B4-BE49-F238E27FC236}">
                <a16:creationId xmlns:a16="http://schemas.microsoft.com/office/drawing/2014/main" id="{F2E81394-4BB8-481A-1980-EC82F1A5265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Step 1: Attaining Atmospheric Data</a:t>
            </a:r>
          </a:p>
        </p:txBody>
      </p:sp>
    </p:spTree>
    <p:extLst>
      <p:ext uri="{BB962C8B-B14F-4D97-AF65-F5344CB8AC3E}">
        <p14:creationId xmlns:p14="http://schemas.microsoft.com/office/powerpoint/2010/main" val="1084585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2EB47-5B9F-57EE-9BB8-71EBD06B3977}"/>
              </a:ext>
            </a:extLst>
          </p:cNvPr>
          <p:cNvSpPr>
            <a:spLocks noGrp="1"/>
          </p:cNvSpPr>
          <p:nvPr>
            <p:ph idx="1"/>
          </p:nvPr>
        </p:nvSpPr>
        <p:spPr/>
        <p:txBody>
          <a:bodyPr/>
          <a:lstStyle/>
          <a:p>
            <a:r>
              <a:rPr lang="en-US" dirty="0"/>
              <a:t>With the page’s files all selected go to the “DOWNLOAD OPTIONS” box.</a:t>
            </a:r>
          </a:p>
          <a:p>
            <a:r>
              <a:rPr lang="en-US" dirty="0"/>
              <a:t>Using the middle bullet. Click “CREATE” with a </a:t>
            </a:r>
            <a:r>
              <a:rPr lang="en-US" i="1" dirty="0"/>
              <a:t>Unix</a:t>
            </a:r>
            <a:r>
              <a:rPr lang="en-US" dirty="0"/>
              <a:t> script using </a:t>
            </a:r>
            <a:r>
              <a:rPr lang="en-US" i="1" dirty="0"/>
              <a:t>Wget</a:t>
            </a:r>
          </a:p>
          <a:p>
            <a:endParaRPr lang="en-US" dirty="0"/>
          </a:p>
          <a:p>
            <a:endParaRPr lang="en-US" dirty="0"/>
          </a:p>
        </p:txBody>
      </p:sp>
      <p:grpSp>
        <p:nvGrpSpPr>
          <p:cNvPr id="8" name="Group 7">
            <a:extLst>
              <a:ext uri="{FF2B5EF4-FFF2-40B4-BE49-F238E27FC236}">
                <a16:creationId xmlns:a16="http://schemas.microsoft.com/office/drawing/2014/main" id="{D29EB6CA-034F-5AD1-7679-9D7AF5D42CB2}"/>
              </a:ext>
            </a:extLst>
          </p:cNvPr>
          <p:cNvGrpSpPr/>
          <p:nvPr/>
        </p:nvGrpSpPr>
        <p:grpSpPr>
          <a:xfrm>
            <a:off x="2052918" y="3529976"/>
            <a:ext cx="7070870" cy="3229413"/>
            <a:chOff x="2560565" y="3628587"/>
            <a:chExt cx="7070870" cy="3229413"/>
          </a:xfrm>
        </p:grpSpPr>
        <p:pic>
          <p:nvPicPr>
            <p:cNvPr id="4" name="Picture 3">
              <a:extLst>
                <a:ext uri="{FF2B5EF4-FFF2-40B4-BE49-F238E27FC236}">
                  <a16:creationId xmlns:a16="http://schemas.microsoft.com/office/drawing/2014/main" id="{EA87A007-6E69-DDF3-8A19-E27130C4EECC}"/>
                </a:ext>
              </a:extLst>
            </p:cNvPr>
            <p:cNvPicPr>
              <a:picLocks noChangeAspect="1"/>
            </p:cNvPicPr>
            <p:nvPr/>
          </p:nvPicPr>
          <p:blipFill>
            <a:blip r:embed="rId2"/>
            <a:stretch>
              <a:fillRect/>
            </a:stretch>
          </p:blipFill>
          <p:spPr>
            <a:xfrm>
              <a:off x="2560565" y="3628587"/>
              <a:ext cx="7070870" cy="3229413"/>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813713C-0A86-2AFC-A41A-4A576359BF80}"/>
                    </a:ext>
                  </a:extLst>
                </p14:cNvPr>
                <p14:cNvContentPartPr/>
                <p14:nvPr/>
              </p14:nvContentPartPr>
              <p14:xfrm>
                <a:off x="2696231" y="4318800"/>
                <a:ext cx="5122800" cy="343800"/>
              </p14:xfrm>
            </p:contentPart>
          </mc:Choice>
          <mc:Fallback xmlns="">
            <p:pic>
              <p:nvPicPr>
                <p:cNvPr id="5" name="Ink 4">
                  <a:extLst>
                    <a:ext uri="{FF2B5EF4-FFF2-40B4-BE49-F238E27FC236}">
                      <a16:creationId xmlns:a16="http://schemas.microsoft.com/office/drawing/2014/main" id="{D813713C-0A86-2AFC-A41A-4A576359BF80}"/>
                    </a:ext>
                  </a:extLst>
                </p:cNvPr>
                <p:cNvPicPr/>
                <p:nvPr/>
              </p:nvPicPr>
              <p:blipFill>
                <a:blip r:embed="rId4"/>
                <a:stretch>
                  <a:fillRect/>
                </a:stretch>
              </p:blipFill>
              <p:spPr>
                <a:xfrm>
                  <a:off x="2687231" y="4309800"/>
                  <a:ext cx="514044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603C191-9108-D609-46CD-DB8017AB9DFC}"/>
                    </a:ext>
                  </a:extLst>
                </p14:cNvPr>
                <p14:cNvContentPartPr/>
                <p14:nvPr/>
              </p14:nvContentPartPr>
              <p14:xfrm>
                <a:off x="5046311" y="3648480"/>
                <a:ext cx="1730520" cy="270720"/>
              </p14:xfrm>
            </p:contentPart>
          </mc:Choice>
          <mc:Fallback xmlns="">
            <p:pic>
              <p:nvPicPr>
                <p:cNvPr id="6" name="Ink 5">
                  <a:extLst>
                    <a:ext uri="{FF2B5EF4-FFF2-40B4-BE49-F238E27FC236}">
                      <a16:creationId xmlns:a16="http://schemas.microsoft.com/office/drawing/2014/main" id="{D603C191-9108-D609-46CD-DB8017AB9DFC}"/>
                    </a:ext>
                  </a:extLst>
                </p:cNvPr>
                <p:cNvPicPr/>
                <p:nvPr/>
              </p:nvPicPr>
              <p:blipFill>
                <a:blip r:embed="rId6"/>
                <a:stretch>
                  <a:fillRect/>
                </a:stretch>
              </p:blipFill>
              <p:spPr>
                <a:xfrm>
                  <a:off x="5037671" y="3639480"/>
                  <a:ext cx="1748160" cy="288360"/>
                </a:xfrm>
                <a:prstGeom prst="rect">
                  <a:avLst/>
                </a:prstGeom>
              </p:spPr>
            </p:pic>
          </mc:Fallback>
        </mc:AlternateContent>
      </p:grpSp>
      <p:sp>
        <p:nvSpPr>
          <p:cNvPr id="13" name="Title 1">
            <a:extLst>
              <a:ext uri="{FF2B5EF4-FFF2-40B4-BE49-F238E27FC236}">
                <a16:creationId xmlns:a16="http://schemas.microsoft.com/office/drawing/2014/main" id="{A353DCE0-5009-3AC4-ED4F-C43726B5833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Step 1: Attaining Atmospheric Data</a:t>
            </a:r>
          </a:p>
        </p:txBody>
      </p:sp>
    </p:spTree>
    <p:extLst>
      <p:ext uri="{BB962C8B-B14F-4D97-AF65-F5344CB8AC3E}">
        <p14:creationId xmlns:p14="http://schemas.microsoft.com/office/powerpoint/2010/main" val="2733450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2754</TotalTime>
  <Words>3572</Words>
  <Application>Microsoft Office PowerPoint</Application>
  <PresentationFormat>Widescreen</PresentationFormat>
  <Paragraphs>340</Paragraphs>
  <Slides>47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Running WRF with ERA5</vt:lpstr>
      <vt:lpstr>ERA5</vt:lpstr>
      <vt:lpstr>Steps</vt:lpstr>
      <vt:lpstr>Step 1: Attaining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1: Attaining Surface Data</vt:lpstr>
      <vt:lpstr>Step 1: Attaining Invariant Data</vt:lpstr>
      <vt:lpstr>Step 1: Attaining Invariant Data</vt:lpstr>
      <vt:lpstr>Step 2: WPS</vt:lpstr>
      <vt:lpstr>Step 2: WPS Geogrid </vt:lpstr>
      <vt:lpstr>Step 2: WPS Geogrid </vt:lpstr>
      <vt:lpstr>Step 2: WPS Ungrib atm </vt:lpstr>
      <vt:lpstr>Step 2: WPS Ungrib atm </vt:lpstr>
      <vt:lpstr>Step 2: WPS Ungrib atm</vt:lpstr>
      <vt:lpstr>Ungrib Without Inputting ERA5 SSTs</vt:lpstr>
      <vt:lpstr>Ungrib Without Inputting ERA5 SSTs</vt:lpstr>
      <vt:lpstr>Ungrib Without Inputting ERA5 SSTs</vt:lpstr>
      <vt:lpstr>Ungrib Without Inputting ERA5 SSTs</vt:lpstr>
      <vt:lpstr>Step 2: WPS Ungrib atm</vt:lpstr>
      <vt:lpstr>Step 2: WPS Ungrib sfc</vt:lpstr>
      <vt:lpstr>Step 2: WPS Ungrib sfc</vt:lpstr>
      <vt:lpstr>Step 2: WPS Ungrib sfc</vt:lpstr>
      <vt:lpstr>Step 2: WPS Ungrib inv</vt:lpstr>
      <vt:lpstr>Step 2: WPS Ungrib inv</vt:lpstr>
      <vt:lpstr>Step 2: WPS Ungrib inv</vt:lpstr>
      <vt:lpstr>Step 2: WPS Metgrid</vt:lpstr>
      <vt:lpstr>Step 2: WPS Metgrid</vt:lpstr>
      <vt:lpstr>Step 2: WPS Metgrid </vt:lpstr>
      <vt:lpstr>Step 2: WPS Metgrid</vt:lpstr>
      <vt:lpstr>Step 2: WPS Metgrid</vt:lpstr>
      <vt:lpstr>Step 2: WPS Metgrid</vt:lpstr>
      <vt:lpstr>Step 3: WRF</vt:lpstr>
      <vt:lpstr>Step 3: WRF Real</vt:lpstr>
      <vt:lpstr>Step 3: WRF Real</vt:lpstr>
      <vt:lpstr>Step 3: WRF Real Troubleshooting</vt:lpstr>
      <vt:lpstr>Step 3: WRF Real troubleshooting</vt:lpstr>
      <vt:lpstr>Step 3: WRF Real</vt:lpstr>
      <vt:lpstr>Step 3: WRF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Running WRF with ERA5</dc:title>
  <dc:creator>Philip Johnson</dc:creator>
  <cp:lastModifiedBy>Philip Johnson</cp:lastModifiedBy>
  <cp:revision>17</cp:revision>
  <dcterms:created xsi:type="dcterms:W3CDTF">2023-10-04T17:18:02Z</dcterms:created>
  <dcterms:modified xsi:type="dcterms:W3CDTF">2023-10-06T16:46:22Z</dcterms:modified>
</cp:coreProperties>
</file>