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22"/>
  </p:notesMasterIdLst>
  <p:sldIdLst>
    <p:sldId id="270" r:id="rId3"/>
    <p:sldId id="271" r:id="rId4"/>
    <p:sldId id="272" r:id="rId5"/>
    <p:sldId id="275" r:id="rId6"/>
    <p:sldId id="273" r:id="rId7"/>
    <p:sldId id="262" r:id="rId8"/>
    <p:sldId id="260" r:id="rId9"/>
    <p:sldId id="261" r:id="rId10"/>
    <p:sldId id="263" r:id="rId11"/>
    <p:sldId id="264" r:id="rId12"/>
    <p:sldId id="276" r:id="rId13"/>
    <p:sldId id="277" r:id="rId14"/>
    <p:sldId id="265" r:id="rId15"/>
    <p:sldId id="278" r:id="rId16"/>
    <p:sldId id="266" r:id="rId17"/>
    <p:sldId id="267" r:id="rId18"/>
    <p:sldId id="268" r:id="rId19"/>
    <p:sldId id="279" r:id="rId20"/>
    <p:sldId id="26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p:restoredTop sz="91256"/>
  </p:normalViewPr>
  <p:slideViewPr>
    <p:cSldViewPr snapToGrid="0" snapToObjects="1">
      <p:cViewPr varScale="1">
        <p:scale>
          <a:sx n="153" d="100"/>
          <a:sy n="153" d="100"/>
        </p:scale>
        <p:origin x="16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766072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endParaRPr>
              <a:solidFill>
                <a:schemeClr val="dk1"/>
              </a:solidFill>
            </a:endParaRPr>
          </a:p>
          <a:p>
            <a:pPr lvl="0" algn="ctr">
              <a:lnSpc>
                <a:spcPct val="115000"/>
              </a:lnSpc>
              <a:spcBef>
                <a:spcPts val="0"/>
              </a:spcBef>
              <a:buClr>
                <a:schemeClr val="dk1"/>
              </a:buClr>
              <a:buSzPct val="36666"/>
              <a:buFont typeface="Arial"/>
              <a:buNone/>
            </a:pPr>
            <a:r>
              <a:rPr lang="en" sz="3000">
                <a:solidFill>
                  <a:srgbClr val="5C6670"/>
                </a:solidFill>
                <a:latin typeface="Rambla"/>
                <a:ea typeface="Rambla"/>
                <a:cs typeface="Rambla"/>
                <a:sym typeface="Rambla"/>
              </a:rPr>
              <a:t>A new approach to </a:t>
            </a:r>
            <a:r>
              <a:rPr lang="en" sz="3000" b="1">
                <a:solidFill>
                  <a:srgbClr val="5AA1DA"/>
                </a:solidFill>
                <a:latin typeface="Rambla"/>
                <a:ea typeface="Rambla"/>
                <a:cs typeface="Rambla"/>
                <a:sym typeface="Rambla"/>
              </a:rPr>
              <a:t>application automation </a:t>
            </a:r>
            <a:r>
              <a:rPr lang="en" sz="3000">
                <a:solidFill>
                  <a:srgbClr val="5C6670"/>
                </a:solidFill>
                <a:latin typeface="Rambla"/>
                <a:ea typeface="Rambla"/>
                <a:cs typeface="Rambla"/>
                <a:sym typeface="Rambla"/>
              </a:rPr>
              <a:t>focusing on the </a:t>
            </a:r>
            <a:r>
              <a:rPr lang="en" sz="3000" b="1">
                <a:solidFill>
                  <a:srgbClr val="5AA1DA"/>
                </a:solidFill>
                <a:latin typeface="Rambla"/>
                <a:ea typeface="Rambla"/>
                <a:cs typeface="Rambla"/>
                <a:sym typeface="Rambla"/>
              </a:rPr>
              <a:t>application first</a:t>
            </a:r>
            <a:r>
              <a:rPr lang="en" sz="3000">
                <a:solidFill>
                  <a:srgbClr val="5C6670"/>
                </a:solidFill>
                <a:latin typeface="Rambla"/>
                <a:ea typeface="Rambla"/>
                <a:cs typeface="Rambla"/>
                <a:sym typeface="Rambla"/>
              </a:rPr>
              <a:t> and enables </a:t>
            </a:r>
            <a:r>
              <a:rPr lang="en" sz="3000" b="1">
                <a:solidFill>
                  <a:srgbClr val="5AA1DA"/>
                </a:solidFill>
                <a:latin typeface="Rambla"/>
                <a:ea typeface="Rambla"/>
                <a:cs typeface="Rambla"/>
                <a:sym typeface="Rambla"/>
              </a:rPr>
              <a:t>any application</a:t>
            </a:r>
            <a:r>
              <a:rPr lang="en" sz="3000">
                <a:solidFill>
                  <a:srgbClr val="5C6670"/>
                </a:solidFill>
                <a:latin typeface="Rambla"/>
                <a:ea typeface="Rambla"/>
                <a:cs typeface="Rambla"/>
                <a:sym typeface="Rambla"/>
              </a:rPr>
              <a:t> you build, deploy, and manage to behave consistently in </a:t>
            </a:r>
            <a:r>
              <a:rPr lang="en" sz="3000" b="1">
                <a:solidFill>
                  <a:srgbClr val="5AA1DA"/>
                </a:solidFill>
                <a:latin typeface="Rambla"/>
                <a:ea typeface="Rambla"/>
                <a:cs typeface="Rambla"/>
                <a:sym typeface="Rambla"/>
              </a:rPr>
              <a:t>any environment</a:t>
            </a:r>
            <a:r>
              <a:rPr lang="en" sz="3000">
                <a:solidFill>
                  <a:srgbClr val="5C6670"/>
                </a:solidFill>
                <a:latin typeface="Rambla"/>
                <a:ea typeface="Rambla"/>
                <a:cs typeface="Rambla"/>
                <a:sym typeface="Rambla"/>
              </a:rPr>
              <a:t> — </a:t>
            </a:r>
            <a:r>
              <a:rPr lang="en" sz="3000">
                <a:solidFill>
                  <a:srgbClr val="435464"/>
                </a:solidFill>
                <a:latin typeface="Rambla"/>
                <a:ea typeface="Rambla"/>
                <a:cs typeface="Rambla"/>
                <a:sym typeface="Rambla"/>
              </a:rPr>
              <a:t>from traditional data-centers to containerized microservices.</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None/>
            </a:pPr>
            <a:endParaRPr/>
          </a:p>
        </p:txBody>
      </p:sp>
    </p:spTree>
    <p:extLst>
      <p:ext uri="{BB962C8B-B14F-4D97-AF65-F5344CB8AC3E}">
        <p14:creationId xmlns:p14="http://schemas.microsoft.com/office/powerpoint/2010/main" val="37447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486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r>
              <a:rPr lang="en-US" sz="1100" b="0" i="0" u="none" strike="noStrike" kern="1200" cap="none" dirty="0" smtClean="0">
                <a:solidFill>
                  <a:schemeClr val="dk1"/>
                </a:solidFill>
                <a:latin typeface="Arial"/>
                <a:ea typeface="Arial"/>
                <a:cs typeface="Arial"/>
                <a:sym typeface="Arial"/>
              </a:rPr>
              <a:t>Habitat Details</a:t>
            </a:r>
          </a:p>
          <a:p>
            <a:r>
              <a:rPr lang="en-US" sz="1100" b="0" i="0" u="none" strike="noStrike" kern="1200" cap="none" dirty="0" smtClean="0">
                <a:solidFill>
                  <a:schemeClr val="dk1"/>
                </a:solidFill>
                <a:latin typeface="Arial"/>
                <a:ea typeface="Arial"/>
                <a:cs typeface="Arial"/>
                <a:sym typeface="Arial"/>
              </a:rPr>
              <a:t>Habitat is a full-featured runtime with deployment coordination and service discovery capabilities built in. Habitat is comprised of:</a:t>
            </a:r>
          </a:p>
          <a:p>
            <a:r>
              <a:rPr lang="en-US" sz="1100" b="0" i="0" u="none" strike="noStrike" kern="1200" cap="none" dirty="0" smtClean="0">
                <a:solidFill>
                  <a:schemeClr val="dk1"/>
                </a:solidFill>
                <a:latin typeface="Arial"/>
                <a:ea typeface="Arial"/>
                <a:cs typeface="Arial"/>
                <a:sym typeface="Arial"/>
              </a:rPr>
              <a:t>A packaging format</a:t>
            </a:r>
          </a:p>
          <a:p>
            <a:r>
              <a:rPr lang="en-US" sz="1100" b="0" i="0" u="none" strike="noStrike" kern="1200" cap="none" dirty="0" smtClean="0">
                <a:solidFill>
                  <a:schemeClr val="dk1"/>
                </a:solidFill>
                <a:latin typeface="Arial"/>
                <a:ea typeface="Arial"/>
                <a:cs typeface="Arial"/>
                <a:sym typeface="Arial"/>
              </a:rPr>
              <a:t>A supervisor</a:t>
            </a:r>
            <a:endParaRPr dirty="0"/>
          </a:p>
        </p:txBody>
      </p:sp>
    </p:spTree>
    <p:extLst>
      <p:ext uri="{BB962C8B-B14F-4D97-AF65-F5344CB8AC3E}">
        <p14:creationId xmlns:p14="http://schemas.microsoft.com/office/powerpoint/2010/main" val="676037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46700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r>
              <a:rPr lang="en-US" sz="1100" b="0" i="0" u="none" strike="noStrike" kern="1200" cap="none" dirty="0" smtClean="0">
                <a:solidFill>
                  <a:schemeClr val="dk1"/>
                </a:solidFill>
                <a:latin typeface="Arial"/>
                <a:ea typeface="Arial"/>
                <a:cs typeface="Arial"/>
                <a:sym typeface="Arial"/>
              </a:rPr>
              <a:t>Habitat Details</a:t>
            </a:r>
          </a:p>
          <a:p>
            <a:r>
              <a:rPr lang="en-US" sz="1100" b="0" i="0" u="none" strike="noStrike" kern="1200" cap="none" dirty="0" smtClean="0">
                <a:solidFill>
                  <a:schemeClr val="dk1"/>
                </a:solidFill>
                <a:latin typeface="Arial"/>
                <a:ea typeface="Arial"/>
                <a:cs typeface="Arial"/>
                <a:sym typeface="Arial"/>
              </a:rPr>
              <a:t>Habitat is a full-featured runtime with deployment coordination and service discovery capabilities built in. Habitat is comprised of:</a:t>
            </a:r>
          </a:p>
          <a:p>
            <a:r>
              <a:rPr lang="en-US" sz="1100" b="0" i="0" u="none" strike="noStrike" kern="1200" cap="none" dirty="0" smtClean="0">
                <a:solidFill>
                  <a:schemeClr val="dk1"/>
                </a:solidFill>
                <a:latin typeface="Arial"/>
                <a:ea typeface="Arial"/>
                <a:cs typeface="Arial"/>
                <a:sym typeface="Arial"/>
              </a:rPr>
              <a:t>A packaging format</a:t>
            </a:r>
          </a:p>
          <a:p>
            <a:r>
              <a:rPr lang="en-US" sz="1100" b="0" i="0" u="none" strike="noStrike" kern="1200" cap="none" dirty="0" smtClean="0">
                <a:solidFill>
                  <a:schemeClr val="dk1"/>
                </a:solidFill>
                <a:latin typeface="Arial"/>
                <a:ea typeface="Arial"/>
                <a:cs typeface="Arial"/>
                <a:sym typeface="Arial"/>
              </a:rPr>
              <a:t>A supervisor</a:t>
            </a:r>
            <a:endParaRPr dirty="0"/>
          </a:p>
        </p:txBody>
      </p:sp>
    </p:spTree>
    <p:extLst>
      <p:ext uri="{BB962C8B-B14F-4D97-AF65-F5344CB8AC3E}">
        <p14:creationId xmlns:p14="http://schemas.microsoft.com/office/powerpoint/2010/main" val="176525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79482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172168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766435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9" name="Shape 44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lvl="0" rtl="0">
              <a:spcBef>
                <a:spcPts val="0"/>
              </a:spcBef>
              <a:buClr>
                <a:schemeClr val="accent6"/>
              </a:buClr>
              <a:buSzPct val="110000"/>
              <a:buFont typeface="Arial"/>
              <a:buNone/>
            </a:pPr>
            <a:endParaRPr sz="1000" b="0" i="0" u="none" strike="noStrike" cap="none">
              <a:latin typeface="Arial"/>
              <a:ea typeface="Arial"/>
              <a:cs typeface="Arial"/>
              <a:sym typeface="Arial"/>
            </a:endParaRPr>
          </a:p>
        </p:txBody>
      </p:sp>
      <p:sp>
        <p:nvSpPr>
          <p:cNvPr id="450" name="Shape 450"/>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fld id="{00000000-1234-1234-1234-123412341234}" type="slidenum">
              <a:rPr lang="en" sz="5000">
                <a:solidFill>
                  <a:srgbClr val="000000"/>
                </a:solidFill>
                <a:latin typeface="Calibri"/>
                <a:ea typeface="Calibri"/>
                <a:cs typeface="Calibri"/>
                <a:sym typeface="Calibri"/>
              </a:rPr>
              <a:t>17</a:t>
            </a:fld>
            <a:endParaRPr lang="en" sz="50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6104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90312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0" name="Shape 5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753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is your intro slide</a:t>
            </a:r>
          </a:p>
          <a:p>
            <a:pPr lvl="0" rtl="0">
              <a:lnSpc>
                <a:spcPct val="115000"/>
              </a:lnSpc>
              <a:spcBef>
                <a:spcPts val="0"/>
              </a:spcBef>
              <a:buClr>
                <a:schemeClr val="dk1"/>
              </a:buClr>
              <a:buSzPct val="100000"/>
              <a:buFont typeface="Arial"/>
              <a:buNone/>
            </a:pPr>
            <a:r>
              <a:rPr lang="en">
                <a:solidFill>
                  <a:schemeClr val="dk1"/>
                </a:solidFill>
              </a:rPr>
              <a:t>Tell the crowd something about yourself, why you’re here, etc.  You are the face of Chef that is about to tell them things about a new Chef product.  Let them know why they should trust and listen to you</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i="1">
                <a:solidFill>
                  <a:schemeClr val="dk1"/>
                </a:solidFill>
              </a:rPr>
              <a:t>Sample script: I'm super excited to talk to you about habitat, a new open source project from Chef.  How many developers in the room?  DevOps?  This talk applicable to both.  This project will bring benefit to your org, either side.  Imagine an app developer working on bleeding edge tech, working with the latest cloud tools (such as heroku, etc).  Now imagine the other side, and sysadmin working with legacy software in an enterprise environment.  This new tool from Chef will immediately help both of these people, and even allow them to work together.</a:t>
            </a:r>
          </a:p>
        </p:txBody>
      </p:sp>
    </p:spTree>
    <p:extLst>
      <p:ext uri="{BB962C8B-B14F-4D97-AF65-F5344CB8AC3E}">
        <p14:creationId xmlns:p14="http://schemas.microsoft.com/office/powerpoint/2010/main" val="114738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i="1">
                <a:solidFill>
                  <a:schemeClr val="dk1"/>
                </a:solidFill>
              </a:rPr>
              <a:t>Sample script: “I think what unites all of us is the complexity of the systems we are creating and managing.  Web innovators have changed the way we work with in the cloud.  This complexity is reflected in the way we have been operating: in an infrastructure-first approach. We start with hardware, add an OS, add some application-level infrastructure, (such as a JVM or docker), add libraries and packages, and then add our application on top.  Especially in the enterprise, where the role of operations is to create the platform, and the role of developers is to deploy to the platform.  The developer has to figure out how to run their code on the system, rather than the system being designed around the application. </a:t>
            </a:r>
          </a:p>
          <a:p>
            <a:pPr lvl="0">
              <a:spcBef>
                <a:spcPts val="0"/>
              </a:spcBef>
              <a:buNone/>
            </a:pPr>
            <a:endParaRPr sz="1400"/>
          </a:p>
        </p:txBody>
      </p:sp>
    </p:spTree>
    <p:extLst>
      <p:ext uri="{BB962C8B-B14F-4D97-AF65-F5344CB8AC3E}">
        <p14:creationId xmlns:p14="http://schemas.microsoft.com/office/powerpoint/2010/main" val="136569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lvl="0" rtl="0">
              <a:lnSpc>
                <a:spcPct val="115000"/>
              </a:lnSpc>
              <a:spcBef>
                <a:spcPts val="0"/>
              </a:spcBef>
              <a:buClr>
                <a:schemeClr val="dk1"/>
              </a:buClr>
              <a:buSzPct val="100000"/>
              <a:buFont typeface="Arial"/>
              <a:buNone/>
            </a:pPr>
            <a:r>
              <a:rPr lang="en" sz="1100" i="1" dirty="0">
                <a:highlight>
                  <a:srgbClr val="FFFFFF"/>
                </a:highlight>
              </a:rPr>
              <a:t>Sample script: Most approaches, including containers, start with an infrastructure-first approach.  The operating system and platform choices matter up-front and they are tightly bound to decisions made in your application code. </a:t>
            </a:r>
            <a:r>
              <a:rPr lang="en" sz="1100" i="1" dirty="0"/>
              <a:t>A bunch of independent tools to bring your app to life.  Those choices are different based upon your platform.  But you’re still committed to using the toolset for that platform and developing the way that platform wants you to code.  </a:t>
            </a:r>
            <a:r>
              <a:rPr lang="en" sz="1100" i="1" dirty="0">
                <a:solidFill>
                  <a:schemeClr val="dk1"/>
                </a:solidFill>
              </a:rPr>
              <a:t>Tools like Chef are still great for infrastructure -- automating things in a repeatable way.  This is great for modeling solutions that work reliably for that complexity, but not for reducing it.</a:t>
            </a:r>
          </a:p>
        </p:txBody>
      </p:sp>
      <p:sp>
        <p:nvSpPr>
          <p:cNvPr id="120" name="Shape 120"/>
          <p:cNvSpPr txBox="1">
            <a:spLocks noGrp="1"/>
          </p:cNvSpPr>
          <p:nvPr>
            <p:ph type="sldNum" idx="12"/>
          </p:nvPr>
        </p:nvSpPr>
        <p:spPr>
          <a:xfrm>
            <a:off x="3884612" y="8685213"/>
            <a:ext cx="2971799" cy="4587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812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i="1" dirty="0">
                <a:solidFill>
                  <a:schemeClr val="dk1"/>
                </a:solidFill>
              </a:rPr>
              <a:t>Sample script:  But wait, I thought containers were going to solve this? Every other talk at </a:t>
            </a:r>
            <a:r>
              <a:rPr lang="en" i="1" dirty="0" err="1">
                <a:solidFill>
                  <a:schemeClr val="dk1"/>
                </a:solidFill>
              </a:rPr>
              <a:t>DevOps</a:t>
            </a:r>
            <a:r>
              <a:rPr lang="en" i="1" dirty="0">
                <a:solidFill>
                  <a:schemeClr val="dk1"/>
                </a:solidFill>
              </a:rPr>
              <a:t> Days has </a:t>
            </a:r>
            <a:r>
              <a:rPr lang="en" i="1" dirty="0" err="1">
                <a:solidFill>
                  <a:schemeClr val="dk1"/>
                </a:solidFill>
              </a:rPr>
              <a:t>Docker</a:t>
            </a:r>
            <a:r>
              <a:rPr lang="en" i="1" dirty="0">
                <a:solidFill>
                  <a:schemeClr val="dk1"/>
                </a:solidFill>
              </a:rPr>
              <a:t> all over it.  Containers don’t automate your applications. Containers create a lightweight environment for </a:t>
            </a:r>
            <a:r>
              <a:rPr lang="en" i="1" dirty="0" err="1">
                <a:solidFill>
                  <a:schemeClr val="dk1"/>
                </a:solidFill>
              </a:rPr>
              <a:t>devs</a:t>
            </a:r>
            <a:r>
              <a:rPr lang="en" i="1" dirty="0">
                <a:solidFill>
                  <a:schemeClr val="dk1"/>
                </a:solidFill>
              </a:rPr>
              <a:t> to develop in but you still have to configure, manage, and update your containers at runtime.  While </a:t>
            </a:r>
            <a:r>
              <a:rPr lang="en" i="1" dirty="0" err="1">
                <a:solidFill>
                  <a:schemeClr val="dk1"/>
                </a:solidFill>
              </a:rPr>
              <a:t>Docker</a:t>
            </a:r>
            <a:r>
              <a:rPr lang="en" i="1" dirty="0">
                <a:solidFill>
                  <a:schemeClr val="dk1"/>
                </a:solidFill>
              </a:rPr>
              <a:t> eases the pain of getting started with Development, the complexity of running it on infrastructure is all introduced on the backend of the cycle.  You want to defer choices about your infrastructure until they matter, not defer the pain until you’re about to run in production.</a:t>
            </a:r>
          </a:p>
        </p:txBody>
      </p:sp>
    </p:spTree>
    <p:extLst>
      <p:ext uri="{BB962C8B-B14F-4D97-AF65-F5344CB8AC3E}">
        <p14:creationId xmlns:p14="http://schemas.microsoft.com/office/powerpoint/2010/main" val="43371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6392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31617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spcBef>
                <a:spcPts val="500"/>
              </a:spcBef>
              <a:buClr>
                <a:srgbClr val="435464"/>
              </a:buClr>
              <a:buSzPct val="100000"/>
              <a:buChar char="•"/>
            </a:pPr>
            <a:r>
              <a:rPr lang="en">
                <a:solidFill>
                  <a:srgbClr val="435464"/>
                </a:solidFill>
              </a:rPr>
              <a:t>Make the OS as small as possible. Its role is to serve the application.</a:t>
            </a:r>
          </a:p>
          <a:p>
            <a:pPr marL="457200" lvl="0" indent="-298450">
              <a:spcBef>
                <a:spcPts val="500"/>
              </a:spcBef>
              <a:buClr>
                <a:srgbClr val="435464"/>
              </a:buClr>
              <a:buSzPct val="100000"/>
              <a:buChar char="•"/>
            </a:pPr>
            <a:r>
              <a:rPr lang="en">
                <a:solidFill>
                  <a:srgbClr val="435464"/>
                </a:solidFill>
              </a:rPr>
              <a:t>Applications should, individually, be fully responsible for </a:t>
            </a:r>
            <a:r>
              <a:rPr lang="en" u="sng">
                <a:solidFill>
                  <a:srgbClr val="435464"/>
                </a:solidFill>
              </a:rPr>
              <a:t>all</a:t>
            </a:r>
            <a:r>
              <a:rPr lang="en">
                <a:solidFill>
                  <a:srgbClr val="435464"/>
                </a:solidFill>
              </a:rPr>
              <a:t> their dependencies, isolated from others.</a:t>
            </a:r>
          </a:p>
          <a:p>
            <a:pPr marL="457200" lvl="0" indent="-298450">
              <a:spcBef>
                <a:spcPts val="500"/>
              </a:spcBef>
              <a:buClr>
                <a:srgbClr val="435464"/>
              </a:buClr>
              <a:buSzPct val="100000"/>
              <a:buChar char="•"/>
            </a:pPr>
            <a:r>
              <a:rPr lang="en">
                <a:solidFill>
                  <a:srgbClr val="435464"/>
                </a:solidFill>
              </a:rPr>
              <a:t>Application components should be aware of each other across a network, without a central supervisor/orchestrator.</a:t>
            </a:r>
          </a:p>
          <a:p>
            <a:pPr marL="457200" lvl="0" indent="-298450">
              <a:spcBef>
                <a:spcPts val="500"/>
              </a:spcBef>
              <a:buClr>
                <a:srgbClr val="435464"/>
              </a:buClr>
              <a:buSzPct val="100000"/>
              <a:buChar char="•"/>
            </a:pPr>
            <a:r>
              <a:rPr lang="en">
                <a:solidFill>
                  <a:srgbClr val="435464"/>
                </a:solidFill>
              </a:rPr>
              <a:t>There should be a clear way to do deployment with real-life semantics, without the need for a central orchestrator/traditional “ARA”.</a:t>
            </a:r>
          </a:p>
          <a:p>
            <a:pPr marL="457200" lvl="0" indent="-298450">
              <a:spcBef>
                <a:spcPts val="500"/>
              </a:spcBef>
              <a:buClr>
                <a:srgbClr val="435464"/>
              </a:buClr>
              <a:buSzPct val="100000"/>
              <a:buChar char="•"/>
            </a:pPr>
            <a:r>
              <a:rPr lang="en">
                <a:solidFill>
                  <a:srgbClr val="435464"/>
                </a:solidFill>
              </a:rPr>
              <a:t>The solution should be the same for new and legacy applications.</a:t>
            </a:r>
          </a:p>
          <a:p>
            <a:pPr marL="457200" lvl="0" indent="-298450">
              <a:spcBef>
                <a:spcPts val="500"/>
              </a:spcBef>
              <a:buClr>
                <a:srgbClr val="435464"/>
              </a:buClr>
              <a:buSzPct val="100000"/>
              <a:buChar char="•"/>
            </a:pPr>
            <a:r>
              <a:rPr lang="en">
                <a:solidFill>
                  <a:srgbClr val="435464"/>
                </a:solidFill>
              </a:rPr>
              <a:t>The solution should be the same no matter what the runtime environment (bare-metal, VM, IaaS, PaaS/grid, container…)</a:t>
            </a:r>
          </a:p>
          <a:p>
            <a:pPr lvl="0">
              <a:spcBef>
                <a:spcPts val="0"/>
              </a:spcBef>
              <a:buNone/>
            </a:pPr>
            <a:endParaRPr/>
          </a:p>
        </p:txBody>
      </p:sp>
    </p:spTree>
    <p:extLst>
      <p:ext uri="{BB962C8B-B14F-4D97-AF65-F5344CB8AC3E}">
        <p14:creationId xmlns:p14="http://schemas.microsoft.com/office/powerpoint/2010/main" val="189981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lvl="0" indent="0">
              <a:spcBef>
                <a:spcPts val="500"/>
              </a:spcBef>
              <a:buClr>
                <a:srgbClr val="435464"/>
              </a:buClr>
              <a:buSzPct val="25000"/>
              <a:buFont typeface="Arial"/>
              <a:buNone/>
            </a:pPr>
            <a:r>
              <a:rPr lang="en" sz="1000">
                <a:solidFill>
                  <a:srgbClr val="435464"/>
                </a:solidFill>
              </a:rPr>
              <a:t>Automation that </a:t>
            </a:r>
            <a:r>
              <a:rPr lang="en" sz="1000" i="1">
                <a:solidFill>
                  <a:srgbClr val="435464"/>
                </a:solidFill>
              </a:rPr>
              <a:t>travels with the application.</a:t>
            </a:r>
            <a:r>
              <a:rPr lang="en" sz="1000">
                <a:solidFill>
                  <a:srgbClr val="435464"/>
                </a:solidFill>
              </a:rPr>
              <a:t> So, what you build, manage, and deploy will </a:t>
            </a:r>
            <a:r>
              <a:rPr lang="en" sz="1000" i="1">
                <a:solidFill>
                  <a:srgbClr val="435464"/>
                </a:solidFill>
              </a:rPr>
              <a:t>behave in any runtime.</a:t>
            </a:r>
            <a:r>
              <a:rPr lang="en" sz="1000">
                <a:solidFill>
                  <a:srgbClr val="435464"/>
                </a:solidFill>
              </a:rPr>
              <a:t> The application is the unit of automation. </a:t>
            </a:r>
          </a:p>
          <a:p>
            <a:pPr lvl="0">
              <a:spcBef>
                <a:spcPts val="0"/>
              </a:spcBef>
              <a:buNone/>
            </a:pPr>
            <a:endParaRPr/>
          </a:p>
          <a:p>
            <a:pPr lvl="0">
              <a:spcBef>
                <a:spcPts val="500"/>
              </a:spcBef>
              <a:buClr>
                <a:srgbClr val="435464"/>
              </a:buClr>
              <a:buSzPct val="25000"/>
              <a:buFont typeface="Arial"/>
              <a:buNone/>
            </a:pPr>
            <a:r>
              <a:rPr lang="en" sz="1000">
                <a:solidFill>
                  <a:srgbClr val="435464"/>
                </a:solidFill>
              </a:rPr>
              <a:t>Habitat is a full-featured runtime with deployment coordination and service discovery capabilities built in. Any application –  legacy + greenfield – can be contained within a habitat package. </a:t>
            </a:r>
          </a:p>
          <a:p>
            <a:pPr lvl="0">
              <a:spcBef>
                <a:spcPts val="0"/>
              </a:spcBef>
              <a:buNone/>
            </a:pPr>
            <a:endParaRPr sz="1000"/>
          </a:p>
          <a:p>
            <a:pPr lvl="0">
              <a:spcBef>
                <a:spcPts val="0"/>
              </a:spcBef>
              <a:buClr>
                <a:schemeClr val="dk1"/>
              </a:buClr>
              <a:buSzPct val="100000"/>
              <a:buFont typeface="Arial"/>
              <a:buNone/>
            </a:pPr>
            <a:r>
              <a:rPr lang="en" sz="1100">
                <a:solidFill>
                  <a:srgbClr val="435464"/>
                </a:solidFill>
              </a:rPr>
              <a:t>The unit of deployment is the app </a:t>
            </a:r>
            <a:r>
              <a:rPr lang="en" sz="1100" i="1">
                <a:solidFill>
                  <a:srgbClr val="435464"/>
                </a:solidFill>
              </a:rPr>
              <a:t>and</a:t>
            </a:r>
            <a:r>
              <a:rPr lang="en" sz="1100">
                <a:solidFill>
                  <a:srgbClr val="435464"/>
                </a:solidFill>
              </a:rPr>
              <a:t> its automation</a:t>
            </a:r>
          </a:p>
          <a:p>
            <a:pPr lvl="0">
              <a:spcBef>
                <a:spcPts val="500"/>
              </a:spcBef>
              <a:buClr>
                <a:schemeClr val="dk1"/>
              </a:buClr>
              <a:buSzPct val="100000"/>
              <a:buFont typeface="Arial"/>
              <a:buNone/>
            </a:pPr>
            <a:r>
              <a:rPr lang="en" sz="1100">
                <a:solidFill>
                  <a:srgbClr val="435464"/>
                </a:solidFill>
              </a:rPr>
              <a:t>Everything an app needs, for life, is in the package</a:t>
            </a:r>
          </a:p>
          <a:p>
            <a:pPr lvl="0">
              <a:spcBef>
                <a:spcPts val="500"/>
              </a:spcBef>
              <a:buClr>
                <a:schemeClr val="dk1"/>
              </a:buClr>
              <a:buSzPct val="100000"/>
              <a:buFont typeface="Arial"/>
              <a:buNone/>
            </a:pPr>
            <a:r>
              <a:rPr lang="en" sz="1100">
                <a:solidFill>
                  <a:srgbClr val="435464"/>
                </a:solidFill>
              </a:rPr>
              <a:t>Straightforward way to describe how an app behaves </a:t>
            </a:r>
          </a:p>
          <a:p>
            <a:pPr lvl="0">
              <a:spcBef>
                <a:spcPts val="500"/>
              </a:spcBef>
              <a:buClr>
                <a:schemeClr val="dk1"/>
              </a:buClr>
              <a:buSzPct val="100000"/>
              <a:buFont typeface="Arial"/>
              <a:buNone/>
            </a:pPr>
            <a:r>
              <a:rPr lang="en" sz="1100">
                <a:solidFill>
                  <a:srgbClr val="435464"/>
                </a:solidFill>
              </a:rPr>
              <a:t>Outward-facing API presents standard interface</a:t>
            </a:r>
          </a:p>
          <a:p>
            <a:pPr marL="457200" lvl="0" indent="-228600">
              <a:spcBef>
                <a:spcPts val="0"/>
              </a:spcBef>
              <a:buClr>
                <a:schemeClr val="dk1"/>
              </a:buClr>
              <a:buFont typeface="Arial"/>
              <a:buNone/>
            </a:pPr>
            <a:endParaRPr sz="1100">
              <a:solidFill>
                <a:schemeClr val="dk1"/>
              </a:solidFill>
            </a:endParaRPr>
          </a:p>
          <a:p>
            <a:pPr marL="457200" lvl="0" indent="-228600">
              <a:spcBef>
                <a:spcPts val="0"/>
              </a:spcBef>
              <a:buClr>
                <a:schemeClr val="dk1"/>
              </a:buClr>
              <a:buSzPct val="25000"/>
              <a:buFont typeface="Arial"/>
              <a:buNone/>
            </a:pPr>
            <a:r>
              <a:rPr lang="en" sz="1100">
                <a:solidFill>
                  <a:schemeClr val="dk1"/>
                </a:solidFill>
              </a:rPr>
              <a:t>As an autonomous actor, app makes progress toward its desired state</a:t>
            </a:r>
          </a:p>
          <a:p>
            <a:pPr marL="457200" lvl="0" indent="-228600">
              <a:spcBef>
                <a:spcPts val="1000"/>
              </a:spcBef>
              <a:buClr>
                <a:schemeClr val="dk1"/>
              </a:buClr>
              <a:buSzPct val="25000"/>
              <a:buFont typeface="Arial"/>
              <a:buNone/>
            </a:pPr>
            <a:r>
              <a:rPr lang="en" sz="1100">
                <a:solidFill>
                  <a:schemeClr val="dk1"/>
                </a:solidFill>
              </a:rPr>
              <a:t>Exposes standard interfaces for interacting with others</a:t>
            </a:r>
          </a:p>
          <a:p>
            <a:pPr marL="457200" lvl="0" indent="-228600">
              <a:spcBef>
                <a:spcPts val="1000"/>
              </a:spcBef>
              <a:buClr>
                <a:schemeClr val="dk1"/>
              </a:buClr>
              <a:buSzPct val="25000"/>
              <a:buFont typeface="Arial"/>
              <a:buNone/>
            </a:pPr>
            <a:r>
              <a:rPr lang="en" sz="1100">
                <a:solidFill>
                  <a:schemeClr val="dk1"/>
                </a:solidFill>
              </a:rPr>
              <a:t>An atomic, immutable build artifact</a:t>
            </a:r>
          </a:p>
          <a:p>
            <a:pPr marL="457200" lvl="0" indent="-228600">
              <a:spcBef>
                <a:spcPts val="1000"/>
              </a:spcBef>
              <a:buClr>
                <a:schemeClr val="dk1"/>
              </a:buClr>
              <a:buSzPct val="25000"/>
              <a:buFont typeface="Arial"/>
              <a:buNone/>
            </a:pPr>
            <a:r>
              <a:rPr lang="en" sz="1100">
                <a:solidFill>
                  <a:schemeClr val="dk1"/>
                </a:solidFill>
              </a:rPr>
              <a:t>Automation travels </a:t>
            </a:r>
            <a:r>
              <a:rPr lang="en" sz="1100" u="sng">
                <a:solidFill>
                  <a:schemeClr val="dk1"/>
                </a:solidFill>
              </a:rPr>
              <a:t>with</a:t>
            </a:r>
            <a:r>
              <a:rPr lang="en" sz="1100">
                <a:solidFill>
                  <a:schemeClr val="dk1"/>
                </a:solidFill>
              </a:rPr>
              <a:t> the app artifact</a:t>
            </a:r>
          </a:p>
          <a:p>
            <a:pPr marL="457200" lvl="0" indent="-228600" rtl="0">
              <a:spcBef>
                <a:spcPts val="1000"/>
              </a:spcBef>
              <a:buClr>
                <a:schemeClr val="dk1"/>
              </a:buClr>
              <a:buSzPct val="25000"/>
              <a:buFont typeface="Arial"/>
              <a:buNone/>
            </a:pPr>
            <a:r>
              <a:rPr lang="en" sz="1100">
                <a:solidFill>
                  <a:schemeClr val="dk1"/>
                </a:solidFill>
              </a:rPr>
              <a:t>That allows the app to run directly on bare metal Operating Systems, in Virtualization, in Containers, or on PaaS without change</a:t>
            </a:r>
          </a:p>
          <a:p>
            <a:pPr lvl="0">
              <a:spcBef>
                <a:spcPts val="1000"/>
              </a:spcBef>
              <a:buClr>
                <a:schemeClr val="dk1"/>
              </a:buClr>
              <a:buSzPct val="25000"/>
              <a:buFont typeface="Arial"/>
              <a:buNone/>
            </a:pPr>
            <a:r>
              <a:rPr lang="en" sz="1100">
                <a:solidFill>
                  <a:schemeClr val="dk1"/>
                </a:solidFill>
              </a:rPr>
              <a:t>Gain same deployment and management characteristics of modern applications even with legacy apps. Same workflow, same interface</a:t>
            </a:r>
          </a:p>
          <a:p>
            <a:pPr lvl="0">
              <a:spcBef>
                <a:spcPts val="0"/>
              </a:spcBef>
              <a:buClr>
                <a:schemeClr val="dk1"/>
              </a:buClr>
              <a:buFont typeface="Arial"/>
              <a:buNone/>
            </a:pPr>
            <a:endParaRPr sz="1100">
              <a:solidFill>
                <a:schemeClr val="dk1"/>
              </a:solidFill>
            </a:endParaRPr>
          </a:p>
          <a:p>
            <a:pPr lvl="0">
              <a:spcBef>
                <a:spcPts val="0"/>
              </a:spcBef>
              <a:buClr>
                <a:schemeClr val="dk1"/>
              </a:buClr>
              <a:buSzPct val="25000"/>
              <a:buFont typeface="Arial"/>
              <a:buNone/>
            </a:pPr>
            <a:r>
              <a:rPr lang="en" sz="1100">
                <a:solidFill>
                  <a:schemeClr val="dk1"/>
                </a:solidFill>
              </a:rPr>
              <a:t>Most ppl hate legacy software not because it doesn’t work but because managing it sucks.</a:t>
            </a:r>
          </a:p>
          <a:p>
            <a:pPr marL="457200" lvl="0" indent="-228600">
              <a:spcBef>
                <a:spcPts val="0"/>
              </a:spcBef>
              <a:buClr>
                <a:schemeClr val="dk1"/>
              </a:buClr>
              <a:buFont typeface="Arial"/>
              <a:buNone/>
            </a:pPr>
            <a:endParaRPr sz="1100">
              <a:solidFill>
                <a:schemeClr val="dk1"/>
              </a:solidFill>
            </a:endParaRPr>
          </a:p>
          <a:p>
            <a:pPr lvl="0">
              <a:spcBef>
                <a:spcPts val="1000"/>
              </a:spcBef>
              <a:buClr>
                <a:schemeClr val="dk1"/>
              </a:buClr>
              <a:buFont typeface="Arial"/>
              <a:buNone/>
            </a:pPr>
            <a:endParaRPr sz="1100">
              <a:solidFill>
                <a:schemeClr val="dk1"/>
              </a:solidFill>
            </a:endParaRPr>
          </a:p>
          <a:p>
            <a:pPr lvl="0" rtl="0">
              <a:spcBef>
                <a:spcPts val="0"/>
              </a:spcBef>
              <a:buNone/>
            </a:pPr>
            <a:endParaRPr sz="1000"/>
          </a:p>
        </p:txBody>
      </p:sp>
    </p:spTree>
    <p:extLst>
      <p:ext uri="{BB962C8B-B14F-4D97-AF65-F5344CB8AC3E}">
        <p14:creationId xmlns:p14="http://schemas.microsoft.com/office/powerpoint/2010/main" val="124331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449535" y="3898575"/>
            <a:ext cx="6172199"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43" name="Shape 43"/>
          <p:cNvSpPr txBox="1">
            <a:spLocks noGrp="1"/>
          </p:cNvSpPr>
          <p:nvPr>
            <p:ph type="subTitle" idx="1"/>
          </p:nvPr>
        </p:nvSpPr>
        <p:spPr>
          <a:xfrm>
            <a:off x="1449535" y="4435658"/>
            <a:ext cx="6172199"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pic>
        <p:nvPicPr>
          <p:cNvPr id="44" name="Shape 44" descr="plain transparent logo.png"/>
          <p:cNvPicPr preferRelativeResize="0"/>
          <p:nvPr/>
        </p:nvPicPr>
        <p:blipFill rotWithShape="1">
          <a:blip r:embed="rId2">
            <a:alphaModFix/>
          </a:blip>
          <a:srcRect/>
          <a:stretch/>
        </p:blipFill>
        <p:spPr>
          <a:xfrm>
            <a:off x="3093662" y="466523"/>
            <a:ext cx="3129600" cy="3094800"/>
          </a:xfrm>
          <a:prstGeom prst="rect">
            <a:avLst/>
          </a:prstGeom>
          <a:noFill/>
          <a:ln>
            <a:noFill/>
          </a:ln>
        </p:spPr>
      </p:pic>
      <p:sp>
        <p:nvSpPr>
          <p:cNvPr id="45" name="Shape 45"/>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330523" y="133945"/>
            <a:ext cx="6483000" cy="1285800"/>
          </a:xfrm>
          <a:prstGeom prst="rect">
            <a:avLst/>
          </a:prstGeom>
          <a:noFill/>
          <a:ln>
            <a:noFill/>
          </a:ln>
        </p:spPr>
        <p:txBody>
          <a:bodyPr lIns="57150" tIns="57150" rIns="57150" bIns="57150" anchor="ctr" anchorCtr="0"/>
          <a:lstStyle>
            <a:lvl1pPr marL="0" marR="0" lvl="0" indent="0" algn="ctr" rtl="0">
              <a:spcBef>
                <a:spcPts val="0"/>
              </a:spcBef>
              <a:buNone/>
              <a:defRPr sz="3800" b="0" i="0" u="none" strike="noStrike" cap="none">
                <a:solidFill>
                  <a:srgbClr val="435464"/>
                </a:solidFill>
                <a:latin typeface="Gill Sans"/>
                <a:ea typeface="Gill Sans"/>
                <a:cs typeface="Gill Sans"/>
                <a:sym typeface="Gill Sans"/>
              </a:defRPr>
            </a:lvl1pPr>
            <a:lvl2pPr marL="0" marR="0" lvl="1" indent="88900" algn="ctr" rtl="0">
              <a:spcBef>
                <a:spcPts val="0"/>
              </a:spcBef>
              <a:buNone/>
              <a:defRPr sz="3800" b="0" i="0" u="none" strike="noStrike" cap="none">
                <a:solidFill>
                  <a:srgbClr val="535353"/>
                </a:solidFill>
                <a:latin typeface="Gill Sans"/>
                <a:ea typeface="Gill Sans"/>
                <a:cs typeface="Gill Sans"/>
                <a:sym typeface="Gill Sans"/>
              </a:defRPr>
            </a:lvl2pPr>
            <a:lvl3pPr marL="0" marR="0" lvl="2" indent="177800" algn="ctr" rtl="0">
              <a:spcBef>
                <a:spcPts val="0"/>
              </a:spcBef>
              <a:buNone/>
              <a:defRPr sz="3800" b="0" i="0" u="none" strike="noStrike" cap="none">
                <a:solidFill>
                  <a:srgbClr val="535353"/>
                </a:solidFill>
                <a:latin typeface="Gill Sans"/>
                <a:ea typeface="Gill Sans"/>
                <a:cs typeface="Gill Sans"/>
                <a:sym typeface="Gill Sans"/>
              </a:defRPr>
            </a:lvl3pPr>
            <a:lvl4pPr marL="0" marR="0" lvl="3" indent="254000" algn="ctr" rtl="0">
              <a:spcBef>
                <a:spcPts val="0"/>
              </a:spcBef>
              <a:buNone/>
              <a:defRPr sz="3800" b="0" i="0" u="none" strike="noStrike" cap="none">
                <a:solidFill>
                  <a:srgbClr val="535353"/>
                </a:solidFill>
                <a:latin typeface="Gill Sans"/>
                <a:ea typeface="Gill Sans"/>
                <a:cs typeface="Gill Sans"/>
                <a:sym typeface="Gill Sans"/>
              </a:defRPr>
            </a:lvl4pPr>
            <a:lvl5pPr marL="0" marR="0" lvl="4" indent="342900" algn="ctr" rtl="0">
              <a:spcBef>
                <a:spcPts val="0"/>
              </a:spcBef>
              <a:buNone/>
              <a:defRPr sz="3800" b="0" i="0" u="none" strike="noStrike" cap="none">
                <a:solidFill>
                  <a:srgbClr val="535353"/>
                </a:solidFill>
                <a:latin typeface="Gill Sans"/>
                <a:ea typeface="Gill Sans"/>
                <a:cs typeface="Gill Sans"/>
                <a:sym typeface="Gill Sans"/>
              </a:defRPr>
            </a:lvl5pPr>
            <a:lvl6pPr marL="0" marR="0" lvl="5" indent="431800" algn="ctr" rtl="0">
              <a:spcBef>
                <a:spcPts val="0"/>
              </a:spcBef>
              <a:buNone/>
              <a:defRPr sz="3800" b="0" i="0" u="none" strike="noStrike" cap="none">
                <a:solidFill>
                  <a:srgbClr val="535353"/>
                </a:solidFill>
                <a:latin typeface="Gill Sans"/>
                <a:ea typeface="Gill Sans"/>
                <a:cs typeface="Gill Sans"/>
                <a:sym typeface="Gill Sans"/>
              </a:defRPr>
            </a:lvl6pPr>
            <a:lvl7pPr marL="0" marR="0" lvl="6" indent="520700" algn="ctr" rtl="0">
              <a:spcBef>
                <a:spcPts val="0"/>
              </a:spcBef>
              <a:buNone/>
              <a:defRPr sz="3800" b="0" i="0" u="none" strike="noStrike" cap="none">
                <a:solidFill>
                  <a:srgbClr val="535353"/>
                </a:solidFill>
                <a:latin typeface="Gill Sans"/>
                <a:ea typeface="Gill Sans"/>
                <a:cs typeface="Gill Sans"/>
                <a:sym typeface="Gill Sans"/>
              </a:defRPr>
            </a:lvl7pPr>
            <a:lvl8pPr marL="0" marR="0" lvl="7" indent="596900" algn="ctr" rtl="0">
              <a:spcBef>
                <a:spcPts val="0"/>
              </a:spcBef>
              <a:buNone/>
              <a:defRPr sz="3800" b="0" i="0" u="none" strike="noStrike" cap="none">
                <a:solidFill>
                  <a:srgbClr val="535353"/>
                </a:solidFill>
                <a:latin typeface="Gill Sans"/>
                <a:ea typeface="Gill Sans"/>
                <a:cs typeface="Gill Sans"/>
                <a:sym typeface="Gill Sans"/>
              </a:defRPr>
            </a:lvl8pPr>
            <a:lvl9pPr marL="0" marR="0" lvl="8" indent="685800" algn="ctr" rtl="0">
              <a:spcBef>
                <a:spcPts val="0"/>
              </a:spcBef>
              <a:buNone/>
              <a:defRPr sz="3800" b="0" i="0" u="none" strike="noStrike" cap="none">
                <a:solidFill>
                  <a:srgbClr val="535353"/>
                </a:solidFill>
                <a:latin typeface="Gill Sans"/>
                <a:ea typeface="Gill Sans"/>
                <a:cs typeface="Gill Sans"/>
                <a:sym typeface="Gill Sans"/>
              </a:defRPr>
            </a:lvl9pPr>
          </a:lstStyle>
          <a:p>
            <a:endParaRPr/>
          </a:p>
        </p:txBody>
      </p:sp>
      <p:sp>
        <p:nvSpPr>
          <p:cNvPr id="84" name="Shape 84"/>
          <p:cNvSpPr txBox="1">
            <a:spLocks noGrp="1"/>
          </p:cNvSpPr>
          <p:nvPr>
            <p:ph type="body" idx="1"/>
          </p:nvPr>
        </p:nvSpPr>
        <p:spPr>
          <a:xfrm>
            <a:off x="1330523" y="1439911"/>
            <a:ext cx="6483000" cy="3321900"/>
          </a:xfrm>
          <a:prstGeom prst="rect">
            <a:avLst/>
          </a:prstGeom>
          <a:noFill/>
          <a:ln>
            <a:noFill/>
          </a:ln>
        </p:spPr>
        <p:txBody>
          <a:bodyPr lIns="57150" tIns="57150" rIns="57150" bIns="57150" anchor="ctr" anchorCtr="0"/>
          <a:lstStyle>
            <a:lvl1pPr marL="241300" marR="0" lvl="0" indent="-127000" algn="l" rtl="0">
              <a:lnSpc>
                <a:spcPct val="120000"/>
              </a:lnSpc>
              <a:spcBef>
                <a:spcPts val="0"/>
              </a:spcBef>
              <a:buClr>
                <a:srgbClr val="435464"/>
              </a:buClr>
              <a:buSzPct val="81818"/>
              <a:buFont typeface="Gill Sans"/>
              <a:buChar char="•"/>
              <a:defRPr sz="2200" b="0" i="0" u="none" strike="noStrike" cap="none">
                <a:solidFill>
                  <a:srgbClr val="435464"/>
                </a:solidFill>
                <a:latin typeface="Gill Sans"/>
                <a:ea typeface="Gill Sans"/>
                <a:cs typeface="Gill Sans"/>
                <a:sym typeface="Gill Sans"/>
              </a:defRPr>
            </a:lvl1pPr>
            <a:lvl2pPr marL="444500" marR="0" lvl="1" indent="-139700" algn="l" rtl="0">
              <a:lnSpc>
                <a:spcPct val="120000"/>
              </a:lnSpc>
              <a:spcBef>
                <a:spcPts val="0"/>
              </a:spcBef>
              <a:buClr>
                <a:srgbClr val="435464"/>
              </a:buClr>
              <a:buSzPct val="81818"/>
              <a:buFont typeface="Gill Sans"/>
              <a:buChar char="•"/>
              <a:defRPr sz="2200" b="0" i="0" u="none" strike="noStrike" cap="none">
                <a:solidFill>
                  <a:srgbClr val="435464"/>
                </a:solidFill>
                <a:latin typeface="Gill Sans"/>
                <a:ea typeface="Gill Sans"/>
                <a:cs typeface="Gill Sans"/>
                <a:sym typeface="Gill Sans"/>
              </a:defRPr>
            </a:lvl2pPr>
            <a:lvl3pPr marL="635000" marR="0" lvl="2" indent="-127000" algn="l" rtl="0">
              <a:lnSpc>
                <a:spcPct val="120000"/>
              </a:lnSpc>
              <a:spcBef>
                <a:spcPts val="0"/>
              </a:spcBef>
              <a:buClr>
                <a:srgbClr val="435464"/>
              </a:buClr>
              <a:buSzPct val="81818"/>
              <a:buFont typeface="Gill Sans"/>
              <a:buChar char="•"/>
              <a:defRPr sz="2200" b="0" i="0" u="none" strike="noStrike" cap="none">
                <a:solidFill>
                  <a:srgbClr val="435464"/>
                </a:solidFill>
                <a:latin typeface="Gill Sans"/>
                <a:ea typeface="Gill Sans"/>
                <a:cs typeface="Gill Sans"/>
                <a:sym typeface="Gill Sans"/>
              </a:defRPr>
            </a:lvl3pPr>
            <a:lvl4pPr marL="838200" marR="0" lvl="3" indent="-139700" algn="l" rtl="0">
              <a:lnSpc>
                <a:spcPct val="120000"/>
              </a:lnSpc>
              <a:spcBef>
                <a:spcPts val="0"/>
              </a:spcBef>
              <a:buClr>
                <a:srgbClr val="435464"/>
              </a:buClr>
              <a:buSzPct val="81818"/>
              <a:buFont typeface="Gill Sans"/>
              <a:buChar char="•"/>
              <a:defRPr sz="2200" b="0" i="0" u="none" strike="noStrike" cap="none">
                <a:solidFill>
                  <a:srgbClr val="435464"/>
                </a:solidFill>
                <a:latin typeface="Gill Sans"/>
                <a:ea typeface="Gill Sans"/>
                <a:cs typeface="Gill Sans"/>
                <a:sym typeface="Gill Sans"/>
              </a:defRPr>
            </a:lvl4pPr>
            <a:lvl5pPr marL="1028700" marR="0" lvl="4" indent="-139700" algn="l" rtl="0">
              <a:lnSpc>
                <a:spcPct val="120000"/>
              </a:lnSpc>
              <a:spcBef>
                <a:spcPts val="0"/>
              </a:spcBef>
              <a:buClr>
                <a:srgbClr val="435464"/>
              </a:buClr>
              <a:buSzPct val="81818"/>
              <a:buFont typeface="Gill Sans"/>
              <a:buChar char="•"/>
              <a:defRPr sz="2200" b="0" i="0" u="none" strike="noStrike" cap="none">
                <a:solidFill>
                  <a:srgbClr val="435464"/>
                </a:solidFill>
                <a:latin typeface="Gill Sans"/>
                <a:ea typeface="Gill Sans"/>
                <a:cs typeface="Gill Sans"/>
                <a:sym typeface="Gill Sans"/>
              </a:defRPr>
            </a:lvl5pPr>
            <a:lvl6pPr marL="1244600" marR="0" lvl="5"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6pPr>
            <a:lvl7pPr marL="1447800" marR="0" lvl="6"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7pPr>
            <a:lvl8pPr marL="1638300" marR="0" lvl="7"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8pPr>
            <a:lvl9pPr marL="1828800" marR="0" lvl="8"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mp; Bullets 1">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330523" y="133945"/>
            <a:ext cx="6483000" cy="1285800"/>
          </a:xfrm>
          <a:prstGeom prst="rect">
            <a:avLst/>
          </a:prstGeom>
          <a:noFill/>
          <a:ln>
            <a:noFill/>
          </a:ln>
        </p:spPr>
        <p:txBody>
          <a:bodyPr lIns="57150" tIns="57150" rIns="57150" bIns="57150" anchor="ctr" anchorCtr="0"/>
          <a:lstStyle>
            <a:lvl1pPr marL="0" marR="0" lvl="0" indent="0" algn="ctr" rtl="0">
              <a:spcBef>
                <a:spcPts val="0"/>
              </a:spcBef>
              <a:buNone/>
              <a:defRPr sz="3800" b="0" i="0" u="none" strike="noStrike" cap="none">
                <a:solidFill>
                  <a:srgbClr val="535353"/>
                </a:solidFill>
                <a:latin typeface="Gill Sans"/>
                <a:ea typeface="Gill Sans"/>
                <a:cs typeface="Gill Sans"/>
                <a:sym typeface="Gill Sans"/>
              </a:defRPr>
            </a:lvl1pPr>
            <a:lvl2pPr marL="0" marR="0" lvl="1" indent="88900" algn="ctr" rtl="0">
              <a:spcBef>
                <a:spcPts val="0"/>
              </a:spcBef>
              <a:buNone/>
              <a:defRPr sz="3800" b="0" i="0" u="none" strike="noStrike" cap="none">
                <a:solidFill>
                  <a:srgbClr val="535353"/>
                </a:solidFill>
                <a:latin typeface="Gill Sans"/>
                <a:ea typeface="Gill Sans"/>
                <a:cs typeface="Gill Sans"/>
                <a:sym typeface="Gill Sans"/>
              </a:defRPr>
            </a:lvl2pPr>
            <a:lvl3pPr marL="0" marR="0" lvl="2" indent="177800" algn="ctr" rtl="0">
              <a:spcBef>
                <a:spcPts val="0"/>
              </a:spcBef>
              <a:buNone/>
              <a:defRPr sz="3800" b="0" i="0" u="none" strike="noStrike" cap="none">
                <a:solidFill>
                  <a:srgbClr val="535353"/>
                </a:solidFill>
                <a:latin typeface="Gill Sans"/>
                <a:ea typeface="Gill Sans"/>
                <a:cs typeface="Gill Sans"/>
                <a:sym typeface="Gill Sans"/>
              </a:defRPr>
            </a:lvl3pPr>
            <a:lvl4pPr marL="0" marR="0" lvl="3" indent="254000" algn="ctr" rtl="0">
              <a:spcBef>
                <a:spcPts val="0"/>
              </a:spcBef>
              <a:buNone/>
              <a:defRPr sz="3800" b="0" i="0" u="none" strike="noStrike" cap="none">
                <a:solidFill>
                  <a:srgbClr val="535353"/>
                </a:solidFill>
                <a:latin typeface="Gill Sans"/>
                <a:ea typeface="Gill Sans"/>
                <a:cs typeface="Gill Sans"/>
                <a:sym typeface="Gill Sans"/>
              </a:defRPr>
            </a:lvl4pPr>
            <a:lvl5pPr marL="0" marR="0" lvl="4" indent="342900" algn="ctr" rtl="0">
              <a:spcBef>
                <a:spcPts val="0"/>
              </a:spcBef>
              <a:buNone/>
              <a:defRPr sz="3800" b="0" i="0" u="none" strike="noStrike" cap="none">
                <a:solidFill>
                  <a:srgbClr val="535353"/>
                </a:solidFill>
                <a:latin typeface="Gill Sans"/>
                <a:ea typeface="Gill Sans"/>
                <a:cs typeface="Gill Sans"/>
                <a:sym typeface="Gill Sans"/>
              </a:defRPr>
            </a:lvl5pPr>
            <a:lvl6pPr marL="0" marR="0" lvl="5" indent="431800" algn="ctr" rtl="0">
              <a:spcBef>
                <a:spcPts val="0"/>
              </a:spcBef>
              <a:buNone/>
              <a:defRPr sz="3800" b="0" i="0" u="none" strike="noStrike" cap="none">
                <a:solidFill>
                  <a:srgbClr val="535353"/>
                </a:solidFill>
                <a:latin typeface="Gill Sans"/>
                <a:ea typeface="Gill Sans"/>
                <a:cs typeface="Gill Sans"/>
                <a:sym typeface="Gill Sans"/>
              </a:defRPr>
            </a:lvl6pPr>
            <a:lvl7pPr marL="0" marR="0" lvl="6" indent="520700" algn="ctr" rtl="0">
              <a:spcBef>
                <a:spcPts val="0"/>
              </a:spcBef>
              <a:buNone/>
              <a:defRPr sz="3800" b="0" i="0" u="none" strike="noStrike" cap="none">
                <a:solidFill>
                  <a:srgbClr val="535353"/>
                </a:solidFill>
                <a:latin typeface="Gill Sans"/>
                <a:ea typeface="Gill Sans"/>
                <a:cs typeface="Gill Sans"/>
                <a:sym typeface="Gill Sans"/>
              </a:defRPr>
            </a:lvl7pPr>
            <a:lvl8pPr marL="0" marR="0" lvl="7" indent="596900" algn="ctr" rtl="0">
              <a:spcBef>
                <a:spcPts val="0"/>
              </a:spcBef>
              <a:buNone/>
              <a:defRPr sz="3800" b="0" i="0" u="none" strike="noStrike" cap="none">
                <a:solidFill>
                  <a:srgbClr val="535353"/>
                </a:solidFill>
                <a:latin typeface="Gill Sans"/>
                <a:ea typeface="Gill Sans"/>
                <a:cs typeface="Gill Sans"/>
                <a:sym typeface="Gill Sans"/>
              </a:defRPr>
            </a:lvl8pPr>
            <a:lvl9pPr marL="0" marR="0" lvl="8" indent="685800" algn="ctr" rtl="0">
              <a:spcBef>
                <a:spcPts val="0"/>
              </a:spcBef>
              <a:buNone/>
              <a:defRPr sz="3800" b="0" i="0" u="none" strike="noStrike" cap="none">
                <a:solidFill>
                  <a:srgbClr val="535353"/>
                </a:solidFill>
                <a:latin typeface="Gill Sans"/>
                <a:ea typeface="Gill Sans"/>
                <a:cs typeface="Gill Sans"/>
                <a:sym typeface="Gill Sans"/>
              </a:defRPr>
            </a:lvl9pPr>
          </a:lstStyle>
          <a:p>
            <a:endParaRPr/>
          </a:p>
        </p:txBody>
      </p:sp>
      <p:sp>
        <p:nvSpPr>
          <p:cNvPr id="87" name="Shape 87"/>
          <p:cNvSpPr txBox="1">
            <a:spLocks noGrp="1"/>
          </p:cNvSpPr>
          <p:nvPr>
            <p:ph type="body" idx="1"/>
          </p:nvPr>
        </p:nvSpPr>
        <p:spPr>
          <a:xfrm>
            <a:off x="1330523" y="1439911"/>
            <a:ext cx="6483000" cy="3321900"/>
          </a:xfrm>
          <a:prstGeom prst="rect">
            <a:avLst/>
          </a:prstGeom>
          <a:noFill/>
          <a:ln>
            <a:noFill/>
          </a:ln>
        </p:spPr>
        <p:txBody>
          <a:bodyPr lIns="57150" tIns="57150" rIns="57150" bIns="57150" anchor="ctr" anchorCtr="0"/>
          <a:lstStyle>
            <a:lvl1pPr marL="266700" marR="0" lvl="0"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1pPr>
            <a:lvl2pPr marL="469900" marR="0" lvl="1"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2pPr>
            <a:lvl3pPr marL="660400" marR="0" lvl="2"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3pPr>
            <a:lvl4pPr marL="863600" marR="0" lvl="3"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4pPr>
            <a:lvl5pPr marL="1054100" marR="0" lvl="4"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5pPr>
            <a:lvl6pPr marL="1244600" marR="0" lvl="5"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6pPr>
            <a:lvl7pPr marL="1447800" marR="0" lvl="6"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7pPr>
            <a:lvl8pPr marL="1638300" marR="0" lvl="7" indent="-1524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8pPr>
            <a:lvl9pPr marL="1828800" marR="0" lvl="8" indent="-139700" algn="l" rtl="0">
              <a:lnSpc>
                <a:spcPct val="120000"/>
              </a:lnSpc>
              <a:spcBef>
                <a:spcPts val="1700"/>
              </a:spcBef>
              <a:buClr>
                <a:srgbClr val="535353"/>
              </a:buClr>
              <a:buSzPct val="83333"/>
              <a:buFont typeface="Gill Sans"/>
              <a:buChar char="•"/>
              <a:defRPr sz="2400" b="0" i="0" u="none" strike="noStrike" cap="none">
                <a:solidFill>
                  <a:srgbClr val="535353"/>
                </a:solidFill>
                <a:latin typeface="Gill Sans"/>
                <a:ea typeface="Gill Sans"/>
                <a:cs typeface="Gill Sans"/>
                <a:sym typeface="Gill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30523" y="1078259"/>
            <a:ext cx="6483000" cy="1707900"/>
          </a:xfrm>
          <a:prstGeom prst="rect">
            <a:avLst/>
          </a:prstGeom>
          <a:noFill/>
          <a:ln>
            <a:noFill/>
          </a:ln>
        </p:spPr>
        <p:txBody>
          <a:bodyPr lIns="57150" tIns="57150" rIns="57150" bIns="57150" anchor="b" anchorCtr="0"/>
          <a:lstStyle>
            <a:lvl1pPr marL="0" marR="0" lvl="0" indent="0" algn="l" rtl="0">
              <a:lnSpc>
                <a:spcPct val="90000"/>
              </a:lnSpc>
              <a:spcBef>
                <a:spcPts val="0"/>
              </a:spcBef>
              <a:spcAft>
                <a:spcPts val="0"/>
              </a:spcAft>
              <a:buClr>
                <a:srgbClr val="435464"/>
              </a:buClr>
              <a:buFont typeface="Gill Sans"/>
              <a:buNone/>
              <a:defRPr sz="3000" b="0" i="0" u="none" strike="noStrike" cap="none">
                <a:solidFill>
                  <a:srgbClr val="435464"/>
                </a:solidFill>
                <a:latin typeface="Gill Sans"/>
                <a:ea typeface="Gill Sans"/>
                <a:cs typeface="Gill Sans"/>
                <a:sym typeface="Gill Sans"/>
              </a:defRPr>
            </a:lvl1pPr>
            <a:lvl2pPr marL="0" marR="0" lvl="1" indent="88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2pPr>
            <a:lvl3pPr marL="0" marR="0" lvl="2" indent="177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3pPr>
            <a:lvl4pPr marL="0" marR="0" lvl="3" indent="2540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4pPr>
            <a:lvl5pPr marL="0" marR="0" lvl="4" indent="342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5pPr>
            <a:lvl6pPr marL="0" marR="0" lvl="5" indent="431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6pPr>
            <a:lvl7pPr marL="0" marR="0" lvl="6" indent="5207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7pPr>
            <a:lvl8pPr marL="0" marR="0" lvl="7" indent="596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8pPr>
            <a:lvl9pPr marL="0" marR="0" lvl="8" indent="685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9pPr>
          </a:lstStyle>
          <a:p>
            <a:endParaRPr/>
          </a:p>
        </p:txBody>
      </p:sp>
      <p:sp>
        <p:nvSpPr>
          <p:cNvPr id="90" name="Shape 90"/>
          <p:cNvSpPr txBox="1">
            <a:spLocks noGrp="1"/>
          </p:cNvSpPr>
          <p:nvPr>
            <p:ph type="body" idx="1"/>
          </p:nvPr>
        </p:nvSpPr>
        <p:spPr>
          <a:xfrm>
            <a:off x="1330523" y="2779364"/>
            <a:ext cx="6483000" cy="683099"/>
          </a:xfrm>
          <a:prstGeom prst="rect">
            <a:avLst/>
          </a:prstGeom>
          <a:noFill/>
          <a:ln>
            <a:noFill/>
          </a:ln>
        </p:spPr>
        <p:txBody>
          <a:bodyPr lIns="57150" tIns="57150" rIns="57150" bIns="57150" anchor="t" anchorCtr="0"/>
          <a:lstStyle>
            <a:lvl1pPr marL="0" marR="0" lvl="0" indent="0" algn="ctr" rtl="0">
              <a:lnSpc>
                <a:spcPct val="100000"/>
              </a:lnSpc>
              <a:spcBef>
                <a:spcPts val="0"/>
              </a:spcBef>
              <a:spcAft>
                <a:spcPts val="0"/>
              </a:spcAft>
              <a:buClr>
                <a:srgbClr val="535353"/>
              </a:buClr>
              <a:buFont typeface="Gill Sans"/>
              <a:buNone/>
              <a:defRPr sz="2000" b="0" i="0" u="none" strike="noStrike" cap="none">
                <a:solidFill>
                  <a:srgbClr val="535353"/>
                </a:solidFill>
                <a:latin typeface="Gill Sans"/>
                <a:ea typeface="Gill Sans"/>
                <a:cs typeface="Gill Sans"/>
                <a:sym typeface="Gill Sans"/>
              </a:defRPr>
            </a:lvl1pPr>
            <a:lvl2pPr marL="0" marR="0" lvl="1" indent="88900" algn="ctr" rtl="0">
              <a:lnSpc>
                <a:spcPct val="100000"/>
              </a:lnSpc>
              <a:spcBef>
                <a:spcPts val="0"/>
              </a:spcBef>
              <a:spcAft>
                <a:spcPts val="0"/>
              </a:spcAft>
              <a:buClr>
                <a:srgbClr val="535353"/>
              </a:buClr>
              <a:buFont typeface="Gill Sans"/>
              <a:buNone/>
              <a:defRPr sz="2000" b="0" i="0" u="none" strike="noStrike" cap="none">
                <a:solidFill>
                  <a:srgbClr val="535353"/>
                </a:solidFill>
                <a:latin typeface="Gill Sans"/>
                <a:ea typeface="Gill Sans"/>
                <a:cs typeface="Gill Sans"/>
                <a:sym typeface="Gill Sans"/>
              </a:defRPr>
            </a:lvl2pPr>
            <a:lvl3pPr marL="0" marR="0" lvl="2" indent="177800" algn="ctr" rtl="0">
              <a:lnSpc>
                <a:spcPct val="100000"/>
              </a:lnSpc>
              <a:spcBef>
                <a:spcPts val="0"/>
              </a:spcBef>
              <a:spcAft>
                <a:spcPts val="0"/>
              </a:spcAft>
              <a:buClr>
                <a:srgbClr val="535353"/>
              </a:buClr>
              <a:buFont typeface="Gill Sans"/>
              <a:buNone/>
              <a:defRPr sz="2000" b="0" i="0" u="none" strike="noStrike" cap="none">
                <a:solidFill>
                  <a:srgbClr val="535353"/>
                </a:solidFill>
                <a:latin typeface="Gill Sans"/>
                <a:ea typeface="Gill Sans"/>
                <a:cs typeface="Gill Sans"/>
                <a:sym typeface="Gill Sans"/>
              </a:defRPr>
            </a:lvl3pPr>
            <a:lvl4pPr marL="0" marR="0" lvl="3" indent="254000" algn="ctr" rtl="0">
              <a:lnSpc>
                <a:spcPct val="100000"/>
              </a:lnSpc>
              <a:spcBef>
                <a:spcPts val="0"/>
              </a:spcBef>
              <a:spcAft>
                <a:spcPts val="0"/>
              </a:spcAft>
              <a:buClr>
                <a:srgbClr val="535353"/>
              </a:buClr>
              <a:buFont typeface="Gill Sans"/>
              <a:buNone/>
              <a:defRPr sz="2000" b="0" i="0" u="none" strike="noStrike" cap="none">
                <a:solidFill>
                  <a:srgbClr val="535353"/>
                </a:solidFill>
                <a:latin typeface="Gill Sans"/>
                <a:ea typeface="Gill Sans"/>
                <a:cs typeface="Gill Sans"/>
                <a:sym typeface="Gill Sans"/>
              </a:defRPr>
            </a:lvl4pPr>
            <a:lvl5pPr marL="0" marR="0" lvl="4" indent="342900" algn="ctr" rtl="0">
              <a:lnSpc>
                <a:spcPct val="100000"/>
              </a:lnSpc>
              <a:spcBef>
                <a:spcPts val="0"/>
              </a:spcBef>
              <a:spcAft>
                <a:spcPts val="0"/>
              </a:spcAft>
              <a:buClr>
                <a:srgbClr val="535353"/>
              </a:buClr>
              <a:buFont typeface="Gill Sans"/>
              <a:buNone/>
              <a:defRPr sz="2000" b="0" i="0" u="none" strike="noStrike" cap="none">
                <a:solidFill>
                  <a:srgbClr val="535353"/>
                </a:solidFill>
                <a:latin typeface="Gill Sans"/>
                <a:ea typeface="Gill Sans"/>
                <a:cs typeface="Gill Sans"/>
                <a:sym typeface="Gill Sans"/>
              </a:defRPr>
            </a:lvl5pPr>
            <a:lvl6pPr marL="1028700" marR="0" lvl="5" indent="-114300" algn="l" rtl="0">
              <a:lnSpc>
                <a:spcPct val="100000"/>
              </a:lnSpc>
              <a:spcBef>
                <a:spcPts val="1400"/>
              </a:spcBef>
              <a:spcAft>
                <a:spcPts val="0"/>
              </a:spcAft>
              <a:buClr>
                <a:srgbClr val="535353"/>
              </a:buClr>
              <a:buSzPct val="80000"/>
              <a:buFont typeface="Gill Sans"/>
              <a:buChar char="•"/>
              <a:defRPr sz="2000" b="0" i="0" u="none" strike="noStrike" cap="none">
                <a:solidFill>
                  <a:srgbClr val="535353"/>
                </a:solidFill>
                <a:latin typeface="Gill Sans"/>
                <a:ea typeface="Gill Sans"/>
                <a:cs typeface="Gill Sans"/>
                <a:sym typeface="Gill Sans"/>
              </a:defRPr>
            </a:lvl6pPr>
            <a:lvl7pPr marL="1193800" marR="0" lvl="6" indent="-127000" algn="l" rtl="0">
              <a:lnSpc>
                <a:spcPct val="100000"/>
              </a:lnSpc>
              <a:spcBef>
                <a:spcPts val="1400"/>
              </a:spcBef>
              <a:spcAft>
                <a:spcPts val="0"/>
              </a:spcAft>
              <a:buClr>
                <a:srgbClr val="535353"/>
              </a:buClr>
              <a:buSzPct val="80000"/>
              <a:buFont typeface="Gill Sans"/>
              <a:buChar char="•"/>
              <a:defRPr sz="2000" b="0" i="0" u="none" strike="noStrike" cap="none">
                <a:solidFill>
                  <a:srgbClr val="535353"/>
                </a:solidFill>
                <a:latin typeface="Gill Sans"/>
                <a:ea typeface="Gill Sans"/>
                <a:cs typeface="Gill Sans"/>
                <a:sym typeface="Gill Sans"/>
              </a:defRPr>
            </a:lvl7pPr>
            <a:lvl8pPr marL="1358900" marR="0" lvl="7" indent="-127000" algn="l" rtl="0">
              <a:lnSpc>
                <a:spcPct val="100000"/>
              </a:lnSpc>
              <a:spcBef>
                <a:spcPts val="1400"/>
              </a:spcBef>
              <a:spcAft>
                <a:spcPts val="0"/>
              </a:spcAft>
              <a:buClr>
                <a:srgbClr val="535353"/>
              </a:buClr>
              <a:buSzPct val="80000"/>
              <a:buFont typeface="Gill Sans"/>
              <a:buChar char="•"/>
              <a:defRPr sz="2000" b="0" i="0" u="none" strike="noStrike" cap="none">
                <a:solidFill>
                  <a:srgbClr val="535353"/>
                </a:solidFill>
                <a:latin typeface="Gill Sans"/>
                <a:ea typeface="Gill Sans"/>
                <a:cs typeface="Gill Sans"/>
                <a:sym typeface="Gill Sans"/>
              </a:defRPr>
            </a:lvl8pPr>
            <a:lvl9pPr marL="1511300" marR="0" lvl="8" indent="-114300" algn="l" rtl="0">
              <a:lnSpc>
                <a:spcPct val="100000"/>
              </a:lnSpc>
              <a:spcBef>
                <a:spcPts val="1400"/>
              </a:spcBef>
              <a:spcAft>
                <a:spcPts val="0"/>
              </a:spcAft>
              <a:buClr>
                <a:srgbClr val="535353"/>
              </a:buClr>
              <a:buSzPct val="80000"/>
              <a:buFont typeface="Gill Sans"/>
              <a:buChar char="•"/>
              <a:defRPr sz="2000" b="0" i="0" u="none" strike="noStrike" cap="none">
                <a:solidFill>
                  <a:srgbClr val="535353"/>
                </a:solidFill>
                <a:latin typeface="Gill Sans"/>
                <a:ea typeface="Gill Sans"/>
                <a:cs typeface="Gill Sans"/>
                <a:sym typeface="Gill Sans"/>
              </a:defRPr>
            </a:lvl9pPr>
          </a:lstStyle>
          <a:p>
            <a:endParaRPr/>
          </a:p>
        </p:txBody>
      </p:sp>
      <p:sp>
        <p:nvSpPr>
          <p:cNvPr id="91" name="Shape 91"/>
          <p:cNvSpPr txBox="1">
            <a:spLocks noGrp="1"/>
          </p:cNvSpPr>
          <p:nvPr>
            <p:ph type="sldNum" idx="12"/>
          </p:nvPr>
        </p:nvSpPr>
        <p:spPr>
          <a:xfrm>
            <a:off x="4482330" y="4889003"/>
            <a:ext cx="172500" cy="186900"/>
          </a:xfrm>
          <a:prstGeom prst="rect">
            <a:avLst/>
          </a:prstGeom>
          <a:noFill/>
          <a:ln>
            <a:noFill/>
          </a:ln>
        </p:spPr>
        <p:txBody>
          <a:bodyPr lIns="26775" tIns="26775" rIns="26775" bIns="26775" anchor="t" anchorCtr="0">
            <a:noAutofit/>
          </a:bodyPr>
          <a:lstStyle/>
          <a:p>
            <a:pPr marL="0" marR="0" lvl="0" indent="0" algn="ctr" rtl="0">
              <a:lnSpc>
                <a:spcPct val="100000"/>
              </a:lnSpc>
              <a:spcBef>
                <a:spcPts val="0"/>
              </a:spcBef>
              <a:spcAft>
                <a:spcPts val="0"/>
              </a:spcAft>
              <a:buClr>
                <a:srgbClr val="535353"/>
              </a:buClr>
              <a:buSzPct val="25000"/>
              <a:buFont typeface="Gill Sans"/>
              <a:buNone/>
            </a:pPr>
            <a:fld id="{00000000-1234-1234-1234-123412341234}" type="slidenum">
              <a:rPr lang="en" sz="900" b="0" i="0" u="none" strike="noStrike" cap="none">
                <a:solidFill>
                  <a:srgbClr val="535353"/>
                </a:solidFill>
                <a:latin typeface="Gill Sans"/>
                <a:ea typeface="Gill Sans"/>
                <a:cs typeface="Gill Sans"/>
                <a:sym typeface="Gill Sans"/>
              </a:rPr>
              <a:t>‹#›</a:t>
            </a:fld>
            <a:endParaRPr lang="en" sz="900" b="0" i="0" u="none" strike="noStrike" cap="none">
              <a:solidFill>
                <a:srgbClr val="535353"/>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Top">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330523" y="133945"/>
            <a:ext cx="6483000" cy="1285800"/>
          </a:xfrm>
          <a:prstGeom prst="rect">
            <a:avLst/>
          </a:prstGeom>
          <a:noFill/>
          <a:ln>
            <a:noFill/>
          </a:ln>
        </p:spPr>
        <p:txBody>
          <a:bodyPr lIns="57150" tIns="57150" rIns="57150" bIns="57150" anchor="ctr" anchorCtr="0"/>
          <a:lstStyle>
            <a:lvl1pPr marL="0" marR="0" lvl="0" indent="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1pPr>
            <a:lvl2pPr marL="0" marR="0" lvl="1" indent="88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2pPr>
            <a:lvl3pPr marL="0" marR="0" lvl="2" indent="177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3pPr>
            <a:lvl4pPr marL="0" marR="0" lvl="3" indent="2540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4pPr>
            <a:lvl5pPr marL="0" marR="0" lvl="4" indent="342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5pPr>
            <a:lvl6pPr marL="0" marR="0" lvl="5" indent="431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6pPr>
            <a:lvl7pPr marL="0" marR="0" lvl="6" indent="5207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7pPr>
            <a:lvl8pPr marL="0" marR="0" lvl="7" indent="5969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8pPr>
            <a:lvl9pPr marL="0" marR="0" lvl="8" indent="685800" algn="ctr" rtl="0">
              <a:lnSpc>
                <a:spcPct val="100000"/>
              </a:lnSpc>
              <a:spcBef>
                <a:spcPts val="0"/>
              </a:spcBef>
              <a:spcAft>
                <a:spcPts val="0"/>
              </a:spcAft>
              <a:buClr>
                <a:srgbClr val="535353"/>
              </a:buClr>
              <a:buFont typeface="Gill Sans"/>
              <a:buNone/>
              <a:defRPr sz="3800" b="0" i="0" u="none" strike="noStrike" cap="none">
                <a:solidFill>
                  <a:srgbClr val="535353"/>
                </a:solidFill>
                <a:latin typeface="Gill Sans"/>
                <a:ea typeface="Gill Sans"/>
                <a:cs typeface="Gill Sans"/>
                <a:sym typeface="Gill Sans"/>
              </a:defRPr>
            </a:lvl9pPr>
          </a:lstStyle>
          <a:p>
            <a:endParaRPr/>
          </a:p>
        </p:txBody>
      </p:sp>
      <p:sp>
        <p:nvSpPr>
          <p:cNvPr id="94" name="Shape 94"/>
          <p:cNvSpPr txBox="1">
            <a:spLocks noGrp="1"/>
          </p:cNvSpPr>
          <p:nvPr>
            <p:ph type="sldNum" idx="12"/>
          </p:nvPr>
        </p:nvSpPr>
        <p:spPr>
          <a:xfrm>
            <a:off x="4482330" y="4889003"/>
            <a:ext cx="172500" cy="186900"/>
          </a:xfrm>
          <a:prstGeom prst="rect">
            <a:avLst/>
          </a:prstGeom>
          <a:noFill/>
          <a:ln>
            <a:noFill/>
          </a:ln>
        </p:spPr>
        <p:txBody>
          <a:bodyPr lIns="26775" tIns="26775" rIns="26775" bIns="26775" anchor="t" anchorCtr="0">
            <a:noAutofit/>
          </a:bodyPr>
          <a:lstStyle/>
          <a:p>
            <a:pPr marL="0" marR="0" lvl="0" indent="0" algn="ctr" rtl="0">
              <a:lnSpc>
                <a:spcPct val="100000"/>
              </a:lnSpc>
              <a:spcBef>
                <a:spcPts val="0"/>
              </a:spcBef>
              <a:spcAft>
                <a:spcPts val="0"/>
              </a:spcAft>
              <a:buClr>
                <a:srgbClr val="535353"/>
              </a:buClr>
              <a:buSzPct val="25000"/>
              <a:buFont typeface="Gill Sans"/>
              <a:buNone/>
            </a:pPr>
            <a:fld id="{00000000-1234-1234-1234-123412341234}" type="slidenum">
              <a:rPr lang="en" sz="900" b="0" i="0" u="none" strike="noStrike" cap="none">
                <a:solidFill>
                  <a:srgbClr val="535353"/>
                </a:solidFill>
                <a:latin typeface="Gill Sans"/>
                <a:ea typeface="Gill Sans"/>
                <a:cs typeface="Gill Sans"/>
                <a:sym typeface="Gill Sans"/>
              </a:rPr>
              <a:t>‹#›</a:t>
            </a:fld>
            <a:endParaRPr lang="en" sz="900" b="0" i="0" u="none" strike="noStrike" cap="none">
              <a:solidFill>
                <a:srgbClr val="535353"/>
              </a:solidFill>
              <a:latin typeface="Gill Sans"/>
              <a:ea typeface="Gill Sans"/>
              <a:cs typeface="Gill Sans"/>
              <a:sym typeface="Gill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2" y="4767276"/>
            <a:ext cx="2133600" cy="2739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Rambla"/>
                <a:ea typeface="Rambla"/>
                <a:cs typeface="Rambla"/>
                <a:sym typeface="Rambla"/>
              </a:defRPr>
            </a:lvl1pPr>
            <a:lvl2pPr marL="406400" marR="0" lvl="1" indent="0" algn="l" rtl="0">
              <a:spcBef>
                <a:spcPts val="0"/>
              </a:spcBef>
              <a:buNone/>
              <a:defRPr sz="1600" b="0" i="0" u="none" strike="noStrike" cap="none">
                <a:solidFill>
                  <a:schemeClr val="dk1"/>
                </a:solidFill>
                <a:latin typeface="Rambla"/>
                <a:ea typeface="Rambla"/>
                <a:cs typeface="Rambla"/>
                <a:sym typeface="Rambla"/>
              </a:defRPr>
            </a:lvl2pPr>
            <a:lvl3pPr marL="812800" marR="0" lvl="2" indent="0" algn="l" rtl="0">
              <a:spcBef>
                <a:spcPts val="0"/>
              </a:spcBef>
              <a:buNone/>
              <a:defRPr sz="1600" b="0" i="0" u="none" strike="noStrike" cap="none">
                <a:solidFill>
                  <a:schemeClr val="dk1"/>
                </a:solidFill>
                <a:latin typeface="Rambla"/>
                <a:ea typeface="Rambla"/>
                <a:cs typeface="Rambla"/>
                <a:sym typeface="Rambla"/>
              </a:defRPr>
            </a:lvl3pPr>
            <a:lvl4pPr marL="1219200" marR="0" lvl="3" indent="0" algn="l" rtl="0">
              <a:spcBef>
                <a:spcPts val="0"/>
              </a:spcBef>
              <a:buNone/>
              <a:defRPr sz="1600" b="0" i="0" u="none" strike="noStrike" cap="none">
                <a:solidFill>
                  <a:schemeClr val="dk1"/>
                </a:solidFill>
                <a:latin typeface="Rambla"/>
                <a:ea typeface="Rambla"/>
                <a:cs typeface="Rambla"/>
                <a:sym typeface="Rambla"/>
              </a:defRPr>
            </a:lvl4pPr>
            <a:lvl5pPr marL="1625600" marR="0" lvl="4" indent="0" algn="l" rtl="0">
              <a:spcBef>
                <a:spcPts val="0"/>
              </a:spcBef>
              <a:buNone/>
              <a:defRPr sz="1600" b="0" i="0" u="none" strike="noStrike" cap="none">
                <a:solidFill>
                  <a:schemeClr val="dk1"/>
                </a:solidFill>
                <a:latin typeface="Rambla"/>
                <a:ea typeface="Rambla"/>
                <a:cs typeface="Rambla"/>
                <a:sym typeface="Rambla"/>
              </a:defRPr>
            </a:lvl5pPr>
            <a:lvl6pPr marL="2032000" marR="0" lvl="5" indent="0" algn="l" rtl="0">
              <a:spcBef>
                <a:spcPts val="0"/>
              </a:spcBef>
              <a:buNone/>
              <a:defRPr sz="1600" b="0" i="0" u="none" strike="noStrike" cap="none">
                <a:solidFill>
                  <a:schemeClr val="dk1"/>
                </a:solidFill>
                <a:latin typeface="Rambla"/>
                <a:ea typeface="Rambla"/>
                <a:cs typeface="Rambla"/>
                <a:sym typeface="Rambla"/>
              </a:defRPr>
            </a:lvl6pPr>
            <a:lvl7pPr marL="2438400" marR="0" lvl="6" indent="0" algn="l" rtl="0">
              <a:spcBef>
                <a:spcPts val="0"/>
              </a:spcBef>
              <a:buNone/>
              <a:defRPr sz="1600" b="0" i="0" u="none" strike="noStrike" cap="none">
                <a:solidFill>
                  <a:schemeClr val="dk1"/>
                </a:solidFill>
                <a:latin typeface="Rambla"/>
                <a:ea typeface="Rambla"/>
                <a:cs typeface="Rambla"/>
                <a:sym typeface="Rambla"/>
              </a:defRPr>
            </a:lvl7pPr>
            <a:lvl8pPr marL="2844800" marR="0" lvl="7" indent="0" algn="l" rtl="0">
              <a:spcBef>
                <a:spcPts val="0"/>
              </a:spcBef>
              <a:buNone/>
              <a:defRPr sz="1600" b="0" i="0" u="none" strike="noStrike" cap="none">
                <a:solidFill>
                  <a:schemeClr val="dk1"/>
                </a:solidFill>
                <a:latin typeface="Rambla"/>
                <a:ea typeface="Rambla"/>
                <a:cs typeface="Rambla"/>
                <a:sym typeface="Rambla"/>
              </a:defRPr>
            </a:lvl8pPr>
            <a:lvl9pPr marL="3251200" marR="0" lvl="8" indent="0" algn="l" rtl="0">
              <a:spcBef>
                <a:spcPts val="0"/>
              </a:spcBef>
              <a:buNone/>
              <a:defRPr sz="1600" b="0" i="0" u="none" strike="noStrike" cap="none">
                <a:solidFill>
                  <a:schemeClr val="dk1"/>
                </a:solidFill>
                <a:latin typeface="Rambla"/>
                <a:ea typeface="Rambla"/>
                <a:cs typeface="Rambla"/>
                <a:sym typeface="Rambla"/>
              </a:defRPr>
            </a:lvl9pPr>
          </a:lstStyle>
          <a:p>
            <a:endParaRPr/>
          </a:p>
        </p:txBody>
      </p:sp>
      <p:sp>
        <p:nvSpPr>
          <p:cNvPr id="97" name="Shape 97"/>
          <p:cNvSpPr txBox="1">
            <a:spLocks noGrp="1"/>
          </p:cNvSpPr>
          <p:nvPr>
            <p:ph type="ftr" idx="11"/>
          </p:nvPr>
        </p:nvSpPr>
        <p:spPr>
          <a:xfrm>
            <a:off x="3124200" y="4767276"/>
            <a:ext cx="2895600" cy="273900"/>
          </a:xfrm>
          <a:prstGeom prst="rect">
            <a:avLst/>
          </a:prstGeom>
          <a:noFill/>
          <a:ln>
            <a:noFill/>
          </a:ln>
        </p:spPr>
        <p:txBody>
          <a:bodyPr lIns="91425" tIns="91425" rIns="91425" bIns="91425" anchor="ctr" anchorCtr="0"/>
          <a:lstStyle>
            <a:lvl1pPr marL="0" marR="0" lvl="0" indent="0" algn="ctr" rtl="0">
              <a:spcBef>
                <a:spcPts val="0"/>
              </a:spcBef>
              <a:buNone/>
              <a:defRPr sz="1100" b="0" i="0" u="none" strike="noStrike" cap="none">
                <a:solidFill>
                  <a:schemeClr val="dk1"/>
                </a:solidFill>
                <a:latin typeface="Rambla"/>
                <a:ea typeface="Rambla"/>
                <a:cs typeface="Rambla"/>
                <a:sym typeface="Rambla"/>
              </a:defRPr>
            </a:lvl1pPr>
            <a:lvl2pPr marL="406400" marR="0" lvl="1" indent="0" algn="l" rtl="0">
              <a:spcBef>
                <a:spcPts val="0"/>
              </a:spcBef>
              <a:buNone/>
              <a:defRPr sz="1600" b="0" i="0" u="none" strike="noStrike" cap="none">
                <a:solidFill>
                  <a:schemeClr val="dk1"/>
                </a:solidFill>
                <a:latin typeface="Rambla"/>
                <a:ea typeface="Rambla"/>
                <a:cs typeface="Rambla"/>
                <a:sym typeface="Rambla"/>
              </a:defRPr>
            </a:lvl2pPr>
            <a:lvl3pPr marL="812800" marR="0" lvl="2" indent="0" algn="l" rtl="0">
              <a:spcBef>
                <a:spcPts val="0"/>
              </a:spcBef>
              <a:buNone/>
              <a:defRPr sz="1600" b="0" i="0" u="none" strike="noStrike" cap="none">
                <a:solidFill>
                  <a:schemeClr val="dk1"/>
                </a:solidFill>
                <a:latin typeface="Rambla"/>
                <a:ea typeface="Rambla"/>
                <a:cs typeface="Rambla"/>
                <a:sym typeface="Rambla"/>
              </a:defRPr>
            </a:lvl3pPr>
            <a:lvl4pPr marL="1219200" marR="0" lvl="3" indent="0" algn="l" rtl="0">
              <a:spcBef>
                <a:spcPts val="0"/>
              </a:spcBef>
              <a:buNone/>
              <a:defRPr sz="1600" b="0" i="0" u="none" strike="noStrike" cap="none">
                <a:solidFill>
                  <a:schemeClr val="dk1"/>
                </a:solidFill>
                <a:latin typeface="Rambla"/>
                <a:ea typeface="Rambla"/>
                <a:cs typeface="Rambla"/>
                <a:sym typeface="Rambla"/>
              </a:defRPr>
            </a:lvl4pPr>
            <a:lvl5pPr marL="1625600" marR="0" lvl="4" indent="0" algn="l" rtl="0">
              <a:spcBef>
                <a:spcPts val="0"/>
              </a:spcBef>
              <a:buNone/>
              <a:defRPr sz="1600" b="0" i="0" u="none" strike="noStrike" cap="none">
                <a:solidFill>
                  <a:schemeClr val="dk1"/>
                </a:solidFill>
                <a:latin typeface="Rambla"/>
                <a:ea typeface="Rambla"/>
                <a:cs typeface="Rambla"/>
                <a:sym typeface="Rambla"/>
              </a:defRPr>
            </a:lvl5pPr>
            <a:lvl6pPr marL="2032000" marR="0" lvl="5" indent="0" algn="l" rtl="0">
              <a:spcBef>
                <a:spcPts val="0"/>
              </a:spcBef>
              <a:buNone/>
              <a:defRPr sz="1600" b="0" i="0" u="none" strike="noStrike" cap="none">
                <a:solidFill>
                  <a:schemeClr val="dk1"/>
                </a:solidFill>
                <a:latin typeface="Rambla"/>
                <a:ea typeface="Rambla"/>
                <a:cs typeface="Rambla"/>
                <a:sym typeface="Rambla"/>
              </a:defRPr>
            </a:lvl6pPr>
            <a:lvl7pPr marL="2438400" marR="0" lvl="6" indent="0" algn="l" rtl="0">
              <a:spcBef>
                <a:spcPts val="0"/>
              </a:spcBef>
              <a:buNone/>
              <a:defRPr sz="1600" b="0" i="0" u="none" strike="noStrike" cap="none">
                <a:solidFill>
                  <a:schemeClr val="dk1"/>
                </a:solidFill>
                <a:latin typeface="Rambla"/>
                <a:ea typeface="Rambla"/>
                <a:cs typeface="Rambla"/>
                <a:sym typeface="Rambla"/>
              </a:defRPr>
            </a:lvl7pPr>
            <a:lvl8pPr marL="2844800" marR="0" lvl="7" indent="0" algn="l" rtl="0">
              <a:spcBef>
                <a:spcPts val="0"/>
              </a:spcBef>
              <a:buNone/>
              <a:defRPr sz="1600" b="0" i="0" u="none" strike="noStrike" cap="none">
                <a:solidFill>
                  <a:schemeClr val="dk1"/>
                </a:solidFill>
                <a:latin typeface="Rambla"/>
                <a:ea typeface="Rambla"/>
                <a:cs typeface="Rambla"/>
                <a:sym typeface="Rambla"/>
              </a:defRPr>
            </a:lvl8pPr>
            <a:lvl9pPr marL="3251200" marR="0" lvl="8" indent="0" algn="l" rtl="0">
              <a:spcBef>
                <a:spcPts val="0"/>
              </a:spcBef>
              <a:buNone/>
              <a:defRPr sz="1600" b="0" i="0" u="none" strike="noStrike" cap="none">
                <a:solidFill>
                  <a:schemeClr val="dk1"/>
                </a:solidFill>
                <a:latin typeface="Rambla"/>
                <a:ea typeface="Rambla"/>
                <a:cs typeface="Rambla"/>
                <a:sym typeface="Rambla"/>
              </a:defRPr>
            </a:lvl9pPr>
          </a:lstStyle>
          <a:p>
            <a:endParaRPr/>
          </a:p>
        </p:txBody>
      </p:sp>
      <p:sp>
        <p:nvSpPr>
          <p:cNvPr id="98" name="Shape 98"/>
          <p:cNvSpPr txBox="1">
            <a:spLocks noGrp="1"/>
          </p:cNvSpPr>
          <p:nvPr>
            <p:ph type="sldNum" idx="12"/>
          </p:nvPr>
        </p:nvSpPr>
        <p:spPr>
          <a:xfrm>
            <a:off x="6553202" y="4767276"/>
            <a:ext cx="2133599" cy="273900"/>
          </a:xfrm>
          <a:prstGeom prst="rect">
            <a:avLst/>
          </a:prstGeom>
          <a:noFill/>
          <a:ln>
            <a:noFill/>
          </a:ln>
        </p:spPr>
        <p:txBody>
          <a:bodyPr lIns="81425" tIns="40700" rIns="81425" bIns="40700" anchor="ctr" anchorCtr="0">
            <a:noAutofit/>
          </a:bodyPr>
          <a:lstStyle/>
          <a:p>
            <a:pPr marL="0" marR="0" lvl="0" indent="0" algn="r" rtl="0">
              <a:spcBef>
                <a:spcPts val="0"/>
              </a:spcBef>
              <a:buSzPct val="25000"/>
              <a:buNone/>
            </a:pPr>
            <a:fld id="{00000000-1234-1234-1234-123412341234}" type="slidenum">
              <a:rPr lang="en" sz="1100" b="0" i="0" u="none" strike="noStrike" cap="none">
                <a:solidFill>
                  <a:srgbClr val="888888"/>
                </a:solidFill>
                <a:latin typeface="Calibri"/>
                <a:ea typeface="Calibri"/>
                <a:cs typeface="Calibri"/>
                <a:sym typeface="Calibri"/>
              </a:rPr>
              <a:t>‹#›</a:t>
            </a:fld>
            <a:endParaRPr lang="en"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1449535" y="3898574"/>
            <a:ext cx="6172199"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04" name="Shape 104"/>
          <p:cNvSpPr txBox="1">
            <a:spLocks noGrp="1"/>
          </p:cNvSpPr>
          <p:nvPr>
            <p:ph type="subTitle" idx="1"/>
          </p:nvPr>
        </p:nvSpPr>
        <p:spPr>
          <a:xfrm>
            <a:off x="1449535" y="4435658"/>
            <a:ext cx="6172199"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pic>
        <p:nvPicPr>
          <p:cNvPr id="105" name="Shape 105" descr="plain transparent logo.png"/>
          <p:cNvPicPr preferRelativeResize="0"/>
          <p:nvPr/>
        </p:nvPicPr>
        <p:blipFill rotWithShape="1">
          <a:blip r:embed="rId2">
            <a:alphaModFix/>
          </a:blip>
          <a:srcRect/>
          <a:stretch/>
        </p:blipFill>
        <p:spPr>
          <a:xfrm>
            <a:off x="3093662" y="466523"/>
            <a:ext cx="3129599" cy="30948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0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Only">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ullets">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11" name="Shape 111"/>
          <p:cNvSpPr txBox="1">
            <a:spLocks noGrp="1"/>
          </p:cNvSpPr>
          <p:nvPr>
            <p:ph type="body" idx="1"/>
          </p:nvPr>
        </p:nvSpPr>
        <p:spPr>
          <a:xfrm>
            <a:off x="381000" y="1044114"/>
            <a:ext cx="8380500" cy="3007200"/>
          </a:xfrm>
          <a:prstGeom prst="rect">
            <a:avLst/>
          </a:prstGeom>
          <a:noFill/>
          <a:ln>
            <a:noFill/>
          </a:ln>
        </p:spPr>
        <p:txBody>
          <a:bodyPr lIns="57150" tIns="57150" rIns="57150" bIns="57150" anchor="t" anchorCtr="0"/>
          <a:lstStyle>
            <a:lvl1pPr marL="177800" marR="0" lvl="0" indent="-76200" algn="l" rtl="0">
              <a:lnSpc>
                <a:spcPct val="100000"/>
              </a:lnSpc>
              <a:spcBef>
                <a:spcPts val="500"/>
              </a:spcBef>
              <a:buClr>
                <a:srgbClr val="435464"/>
              </a:buClr>
              <a:buSzPct val="88888"/>
              <a:buFont typeface="Arial"/>
              <a:defRPr sz="1800" b="0" i="0" u="none" strike="noStrike" cap="none">
                <a:solidFill>
                  <a:srgbClr val="435464"/>
                </a:solidFill>
                <a:latin typeface="Gill Sans"/>
                <a:ea typeface="Gill Sans"/>
                <a:cs typeface="Gill Sans"/>
                <a:sym typeface="Gill Sans"/>
              </a:defRPr>
            </a:lvl1pPr>
            <a:lvl2pPr marL="393700" marR="0" lvl="1" indent="-203200" algn="l" rtl="0">
              <a:lnSpc>
                <a:spcPct val="100000"/>
              </a:lnSpc>
              <a:spcBef>
                <a:spcPts val="500"/>
              </a:spcBef>
              <a:buClr>
                <a:srgbClr val="435464"/>
              </a:buClr>
              <a:buFont typeface="Merriweather Sans"/>
              <a:defRPr sz="1500" b="0" i="0" u="none" strike="noStrike" cap="none">
                <a:solidFill>
                  <a:srgbClr val="435464"/>
                </a:solidFill>
                <a:latin typeface="Gill Sans"/>
                <a:ea typeface="Gill Sans"/>
                <a:cs typeface="Gill Sans"/>
                <a:sym typeface="Gill Sans"/>
              </a:defRPr>
            </a:lvl2pPr>
            <a:lvl3pPr marL="558800" marR="0" lvl="2" indent="-190500" algn="l" rtl="0">
              <a:lnSpc>
                <a:spcPct val="100000"/>
              </a:lnSpc>
              <a:spcBef>
                <a:spcPts val="500"/>
              </a:spcBef>
              <a:buClr>
                <a:srgbClr val="435464"/>
              </a:buClr>
              <a:buSzPct val="84615"/>
              <a:buFont typeface="Merriweather Sans"/>
              <a:defRPr sz="1300" b="0" i="0" u="none" strike="noStrike" cap="none">
                <a:solidFill>
                  <a:srgbClr val="435464"/>
                </a:solidFill>
                <a:latin typeface="Gill Sans"/>
                <a:ea typeface="Gill Sans"/>
                <a:cs typeface="Gill Sans"/>
                <a:sym typeface="Gill Sans"/>
              </a:defRPr>
            </a:lvl3pPr>
            <a:lvl4pPr marL="685800" marR="0" lvl="3" indent="-203200" algn="l" rtl="0">
              <a:lnSpc>
                <a:spcPct val="100000"/>
              </a:lnSpc>
              <a:spcBef>
                <a:spcPts val="500"/>
              </a:spcBef>
              <a:buClr>
                <a:srgbClr val="435464"/>
              </a:buClr>
              <a:buSzPct val="25000"/>
              <a:buFont typeface="Merriweather Sans"/>
              <a:defRPr sz="1200" b="0" i="0" u="none" strike="noStrike" cap="none">
                <a:solidFill>
                  <a:srgbClr val="435464"/>
                </a:solidFill>
                <a:latin typeface="Gill Sans"/>
                <a:ea typeface="Gill Sans"/>
                <a:cs typeface="Gill Sans"/>
                <a:sym typeface="Gill Sans"/>
              </a:defRPr>
            </a:lvl4pPr>
            <a:lvl5pPr marL="812800" marR="0" lvl="4" indent="-203200" algn="l" rtl="0">
              <a:lnSpc>
                <a:spcPct val="100000"/>
              </a:lnSpc>
              <a:spcBef>
                <a:spcPts val="500"/>
              </a:spcBef>
              <a:buClr>
                <a:srgbClr val="435464"/>
              </a:buClr>
              <a:buSzPct val="25000"/>
              <a:buFont typeface="Merriweather Sans"/>
              <a:defRPr sz="1200" b="0" i="0" u="none" strike="noStrike" cap="none">
                <a:solidFill>
                  <a:srgbClr val="435464"/>
                </a:solidFill>
                <a:latin typeface="Gill Sans"/>
                <a:ea typeface="Gill Sans"/>
                <a:cs typeface="Gill Sans"/>
                <a:sym typeface="Gill Sans"/>
              </a:defRPr>
            </a:lvl5pPr>
            <a:lvl6pPr marL="1879600" marR="0" lvl="5" indent="-76200" algn="l" rtl="0">
              <a:spcBef>
                <a:spcPts val="300"/>
              </a:spcBef>
              <a:buClr>
                <a:schemeClr val="dk1"/>
              </a:buClr>
              <a:buSzPct val="100000"/>
              <a:buFont typeface="Arial"/>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487336" y="1404184"/>
            <a:ext cx="6172200"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14" name="Shape 114"/>
          <p:cNvSpPr txBox="1">
            <a:spLocks noGrp="1"/>
          </p:cNvSpPr>
          <p:nvPr>
            <p:ph type="subTitle" idx="1"/>
          </p:nvPr>
        </p:nvSpPr>
        <p:spPr>
          <a:xfrm>
            <a:off x="1487336" y="1941267"/>
            <a:ext cx="6172200"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48" name="Shape 48"/>
          <p:cNvSpPr txBox="1">
            <a:spLocks noGrp="1"/>
          </p:cNvSpPr>
          <p:nvPr>
            <p:ph type="body" idx="1"/>
          </p:nvPr>
        </p:nvSpPr>
        <p:spPr>
          <a:xfrm>
            <a:off x="381000" y="1044114"/>
            <a:ext cx="8380500" cy="3007200"/>
          </a:xfrm>
          <a:prstGeom prst="rect">
            <a:avLst/>
          </a:prstGeom>
          <a:noFill/>
          <a:ln>
            <a:noFill/>
          </a:ln>
        </p:spPr>
        <p:txBody>
          <a:bodyPr lIns="57150" tIns="57150" rIns="57150" bIns="57150" anchor="t" anchorCtr="0"/>
          <a:lstStyle>
            <a:lvl1pPr marL="177800" marR="0" lvl="0" indent="-76200" algn="l" rtl="0">
              <a:lnSpc>
                <a:spcPct val="100000"/>
              </a:lnSpc>
              <a:spcBef>
                <a:spcPts val="500"/>
              </a:spcBef>
              <a:buClr>
                <a:srgbClr val="435464"/>
              </a:buClr>
              <a:buSzPct val="88888"/>
              <a:buFont typeface="Arial"/>
              <a:buChar char="•"/>
              <a:defRPr sz="1800" b="0" i="0" u="none" strike="noStrike" cap="none">
                <a:solidFill>
                  <a:srgbClr val="435464"/>
                </a:solidFill>
                <a:latin typeface="Gill Sans"/>
                <a:ea typeface="Gill Sans"/>
                <a:cs typeface="Gill Sans"/>
                <a:sym typeface="Gill Sans"/>
              </a:defRPr>
            </a:lvl1pPr>
            <a:lvl2pPr marL="393700" marR="0" lvl="1" indent="-203200" algn="l" rtl="0">
              <a:lnSpc>
                <a:spcPct val="100000"/>
              </a:lnSpc>
              <a:spcBef>
                <a:spcPts val="500"/>
              </a:spcBef>
              <a:buClr>
                <a:srgbClr val="435464"/>
              </a:buClr>
              <a:buSzPct val="26666"/>
              <a:buFont typeface="Merriweather Sans"/>
              <a:buChar char=" "/>
              <a:defRPr sz="1500" b="0" i="0" u="none" strike="noStrike" cap="none">
                <a:solidFill>
                  <a:srgbClr val="435464"/>
                </a:solidFill>
                <a:latin typeface="Gill Sans"/>
                <a:ea typeface="Gill Sans"/>
                <a:cs typeface="Gill Sans"/>
                <a:sym typeface="Gill Sans"/>
              </a:defRPr>
            </a:lvl2pPr>
            <a:lvl3pPr marL="558800" marR="0" lvl="2" indent="-190500" algn="l" rtl="0">
              <a:lnSpc>
                <a:spcPct val="100000"/>
              </a:lnSpc>
              <a:spcBef>
                <a:spcPts val="500"/>
              </a:spcBef>
              <a:buClr>
                <a:srgbClr val="435464"/>
              </a:buClr>
              <a:buSzPct val="25000"/>
              <a:buFont typeface="Merriweather Sans"/>
              <a:buChar char=" "/>
              <a:defRPr sz="1300" b="0" i="0" u="none" strike="noStrike" cap="none">
                <a:solidFill>
                  <a:srgbClr val="435464"/>
                </a:solidFill>
                <a:latin typeface="Gill Sans"/>
                <a:ea typeface="Gill Sans"/>
                <a:cs typeface="Gill Sans"/>
                <a:sym typeface="Gill Sans"/>
              </a:defRPr>
            </a:lvl3pPr>
            <a:lvl4pPr marL="685800" marR="0" lvl="3" indent="-203200" algn="l" rtl="0">
              <a:lnSpc>
                <a:spcPct val="100000"/>
              </a:lnSpc>
              <a:spcBef>
                <a:spcPts val="500"/>
              </a:spcBef>
              <a:buClr>
                <a:srgbClr val="435464"/>
              </a:buClr>
              <a:buSzPct val="25000"/>
              <a:buFont typeface="Merriweather Sans"/>
              <a:buChar char=" "/>
              <a:defRPr sz="1200" b="0" i="0" u="none" strike="noStrike" cap="none">
                <a:solidFill>
                  <a:srgbClr val="435464"/>
                </a:solidFill>
                <a:latin typeface="Gill Sans"/>
                <a:ea typeface="Gill Sans"/>
                <a:cs typeface="Gill Sans"/>
                <a:sym typeface="Gill Sans"/>
              </a:defRPr>
            </a:lvl4pPr>
            <a:lvl5pPr marL="812800" marR="0" lvl="4" indent="-203200" algn="l" rtl="0">
              <a:lnSpc>
                <a:spcPct val="100000"/>
              </a:lnSpc>
              <a:spcBef>
                <a:spcPts val="500"/>
              </a:spcBef>
              <a:buClr>
                <a:srgbClr val="435464"/>
              </a:buClr>
              <a:buSzPct val="25000"/>
              <a:buFont typeface="Merriweather Sans"/>
              <a:buChar char=" "/>
              <a:defRPr sz="1200" b="0" i="0" u="none" strike="noStrike" cap="none">
                <a:solidFill>
                  <a:srgbClr val="435464"/>
                </a:solidFill>
                <a:latin typeface="Gill Sans"/>
                <a:ea typeface="Gill Sans"/>
                <a:cs typeface="Gill Sans"/>
                <a:sym typeface="Gill Sans"/>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ogo Middle">
    <p:spTree>
      <p:nvGrpSpPr>
        <p:cNvPr id="1" name="Shape 115"/>
        <p:cNvGrpSpPr/>
        <p:nvPr/>
      </p:nvGrpSpPr>
      <p:grpSpPr>
        <a:xfrm>
          <a:off x="0" y="0"/>
          <a:ext cx="0" cy="0"/>
          <a:chOff x="0" y="0"/>
          <a:chExt cx="0" cy="0"/>
        </a:xfrm>
      </p:grpSpPr>
      <p:pic>
        <p:nvPicPr>
          <p:cNvPr id="116" name="Shape 116" descr="plain transparent logo.png"/>
          <p:cNvPicPr preferRelativeResize="0"/>
          <p:nvPr/>
        </p:nvPicPr>
        <p:blipFill rotWithShape="1">
          <a:blip r:embed="rId2">
            <a:alphaModFix/>
          </a:blip>
          <a:srcRect/>
          <a:stretch/>
        </p:blipFill>
        <p:spPr>
          <a:xfrm>
            <a:off x="3003367" y="986188"/>
            <a:ext cx="3129600" cy="3094800"/>
          </a:xfrm>
          <a:prstGeom prst="rect">
            <a:avLst/>
          </a:prstGeom>
          <a:noFill/>
          <a:ln>
            <a:noFill/>
          </a:ln>
        </p:spPr>
      </p:pic>
      <p:sp>
        <p:nvSpPr>
          <p:cNvPr id="117" name="Shape 117"/>
          <p:cNvSpPr/>
          <p:nvPr/>
        </p:nvSpPr>
        <p:spPr>
          <a:xfrm>
            <a:off x="8515618" y="4517558"/>
            <a:ext cx="509700" cy="489900"/>
          </a:xfrm>
          <a:prstGeom prst="rect">
            <a:avLst/>
          </a:prstGeom>
          <a:solidFill>
            <a:srgbClr val="FEFEFE"/>
          </a:solidFill>
          <a:ln>
            <a:noFill/>
          </a:ln>
        </p:spPr>
        <p:txBody>
          <a:bodyPr lIns="57150" tIns="28575" rIns="57150" bIns="28575" anchor="ctr" anchorCtr="0">
            <a:noAutofit/>
          </a:bodyPr>
          <a:lstStyle/>
          <a:p>
            <a:pPr marL="0" marR="0" lvl="0" indent="0" algn="ctr" rtl="0">
              <a:spcBef>
                <a:spcPts val="0"/>
              </a:spcBef>
              <a:buSzPct val="25000"/>
              <a:buNone/>
            </a:pPr>
            <a:r>
              <a:rPr lang="en" sz="1500">
                <a:solidFill>
                  <a:srgbClr val="FFFFFF"/>
                </a:solidFill>
                <a:latin typeface="Gill Sans"/>
                <a:ea typeface="Gill Sans"/>
                <a:cs typeface="Gill Sans"/>
                <a:sym typeface="Gill Sans"/>
              </a:rPr>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81004" y="342902"/>
            <a:ext cx="8382000" cy="444300"/>
          </a:xfrm>
          <a:prstGeom prst="rect">
            <a:avLst/>
          </a:prstGeom>
          <a:noFill/>
          <a:ln>
            <a:noFill/>
          </a:ln>
        </p:spPr>
        <p:txBody>
          <a:bodyPr lIns="57150" tIns="57150" rIns="57150" bIns="57150" anchor="t" anchorCtr="0"/>
          <a:lstStyle>
            <a:lvl1pPr marL="0" marR="0" lvl="0" indent="0" algn="l" rtl="0">
              <a:lnSpc>
                <a:spcPct val="90000"/>
              </a:lnSpc>
              <a:spcBef>
                <a:spcPts val="0"/>
              </a:spcBef>
              <a:buClr>
                <a:schemeClr val="accent1"/>
              </a:buClr>
              <a:buFont typeface="Arial"/>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20" name="Shape 120"/>
          <p:cNvSpPr txBox="1">
            <a:spLocks noGrp="1"/>
          </p:cNvSpPr>
          <p:nvPr>
            <p:ph type="body" idx="1"/>
          </p:nvPr>
        </p:nvSpPr>
        <p:spPr>
          <a:xfrm>
            <a:off x="381004" y="1044111"/>
            <a:ext cx="8382000" cy="3228899"/>
          </a:xfrm>
          <a:prstGeom prst="rect">
            <a:avLst/>
          </a:prstGeom>
          <a:noFill/>
          <a:ln>
            <a:noFill/>
          </a:ln>
        </p:spPr>
        <p:txBody>
          <a:bodyPr lIns="57150" tIns="57150" rIns="57150" bIns="57150" anchor="t" anchorCtr="0"/>
          <a:lstStyle>
            <a:lvl1pPr marL="177800" marR="0" lvl="0" indent="139700" algn="l" rtl="0">
              <a:lnSpc>
                <a:spcPct val="100000"/>
              </a:lnSpc>
              <a:spcBef>
                <a:spcPts val="500"/>
              </a:spcBef>
              <a:buClr>
                <a:srgbClr val="3E4346"/>
              </a:buClr>
              <a:buSzPct val="88888"/>
              <a:buFont typeface="Arial"/>
              <a:buChar char="•"/>
              <a:defRPr sz="1800" b="0" i="0" u="none" strike="noStrike" cap="none">
                <a:solidFill>
                  <a:srgbClr val="435464"/>
                </a:solidFill>
                <a:latin typeface="Gill Sans"/>
                <a:ea typeface="Gill Sans"/>
                <a:cs typeface="Gill Sans"/>
                <a:sym typeface="Gill Sans"/>
              </a:defRPr>
            </a:lvl1pPr>
            <a:lvl2pPr marL="342900" marR="0" lvl="1" indent="25400" algn="l" rtl="0">
              <a:lnSpc>
                <a:spcPct val="100000"/>
              </a:lnSpc>
              <a:spcBef>
                <a:spcPts val="500"/>
              </a:spcBef>
              <a:buClr>
                <a:srgbClr val="3E4346"/>
              </a:buClr>
              <a:buSzPct val="26666"/>
              <a:buFont typeface="Arial"/>
              <a:buChar char="•"/>
              <a:defRPr sz="1500" b="0" i="0" u="none" strike="noStrike" cap="none">
                <a:solidFill>
                  <a:srgbClr val="435464"/>
                </a:solidFill>
                <a:latin typeface="Gill Sans"/>
                <a:ea typeface="Gill Sans"/>
                <a:cs typeface="Gill Sans"/>
                <a:sym typeface="Gill Sans"/>
              </a:defRPr>
            </a:lvl2pPr>
            <a:lvl3pPr marL="469900" marR="0" lvl="2" indent="38100" algn="l" rtl="0">
              <a:lnSpc>
                <a:spcPct val="100000"/>
              </a:lnSpc>
              <a:spcBef>
                <a:spcPts val="500"/>
              </a:spcBef>
              <a:buClr>
                <a:srgbClr val="3E4346"/>
              </a:buClr>
              <a:buSzPct val="25000"/>
              <a:buFont typeface="Arial"/>
              <a:buChar char="•"/>
              <a:defRPr sz="1300" b="0" i="0" u="none" strike="noStrike" cap="none">
                <a:solidFill>
                  <a:srgbClr val="435464"/>
                </a:solidFill>
                <a:latin typeface="Gill Sans"/>
                <a:ea typeface="Gill Sans"/>
                <a:cs typeface="Gill Sans"/>
                <a:sym typeface="Gill Sans"/>
              </a:defRPr>
            </a:lvl3pPr>
            <a:lvl4pPr marL="596900" marR="0" lvl="3" indent="25400" algn="l" rtl="0">
              <a:lnSpc>
                <a:spcPct val="100000"/>
              </a:lnSpc>
              <a:spcBef>
                <a:spcPts val="500"/>
              </a:spcBef>
              <a:buClr>
                <a:srgbClr val="3E4346"/>
              </a:buClr>
              <a:buSzPct val="25000"/>
              <a:buFont typeface="Arial"/>
              <a:buChar char="•"/>
              <a:defRPr sz="1200" b="0" i="0" u="none" strike="noStrike" cap="none">
                <a:solidFill>
                  <a:srgbClr val="435464"/>
                </a:solidFill>
                <a:latin typeface="Gill Sans"/>
                <a:ea typeface="Gill Sans"/>
                <a:cs typeface="Gill Sans"/>
                <a:sym typeface="Gill Sans"/>
              </a:defRPr>
            </a:lvl4pPr>
            <a:lvl5pPr marL="736600" marR="0" lvl="4" indent="12700" algn="l" rtl="0">
              <a:lnSpc>
                <a:spcPct val="100000"/>
              </a:lnSpc>
              <a:spcBef>
                <a:spcPts val="500"/>
              </a:spcBef>
              <a:buClr>
                <a:srgbClr val="3E4346"/>
              </a:buClr>
              <a:buSzPct val="25000"/>
              <a:buFont typeface="Arial"/>
              <a:buChar char="•"/>
              <a:defRPr sz="1200" b="0" i="0" u="none" strike="noStrike" cap="none">
                <a:solidFill>
                  <a:srgbClr val="435464"/>
                </a:solidFill>
                <a:latin typeface="Gill Sans"/>
                <a:ea typeface="Gill Sans"/>
                <a:cs typeface="Gill Sans"/>
                <a:sym typeface="Gill Sans"/>
              </a:defRPr>
            </a:lvl5pPr>
            <a:lvl6pPr marL="1879600" marR="0" lvl="5" indent="1016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1016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1016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1143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dt" idx="10"/>
          </p:nvPr>
        </p:nvSpPr>
        <p:spPr>
          <a:xfrm>
            <a:off x="294638" y="4812030"/>
            <a:ext cx="1828800" cy="118800"/>
          </a:xfrm>
          <a:prstGeom prst="rect">
            <a:avLst/>
          </a:prstGeom>
          <a:noFill/>
          <a:ln>
            <a:noFill/>
          </a:ln>
        </p:spPr>
        <p:txBody>
          <a:bodyPr lIns="57150" tIns="57150" rIns="57150" bIns="57150" anchor="t" anchorCtr="0"/>
          <a:lstStyle>
            <a:lvl1pPr marL="0" marR="0" lvl="0" indent="0" algn="l" rtl="0">
              <a:spcBef>
                <a:spcPts val="0"/>
              </a:spcBef>
              <a:buSzPct val="100000"/>
              <a:buNone/>
              <a:defRPr sz="900">
                <a:solidFill>
                  <a:srgbClr val="435464"/>
                </a:solidFill>
                <a:latin typeface="Cabin"/>
                <a:ea typeface="Cabin"/>
                <a:cs typeface="Cabin"/>
                <a:sym typeface="Cabin"/>
              </a:defRPr>
            </a:lvl1pPr>
            <a:lvl2pPr marL="342900" marR="0" lvl="1" indent="-12700" algn="l" rtl="0">
              <a:spcBef>
                <a:spcPts val="0"/>
              </a:spcBef>
              <a:buSzPct val="100000"/>
              <a:buNone/>
              <a:defRPr sz="900" b="0" i="0" u="none" strike="noStrike" cap="none">
                <a:solidFill>
                  <a:schemeClr val="dk1"/>
                </a:solidFill>
                <a:latin typeface="Arial"/>
                <a:ea typeface="Arial"/>
                <a:cs typeface="Arial"/>
                <a:sym typeface="Arial"/>
              </a:defRPr>
            </a:lvl2pPr>
            <a:lvl3pPr marL="685800" marR="0" lvl="2" indent="-12700" algn="l" rtl="0">
              <a:spcBef>
                <a:spcPts val="0"/>
              </a:spcBef>
              <a:buSzPct val="100000"/>
              <a:buNone/>
              <a:defRPr sz="900" b="0" i="0" u="none" strike="noStrike" cap="none">
                <a:solidFill>
                  <a:schemeClr val="dk1"/>
                </a:solidFill>
                <a:latin typeface="Arial"/>
                <a:ea typeface="Arial"/>
                <a:cs typeface="Arial"/>
                <a:sym typeface="Arial"/>
              </a:defRPr>
            </a:lvl3pPr>
            <a:lvl4pPr marL="1028700" marR="0" lvl="3" indent="-25400" algn="l" rtl="0">
              <a:spcBef>
                <a:spcPts val="0"/>
              </a:spcBef>
              <a:buSzPct val="100000"/>
              <a:buNone/>
              <a:defRPr sz="900" b="0" i="0" u="none" strike="noStrike" cap="none">
                <a:solidFill>
                  <a:schemeClr val="dk1"/>
                </a:solidFill>
                <a:latin typeface="Arial"/>
                <a:ea typeface="Arial"/>
                <a:cs typeface="Arial"/>
                <a:sym typeface="Arial"/>
              </a:defRPr>
            </a:lvl4pPr>
            <a:lvl5pPr marL="1371600" marR="0" lvl="4" indent="-12700" algn="l" rtl="0">
              <a:spcBef>
                <a:spcPts val="0"/>
              </a:spcBef>
              <a:buSzPct val="100000"/>
              <a:buNone/>
              <a:defRPr sz="900" b="0" i="0" u="none" strike="noStrike" cap="none">
                <a:solidFill>
                  <a:schemeClr val="dk1"/>
                </a:solidFill>
                <a:latin typeface="Arial"/>
                <a:ea typeface="Arial"/>
                <a:cs typeface="Arial"/>
                <a:sym typeface="Arial"/>
              </a:defRPr>
            </a:lvl5pPr>
            <a:lvl6pPr marL="1714500" marR="0" lvl="5" indent="-12700" algn="l" rtl="0">
              <a:spcBef>
                <a:spcPts val="0"/>
              </a:spcBef>
              <a:buSzPct val="100000"/>
              <a:buNone/>
              <a:defRPr sz="900" b="0" i="0" u="none" strike="noStrike" cap="none">
                <a:solidFill>
                  <a:schemeClr val="dk1"/>
                </a:solidFill>
                <a:latin typeface="Arial"/>
                <a:ea typeface="Arial"/>
                <a:cs typeface="Arial"/>
                <a:sym typeface="Arial"/>
              </a:defRPr>
            </a:lvl6pPr>
            <a:lvl7pPr marL="2057400" marR="0" lvl="6" indent="-12700" algn="l" rtl="0">
              <a:spcBef>
                <a:spcPts val="0"/>
              </a:spcBef>
              <a:buSzPct val="100000"/>
              <a:buNone/>
              <a:defRPr sz="900" b="0" i="0" u="none" strike="noStrike" cap="none">
                <a:solidFill>
                  <a:schemeClr val="dk1"/>
                </a:solidFill>
                <a:latin typeface="Arial"/>
                <a:ea typeface="Arial"/>
                <a:cs typeface="Arial"/>
                <a:sym typeface="Arial"/>
              </a:defRPr>
            </a:lvl7pPr>
            <a:lvl8pPr marL="2400300" marR="0" lvl="7" indent="-12700" algn="l" rtl="0">
              <a:spcBef>
                <a:spcPts val="0"/>
              </a:spcBef>
              <a:buSzPct val="100000"/>
              <a:buNone/>
              <a:defRPr sz="900" b="0" i="0" u="none" strike="noStrike" cap="none">
                <a:solidFill>
                  <a:schemeClr val="dk1"/>
                </a:solidFill>
                <a:latin typeface="Arial"/>
                <a:ea typeface="Arial"/>
                <a:cs typeface="Arial"/>
                <a:sym typeface="Arial"/>
              </a:defRPr>
            </a:lvl8pPr>
            <a:lvl9pPr marL="2743200" marR="0" lvl="8" indent="-25400" algn="l" rtl="0">
              <a:spcBef>
                <a:spcPts val="0"/>
              </a:spcBef>
              <a:buSzPct val="100000"/>
              <a:buNone/>
              <a:defRPr sz="9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ftr" idx="11"/>
          </p:nvPr>
        </p:nvSpPr>
        <p:spPr>
          <a:xfrm>
            <a:off x="2215513" y="4815838"/>
            <a:ext cx="5241900" cy="115200"/>
          </a:xfrm>
          <a:prstGeom prst="rect">
            <a:avLst/>
          </a:prstGeom>
          <a:noFill/>
          <a:ln>
            <a:noFill/>
          </a:ln>
        </p:spPr>
        <p:txBody>
          <a:bodyPr lIns="57150" tIns="57150" rIns="57150" bIns="57150" anchor="t" anchorCtr="0"/>
          <a:lstStyle>
            <a:lvl1pPr marL="0" marR="0" lvl="0" indent="0" algn="l" rtl="0">
              <a:spcBef>
                <a:spcPts val="0"/>
              </a:spcBef>
              <a:buSzPct val="100000"/>
              <a:buNone/>
              <a:defRPr sz="900">
                <a:solidFill>
                  <a:srgbClr val="435464"/>
                </a:solidFill>
                <a:latin typeface="Cabin"/>
                <a:ea typeface="Cabin"/>
                <a:cs typeface="Cabin"/>
                <a:sym typeface="Cabin"/>
              </a:defRPr>
            </a:lvl1pPr>
            <a:lvl2pPr marL="342900" marR="0" lvl="1" indent="-12700" algn="l" rtl="0">
              <a:spcBef>
                <a:spcPts val="0"/>
              </a:spcBef>
              <a:buSzPct val="100000"/>
              <a:buNone/>
              <a:defRPr sz="900" b="0" i="0" u="none" strike="noStrike" cap="none">
                <a:solidFill>
                  <a:schemeClr val="dk1"/>
                </a:solidFill>
                <a:latin typeface="Arial"/>
                <a:ea typeface="Arial"/>
                <a:cs typeface="Arial"/>
                <a:sym typeface="Arial"/>
              </a:defRPr>
            </a:lvl2pPr>
            <a:lvl3pPr marL="685800" marR="0" lvl="2" indent="-12700" algn="l" rtl="0">
              <a:spcBef>
                <a:spcPts val="0"/>
              </a:spcBef>
              <a:buSzPct val="100000"/>
              <a:buNone/>
              <a:defRPr sz="900" b="0" i="0" u="none" strike="noStrike" cap="none">
                <a:solidFill>
                  <a:schemeClr val="dk1"/>
                </a:solidFill>
                <a:latin typeface="Arial"/>
                <a:ea typeface="Arial"/>
                <a:cs typeface="Arial"/>
                <a:sym typeface="Arial"/>
              </a:defRPr>
            </a:lvl3pPr>
            <a:lvl4pPr marL="1028700" marR="0" lvl="3" indent="-25400" algn="l" rtl="0">
              <a:spcBef>
                <a:spcPts val="0"/>
              </a:spcBef>
              <a:buSzPct val="100000"/>
              <a:buNone/>
              <a:defRPr sz="900" b="0" i="0" u="none" strike="noStrike" cap="none">
                <a:solidFill>
                  <a:schemeClr val="dk1"/>
                </a:solidFill>
                <a:latin typeface="Arial"/>
                <a:ea typeface="Arial"/>
                <a:cs typeface="Arial"/>
                <a:sym typeface="Arial"/>
              </a:defRPr>
            </a:lvl4pPr>
            <a:lvl5pPr marL="1371600" marR="0" lvl="4" indent="-12700" algn="l" rtl="0">
              <a:spcBef>
                <a:spcPts val="0"/>
              </a:spcBef>
              <a:buSzPct val="100000"/>
              <a:buNone/>
              <a:defRPr sz="900" b="0" i="0" u="none" strike="noStrike" cap="none">
                <a:solidFill>
                  <a:schemeClr val="dk1"/>
                </a:solidFill>
                <a:latin typeface="Arial"/>
                <a:ea typeface="Arial"/>
                <a:cs typeface="Arial"/>
                <a:sym typeface="Arial"/>
              </a:defRPr>
            </a:lvl5pPr>
            <a:lvl6pPr marL="1714500" marR="0" lvl="5" indent="-12700" algn="l" rtl="0">
              <a:spcBef>
                <a:spcPts val="0"/>
              </a:spcBef>
              <a:buSzPct val="100000"/>
              <a:buNone/>
              <a:defRPr sz="900" b="0" i="0" u="none" strike="noStrike" cap="none">
                <a:solidFill>
                  <a:schemeClr val="dk1"/>
                </a:solidFill>
                <a:latin typeface="Arial"/>
                <a:ea typeface="Arial"/>
                <a:cs typeface="Arial"/>
                <a:sym typeface="Arial"/>
              </a:defRPr>
            </a:lvl6pPr>
            <a:lvl7pPr marL="2057400" marR="0" lvl="6" indent="-12700" algn="l" rtl="0">
              <a:spcBef>
                <a:spcPts val="0"/>
              </a:spcBef>
              <a:buSzPct val="100000"/>
              <a:buNone/>
              <a:defRPr sz="900" b="0" i="0" u="none" strike="noStrike" cap="none">
                <a:solidFill>
                  <a:schemeClr val="dk1"/>
                </a:solidFill>
                <a:latin typeface="Arial"/>
                <a:ea typeface="Arial"/>
                <a:cs typeface="Arial"/>
                <a:sym typeface="Arial"/>
              </a:defRPr>
            </a:lvl7pPr>
            <a:lvl8pPr marL="2400300" marR="0" lvl="7" indent="-12700" algn="l" rtl="0">
              <a:spcBef>
                <a:spcPts val="0"/>
              </a:spcBef>
              <a:buSzPct val="100000"/>
              <a:buNone/>
              <a:defRPr sz="900" b="0" i="0" u="none" strike="noStrike" cap="none">
                <a:solidFill>
                  <a:schemeClr val="dk1"/>
                </a:solidFill>
                <a:latin typeface="Arial"/>
                <a:ea typeface="Arial"/>
                <a:cs typeface="Arial"/>
                <a:sym typeface="Arial"/>
              </a:defRPr>
            </a:lvl8pPr>
            <a:lvl9pPr marL="2743200" marR="0" lvl="8" indent="-25400" algn="l" rtl="0">
              <a:spcBef>
                <a:spcPts val="0"/>
              </a:spcBef>
              <a:buSzPct val="100000"/>
              <a:buNone/>
              <a:defRPr sz="9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7548249" y="4812030"/>
            <a:ext cx="1301100" cy="118800"/>
          </a:xfrm>
          <a:prstGeom prst="rect">
            <a:avLst/>
          </a:prstGeom>
          <a:noFill/>
          <a:ln>
            <a:noFill/>
          </a:ln>
        </p:spPr>
        <p:txBody>
          <a:bodyPr lIns="42850" tIns="42850" rIns="42850" bIns="42850" anchor="t" anchorCtr="0">
            <a:noAutofit/>
          </a:bodyPr>
          <a:lstStyle/>
          <a:p>
            <a:pPr marL="0" marR="0" lvl="0" indent="0" algn="l" rtl="0">
              <a:spcBef>
                <a:spcPts val="0"/>
              </a:spcBef>
              <a:buNone/>
            </a:pPr>
            <a:endParaRPr sz="1200">
              <a:solidFill>
                <a:srgbClr val="435464"/>
              </a:solidFill>
              <a:latin typeface="Cabin"/>
              <a:ea typeface="Cabin"/>
              <a:cs typeface="Cabin"/>
              <a:sym typeface="Cab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de">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26" name="Shape 126"/>
          <p:cNvSpPr txBox="1">
            <a:spLocks noGrp="1"/>
          </p:cNvSpPr>
          <p:nvPr>
            <p:ph type="body" idx="1"/>
          </p:nvPr>
        </p:nvSpPr>
        <p:spPr>
          <a:xfrm>
            <a:off x="381000" y="1044114"/>
            <a:ext cx="8380500" cy="3007200"/>
          </a:xfrm>
          <a:prstGeom prst="rect">
            <a:avLst/>
          </a:prstGeom>
          <a:noFill/>
          <a:ln>
            <a:noFill/>
          </a:ln>
        </p:spPr>
        <p:txBody>
          <a:bodyPr lIns="57150" tIns="57150" rIns="57150" bIns="57150" anchor="t" anchorCtr="0"/>
          <a:lstStyle>
            <a:lvl1pPr marL="0" marR="0" lvl="0" indent="0" algn="l" rtl="0">
              <a:lnSpc>
                <a:spcPct val="100000"/>
              </a:lnSpc>
              <a:spcBef>
                <a:spcPts val="500"/>
              </a:spcBef>
              <a:buClr>
                <a:srgbClr val="435464"/>
              </a:buClr>
              <a:buFont typeface="Arial"/>
              <a:buNone/>
              <a:defRPr sz="1800" b="0" i="0" u="none" strike="noStrike" cap="none">
                <a:solidFill>
                  <a:srgbClr val="435464"/>
                </a:solidFill>
                <a:latin typeface="Consolas"/>
                <a:ea typeface="Consolas"/>
                <a:cs typeface="Consolas"/>
                <a:sym typeface="Consolas"/>
              </a:defRPr>
            </a:lvl1pPr>
            <a:lvl2pPr marL="177800" marR="0" lvl="1" indent="-12700" algn="l" rtl="0">
              <a:lnSpc>
                <a:spcPct val="100000"/>
              </a:lnSpc>
              <a:spcBef>
                <a:spcPts val="500"/>
              </a:spcBef>
              <a:buClr>
                <a:srgbClr val="435464"/>
              </a:buClr>
              <a:buFont typeface="Merriweather Sans"/>
              <a:buNone/>
              <a:defRPr sz="1500" b="0" i="0" u="none" strike="noStrike" cap="none">
                <a:solidFill>
                  <a:srgbClr val="435464"/>
                </a:solidFill>
                <a:latin typeface="Consolas"/>
                <a:ea typeface="Consolas"/>
                <a:cs typeface="Consolas"/>
                <a:sym typeface="Consolas"/>
              </a:defRPr>
            </a:lvl2pPr>
            <a:lvl3pPr marL="342900" marR="0" lvl="2" indent="0" algn="l" rtl="0">
              <a:lnSpc>
                <a:spcPct val="100000"/>
              </a:lnSpc>
              <a:spcBef>
                <a:spcPts val="500"/>
              </a:spcBef>
              <a:buClr>
                <a:srgbClr val="435464"/>
              </a:buClr>
              <a:buFont typeface="Merriweather Sans"/>
              <a:buNone/>
              <a:defRPr sz="1300" b="0" i="0" u="none" strike="noStrike" cap="none">
                <a:solidFill>
                  <a:srgbClr val="435464"/>
                </a:solidFill>
                <a:latin typeface="Consolas"/>
                <a:ea typeface="Consolas"/>
                <a:cs typeface="Consolas"/>
                <a:sym typeface="Consolas"/>
              </a:defRPr>
            </a:lvl3pPr>
            <a:lvl4pPr marL="469900" marR="0" lvl="3" indent="0" algn="l" rtl="0">
              <a:lnSpc>
                <a:spcPct val="100000"/>
              </a:lnSpc>
              <a:spcBef>
                <a:spcPts val="500"/>
              </a:spcBef>
              <a:buClr>
                <a:srgbClr val="435464"/>
              </a:buClr>
              <a:buFont typeface="Merriweather Sans"/>
              <a:buNone/>
              <a:defRPr sz="1200" b="0" i="0" u="none" strike="noStrike" cap="none">
                <a:solidFill>
                  <a:srgbClr val="435464"/>
                </a:solidFill>
                <a:latin typeface="Consolas"/>
                <a:ea typeface="Consolas"/>
                <a:cs typeface="Consolas"/>
                <a:sym typeface="Consolas"/>
              </a:defRPr>
            </a:lvl4pPr>
            <a:lvl5pPr marL="596900" marR="0" lvl="4" indent="0" algn="l" rtl="0">
              <a:lnSpc>
                <a:spcPct val="100000"/>
              </a:lnSpc>
              <a:spcBef>
                <a:spcPts val="500"/>
              </a:spcBef>
              <a:buClr>
                <a:srgbClr val="435464"/>
              </a:buClr>
              <a:buFont typeface="Merriweather Sans"/>
              <a:buNone/>
              <a:defRPr sz="1200" b="0" i="0" u="none" strike="noStrike" cap="none">
                <a:solidFill>
                  <a:srgbClr val="435464"/>
                </a:solidFill>
                <a:latin typeface="Consolas"/>
                <a:ea typeface="Consolas"/>
                <a:cs typeface="Consolas"/>
                <a:sym typeface="Consolas"/>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hank You">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487336" y="1404184"/>
            <a:ext cx="6172200"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129" name="Shape 129"/>
          <p:cNvSpPr txBox="1">
            <a:spLocks noGrp="1"/>
          </p:cNvSpPr>
          <p:nvPr>
            <p:ph type="subTitle" idx="1"/>
          </p:nvPr>
        </p:nvSpPr>
        <p:spPr>
          <a:xfrm>
            <a:off x="1487336" y="1941267"/>
            <a:ext cx="6172200"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311708" y="744575"/>
            <a:ext cx="8520600" cy="2052600"/>
          </a:xfrm>
          <a:prstGeom prst="rect">
            <a:avLst/>
          </a:prstGeom>
        </p:spPr>
        <p:txBody>
          <a:bodyPr lIns="57150" tIns="57150" rIns="57150" bIns="57150"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32" name="Shape 132"/>
          <p:cNvSpPr txBox="1">
            <a:spLocks noGrp="1"/>
          </p:cNvSpPr>
          <p:nvPr>
            <p:ph type="subTitle" idx="1"/>
          </p:nvPr>
        </p:nvSpPr>
        <p:spPr>
          <a:xfrm>
            <a:off x="311700" y="2834125"/>
            <a:ext cx="8520600" cy="792600"/>
          </a:xfrm>
          <a:prstGeom prst="rect">
            <a:avLst/>
          </a:prstGeom>
        </p:spPr>
        <p:txBody>
          <a:bodyPr lIns="57150" tIns="57150" rIns="57150" bIns="57150"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33" name="Shape 133"/>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1487336" y="1404184"/>
            <a:ext cx="6172200"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52" name="Shape 52"/>
          <p:cNvSpPr txBox="1">
            <a:spLocks noGrp="1"/>
          </p:cNvSpPr>
          <p:nvPr>
            <p:ph type="subTitle" idx="1"/>
          </p:nvPr>
        </p:nvSpPr>
        <p:spPr>
          <a:xfrm>
            <a:off x="1487336" y="1941267"/>
            <a:ext cx="6172200"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56" name="Shape 56"/>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Logo Middle">
    <p:spTree>
      <p:nvGrpSpPr>
        <p:cNvPr id="1" name="Shape 57"/>
        <p:cNvGrpSpPr/>
        <p:nvPr/>
      </p:nvGrpSpPr>
      <p:grpSpPr>
        <a:xfrm>
          <a:off x="0" y="0"/>
          <a:ext cx="0" cy="0"/>
          <a:chOff x="0" y="0"/>
          <a:chExt cx="0" cy="0"/>
        </a:xfrm>
      </p:grpSpPr>
      <p:pic>
        <p:nvPicPr>
          <p:cNvPr id="58" name="Shape 58" descr="plain transparent logo.png"/>
          <p:cNvPicPr preferRelativeResize="0"/>
          <p:nvPr/>
        </p:nvPicPr>
        <p:blipFill rotWithShape="1">
          <a:blip r:embed="rId2">
            <a:alphaModFix/>
          </a:blip>
          <a:srcRect/>
          <a:stretch/>
        </p:blipFill>
        <p:spPr>
          <a:xfrm>
            <a:off x="3003367" y="986188"/>
            <a:ext cx="3129599" cy="3094800"/>
          </a:xfrm>
          <a:prstGeom prst="rect">
            <a:avLst/>
          </a:prstGeom>
          <a:noFill/>
          <a:ln>
            <a:noFill/>
          </a:ln>
        </p:spPr>
      </p:pic>
      <p:sp>
        <p:nvSpPr>
          <p:cNvPr id="59" name="Shape 59"/>
          <p:cNvSpPr/>
          <p:nvPr/>
        </p:nvSpPr>
        <p:spPr>
          <a:xfrm>
            <a:off x="8515617" y="4517558"/>
            <a:ext cx="509700" cy="489900"/>
          </a:xfrm>
          <a:prstGeom prst="rect">
            <a:avLst/>
          </a:prstGeom>
          <a:solidFill>
            <a:srgbClr val="FEFEFE"/>
          </a:solidFill>
          <a:ln>
            <a:noFill/>
          </a:ln>
        </p:spPr>
        <p:txBody>
          <a:bodyPr lIns="57150" tIns="28575" rIns="57150" bIns="28575" anchor="ctr" anchorCtr="0">
            <a:noAutofit/>
          </a:bodyPr>
          <a:lstStyle/>
          <a:p>
            <a:pPr marL="0" marR="0" lvl="0" indent="0" algn="ctr" rtl="0">
              <a:spcBef>
                <a:spcPts val="0"/>
              </a:spcBef>
              <a:buSzPct val="25000"/>
              <a:buNone/>
            </a:pPr>
            <a:r>
              <a:rPr lang="en" sz="1500">
                <a:solidFill>
                  <a:srgbClr val="FFFFFF"/>
                </a:solidFill>
                <a:latin typeface="Gill Sans"/>
                <a:ea typeface="Gill Sans"/>
                <a:cs typeface="Gill Sans"/>
                <a:sym typeface="Gill Sans"/>
              </a:rPr>
              <a:t> </a:t>
            </a:r>
          </a:p>
        </p:txBody>
      </p:sp>
      <p:sp>
        <p:nvSpPr>
          <p:cNvPr id="60" name="Shape 60"/>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de">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63" name="Shape 63"/>
          <p:cNvSpPr txBox="1">
            <a:spLocks noGrp="1"/>
          </p:cNvSpPr>
          <p:nvPr>
            <p:ph type="body" idx="1"/>
          </p:nvPr>
        </p:nvSpPr>
        <p:spPr>
          <a:xfrm>
            <a:off x="381000" y="1044114"/>
            <a:ext cx="8380500" cy="3007200"/>
          </a:xfrm>
          <a:prstGeom prst="rect">
            <a:avLst/>
          </a:prstGeom>
          <a:noFill/>
          <a:ln>
            <a:noFill/>
          </a:ln>
        </p:spPr>
        <p:txBody>
          <a:bodyPr lIns="57150" tIns="57150" rIns="57150" bIns="57150" anchor="t" anchorCtr="0"/>
          <a:lstStyle>
            <a:lvl1pPr marL="0" marR="0" lvl="0" indent="0" algn="l" rtl="0">
              <a:lnSpc>
                <a:spcPct val="100000"/>
              </a:lnSpc>
              <a:spcBef>
                <a:spcPts val="500"/>
              </a:spcBef>
              <a:buClr>
                <a:srgbClr val="435464"/>
              </a:buClr>
              <a:buFont typeface="Arial"/>
              <a:buNone/>
              <a:defRPr sz="1800" b="0" i="0" u="none" strike="noStrike" cap="none">
                <a:solidFill>
                  <a:srgbClr val="435464"/>
                </a:solidFill>
                <a:latin typeface="Consolas"/>
                <a:ea typeface="Consolas"/>
                <a:cs typeface="Consolas"/>
                <a:sym typeface="Consolas"/>
              </a:defRPr>
            </a:lvl1pPr>
            <a:lvl2pPr marL="177800" marR="0" lvl="1" indent="-12700" algn="l" rtl="0">
              <a:lnSpc>
                <a:spcPct val="100000"/>
              </a:lnSpc>
              <a:spcBef>
                <a:spcPts val="500"/>
              </a:spcBef>
              <a:buClr>
                <a:srgbClr val="435464"/>
              </a:buClr>
              <a:buFont typeface="Merriweather Sans"/>
              <a:buNone/>
              <a:defRPr sz="1500" b="0" i="0" u="none" strike="noStrike" cap="none">
                <a:solidFill>
                  <a:srgbClr val="435464"/>
                </a:solidFill>
                <a:latin typeface="Consolas"/>
                <a:ea typeface="Consolas"/>
                <a:cs typeface="Consolas"/>
                <a:sym typeface="Consolas"/>
              </a:defRPr>
            </a:lvl2pPr>
            <a:lvl3pPr marL="342900" marR="0" lvl="2" indent="0" algn="l" rtl="0">
              <a:lnSpc>
                <a:spcPct val="100000"/>
              </a:lnSpc>
              <a:spcBef>
                <a:spcPts val="500"/>
              </a:spcBef>
              <a:buClr>
                <a:srgbClr val="435464"/>
              </a:buClr>
              <a:buFont typeface="Merriweather Sans"/>
              <a:buNone/>
              <a:defRPr sz="1300" b="0" i="0" u="none" strike="noStrike" cap="none">
                <a:solidFill>
                  <a:srgbClr val="435464"/>
                </a:solidFill>
                <a:latin typeface="Consolas"/>
                <a:ea typeface="Consolas"/>
                <a:cs typeface="Consolas"/>
                <a:sym typeface="Consolas"/>
              </a:defRPr>
            </a:lvl3pPr>
            <a:lvl4pPr marL="469900" marR="0" lvl="3" indent="0" algn="l" rtl="0">
              <a:lnSpc>
                <a:spcPct val="100000"/>
              </a:lnSpc>
              <a:spcBef>
                <a:spcPts val="500"/>
              </a:spcBef>
              <a:buClr>
                <a:srgbClr val="435464"/>
              </a:buClr>
              <a:buFont typeface="Merriweather Sans"/>
              <a:buNone/>
              <a:defRPr sz="1200" b="0" i="0" u="none" strike="noStrike" cap="none">
                <a:solidFill>
                  <a:srgbClr val="435464"/>
                </a:solidFill>
                <a:latin typeface="Consolas"/>
                <a:ea typeface="Consolas"/>
                <a:cs typeface="Consolas"/>
                <a:sym typeface="Consolas"/>
              </a:defRPr>
            </a:lvl4pPr>
            <a:lvl5pPr marL="596900" marR="0" lvl="4" indent="0" algn="l" rtl="0">
              <a:lnSpc>
                <a:spcPct val="100000"/>
              </a:lnSpc>
              <a:spcBef>
                <a:spcPts val="500"/>
              </a:spcBef>
              <a:buClr>
                <a:srgbClr val="435464"/>
              </a:buClr>
              <a:buFont typeface="Merriweather Sans"/>
              <a:buNone/>
              <a:defRPr sz="1200" b="0" i="0" u="none" strike="noStrike" cap="none">
                <a:solidFill>
                  <a:srgbClr val="435464"/>
                </a:solidFill>
                <a:latin typeface="Consolas"/>
                <a:ea typeface="Consolas"/>
                <a:cs typeface="Consolas"/>
                <a:sym typeface="Consolas"/>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latin typeface="Consolas"/>
                <a:ea typeface="Consolas"/>
                <a:cs typeface="Consolas"/>
                <a:sym typeface="Consolas"/>
              </a:rPr>
              <a:t>‹#›</a:t>
            </a:fld>
            <a:endParaRPr lang="en">
              <a:latin typeface="Consolas"/>
              <a:ea typeface="Consolas"/>
              <a:cs typeface="Consolas"/>
              <a:sym typeface="Consola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1487336" y="1404184"/>
            <a:ext cx="6172200" cy="752400"/>
          </a:xfrm>
          <a:prstGeom prst="rect">
            <a:avLst/>
          </a:prstGeom>
          <a:noFill/>
          <a:ln>
            <a:noFill/>
          </a:ln>
        </p:spPr>
        <p:txBody>
          <a:bodyPr lIns="57150" tIns="57150" rIns="57150" bIns="57150" anchor="ctr" anchorCtr="0"/>
          <a:lstStyle>
            <a:lvl1pPr marL="0" marR="0" lvl="0" indent="0" algn="ctr" rtl="0">
              <a:lnSpc>
                <a:spcPct val="90000"/>
              </a:lnSpc>
              <a:spcBef>
                <a:spcPts val="0"/>
              </a:spcBef>
              <a:buClr>
                <a:srgbClr val="435464"/>
              </a:buClr>
              <a:buFont typeface="Gill Sans"/>
              <a:buNone/>
              <a:defRPr sz="2700" b="1" i="0" u="none" strike="noStrike" cap="none">
                <a:solidFill>
                  <a:srgbClr val="435464"/>
                </a:solidFill>
                <a:latin typeface="Gill Sans"/>
                <a:ea typeface="Gill Sans"/>
                <a:cs typeface="Gill Sans"/>
                <a:sym typeface="Gill Sans"/>
              </a:defRPr>
            </a:lvl1pPr>
            <a:lvl2pPr lvl="1" indent="0" rtl="0">
              <a:spcBef>
                <a:spcPts val="0"/>
              </a:spcBef>
              <a:buNone/>
              <a:defRPr sz="1100"/>
            </a:lvl2pPr>
            <a:lvl3pPr lvl="2" indent="0" rtl="0">
              <a:spcBef>
                <a:spcPts val="0"/>
              </a:spcBef>
              <a:buNone/>
              <a:defRPr sz="1100"/>
            </a:lvl3pPr>
            <a:lvl4pPr lvl="3" indent="0" rtl="0">
              <a:spcBef>
                <a:spcPts val="0"/>
              </a:spcBef>
              <a:buNone/>
              <a:defRPr sz="1100"/>
            </a:lvl4pPr>
            <a:lvl5pPr lvl="4" indent="0" rtl="0">
              <a:spcBef>
                <a:spcPts val="0"/>
              </a:spcBef>
              <a:buNone/>
              <a:defRPr sz="1100"/>
            </a:lvl5pPr>
            <a:lvl6pPr lvl="5" indent="0" rtl="0">
              <a:spcBef>
                <a:spcPts val="0"/>
              </a:spcBef>
              <a:buNone/>
              <a:defRPr sz="1100"/>
            </a:lvl6pPr>
            <a:lvl7pPr lvl="6" indent="0" rtl="0">
              <a:spcBef>
                <a:spcPts val="0"/>
              </a:spcBef>
              <a:buNone/>
              <a:defRPr sz="1100"/>
            </a:lvl7pPr>
            <a:lvl8pPr lvl="7" indent="0" rtl="0">
              <a:spcBef>
                <a:spcPts val="0"/>
              </a:spcBef>
              <a:buNone/>
              <a:defRPr sz="1100"/>
            </a:lvl8pPr>
            <a:lvl9pPr lvl="8" indent="0" rtl="0">
              <a:spcBef>
                <a:spcPts val="0"/>
              </a:spcBef>
              <a:buNone/>
              <a:defRPr sz="1100"/>
            </a:lvl9pPr>
          </a:lstStyle>
          <a:p>
            <a:endParaRPr/>
          </a:p>
        </p:txBody>
      </p:sp>
      <p:sp>
        <p:nvSpPr>
          <p:cNvPr id="69" name="Shape 69"/>
          <p:cNvSpPr txBox="1">
            <a:spLocks noGrp="1"/>
          </p:cNvSpPr>
          <p:nvPr>
            <p:ph type="subTitle" idx="1"/>
          </p:nvPr>
        </p:nvSpPr>
        <p:spPr>
          <a:xfrm>
            <a:off x="1487336" y="1941267"/>
            <a:ext cx="6172200" cy="315300"/>
          </a:xfrm>
          <a:prstGeom prst="rect">
            <a:avLst/>
          </a:prstGeom>
          <a:noFill/>
          <a:ln>
            <a:noFill/>
          </a:ln>
        </p:spPr>
        <p:txBody>
          <a:bodyPr lIns="57150" tIns="57150" rIns="57150" bIns="57150" anchor="t" anchorCtr="0"/>
          <a:lstStyle>
            <a:lvl1pPr marL="0" marR="0" lvl="0" indent="0" algn="ctr" rtl="0">
              <a:lnSpc>
                <a:spcPct val="90000"/>
              </a:lnSpc>
              <a:spcBef>
                <a:spcPts val="0"/>
              </a:spcBef>
              <a:buClr>
                <a:srgbClr val="435464"/>
              </a:buClr>
              <a:buFont typeface="Arial"/>
              <a:buNone/>
              <a:defRPr sz="1500" b="0" i="0" u="none" strike="noStrike" cap="none">
                <a:solidFill>
                  <a:srgbClr val="435464"/>
                </a:solidFill>
                <a:latin typeface="Gill Sans"/>
                <a:ea typeface="Gill Sans"/>
                <a:cs typeface="Gill Sans"/>
                <a:sym typeface="Gill Sans"/>
              </a:defRPr>
            </a:lvl1pPr>
            <a:lvl2pPr marL="342900" marR="0" lvl="1" indent="0" algn="ctr" rtl="0">
              <a:lnSpc>
                <a:spcPct val="100000"/>
              </a:lnSpc>
              <a:spcBef>
                <a:spcPts val="500"/>
              </a:spcBef>
              <a:buClr>
                <a:srgbClr val="888888"/>
              </a:buClr>
              <a:buFont typeface="Merriweather Sans"/>
              <a:buNone/>
              <a:defRPr sz="1500" b="0" i="0" u="none" strike="noStrike" cap="none">
                <a:solidFill>
                  <a:srgbClr val="888888"/>
                </a:solidFill>
                <a:latin typeface="Gill Sans"/>
                <a:ea typeface="Gill Sans"/>
                <a:cs typeface="Gill Sans"/>
                <a:sym typeface="Gill Sans"/>
              </a:defRPr>
            </a:lvl2pPr>
            <a:lvl3pPr marL="685800" marR="0" lvl="2" indent="0" algn="ctr" rtl="0">
              <a:lnSpc>
                <a:spcPct val="100000"/>
              </a:lnSpc>
              <a:spcBef>
                <a:spcPts val="500"/>
              </a:spcBef>
              <a:buClr>
                <a:srgbClr val="888888"/>
              </a:buClr>
              <a:buFont typeface="Merriweather Sans"/>
              <a:buNone/>
              <a:defRPr sz="1300" b="0" i="0" u="none" strike="noStrike" cap="none">
                <a:solidFill>
                  <a:srgbClr val="888888"/>
                </a:solidFill>
                <a:latin typeface="Gill Sans"/>
                <a:ea typeface="Gill Sans"/>
                <a:cs typeface="Gill Sans"/>
                <a:sym typeface="Gill Sans"/>
              </a:defRPr>
            </a:lvl3pPr>
            <a:lvl4pPr marL="1028700" marR="0" lvl="3"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4pPr>
            <a:lvl5pPr marL="1371600" marR="0" lvl="4" indent="0" algn="ctr" rtl="0">
              <a:lnSpc>
                <a:spcPct val="100000"/>
              </a:lnSpc>
              <a:spcBef>
                <a:spcPts val="500"/>
              </a:spcBef>
              <a:buClr>
                <a:srgbClr val="888888"/>
              </a:buClr>
              <a:buFont typeface="Merriweather Sans"/>
              <a:buNone/>
              <a:defRPr sz="1200" b="0" i="0" u="none" strike="noStrike" cap="none">
                <a:solidFill>
                  <a:srgbClr val="888888"/>
                </a:solidFill>
                <a:latin typeface="Gill Sans"/>
                <a:ea typeface="Gill Sans"/>
                <a:cs typeface="Gill Sans"/>
                <a:sym typeface="Gill Sans"/>
              </a:defRPr>
            </a:lvl5pPr>
            <a:lvl6pPr marL="1714500" marR="0" lvl="5" indent="-1270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buClr>
                <a:srgbClr val="888888"/>
              </a:buClr>
              <a:buFont typeface="Arial"/>
              <a:buNone/>
              <a:defRPr sz="1500" b="0" i="0" u="none" strike="noStrike" cap="none">
                <a:solidFill>
                  <a:srgbClr val="888888"/>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8" y="4749850"/>
            <a:ext cx="548700" cy="3936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1">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2" y="205978"/>
            <a:ext cx="8229600" cy="857400"/>
          </a:xfrm>
          <a:prstGeom prst="rect">
            <a:avLst/>
          </a:prstGeom>
          <a:noFill/>
          <a:ln>
            <a:noFill/>
          </a:ln>
        </p:spPr>
        <p:txBody>
          <a:bodyPr lIns="57150" tIns="57150" rIns="57150" bIns="57150" anchor="t" anchorCtr="0"/>
          <a:lstStyle>
            <a:lvl1pPr marL="0" marR="0" lvl="0" indent="0" algn="l" rtl="0">
              <a:spcBef>
                <a:spcPts val="0"/>
              </a:spcBef>
              <a:buFont typeface="Rambla"/>
              <a:buNone/>
              <a:defRPr sz="2700" b="0" i="0" u="none" strike="noStrike" cap="none">
                <a:latin typeface="Rambla"/>
                <a:ea typeface="Rambla"/>
                <a:cs typeface="Rambla"/>
                <a:sym typeface="Rambla"/>
              </a:defRPr>
            </a:lvl1pPr>
            <a:lvl2pPr lvl="1" indent="0" rtl="0">
              <a:spcBef>
                <a:spcPts val="0"/>
              </a:spcBef>
              <a:buClr>
                <a:srgbClr val="435464"/>
              </a:buClr>
              <a:buNone/>
              <a:defRPr sz="1100">
                <a:solidFill>
                  <a:srgbClr val="435464"/>
                </a:solidFill>
              </a:defRPr>
            </a:lvl2pPr>
            <a:lvl3pPr lvl="2" indent="0" rtl="0">
              <a:spcBef>
                <a:spcPts val="0"/>
              </a:spcBef>
              <a:buClr>
                <a:srgbClr val="435464"/>
              </a:buClr>
              <a:buNone/>
              <a:defRPr sz="1100">
                <a:solidFill>
                  <a:srgbClr val="435464"/>
                </a:solidFill>
              </a:defRPr>
            </a:lvl3pPr>
            <a:lvl4pPr lvl="3" indent="0" rtl="0">
              <a:spcBef>
                <a:spcPts val="0"/>
              </a:spcBef>
              <a:buClr>
                <a:srgbClr val="435464"/>
              </a:buClr>
              <a:buNone/>
              <a:defRPr sz="1100">
                <a:solidFill>
                  <a:srgbClr val="435464"/>
                </a:solidFill>
              </a:defRPr>
            </a:lvl4pPr>
            <a:lvl5pPr lvl="4" indent="0" rtl="0">
              <a:spcBef>
                <a:spcPts val="0"/>
              </a:spcBef>
              <a:buClr>
                <a:srgbClr val="435464"/>
              </a:buClr>
              <a:buNone/>
              <a:defRPr sz="1100">
                <a:solidFill>
                  <a:srgbClr val="435464"/>
                </a:solidFill>
              </a:defRPr>
            </a:lvl5pPr>
            <a:lvl6pPr lvl="5" indent="0" rtl="0">
              <a:spcBef>
                <a:spcPts val="0"/>
              </a:spcBef>
              <a:buClr>
                <a:srgbClr val="435464"/>
              </a:buClr>
              <a:buNone/>
              <a:defRPr sz="1100">
                <a:solidFill>
                  <a:srgbClr val="435464"/>
                </a:solidFill>
              </a:defRPr>
            </a:lvl6pPr>
            <a:lvl7pPr lvl="6" indent="0" rtl="0">
              <a:spcBef>
                <a:spcPts val="0"/>
              </a:spcBef>
              <a:buClr>
                <a:srgbClr val="435464"/>
              </a:buClr>
              <a:buNone/>
              <a:defRPr sz="1100">
                <a:solidFill>
                  <a:srgbClr val="435464"/>
                </a:solidFill>
              </a:defRPr>
            </a:lvl7pPr>
            <a:lvl8pPr lvl="7" indent="0" rtl="0">
              <a:spcBef>
                <a:spcPts val="0"/>
              </a:spcBef>
              <a:buClr>
                <a:srgbClr val="435464"/>
              </a:buClr>
              <a:buNone/>
              <a:defRPr sz="1100">
                <a:solidFill>
                  <a:srgbClr val="435464"/>
                </a:solidFill>
              </a:defRPr>
            </a:lvl8pPr>
            <a:lvl9pPr lvl="8" indent="0" rtl="0">
              <a:spcBef>
                <a:spcPts val="0"/>
              </a:spcBef>
              <a:buClr>
                <a:srgbClr val="435464"/>
              </a:buClr>
              <a:buNone/>
              <a:defRPr sz="1100">
                <a:solidFill>
                  <a:srgbClr val="435464"/>
                </a:solidFill>
              </a:defRPr>
            </a:lvl9pPr>
          </a:lstStyle>
          <a:p>
            <a:endParaRPr/>
          </a:p>
        </p:txBody>
      </p:sp>
      <p:sp>
        <p:nvSpPr>
          <p:cNvPr id="73" name="Shape 73"/>
          <p:cNvSpPr txBox="1">
            <a:spLocks noGrp="1"/>
          </p:cNvSpPr>
          <p:nvPr>
            <p:ph type="sldNum" idx="12"/>
          </p:nvPr>
        </p:nvSpPr>
        <p:spPr>
          <a:xfrm>
            <a:off x="0" y="4767274"/>
            <a:ext cx="2133600" cy="376200"/>
          </a:xfrm>
          <a:prstGeom prst="rect">
            <a:avLst/>
          </a:prstGeom>
          <a:noFill/>
          <a:ln>
            <a:noFill/>
          </a:ln>
        </p:spPr>
        <p:txBody>
          <a:bodyPr lIns="81425" tIns="40700" rIns="81425" bIns="40700" anchor="b" anchorCtr="0">
            <a:noAutofit/>
          </a:bodyPr>
          <a:lstStyle/>
          <a:p>
            <a:pPr marL="0" marR="0" lvl="0" indent="0" rtl="0">
              <a:spcBef>
                <a:spcPts val="0"/>
              </a:spcBef>
              <a:buSzPct val="25000"/>
              <a:buNone/>
            </a:pPr>
            <a:fld id="{00000000-1234-1234-1234-123412341234}" type="slidenum">
              <a:rPr lang="en" b="0" i="0" u="none" strike="noStrike" cap="none">
                <a:solidFill>
                  <a:srgbClr val="000000"/>
                </a:solidFill>
              </a:rPr>
              <a:t>‹#›</a:t>
            </a:fld>
            <a:endParaRPr lang="en"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2" y="205978"/>
            <a:ext cx="8229600" cy="857400"/>
          </a:xfrm>
          <a:prstGeom prst="rect">
            <a:avLst/>
          </a:prstGeom>
          <a:noFill/>
          <a:ln>
            <a:noFill/>
          </a:ln>
        </p:spPr>
        <p:txBody>
          <a:bodyPr lIns="57150" tIns="57150" rIns="57150" bIns="57150" anchor="t" anchorCtr="0"/>
          <a:lstStyle>
            <a:lvl1pPr marL="0" marR="0" lvl="0" indent="0" algn="l" rtl="0">
              <a:spcBef>
                <a:spcPts val="0"/>
              </a:spcBef>
              <a:buFont typeface="Rambla"/>
              <a:buNone/>
              <a:defRPr sz="2700" b="0" i="0" u="none" strike="noStrike" cap="none">
                <a:latin typeface="Rambla"/>
                <a:ea typeface="Rambla"/>
                <a:cs typeface="Rambla"/>
                <a:sym typeface="Rambla"/>
              </a:defRPr>
            </a:lvl1pPr>
            <a:lvl2pPr lvl="1" indent="0" rtl="0">
              <a:spcBef>
                <a:spcPts val="0"/>
              </a:spcBef>
              <a:buClr>
                <a:srgbClr val="435464"/>
              </a:buClr>
              <a:buNone/>
              <a:defRPr sz="1100">
                <a:solidFill>
                  <a:srgbClr val="435464"/>
                </a:solidFill>
              </a:defRPr>
            </a:lvl2pPr>
            <a:lvl3pPr lvl="2" indent="0" rtl="0">
              <a:spcBef>
                <a:spcPts val="0"/>
              </a:spcBef>
              <a:buClr>
                <a:srgbClr val="435464"/>
              </a:buClr>
              <a:buNone/>
              <a:defRPr sz="1100">
                <a:solidFill>
                  <a:srgbClr val="435464"/>
                </a:solidFill>
              </a:defRPr>
            </a:lvl3pPr>
            <a:lvl4pPr lvl="3" indent="0" rtl="0">
              <a:spcBef>
                <a:spcPts val="0"/>
              </a:spcBef>
              <a:buClr>
                <a:srgbClr val="435464"/>
              </a:buClr>
              <a:buNone/>
              <a:defRPr sz="1100">
                <a:solidFill>
                  <a:srgbClr val="435464"/>
                </a:solidFill>
              </a:defRPr>
            </a:lvl4pPr>
            <a:lvl5pPr lvl="4" indent="0" rtl="0">
              <a:spcBef>
                <a:spcPts val="0"/>
              </a:spcBef>
              <a:buClr>
                <a:srgbClr val="435464"/>
              </a:buClr>
              <a:buNone/>
              <a:defRPr sz="1100">
                <a:solidFill>
                  <a:srgbClr val="435464"/>
                </a:solidFill>
              </a:defRPr>
            </a:lvl5pPr>
            <a:lvl6pPr lvl="5" indent="0" rtl="0">
              <a:spcBef>
                <a:spcPts val="0"/>
              </a:spcBef>
              <a:buClr>
                <a:srgbClr val="435464"/>
              </a:buClr>
              <a:buNone/>
              <a:defRPr sz="1100">
                <a:solidFill>
                  <a:srgbClr val="435464"/>
                </a:solidFill>
              </a:defRPr>
            </a:lvl6pPr>
            <a:lvl7pPr lvl="6" indent="0" rtl="0">
              <a:spcBef>
                <a:spcPts val="0"/>
              </a:spcBef>
              <a:buClr>
                <a:srgbClr val="435464"/>
              </a:buClr>
              <a:buNone/>
              <a:defRPr sz="1100">
                <a:solidFill>
                  <a:srgbClr val="435464"/>
                </a:solidFill>
              </a:defRPr>
            </a:lvl7pPr>
            <a:lvl8pPr lvl="7" indent="0" rtl="0">
              <a:spcBef>
                <a:spcPts val="0"/>
              </a:spcBef>
              <a:buClr>
                <a:srgbClr val="435464"/>
              </a:buClr>
              <a:buNone/>
              <a:defRPr sz="1100">
                <a:solidFill>
                  <a:srgbClr val="435464"/>
                </a:solidFill>
              </a:defRPr>
            </a:lvl8pPr>
            <a:lvl9pPr lvl="8" indent="0" rtl="0">
              <a:spcBef>
                <a:spcPts val="0"/>
              </a:spcBef>
              <a:buClr>
                <a:srgbClr val="435464"/>
              </a:buClr>
              <a:buNone/>
              <a:defRPr sz="1100">
                <a:solidFill>
                  <a:srgbClr val="435464"/>
                </a:solidFill>
              </a:defRPr>
            </a:lvl9pPr>
          </a:lstStyle>
          <a:p>
            <a:endParaRPr/>
          </a:p>
        </p:txBody>
      </p:sp>
      <p:sp>
        <p:nvSpPr>
          <p:cNvPr id="76" name="Shape 76"/>
          <p:cNvSpPr txBox="1">
            <a:spLocks noGrp="1"/>
          </p:cNvSpPr>
          <p:nvPr>
            <p:ph type="body" idx="1"/>
          </p:nvPr>
        </p:nvSpPr>
        <p:spPr>
          <a:xfrm>
            <a:off x="457202" y="1200168"/>
            <a:ext cx="8229600" cy="3394500"/>
          </a:xfrm>
          <a:prstGeom prst="rect">
            <a:avLst/>
          </a:prstGeom>
          <a:noFill/>
          <a:ln>
            <a:noFill/>
          </a:ln>
        </p:spPr>
        <p:txBody>
          <a:bodyPr lIns="57150" tIns="57150" rIns="57150" bIns="57150" anchor="t" anchorCtr="0"/>
          <a:lstStyle>
            <a:lvl1pPr marL="304800" marR="0" lvl="0" indent="-177800" algn="l" rtl="0">
              <a:spcBef>
                <a:spcPts val="400"/>
              </a:spcBef>
              <a:buSzPct val="100000"/>
              <a:buFont typeface="Arial"/>
              <a:buChar char="•"/>
              <a:defRPr sz="2000" b="0" i="0" u="none" strike="noStrike" cap="none">
                <a:latin typeface="Rambla"/>
                <a:ea typeface="Rambla"/>
                <a:cs typeface="Rambla"/>
                <a:sym typeface="Rambla"/>
              </a:defRPr>
            </a:lvl1pPr>
            <a:lvl2pPr marL="660400" marR="0" lvl="1" indent="-152400" algn="l" rtl="0">
              <a:spcBef>
                <a:spcPts val="300"/>
              </a:spcBef>
              <a:buSzPct val="100000"/>
              <a:buFont typeface="Arial"/>
              <a:buChar char="–"/>
              <a:defRPr sz="1600" b="0" i="0" u="none" strike="noStrike" cap="none">
                <a:latin typeface="Rambla"/>
                <a:ea typeface="Rambla"/>
                <a:cs typeface="Rambla"/>
                <a:sym typeface="Rambla"/>
              </a:defRPr>
            </a:lvl2pPr>
            <a:lvl3pPr marL="1016000" marR="0" lvl="2" indent="-114300" algn="l" rtl="0">
              <a:spcBef>
                <a:spcPts val="300"/>
              </a:spcBef>
              <a:buSzPct val="100000"/>
              <a:buFont typeface="Arial"/>
              <a:buChar char="•"/>
              <a:defRPr sz="1400" b="0" i="0" u="none" strike="noStrike" cap="none">
                <a:latin typeface="Rambla"/>
                <a:ea typeface="Rambla"/>
                <a:cs typeface="Rambla"/>
                <a:sym typeface="Rambla"/>
              </a:defRPr>
            </a:lvl3pPr>
            <a:lvl4pPr marL="1422400" marR="0" lvl="3" indent="-152400" algn="l" rtl="0">
              <a:spcBef>
                <a:spcPts val="200"/>
              </a:spcBef>
              <a:buSzPct val="100000"/>
              <a:buFont typeface="Arial"/>
              <a:buChar char="–"/>
              <a:defRPr sz="900" b="0" i="0" u="none" strike="noStrike" cap="none">
                <a:latin typeface="Rambla"/>
                <a:ea typeface="Rambla"/>
                <a:cs typeface="Rambla"/>
                <a:sym typeface="Rambla"/>
              </a:defRPr>
            </a:lvl4pPr>
            <a:lvl5pPr marL="1828800" marR="0" lvl="4" indent="-139700" algn="l" rtl="0">
              <a:spcBef>
                <a:spcPts val="200"/>
              </a:spcBef>
              <a:buSzPct val="100000"/>
              <a:buFont typeface="Arial"/>
              <a:buChar char="»"/>
              <a:defRPr sz="900" b="0" i="0" u="none" strike="noStrike" cap="none">
                <a:latin typeface="Rambla"/>
                <a:ea typeface="Rambla"/>
                <a:cs typeface="Rambla"/>
                <a:sym typeface="Rambla"/>
              </a:defRPr>
            </a:lvl5pPr>
            <a:lvl6pPr marL="2235200" marR="0" lvl="5" indent="-88900" algn="l" rtl="0">
              <a:spcBef>
                <a:spcPts val="400"/>
              </a:spcBef>
              <a:buClr>
                <a:srgbClr val="435464"/>
              </a:buClr>
              <a:buSzPct val="100000"/>
              <a:buFont typeface="Arial"/>
              <a:buChar char="•"/>
              <a:defRPr sz="1800" b="0" i="0" u="none" strike="noStrike" cap="none">
                <a:solidFill>
                  <a:srgbClr val="435464"/>
                </a:solidFill>
                <a:latin typeface="Rambla"/>
                <a:ea typeface="Rambla"/>
                <a:cs typeface="Rambla"/>
                <a:sym typeface="Rambla"/>
              </a:defRPr>
            </a:lvl6pPr>
            <a:lvl7pPr marL="2641600" marR="0" lvl="6" indent="-88900" algn="l" rtl="0">
              <a:spcBef>
                <a:spcPts val="400"/>
              </a:spcBef>
              <a:buClr>
                <a:srgbClr val="435464"/>
              </a:buClr>
              <a:buSzPct val="100000"/>
              <a:buFont typeface="Arial"/>
              <a:buChar char="•"/>
              <a:defRPr sz="1800" b="0" i="0" u="none" strike="noStrike" cap="none">
                <a:solidFill>
                  <a:srgbClr val="435464"/>
                </a:solidFill>
                <a:latin typeface="Rambla"/>
                <a:ea typeface="Rambla"/>
                <a:cs typeface="Rambla"/>
                <a:sym typeface="Rambla"/>
              </a:defRPr>
            </a:lvl7pPr>
            <a:lvl8pPr marL="3048000" marR="0" lvl="7" indent="-88900" algn="l" rtl="0">
              <a:spcBef>
                <a:spcPts val="400"/>
              </a:spcBef>
              <a:buClr>
                <a:srgbClr val="435464"/>
              </a:buClr>
              <a:buSzPct val="100000"/>
              <a:buFont typeface="Arial"/>
              <a:buChar char="•"/>
              <a:defRPr sz="1800" b="0" i="0" u="none" strike="noStrike" cap="none">
                <a:solidFill>
                  <a:srgbClr val="435464"/>
                </a:solidFill>
                <a:latin typeface="Rambla"/>
                <a:ea typeface="Rambla"/>
                <a:cs typeface="Rambla"/>
                <a:sym typeface="Rambla"/>
              </a:defRPr>
            </a:lvl8pPr>
            <a:lvl9pPr marL="3467100" marR="0" lvl="8" indent="-101600" algn="l" rtl="0">
              <a:spcBef>
                <a:spcPts val="400"/>
              </a:spcBef>
              <a:buClr>
                <a:srgbClr val="435464"/>
              </a:buClr>
              <a:buSzPct val="100000"/>
              <a:buFont typeface="Arial"/>
              <a:buChar char="•"/>
              <a:defRPr sz="1800" b="0" i="0" u="none" strike="noStrike" cap="none">
                <a:solidFill>
                  <a:srgbClr val="435464"/>
                </a:solidFill>
                <a:latin typeface="Rambla"/>
                <a:ea typeface="Rambla"/>
                <a:cs typeface="Rambla"/>
                <a:sym typeface="Rambla"/>
              </a:defRPr>
            </a:lvl9pPr>
          </a:lstStyle>
          <a:p>
            <a:endParaRPr/>
          </a:p>
        </p:txBody>
      </p:sp>
      <p:sp>
        <p:nvSpPr>
          <p:cNvPr id="77" name="Shape 77"/>
          <p:cNvSpPr txBox="1">
            <a:spLocks noGrp="1"/>
          </p:cNvSpPr>
          <p:nvPr>
            <p:ph type="sldNum" idx="12"/>
          </p:nvPr>
        </p:nvSpPr>
        <p:spPr>
          <a:xfrm>
            <a:off x="0" y="4767274"/>
            <a:ext cx="2133600" cy="376200"/>
          </a:xfrm>
          <a:prstGeom prst="rect">
            <a:avLst/>
          </a:prstGeom>
          <a:noFill/>
          <a:ln>
            <a:noFill/>
          </a:ln>
        </p:spPr>
        <p:txBody>
          <a:bodyPr lIns="81425" tIns="40700" rIns="81425" bIns="40700" anchor="b" anchorCtr="0">
            <a:noAutofit/>
          </a:bodyPr>
          <a:lstStyle/>
          <a:p>
            <a:pPr marL="0" marR="0" lvl="0" indent="0" rtl="0">
              <a:spcBef>
                <a:spcPts val="0"/>
              </a:spcBef>
              <a:buSzPct val="25000"/>
              <a:buNone/>
            </a:pPr>
            <a:fld id="{00000000-1234-1234-1234-123412341234}" type="slidenum">
              <a:rPr lang="en" b="0" i="0" u="none" strike="noStrike" cap="none">
                <a:solidFill>
                  <a:srgbClr val="000000"/>
                </a:solidFill>
              </a:rPr>
              <a:t>‹#›</a:t>
            </a:fld>
            <a:endParaRPr lang="en"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SzPct val="33333"/>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SzPct val="81818"/>
              <a:buNone/>
              <a:defRPr sz="1100"/>
            </a:lvl2pPr>
            <a:lvl3pPr lvl="2" indent="0" rtl="0">
              <a:spcBef>
                <a:spcPts val="0"/>
              </a:spcBef>
              <a:buSzPct val="81818"/>
              <a:buNone/>
              <a:defRPr sz="1100"/>
            </a:lvl3pPr>
            <a:lvl4pPr lvl="3" indent="0" rtl="0">
              <a:spcBef>
                <a:spcPts val="0"/>
              </a:spcBef>
              <a:buSzPct val="81818"/>
              <a:buNone/>
              <a:defRPr sz="1100"/>
            </a:lvl4pPr>
            <a:lvl5pPr lvl="4" indent="0" rtl="0">
              <a:spcBef>
                <a:spcPts val="0"/>
              </a:spcBef>
              <a:buSzPct val="81818"/>
              <a:buNone/>
              <a:defRPr sz="1100"/>
            </a:lvl5pPr>
            <a:lvl6pPr lvl="5" indent="0" rtl="0">
              <a:spcBef>
                <a:spcPts val="0"/>
              </a:spcBef>
              <a:buSzPct val="81818"/>
              <a:buNone/>
              <a:defRPr sz="1100"/>
            </a:lvl6pPr>
            <a:lvl7pPr lvl="6" indent="0" rtl="0">
              <a:spcBef>
                <a:spcPts val="0"/>
              </a:spcBef>
              <a:buSzPct val="81818"/>
              <a:buNone/>
              <a:defRPr sz="1100"/>
            </a:lvl7pPr>
            <a:lvl8pPr lvl="7" indent="0" rtl="0">
              <a:spcBef>
                <a:spcPts val="0"/>
              </a:spcBef>
              <a:buSzPct val="81818"/>
              <a:buNone/>
              <a:defRPr sz="1100"/>
            </a:lvl8pPr>
            <a:lvl9pPr lvl="8" indent="0" rtl="0">
              <a:spcBef>
                <a:spcPts val="0"/>
              </a:spcBef>
              <a:buSzPct val="81818"/>
              <a:buNone/>
              <a:defRPr sz="1100"/>
            </a:lvl9pPr>
          </a:lstStyle>
          <a:p>
            <a:endParaRPr/>
          </a:p>
        </p:txBody>
      </p:sp>
      <p:sp>
        <p:nvSpPr>
          <p:cNvPr id="39" name="Shape 39"/>
          <p:cNvSpPr txBox="1">
            <a:spLocks noGrp="1"/>
          </p:cNvSpPr>
          <p:nvPr>
            <p:ph type="body" idx="1"/>
          </p:nvPr>
        </p:nvSpPr>
        <p:spPr>
          <a:xfrm>
            <a:off x="381001" y="1044112"/>
            <a:ext cx="8382000" cy="3228900"/>
          </a:xfrm>
          <a:prstGeom prst="rect">
            <a:avLst/>
          </a:prstGeom>
          <a:noFill/>
          <a:ln>
            <a:noFill/>
          </a:ln>
        </p:spPr>
        <p:txBody>
          <a:bodyPr lIns="57150" tIns="57150" rIns="57150" bIns="57150" anchor="t" anchorCtr="0"/>
          <a:lstStyle>
            <a:lvl1pPr marL="177800" marR="0" lvl="0" indent="-76200" algn="l" rtl="0">
              <a:lnSpc>
                <a:spcPct val="100000"/>
              </a:lnSpc>
              <a:spcBef>
                <a:spcPts val="500"/>
              </a:spcBef>
              <a:buClr>
                <a:srgbClr val="435464"/>
              </a:buClr>
              <a:buSzPct val="88888"/>
              <a:buFont typeface="Arial"/>
              <a:buChar char="•"/>
              <a:defRPr sz="1800" b="0" i="0" u="none" strike="noStrike" cap="none">
                <a:solidFill>
                  <a:srgbClr val="435464"/>
                </a:solidFill>
                <a:latin typeface="Gill Sans"/>
                <a:ea typeface="Gill Sans"/>
                <a:cs typeface="Gill Sans"/>
                <a:sym typeface="Gill Sans"/>
              </a:defRPr>
            </a:lvl1pPr>
            <a:lvl2pPr marL="393700" marR="0" lvl="1" indent="-203200" algn="l" rtl="0">
              <a:lnSpc>
                <a:spcPct val="100000"/>
              </a:lnSpc>
              <a:spcBef>
                <a:spcPts val="500"/>
              </a:spcBef>
              <a:buClr>
                <a:srgbClr val="435464"/>
              </a:buClr>
              <a:buSzPct val="26666"/>
              <a:buFont typeface="Merriweather Sans"/>
              <a:buChar char=" "/>
              <a:defRPr sz="1500" b="0" i="0" u="none" strike="noStrike" cap="none">
                <a:solidFill>
                  <a:srgbClr val="435464"/>
                </a:solidFill>
                <a:latin typeface="Gill Sans"/>
                <a:ea typeface="Gill Sans"/>
                <a:cs typeface="Gill Sans"/>
                <a:sym typeface="Gill Sans"/>
              </a:defRPr>
            </a:lvl2pPr>
            <a:lvl3pPr marL="558800" marR="0" lvl="2" indent="-190500" algn="l" rtl="0">
              <a:lnSpc>
                <a:spcPct val="100000"/>
              </a:lnSpc>
              <a:spcBef>
                <a:spcPts val="500"/>
              </a:spcBef>
              <a:buClr>
                <a:srgbClr val="435464"/>
              </a:buClr>
              <a:buSzPct val="25000"/>
              <a:buFont typeface="Merriweather Sans"/>
              <a:buChar char=" "/>
              <a:defRPr sz="1300" b="0" i="0" u="none" strike="noStrike" cap="none">
                <a:solidFill>
                  <a:srgbClr val="435464"/>
                </a:solidFill>
                <a:latin typeface="Gill Sans"/>
                <a:ea typeface="Gill Sans"/>
                <a:cs typeface="Gill Sans"/>
                <a:sym typeface="Gill Sans"/>
              </a:defRPr>
            </a:lvl3pPr>
            <a:lvl4pPr marL="685800" marR="0" lvl="3" indent="-203200" algn="l" rtl="0">
              <a:lnSpc>
                <a:spcPct val="100000"/>
              </a:lnSpc>
              <a:spcBef>
                <a:spcPts val="500"/>
              </a:spcBef>
              <a:buClr>
                <a:srgbClr val="435464"/>
              </a:buClr>
              <a:buSzPct val="25000"/>
              <a:buFont typeface="Merriweather Sans"/>
              <a:buChar char=" "/>
              <a:defRPr sz="1200" b="0" i="0" u="none" strike="noStrike" cap="none">
                <a:solidFill>
                  <a:srgbClr val="435464"/>
                </a:solidFill>
                <a:latin typeface="Gill Sans"/>
                <a:ea typeface="Gill Sans"/>
                <a:cs typeface="Gill Sans"/>
                <a:sym typeface="Gill Sans"/>
              </a:defRPr>
            </a:lvl4pPr>
            <a:lvl5pPr marL="812800" marR="0" lvl="4" indent="-203200" algn="l" rtl="0">
              <a:lnSpc>
                <a:spcPct val="100000"/>
              </a:lnSpc>
              <a:spcBef>
                <a:spcPts val="500"/>
              </a:spcBef>
              <a:buClr>
                <a:srgbClr val="435464"/>
              </a:buClr>
              <a:buSzPct val="25000"/>
              <a:buFont typeface="Merriweather Sans"/>
              <a:buChar char=" "/>
              <a:defRPr sz="1200" b="0" i="0" u="none" strike="noStrike" cap="none">
                <a:solidFill>
                  <a:srgbClr val="435464"/>
                </a:solidFill>
                <a:latin typeface="Gill Sans"/>
                <a:ea typeface="Gill Sans"/>
                <a:cs typeface="Gill Sans"/>
                <a:sym typeface="Gill Sans"/>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 y="4749850"/>
            <a:ext cx="548700" cy="393600"/>
          </a:xfrm>
          <a:prstGeom prst="rect">
            <a:avLst/>
          </a:prstGeom>
          <a:noFill/>
          <a:ln>
            <a:noFill/>
          </a:ln>
        </p:spPr>
        <p:txBody>
          <a:bodyPr lIns="91425" tIns="91425" rIns="91425" bIns="91425" anchor="b" anchorCtr="0">
            <a:noAutofit/>
          </a:bodyPr>
          <a:lstStyle/>
          <a:p>
            <a:pPr lvl="0" rtl="0">
              <a:spcBef>
                <a:spcPts val="0"/>
              </a:spcBef>
              <a:buNone/>
            </a:pPr>
            <a:fld id="{00000000-1234-1234-1234-123412341234}" type="slidenum">
              <a:rPr lang="en" sz="1000">
                <a:solidFill>
                  <a:srgbClr val="435464"/>
                </a:solidFill>
                <a:latin typeface="Gill Sans"/>
                <a:ea typeface="Gill Sans"/>
                <a:cs typeface="Gill Sans"/>
                <a:sym typeface="Gill Sans"/>
              </a:rPr>
              <a:t>‹#›</a:t>
            </a:fld>
            <a:endParaRPr lang="en" sz="1000">
              <a:solidFill>
                <a:srgbClr val="435464"/>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4" r:id="rId7"/>
    <p:sldLayoutId id="2147483665" r:id="rId8"/>
    <p:sldLayoutId id="2147483666"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81001" y="342901"/>
            <a:ext cx="8382000" cy="381000"/>
          </a:xfrm>
          <a:prstGeom prst="rect">
            <a:avLst/>
          </a:prstGeom>
          <a:noFill/>
          <a:ln>
            <a:noFill/>
          </a:ln>
        </p:spPr>
        <p:txBody>
          <a:bodyPr lIns="57150" tIns="57150" rIns="57150" bIns="57150" anchor="t" anchorCtr="0"/>
          <a:lstStyle>
            <a:lvl1pPr marL="0" marR="0" lvl="0" indent="0" algn="l" rtl="0">
              <a:lnSpc>
                <a:spcPct val="90000"/>
              </a:lnSpc>
              <a:spcBef>
                <a:spcPts val="0"/>
              </a:spcBef>
              <a:buClr>
                <a:srgbClr val="435464"/>
              </a:buClr>
              <a:buSzPct val="33333"/>
              <a:buFont typeface="Gill Sans"/>
              <a:buNone/>
              <a:defRPr sz="2700" b="0" i="0" u="none" strike="noStrike" cap="none">
                <a:solidFill>
                  <a:srgbClr val="435464"/>
                </a:solidFill>
                <a:latin typeface="Gill Sans"/>
                <a:ea typeface="Gill Sans"/>
                <a:cs typeface="Gill Sans"/>
                <a:sym typeface="Gill Sans"/>
              </a:defRPr>
            </a:lvl1pPr>
            <a:lvl2pPr lvl="1" indent="0" rtl="0">
              <a:spcBef>
                <a:spcPts val="0"/>
              </a:spcBef>
              <a:buSzPct val="81818"/>
              <a:buNone/>
              <a:defRPr sz="1100"/>
            </a:lvl2pPr>
            <a:lvl3pPr lvl="2" indent="0" rtl="0">
              <a:spcBef>
                <a:spcPts val="0"/>
              </a:spcBef>
              <a:buSzPct val="81818"/>
              <a:buNone/>
              <a:defRPr sz="1100"/>
            </a:lvl3pPr>
            <a:lvl4pPr lvl="3" indent="0" rtl="0">
              <a:spcBef>
                <a:spcPts val="0"/>
              </a:spcBef>
              <a:buSzPct val="81818"/>
              <a:buNone/>
              <a:defRPr sz="1100"/>
            </a:lvl4pPr>
            <a:lvl5pPr lvl="4" indent="0" rtl="0">
              <a:spcBef>
                <a:spcPts val="0"/>
              </a:spcBef>
              <a:buSzPct val="81818"/>
              <a:buNone/>
              <a:defRPr sz="1100"/>
            </a:lvl5pPr>
            <a:lvl6pPr lvl="5" indent="0" rtl="0">
              <a:spcBef>
                <a:spcPts val="0"/>
              </a:spcBef>
              <a:buSzPct val="81818"/>
              <a:buNone/>
              <a:defRPr sz="1100"/>
            </a:lvl6pPr>
            <a:lvl7pPr lvl="6" indent="0" rtl="0">
              <a:spcBef>
                <a:spcPts val="0"/>
              </a:spcBef>
              <a:buSzPct val="81818"/>
              <a:buNone/>
              <a:defRPr sz="1100"/>
            </a:lvl7pPr>
            <a:lvl8pPr lvl="7" indent="0" rtl="0">
              <a:spcBef>
                <a:spcPts val="0"/>
              </a:spcBef>
              <a:buSzPct val="81818"/>
              <a:buNone/>
              <a:defRPr sz="1100"/>
            </a:lvl8pPr>
            <a:lvl9pPr lvl="8" indent="0" rtl="0">
              <a:spcBef>
                <a:spcPts val="0"/>
              </a:spcBef>
              <a:buSzPct val="81818"/>
              <a:buNone/>
              <a:defRPr sz="1100"/>
            </a:lvl9pPr>
          </a:lstStyle>
          <a:p>
            <a:endParaRPr/>
          </a:p>
        </p:txBody>
      </p:sp>
      <p:sp>
        <p:nvSpPr>
          <p:cNvPr id="101" name="Shape 101"/>
          <p:cNvSpPr txBox="1">
            <a:spLocks noGrp="1"/>
          </p:cNvSpPr>
          <p:nvPr>
            <p:ph type="body" idx="1"/>
          </p:nvPr>
        </p:nvSpPr>
        <p:spPr>
          <a:xfrm>
            <a:off x="381001" y="1044112"/>
            <a:ext cx="8382000" cy="3228900"/>
          </a:xfrm>
          <a:prstGeom prst="rect">
            <a:avLst/>
          </a:prstGeom>
          <a:noFill/>
          <a:ln>
            <a:noFill/>
          </a:ln>
        </p:spPr>
        <p:txBody>
          <a:bodyPr lIns="57150" tIns="57150" rIns="57150" bIns="57150" anchor="t" anchorCtr="0"/>
          <a:lstStyle>
            <a:lvl1pPr marL="177800" marR="0" lvl="0" indent="-76200" algn="l" rtl="0">
              <a:lnSpc>
                <a:spcPct val="100000"/>
              </a:lnSpc>
              <a:spcBef>
                <a:spcPts val="500"/>
              </a:spcBef>
              <a:buClr>
                <a:srgbClr val="435464"/>
              </a:buClr>
              <a:buSzPct val="88888"/>
              <a:buFont typeface="Arial"/>
              <a:buChar char="●"/>
              <a:defRPr sz="1800" b="0" i="0" u="none" strike="noStrike" cap="none">
                <a:solidFill>
                  <a:srgbClr val="435464"/>
                </a:solidFill>
                <a:latin typeface="Gill Sans"/>
                <a:ea typeface="Gill Sans"/>
                <a:cs typeface="Gill Sans"/>
                <a:sym typeface="Gill Sans"/>
              </a:defRPr>
            </a:lvl1pPr>
            <a:lvl2pPr marL="393700" marR="0" lvl="1" indent="-203200" algn="l" rtl="0">
              <a:lnSpc>
                <a:spcPct val="100000"/>
              </a:lnSpc>
              <a:spcBef>
                <a:spcPts val="500"/>
              </a:spcBef>
              <a:buClr>
                <a:srgbClr val="435464"/>
              </a:buClr>
              <a:buSzPct val="80000"/>
              <a:buFont typeface="Merriweather Sans"/>
              <a:buChar char="●"/>
              <a:defRPr sz="1500" b="0" i="0" u="none" strike="noStrike" cap="none">
                <a:solidFill>
                  <a:srgbClr val="435464"/>
                </a:solidFill>
                <a:latin typeface="Gill Sans"/>
                <a:ea typeface="Gill Sans"/>
                <a:cs typeface="Gill Sans"/>
                <a:sym typeface="Gill Sans"/>
              </a:defRPr>
            </a:lvl2pPr>
            <a:lvl3pPr marL="558800" marR="0" lvl="2" indent="-190500" algn="l" rtl="0">
              <a:lnSpc>
                <a:spcPct val="100000"/>
              </a:lnSpc>
              <a:spcBef>
                <a:spcPts val="500"/>
              </a:spcBef>
              <a:buClr>
                <a:srgbClr val="435464"/>
              </a:buClr>
              <a:buSzPct val="25000"/>
              <a:buFont typeface="Merriweather Sans"/>
              <a:buChar char="■"/>
              <a:defRPr sz="1300" b="0" i="0" u="none" strike="noStrike" cap="none">
                <a:solidFill>
                  <a:srgbClr val="435464"/>
                </a:solidFill>
                <a:latin typeface="Gill Sans"/>
                <a:ea typeface="Gill Sans"/>
                <a:cs typeface="Gill Sans"/>
                <a:sym typeface="Gill Sans"/>
              </a:defRPr>
            </a:lvl3pPr>
            <a:lvl4pPr marL="685800" marR="0" lvl="3" indent="-203200" algn="l" rtl="0">
              <a:lnSpc>
                <a:spcPct val="100000"/>
              </a:lnSpc>
              <a:spcBef>
                <a:spcPts val="500"/>
              </a:spcBef>
              <a:buClr>
                <a:srgbClr val="435464"/>
              </a:buClr>
              <a:buSzPct val="25000"/>
              <a:buFont typeface="Merriweather Sans"/>
              <a:buChar char="●"/>
              <a:defRPr sz="1200" b="0" i="0" u="none" strike="noStrike" cap="none">
                <a:solidFill>
                  <a:srgbClr val="435464"/>
                </a:solidFill>
                <a:latin typeface="Gill Sans"/>
                <a:ea typeface="Gill Sans"/>
                <a:cs typeface="Gill Sans"/>
                <a:sym typeface="Gill Sans"/>
              </a:defRPr>
            </a:lvl4pPr>
            <a:lvl5pPr marL="812800" marR="0" lvl="4" indent="-203200" algn="l" rtl="0">
              <a:lnSpc>
                <a:spcPct val="100000"/>
              </a:lnSpc>
              <a:spcBef>
                <a:spcPts val="500"/>
              </a:spcBef>
              <a:buClr>
                <a:srgbClr val="435464"/>
              </a:buClr>
              <a:buSzPct val="25000"/>
              <a:buFont typeface="Merriweather Sans"/>
              <a:buChar char="○"/>
              <a:defRPr sz="1200" b="0" i="0" u="none" strike="noStrike" cap="none">
                <a:solidFill>
                  <a:srgbClr val="435464"/>
                </a:solidFill>
                <a:latin typeface="Gill Sans"/>
                <a:ea typeface="Gill Sans"/>
                <a:cs typeface="Gill Sans"/>
                <a:sym typeface="Gill Sans"/>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9" Type="http://schemas.openxmlformats.org/officeDocument/2006/relationships/image" Target="../media/image36.png"/><Relationship Id="rId20" Type="http://schemas.openxmlformats.org/officeDocument/2006/relationships/image" Target="../media/image47.png"/><Relationship Id="rId10" Type="http://schemas.openxmlformats.org/officeDocument/2006/relationships/image" Target="../media/image37.png"/><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image" Target="../media/image43.png"/><Relationship Id="rId17" Type="http://schemas.openxmlformats.org/officeDocument/2006/relationships/image" Target="../media/image44.png"/><Relationship Id="rId18" Type="http://schemas.openxmlformats.org/officeDocument/2006/relationships/image" Target="../media/image45.png"/><Relationship Id="rId19"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s://www.habitat.sh/" TargetMode="External"/><Relationship Id="rId4" Type="http://schemas.openxmlformats.org/officeDocument/2006/relationships/hyperlink" Target="https://www.habitat.sh/about/announcement/" TargetMode="External"/><Relationship Id="rId5" Type="http://schemas.openxmlformats.org/officeDocument/2006/relationships/hyperlink" Target="https://www.habitat.sh/docs/get-habitat" TargetMode="External"/><Relationship Id="rId6" Type="http://schemas.openxmlformats.org/officeDocument/2006/relationships/hyperlink" Target="https://app.habitat.sh/#/pkgs/core" TargetMode="External"/><Relationship Id="rId7" Type="http://schemas.openxmlformats.org/officeDocument/2006/relationships/hyperlink" Target="https://www.habitat.sh/try/" TargetMode="External"/><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descr="habitat-logo-by-chef@2x.png"/>
          <p:cNvPicPr preferRelativeResize="0"/>
          <p:nvPr/>
        </p:nvPicPr>
        <p:blipFill>
          <a:blip r:embed="rId3">
            <a:alphaModFix/>
          </a:blip>
          <a:stretch>
            <a:fillRect/>
          </a:stretch>
        </p:blipFill>
        <p:spPr>
          <a:xfrm>
            <a:off x="2952750" y="1944337"/>
            <a:ext cx="3238500" cy="1466850"/>
          </a:xfrm>
          <a:prstGeom prst="rect">
            <a:avLst/>
          </a:prstGeom>
          <a:noFill/>
          <a:ln>
            <a:noFill/>
          </a:ln>
        </p:spPr>
      </p:pic>
    </p:spTree>
    <p:extLst>
      <p:ext uri="{BB962C8B-B14F-4D97-AF65-F5344CB8AC3E}">
        <p14:creationId xmlns:p14="http://schemas.microsoft.com/office/powerpoint/2010/main" val="679392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p:nvPr/>
        </p:nvSpPr>
        <p:spPr>
          <a:xfrm>
            <a:off x="331862" y="3941150"/>
            <a:ext cx="1944000" cy="568200"/>
          </a:xfrm>
          <a:prstGeom prst="rect">
            <a:avLst/>
          </a:prstGeom>
          <a:solidFill>
            <a:srgbClr val="FCE5CD"/>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331862" y="3214750"/>
            <a:ext cx="1944000" cy="568200"/>
          </a:xfrm>
          <a:prstGeom prst="rect">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331862" y="2488350"/>
            <a:ext cx="1944000" cy="568200"/>
          </a:xfrm>
          <a:prstGeom prst="rect">
            <a:avLst/>
          </a:pr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331862" y="1761950"/>
            <a:ext cx="1944000" cy="568200"/>
          </a:xfrm>
          <a:prstGeom prst="rect">
            <a:avLst/>
          </a:prstGeom>
          <a:solidFill>
            <a:srgbClr val="C9DAF8"/>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331862" y="1035550"/>
            <a:ext cx="1944000" cy="568200"/>
          </a:xfrm>
          <a:prstGeom prst="rect">
            <a:avLst/>
          </a:prstGeom>
          <a:solidFill>
            <a:srgbClr val="CFE2F3"/>
          </a:solidFill>
          <a:ln>
            <a:noFill/>
          </a:ln>
        </p:spPr>
        <p:txBody>
          <a:bodyPr lIns="91425" tIns="91425" rIns="91425" bIns="91425" anchor="ctr" anchorCtr="0">
            <a:noAutofit/>
          </a:bodyPr>
          <a:lstStyle/>
          <a:p>
            <a:pPr lvl="0">
              <a:spcBef>
                <a:spcPts val="0"/>
              </a:spcBef>
              <a:buNone/>
            </a:pPr>
            <a:endParaRPr/>
          </a:p>
        </p:txBody>
      </p:sp>
      <p:sp>
        <p:nvSpPr>
          <p:cNvPr id="281" name="Shape 281"/>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a:spcBef>
                <a:spcPts val="0"/>
              </a:spcBef>
              <a:buNone/>
            </a:pPr>
            <a:r>
              <a:rPr lang="en"/>
              <a:t>Doesn’t X do that?</a:t>
            </a:r>
          </a:p>
        </p:txBody>
      </p:sp>
      <p:pic>
        <p:nvPicPr>
          <p:cNvPr id="282" name="Shape 282"/>
          <p:cNvPicPr preferRelativeResize="0"/>
          <p:nvPr/>
        </p:nvPicPr>
        <p:blipFill rotWithShape="1">
          <a:blip r:embed="rId3">
            <a:alphaModFix/>
          </a:blip>
          <a:srcRect l="5221" t="17278" r="5212" b="17272"/>
          <a:stretch/>
        </p:blipFill>
        <p:spPr>
          <a:xfrm>
            <a:off x="615237" y="1157450"/>
            <a:ext cx="1329974" cy="329225"/>
          </a:xfrm>
          <a:prstGeom prst="rect">
            <a:avLst/>
          </a:prstGeom>
          <a:noFill/>
          <a:ln>
            <a:noFill/>
          </a:ln>
        </p:spPr>
      </p:pic>
      <p:pic>
        <p:nvPicPr>
          <p:cNvPr id="283" name="Shape 283"/>
          <p:cNvPicPr preferRelativeResize="0"/>
          <p:nvPr/>
        </p:nvPicPr>
        <p:blipFill>
          <a:blip r:embed="rId4">
            <a:alphaModFix/>
          </a:blip>
          <a:stretch>
            <a:fillRect/>
          </a:stretch>
        </p:blipFill>
        <p:spPr>
          <a:xfrm>
            <a:off x="488086" y="1855550"/>
            <a:ext cx="1584271" cy="380999"/>
          </a:xfrm>
          <a:prstGeom prst="rect">
            <a:avLst/>
          </a:prstGeom>
          <a:noFill/>
          <a:ln>
            <a:noFill/>
          </a:ln>
        </p:spPr>
      </p:pic>
      <p:pic>
        <p:nvPicPr>
          <p:cNvPr id="284" name="Shape 284"/>
          <p:cNvPicPr preferRelativeResize="0"/>
          <p:nvPr/>
        </p:nvPicPr>
        <p:blipFill>
          <a:blip r:embed="rId5">
            <a:alphaModFix/>
          </a:blip>
          <a:stretch>
            <a:fillRect/>
          </a:stretch>
        </p:blipFill>
        <p:spPr>
          <a:xfrm>
            <a:off x="537759" y="2607838"/>
            <a:ext cx="1484925" cy="329220"/>
          </a:xfrm>
          <a:prstGeom prst="rect">
            <a:avLst/>
          </a:prstGeom>
          <a:noFill/>
          <a:ln>
            <a:noFill/>
          </a:ln>
        </p:spPr>
      </p:pic>
      <p:pic>
        <p:nvPicPr>
          <p:cNvPr id="285" name="Shape 285"/>
          <p:cNvPicPr preferRelativeResize="0"/>
          <p:nvPr/>
        </p:nvPicPr>
        <p:blipFill>
          <a:blip r:embed="rId6">
            <a:alphaModFix/>
          </a:blip>
          <a:stretch>
            <a:fillRect/>
          </a:stretch>
        </p:blipFill>
        <p:spPr>
          <a:xfrm>
            <a:off x="537760" y="3404359"/>
            <a:ext cx="1484924" cy="206314"/>
          </a:xfrm>
          <a:prstGeom prst="rect">
            <a:avLst/>
          </a:prstGeom>
          <a:noFill/>
          <a:ln>
            <a:noFill/>
          </a:ln>
        </p:spPr>
      </p:pic>
      <p:grpSp>
        <p:nvGrpSpPr>
          <p:cNvPr id="286" name="Shape 286"/>
          <p:cNvGrpSpPr/>
          <p:nvPr/>
        </p:nvGrpSpPr>
        <p:grpSpPr>
          <a:xfrm>
            <a:off x="802407" y="3991830"/>
            <a:ext cx="955600" cy="466836"/>
            <a:chOff x="341750" y="3472962"/>
            <a:chExt cx="1329993" cy="649737"/>
          </a:xfrm>
        </p:grpSpPr>
        <p:pic>
          <p:nvPicPr>
            <p:cNvPr id="287" name="Shape 287"/>
            <p:cNvPicPr preferRelativeResize="0"/>
            <p:nvPr/>
          </p:nvPicPr>
          <p:blipFill>
            <a:blip r:embed="rId7">
              <a:alphaModFix/>
            </a:blip>
            <a:stretch>
              <a:fillRect/>
            </a:stretch>
          </p:blipFill>
          <p:spPr>
            <a:xfrm>
              <a:off x="341750" y="3536500"/>
              <a:ext cx="467225" cy="459124"/>
            </a:xfrm>
            <a:prstGeom prst="rect">
              <a:avLst/>
            </a:prstGeom>
            <a:noFill/>
            <a:ln>
              <a:noFill/>
            </a:ln>
          </p:spPr>
        </p:pic>
        <p:sp>
          <p:nvSpPr>
            <p:cNvPr id="288" name="Shape 288"/>
            <p:cNvSpPr/>
            <p:nvPr/>
          </p:nvSpPr>
          <p:spPr>
            <a:xfrm>
              <a:off x="869475" y="3472962"/>
              <a:ext cx="146400" cy="586200"/>
            </a:xfrm>
            <a:prstGeom prst="parallelogram">
              <a:avLst>
                <a:gd name="adj" fmla="val 66735"/>
              </a:avLst>
            </a:prstGeom>
            <a:solidFill>
              <a:srgbClr val="FF9900"/>
            </a:solidFill>
            <a:ln>
              <a:noFill/>
            </a:ln>
          </p:spPr>
          <p:txBody>
            <a:bodyPr lIns="91425" tIns="91425" rIns="91425" bIns="91425" anchor="ctr" anchorCtr="0">
              <a:noAutofit/>
            </a:bodyPr>
            <a:lstStyle/>
            <a:p>
              <a:pPr lvl="0">
                <a:spcBef>
                  <a:spcPts val="0"/>
                </a:spcBef>
                <a:buNone/>
              </a:pPr>
              <a:endParaRPr/>
            </a:p>
          </p:txBody>
        </p:sp>
        <p:pic>
          <p:nvPicPr>
            <p:cNvPr id="289" name="Shape 289"/>
            <p:cNvPicPr preferRelativeResize="0"/>
            <p:nvPr/>
          </p:nvPicPr>
          <p:blipFill>
            <a:blip r:embed="rId8">
              <a:alphaModFix/>
            </a:blip>
            <a:stretch>
              <a:fillRect/>
            </a:stretch>
          </p:blipFill>
          <p:spPr>
            <a:xfrm>
              <a:off x="1076381" y="3536499"/>
              <a:ext cx="595362" cy="586200"/>
            </a:xfrm>
            <a:prstGeom prst="rect">
              <a:avLst/>
            </a:prstGeom>
            <a:noFill/>
            <a:ln>
              <a:noFill/>
            </a:ln>
          </p:spPr>
        </p:pic>
      </p:grpSp>
      <p:sp>
        <p:nvSpPr>
          <p:cNvPr id="290" name="Shape 290"/>
          <p:cNvSpPr/>
          <p:nvPr/>
        </p:nvSpPr>
        <p:spPr>
          <a:xfrm>
            <a:off x="2326737" y="3941150"/>
            <a:ext cx="6485400" cy="568200"/>
          </a:xfrm>
          <a:prstGeom prst="rect">
            <a:avLst/>
          </a:prstGeom>
          <a:solidFill>
            <a:srgbClr val="FCE5CD"/>
          </a:solidFill>
          <a:ln>
            <a:noFill/>
          </a:ln>
        </p:spPr>
        <p:txBody>
          <a:bodyPr lIns="91425" tIns="91425" rIns="91425" bIns="91425" anchor="ctr" anchorCtr="0">
            <a:noAutofit/>
          </a:bodyPr>
          <a:lstStyle/>
          <a:p>
            <a:pPr lvl="0" rtl="0">
              <a:spcBef>
                <a:spcPts val="0"/>
              </a:spcBef>
              <a:buNone/>
            </a:pPr>
            <a:r>
              <a:rPr lang="en" sz="1600" b="1">
                <a:solidFill>
                  <a:srgbClr val="435464"/>
                </a:solidFill>
                <a:latin typeface="Gill Sans"/>
                <a:ea typeface="Gill Sans"/>
                <a:cs typeface="Gill Sans"/>
                <a:sym typeface="Gill Sans"/>
              </a:rPr>
              <a:t>&gt;</a:t>
            </a:r>
            <a:r>
              <a:rPr lang="en" sz="1600">
                <a:solidFill>
                  <a:srgbClr val="435464"/>
                </a:solidFill>
                <a:latin typeface="Gill Sans"/>
                <a:ea typeface="Gill Sans"/>
                <a:cs typeface="Gill Sans"/>
                <a:sym typeface="Gill Sans"/>
              </a:rPr>
              <a:t> Operating System centric; application automation becomes complex</a:t>
            </a:r>
          </a:p>
        </p:txBody>
      </p:sp>
      <p:sp>
        <p:nvSpPr>
          <p:cNvPr id="291" name="Shape 291"/>
          <p:cNvSpPr/>
          <p:nvPr/>
        </p:nvSpPr>
        <p:spPr>
          <a:xfrm>
            <a:off x="2326737" y="3214750"/>
            <a:ext cx="6485400" cy="568200"/>
          </a:xfrm>
          <a:prstGeom prst="rect">
            <a:avLst/>
          </a:prstGeom>
          <a:solidFill>
            <a:srgbClr val="D9EAD3"/>
          </a:solidFill>
          <a:ln>
            <a:noFill/>
          </a:ln>
        </p:spPr>
        <p:txBody>
          <a:bodyPr lIns="91425" tIns="91425" rIns="91425" bIns="91425" anchor="ctr" anchorCtr="0">
            <a:noAutofit/>
          </a:bodyPr>
          <a:lstStyle/>
          <a:p>
            <a:pPr lvl="0" rtl="0">
              <a:spcBef>
                <a:spcPts val="0"/>
              </a:spcBef>
              <a:buNone/>
            </a:pPr>
            <a:r>
              <a:rPr lang="en" sz="1600" b="1">
                <a:solidFill>
                  <a:srgbClr val="435464"/>
                </a:solidFill>
                <a:latin typeface="Gill Sans"/>
                <a:ea typeface="Gill Sans"/>
                <a:cs typeface="Gill Sans"/>
                <a:sym typeface="Gill Sans"/>
              </a:rPr>
              <a:t>&gt;</a:t>
            </a:r>
            <a:r>
              <a:rPr lang="en" sz="1600">
                <a:solidFill>
                  <a:srgbClr val="435464"/>
                </a:solidFill>
                <a:latin typeface="Gill Sans"/>
                <a:ea typeface="Gill Sans"/>
                <a:cs typeface="Gill Sans"/>
                <a:sym typeface="Gill Sans"/>
              </a:rPr>
              <a:t> Focused on integrated SDKs; “Cloud Native” rewrites</a:t>
            </a:r>
          </a:p>
        </p:txBody>
      </p:sp>
      <p:sp>
        <p:nvSpPr>
          <p:cNvPr id="292" name="Shape 292"/>
          <p:cNvSpPr/>
          <p:nvPr/>
        </p:nvSpPr>
        <p:spPr>
          <a:xfrm>
            <a:off x="2326737" y="2488350"/>
            <a:ext cx="6485400" cy="568200"/>
          </a:xfrm>
          <a:prstGeom prst="rect">
            <a:avLst/>
          </a:prstGeom>
          <a:solidFill>
            <a:srgbClr val="D0E0E3"/>
          </a:solidFill>
          <a:ln>
            <a:noFill/>
          </a:ln>
        </p:spPr>
        <p:txBody>
          <a:bodyPr lIns="91425" tIns="91425" rIns="91425" bIns="91425" anchor="ctr" anchorCtr="0">
            <a:noAutofit/>
          </a:bodyPr>
          <a:lstStyle/>
          <a:p>
            <a:pPr lvl="0" rtl="0">
              <a:spcBef>
                <a:spcPts val="0"/>
              </a:spcBef>
              <a:buNone/>
            </a:pPr>
            <a:r>
              <a:rPr lang="en" sz="1600" b="1">
                <a:solidFill>
                  <a:srgbClr val="435464"/>
                </a:solidFill>
                <a:latin typeface="Gill Sans"/>
                <a:ea typeface="Gill Sans"/>
                <a:cs typeface="Gill Sans"/>
                <a:sym typeface="Gill Sans"/>
              </a:rPr>
              <a:t>&gt;</a:t>
            </a:r>
            <a:r>
              <a:rPr lang="en" sz="1600">
                <a:solidFill>
                  <a:srgbClr val="435464"/>
                </a:solidFill>
                <a:latin typeface="Gill Sans"/>
                <a:ea typeface="Gill Sans"/>
                <a:cs typeface="Gill Sans"/>
                <a:sym typeface="Gill Sans"/>
              </a:rPr>
              <a:t> Building tools around applications; pushing in the old direction</a:t>
            </a:r>
          </a:p>
        </p:txBody>
      </p:sp>
      <p:sp>
        <p:nvSpPr>
          <p:cNvPr id="293" name="Shape 293"/>
          <p:cNvSpPr/>
          <p:nvPr/>
        </p:nvSpPr>
        <p:spPr>
          <a:xfrm>
            <a:off x="2326737" y="1761950"/>
            <a:ext cx="6485400" cy="568200"/>
          </a:xfrm>
          <a:prstGeom prst="rect">
            <a:avLst/>
          </a:prstGeom>
          <a:solidFill>
            <a:srgbClr val="C9DAF8"/>
          </a:solidFill>
          <a:ln>
            <a:noFill/>
          </a:ln>
        </p:spPr>
        <p:txBody>
          <a:bodyPr lIns="91425" tIns="91425" rIns="91425" bIns="91425" anchor="ctr" anchorCtr="0">
            <a:noAutofit/>
          </a:bodyPr>
          <a:lstStyle/>
          <a:p>
            <a:pPr lvl="0" rtl="0">
              <a:spcBef>
                <a:spcPts val="0"/>
              </a:spcBef>
              <a:buNone/>
            </a:pPr>
            <a:r>
              <a:rPr lang="en" sz="1600" b="1">
                <a:solidFill>
                  <a:srgbClr val="435464"/>
                </a:solidFill>
                <a:latin typeface="Gill Sans"/>
                <a:ea typeface="Gill Sans"/>
                <a:cs typeface="Gill Sans"/>
                <a:sym typeface="Gill Sans"/>
              </a:rPr>
              <a:t>&gt;</a:t>
            </a:r>
            <a:r>
              <a:rPr lang="en" sz="1600">
                <a:solidFill>
                  <a:srgbClr val="435464"/>
                </a:solidFill>
                <a:latin typeface="Gill Sans"/>
                <a:ea typeface="Gill Sans"/>
                <a:cs typeface="Gill Sans"/>
                <a:sym typeface="Gill Sans"/>
              </a:rPr>
              <a:t> Focuses on the grid as the unit of automation; apps must be specialized</a:t>
            </a:r>
          </a:p>
        </p:txBody>
      </p:sp>
      <p:sp>
        <p:nvSpPr>
          <p:cNvPr id="294" name="Shape 294"/>
          <p:cNvSpPr/>
          <p:nvPr/>
        </p:nvSpPr>
        <p:spPr>
          <a:xfrm>
            <a:off x="2326737" y="1035550"/>
            <a:ext cx="6485400" cy="568200"/>
          </a:xfrm>
          <a:prstGeom prst="rect">
            <a:avLst/>
          </a:prstGeom>
          <a:solidFill>
            <a:srgbClr val="CFE2F3"/>
          </a:solidFill>
          <a:ln>
            <a:noFill/>
          </a:ln>
        </p:spPr>
        <p:txBody>
          <a:bodyPr lIns="91425" tIns="91425" rIns="91425" bIns="91425" anchor="ctr" anchorCtr="0">
            <a:noAutofit/>
          </a:bodyPr>
          <a:lstStyle/>
          <a:p>
            <a:pPr lvl="0" rtl="0">
              <a:spcBef>
                <a:spcPts val="0"/>
              </a:spcBef>
              <a:buNone/>
            </a:pPr>
            <a:r>
              <a:rPr lang="en" sz="1600" b="1">
                <a:solidFill>
                  <a:srgbClr val="435464"/>
                </a:solidFill>
                <a:latin typeface="Gill Sans"/>
                <a:ea typeface="Gill Sans"/>
                <a:cs typeface="Gill Sans"/>
                <a:sym typeface="Gill Sans"/>
              </a:rPr>
              <a:t>&gt;</a:t>
            </a:r>
            <a:r>
              <a:rPr lang="en" sz="1600">
                <a:solidFill>
                  <a:srgbClr val="435464"/>
                </a:solidFill>
                <a:latin typeface="Gill Sans"/>
                <a:ea typeface="Gill Sans"/>
                <a:cs typeface="Gill Sans"/>
                <a:sym typeface="Gill Sans"/>
              </a:rPr>
              <a:t> Focuses on the container as the unit of automation; apps are opaque.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3" name="Shape 303"/>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de-DE" dirty="0" smtClean="0"/>
              <a:t>Habitat</a:t>
            </a:r>
            <a:endParaRPr lang="en" dirty="0"/>
          </a:p>
        </p:txBody>
      </p:sp>
      <p:sp>
        <p:nvSpPr>
          <p:cNvPr id="305" name="Shape 305"/>
          <p:cNvSpPr txBox="1"/>
          <p:nvPr/>
        </p:nvSpPr>
        <p:spPr>
          <a:xfrm>
            <a:off x="593011" y="952737"/>
            <a:ext cx="7969097" cy="3353255"/>
          </a:xfrm>
          <a:prstGeom prst="rect">
            <a:avLst/>
          </a:prstGeom>
          <a:noFill/>
          <a:ln>
            <a:noFill/>
          </a:ln>
        </p:spPr>
        <p:txBody>
          <a:bodyPr lIns="91425" tIns="91425" rIns="91425" bIns="91425" anchor="t" anchorCtr="0">
            <a:noAutofit/>
          </a:bodyPr>
          <a:lstStyle/>
          <a:p>
            <a:r>
              <a:rPr lang="en-US" kern="1200" dirty="0">
                <a:solidFill>
                  <a:schemeClr val="dk1"/>
                </a:solidFill>
              </a:rPr>
              <a:t>Habitat is a full-featured runtime with deployment coordination and service discovery capabilities built in. Habitat is comprised </a:t>
            </a:r>
            <a:r>
              <a:rPr lang="en-US" kern="1200" dirty="0" smtClean="0">
                <a:solidFill>
                  <a:schemeClr val="dk1"/>
                </a:solidFill>
              </a:rPr>
              <a:t>of:</a:t>
            </a:r>
          </a:p>
          <a:p>
            <a:pPr marL="285750" indent="-285750">
              <a:buFont typeface="Arial" charset="0"/>
              <a:buChar char="•"/>
            </a:pPr>
            <a:endParaRPr lang="en-US" kern="1200" dirty="0">
              <a:solidFill>
                <a:schemeClr val="dk1"/>
              </a:solidFill>
            </a:endParaRPr>
          </a:p>
          <a:p>
            <a:pPr marL="285750" indent="-285750">
              <a:buFont typeface="Arial" charset="0"/>
              <a:buChar char="•"/>
            </a:pPr>
            <a:r>
              <a:rPr lang="en-US" kern="1200" dirty="0" smtClean="0">
                <a:solidFill>
                  <a:schemeClr val="dk1"/>
                </a:solidFill>
              </a:rPr>
              <a:t>A </a:t>
            </a:r>
            <a:r>
              <a:rPr lang="en-US" kern="1200" dirty="0">
                <a:solidFill>
                  <a:schemeClr val="dk1"/>
                </a:solidFill>
              </a:rPr>
              <a:t>packaging </a:t>
            </a:r>
            <a:r>
              <a:rPr lang="en-US" kern="1200" dirty="0" smtClean="0">
                <a:solidFill>
                  <a:schemeClr val="dk1"/>
                </a:solidFill>
              </a:rPr>
              <a:t>format</a:t>
            </a:r>
          </a:p>
          <a:p>
            <a:pPr marL="285750" indent="-285750">
              <a:buFont typeface="Arial" charset="0"/>
              <a:buChar char="•"/>
            </a:pPr>
            <a:r>
              <a:rPr lang="en-US" kern="1200" dirty="0" smtClean="0">
                <a:solidFill>
                  <a:schemeClr val="dk1"/>
                </a:solidFill>
              </a:rPr>
              <a:t>A supervisor</a:t>
            </a:r>
          </a:p>
          <a:p>
            <a:pPr marL="285750" indent="-285750">
              <a:buFont typeface="Arial" charset="0"/>
              <a:buChar char="•"/>
            </a:pPr>
            <a:endParaRPr lang="en-US" kern="1200" dirty="0">
              <a:solidFill>
                <a:schemeClr val="dk1"/>
              </a:solidFill>
            </a:endParaRPr>
          </a:p>
          <a:p>
            <a:pPr marL="285750" indent="-285750">
              <a:buFont typeface="Arial" charset="0"/>
              <a:buChar char="•"/>
            </a:pPr>
            <a:endParaRPr lang="en-US" kern="1200" dirty="0" smtClean="0">
              <a:solidFill>
                <a:schemeClr val="dk1"/>
              </a:solidFill>
            </a:endParaRPr>
          </a:p>
          <a:p>
            <a:r>
              <a:rPr lang="en-US" dirty="0"/>
              <a:t>The format defines Habitat packages, which are isolated, immutable, and auditable. </a:t>
            </a:r>
            <a:endParaRPr lang="en-US" dirty="0" smtClean="0"/>
          </a:p>
          <a:p>
            <a:endParaRPr lang="en-US" dirty="0"/>
          </a:p>
          <a:p>
            <a:r>
              <a:rPr lang="en-US" dirty="0" smtClean="0"/>
              <a:t>The </a:t>
            </a:r>
            <a:r>
              <a:rPr lang="en-US" dirty="0"/>
              <a:t>term </a:t>
            </a:r>
            <a:r>
              <a:rPr lang="en-US" b="1" i="1" dirty="0"/>
              <a:t>auditable</a:t>
            </a:r>
            <a:r>
              <a:rPr lang="en-US" dirty="0"/>
              <a:t> means that the package can keep track of what happened to it, who did it, where it happened, how it happened, and when. </a:t>
            </a:r>
            <a:endParaRPr lang="en-US" dirty="0" smtClean="0"/>
          </a:p>
          <a:p>
            <a:r>
              <a:rPr lang="en-US" dirty="0" smtClean="0"/>
              <a:t>By </a:t>
            </a:r>
            <a:r>
              <a:rPr lang="en-US" b="1" i="1" dirty="0"/>
              <a:t>isolated</a:t>
            </a:r>
            <a:r>
              <a:rPr lang="en-US" dirty="0"/>
              <a:t>, we mean that each package contains everything it needs to run. There are no outside dependencies. </a:t>
            </a:r>
            <a:endParaRPr lang="en-US" dirty="0" smtClean="0"/>
          </a:p>
          <a:p>
            <a:r>
              <a:rPr lang="en-US" dirty="0" smtClean="0"/>
              <a:t>By </a:t>
            </a:r>
            <a:r>
              <a:rPr lang="en-US" b="1" i="1" dirty="0"/>
              <a:t>immutable</a:t>
            </a:r>
            <a:r>
              <a:rPr lang="en-US" dirty="0"/>
              <a:t> we mean that a particular version of the package never changes. If something does change—including available versions of dependencies—you create a new Habitat package, which has its own unique identifier.</a:t>
            </a:r>
            <a:endParaRPr lang="en-US" dirty="0"/>
          </a:p>
        </p:txBody>
      </p:sp>
    </p:spTree>
    <p:extLst>
      <p:ext uri="{BB962C8B-B14F-4D97-AF65-F5344CB8AC3E}">
        <p14:creationId xmlns:p14="http://schemas.microsoft.com/office/powerpoint/2010/main" val="900713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3" name="Shape 303"/>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a:t>How we do it</a:t>
            </a:r>
          </a:p>
        </p:txBody>
      </p:sp>
      <p:pic>
        <p:nvPicPr>
          <p:cNvPr id="304" name="Shape 304"/>
          <p:cNvPicPr preferRelativeResize="0"/>
          <p:nvPr/>
        </p:nvPicPr>
        <p:blipFill>
          <a:blip r:embed="rId3">
            <a:alphaModFix/>
          </a:blip>
          <a:stretch>
            <a:fillRect/>
          </a:stretch>
        </p:blipFill>
        <p:spPr>
          <a:xfrm>
            <a:off x="553825" y="1410100"/>
            <a:ext cx="352350" cy="567675"/>
          </a:xfrm>
          <a:prstGeom prst="rect">
            <a:avLst/>
          </a:prstGeom>
          <a:noFill/>
          <a:ln>
            <a:noFill/>
          </a:ln>
        </p:spPr>
      </p:pic>
      <p:sp>
        <p:nvSpPr>
          <p:cNvPr id="305" name="Shape 305"/>
          <p:cNvSpPr txBox="1"/>
          <p:nvPr/>
        </p:nvSpPr>
        <p:spPr>
          <a:xfrm>
            <a:off x="144125" y="927800"/>
            <a:ext cx="1342200" cy="278400"/>
          </a:xfrm>
          <a:prstGeom prst="rect">
            <a:avLst/>
          </a:prstGeom>
          <a:noFill/>
          <a:ln>
            <a:noFill/>
          </a:ln>
        </p:spPr>
        <p:txBody>
          <a:bodyPr lIns="91425" tIns="91425" rIns="91425" bIns="91425" anchor="t" anchorCtr="0">
            <a:noAutofit/>
          </a:bodyPr>
          <a:lstStyle/>
          <a:p>
            <a:pPr lvl="0" rtl="0">
              <a:spcBef>
                <a:spcPts val="0"/>
              </a:spcBef>
              <a:buNone/>
            </a:pPr>
            <a:r>
              <a:rPr lang="en">
                <a:latin typeface="Gill Sans"/>
                <a:ea typeface="Gill Sans"/>
                <a:cs typeface="Gill Sans"/>
                <a:sym typeface="Gill Sans"/>
              </a:rPr>
              <a:t>Package Format</a:t>
            </a:r>
          </a:p>
        </p:txBody>
      </p:sp>
      <p:grpSp>
        <p:nvGrpSpPr>
          <p:cNvPr id="306" name="Shape 306"/>
          <p:cNvGrpSpPr/>
          <p:nvPr/>
        </p:nvGrpSpPr>
        <p:grpSpPr>
          <a:xfrm>
            <a:off x="1711675" y="1267950"/>
            <a:ext cx="725100" cy="851975"/>
            <a:chOff x="1400750" y="1267950"/>
            <a:chExt cx="725100" cy="851975"/>
          </a:xfrm>
        </p:grpSpPr>
        <p:pic>
          <p:nvPicPr>
            <p:cNvPr id="307" name="Shape 307"/>
            <p:cNvPicPr preferRelativeResize="0"/>
            <p:nvPr/>
          </p:nvPicPr>
          <p:blipFill>
            <a:blip r:embed="rId4">
              <a:alphaModFix/>
            </a:blip>
            <a:stretch>
              <a:fillRect/>
            </a:stretch>
          </p:blipFill>
          <p:spPr>
            <a:xfrm>
              <a:off x="1400750" y="1267950"/>
              <a:ext cx="725100" cy="851975"/>
            </a:xfrm>
            <a:prstGeom prst="rect">
              <a:avLst/>
            </a:prstGeom>
            <a:noFill/>
            <a:ln>
              <a:noFill/>
            </a:ln>
          </p:spPr>
        </p:pic>
        <p:sp>
          <p:nvSpPr>
            <p:cNvPr id="308" name="Shape 308"/>
            <p:cNvSpPr txBox="1"/>
            <p:nvPr/>
          </p:nvSpPr>
          <p:spPr>
            <a:xfrm>
              <a:off x="1502297" y="1554750"/>
              <a:ext cx="521999"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Plan</a:t>
              </a:r>
            </a:p>
          </p:txBody>
        </p:sp>
      </p:grpSp>
      <p:grpSp>
        <p:nvGrpSpPr>
          <p:cNvPr id="309" name="Shape 309"/>
          <p:cNvGrpSpPr/>
          <p:nvPr/>
        </p:nvGrpSpPr>
        <p:grpSpPr>
          <a:xfrm>
            <a:off x="3318462" y="1246275"/>
            <a:ext cx="885825" cy="895350"/>
            <a:chOff x="2453012" y="1246275"/>
            <a:chExt cx="885825" cy="895350"/>
          </a:xfrm>
        </p:grpSpPr>
        <p:pic>
          <p:nvPicPr>
            <p:cNvPr id="310" name="Shape 310"/>
            <p:cNvPicPr preferRelativeResize="0"/>
            <p:nvPr/>
          </p:nvPicPr>
          <p:blipFill>
            <a:blip r:embed="rId5">
              <a:alphaModFix/>
            </a:blip>
            <a:stretch>
              <a:fillRect/>
            </a:stretch>
          </p:blipFill>
          <p:spPr>
            <a:xfrm>
              <a:off x="2453012" y="1246275"/>
              <a:ext cx="885825" cy="895350"/>
            </a:xfrm>
            <a:prstGeom prst="rect">
              <a:avLst/>
            </a:prstGeom>
            <a:noFill/>
            <a:ln>
              <a:noFill/>
            </a:ln>
          </p:spPr>
        </p:pic>
        <p:sp>
          <p:nvSpPr>
            <p:cNvPr id="311" name="Shape 311"/>
            <p:cNvSpPr txBox="1"/>
            <p:nvPr/>
          </p:nvSpPr>
          <p:spPr>
            <a:xfrm>
              <a:off x="2497351" y="1554750"/>
              <a:ext cx="797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Artifact</a:t>
              </a:r>
            </a:p>
          </p:txBody>
        </p:sp>
      </p:grpSp>
      <p:grpSp>
        <p:nvGrpSpPr>
          <p:cNvPr id="312" name="Shape 312"/>
          <p:cNvGrpSpPr/>
          <p:nvPr/>
        </p:nvGrpSpPr>
        <p:grpSpPr>
          <a:xfrm>
            <a:off x="5086000" y="1306668"/>
            <a:ext cx="725100" cy="774538"/>
            <a:chOff x="3666025" y="1306680"/>
            <a:chExt cx="725100" cy="774538"/>
          </a:xfrm>
        </p:grpSpPr>
        <p:pic>
          <p:nvPicPr>
            <p:cNvPr id="313" name="Shape 313"/>
            <p:cNvPicPr preferRelativeResize="0"/>
            <p:nvPr/>
          </p:nvPicPr>
          <p:blipFill>
            <a:blip r:embed="rId6">
              <a:alphaModFix/>
            </a:blip>
            <a:stretch>
              <a:fillRect/>
            </a:stretch>
          </p:blipFill>
          <p:spPr>
            <a:xfrm>
              <a:off x="3666025" y="1306680"/>
              <a:ext cx="725099" cy="774538"/>
            </a:xfrm>
            <a:prstGeom prst="rect">
              <a:avLst/>
            </a:prstGeom>
            <a:noFill/>
            <a:ln>
              <a:noFill/>
            </a:ln>
          </p:spPr>
        </p:pic>
        <p:sp>
          <p:nvSpPr>
            <p:cNvPr id="314" name="Shape 314"/>
            <p:cNvSpPr txBox="1"/>
            <p:nvPr/>
          </p:nvSpPr>
          <p:spPr>
            <a:xfrm>
              <a:off x="3666025" y="1554750"/>
              <a:ext cx="725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Depot</a:t>
              </a:r>
            </a:p>
          </p:txBody>
        </p:sp>
      </p:grpSp>
      <p:grpSp>
        <p:nvGrpSpPr>
          <p:cNvPr id="315" name="Shape 315"/>
          <p:cNvGrpSpPr/>
          <p:nvPr/>
        </p:nvGrpSpPr>
        <p:grpSpPr>
          <a:xfrm>
            <a:off x="6723099" y="1081825"/>
            <a:ext cx="1044000" cy="1224225"/>
            <a:chOff x="5351499" y="1028275"/>
            <a:chExt cx="1044000" cy="1224225"/>
          </a:xfrm>
        </p:grpSpPr>
        <p:pic>
          <p:nvPicPr>
            <p:cNvPr id="316" name="Shape 316"/>
            <p:cNvPicPr preferRelativeResize="0"/>
            <p:nvPr/>
          </p:nvPicPr>
          <p:blipFill>
            <a:blip r:embed="rId7">
              <a:alphaModFix/>
            </a:blip>
            <a:stretch>
              <a:fillRect/>
            </a:stretch>
          </p:blipFill>
          <p:spPr>
            <a:xfrm>
              <a:off x="5351500" y="1051800"/>
              <a:ext cx="1044000" cy="1174500"/>
            </a:xfrm>
            <a:prstGeom prst="rect">
              <a:avLst/>
            </a:prstGeom>
            <a:noFill/>
            <a:ln>
              <a:noFill/>
            </a:ln>
          </p:spPr>
        </p:pic>
        <p:sp>
          <p:nvSpPr>
            <p:cNvPr id="317" name="Shape 317"/>
            <p:cNvSpPr txBox="1"/>
            <p:nvPr/>
          </p:nvSpPr>
          <p:spPr>
            <a:xfrm>
              <a:off x="5351499" y="1028275"/>
              <a:ext cx="10440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Bare Metal</a:t>
              </a:r>
            </a:p>
          </p:txBody>
        </p:sp>
        <p:sp>
          <p:nvSpPr>
            <p:cNvPr id="318" name="Shape 318"/>
            <p:cNvSpPr txBox="1"/>
            <p:nvPr/>
          </p:nvSpPr>
          <p:spPr>
            <a:xfrm>
              <a:off x="5351499" y="1343550"/>
              <a:ext cx="10440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Containers</a:t>
              </a:r>
            </a:p>
          </p:txBody>
        </p:sp>
        <p:sp>
          <p:nvSpPr>
            <p:cNvPr id="319" name="Shape 319"/>
            <p:cNvSpPr txBox="1"/>
            <p:nvPr/>
          </p:nvSpPr>
          <p:spPr>
            <a:xfrm>
              <a:off x="5351499" y="1658825"/>
              <a:ext cx="10440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AMI</a:t>
              </a:r>
            </a:p>
          </p:txBody>
        </p:sp>
        <p:sp>
          <p:nvSpPr>
            <p:cNvPr id="320" name="Shape 320"/>
            <p:cNvSpPr txBox="1"/>
            <p:nvPr/>
          </p:nvSpPr>
          <p:spPr>
            <a:xfrm>
              <a:off x="5351499" y="1974100"/>
              <a:ext cx="10440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VM</a:t>
              </a:r>
            </a:p>
          </p:txBody>
        </p:sp>
      </p:grpSp>
      <p:cxnSp>
        <p:nvCxnSpPr>
          <p:cNvPr id="328" name="Shape 328"/>
          <p:cNvCxnSpPr/>
          <p:nvPr/>
        </p:nvCxnSpPr>
        <p:spPr>
          <a:xfrm>
            <a:off x="925817" y="1694250"/>
            <a:ext cx="690000" cy="0"/>
          </a:xfrm>
          <a:prstGeom prst="straightConnector1">
            <a:avLst/>
          </a:prstGeom>
          <a:noFill/>
          <a:ln w="9525" cap="flat" cmpd="sng">
            <a:solidFill>
              <a:schemeClr val="dk2"/>
            </a:solidFill>
            <a:prstDash val="solid"/>
            <a:round/>
            <a:headEnd type="oval" w="lg" len="lg"/>
            <a:tailEnd type="triangle" w="lg" len="lg"/>
          </a:ln>
        </p:spPr>
      </p:cxnSp>
      <p:cxnSp>
        <p:nvCxnSpPr>
          <p:cNvPr id="329" name="Shape 329"/>
          <p:cNvCxnSpPr/>
          <p:nvPr/>
        </p:nvCxnSpPr>
        <p:spPr>
          <a:xfrm>
            <a:off x="2532617" y="1694250"/>
            <a:ext cx="690000" cy="0"/>
          </a:xfrm>
          <a:prstGeom prst="straightConnector1">
            <a:avLst/>
          </a:prstGeom>
          <a:noFill/>
          <a:ln w="9525" cap="flat" cmpd="sng">
            <a:solidFill>
              <a:schemeClr val="dk2"/>
            </a:solidFill>
            <a:prstDash val="solid"/>
            <a:round/>
            <a:headEnd type="oval" w="lg" len="lg"/>
            <a:tailEnd type="triangle" w="lg" len="lg"/>
          </a:ln>
        </p:spPr>
      </p:cxnSp>
      <p:cxnSp>
        <p:nvCxnSpPr>
          <p:cNvPr id="330" name="Shape 330"/>
          <p:cNvCxnSpPr/>
          <p:nvPr/>
        </p:nvCxnSpPr>
        <p:spPr>
          <a:xfrm>
            <a:off x="4300142" y="1694250"/>
            <a:ext cx="690000" cy="0"/>
          </a:xfrm>
          <a:prstGeom prst="straightConnector1">
            <a:avLst/>
          </a:prstGeom>
          <a:noFill/>
          <a:ln w="9525" cap="flat" cmpd="sng">
            <a:solidFill>
              <a:schemeClr val="dk2"/>
            </a:solidFill>
            <a:prstDash val="solid"/>
            <a:round/>
            <a:headEnd type="oval" w="lg" len="lg"/>
            <a:tailEnd type="triangle" w="lg" len="lg"/>
          </a:ln>
        </p:spPr>
      </p:cxnSp>
      <p:grpSp>
        <p:nvGrpSpPr>
          <p:cNvPr id="331" name="Shape 331"/>
          <p:cNvGrpSpPr/>
          <p:nvPr/>
        </p:nvGrpSpPr>
        <p:grpSpPr>
          <a:xfrm>
            <a:off x="6010662" y="1222187"/>
            <a:ext cx="512875" cy="943500"/>
            <a:chOff x="6010662" y="1216350"/>
            <a:chExt cx="512875" cy="943500"/>
          </a:xfrm>
        </p:grpSpPr>
        <p:cxnSp>
          <p:nvCxnSpPr>
            <p:cNvPr id="332" name="Shape 332"/>
            <p:cNvCxnSpPr/>
            <p:nvPr/>
          </p:nvCxnSpPr>
          <p:spPr>
            <a:xfrm>
              <a:off x="6240412" y="1216350"/>
              <a:ext cx="2100" cy="943500"/>
            </a:xfrm>
            <a:prstGeom prst="straightConnector1">
              <a:avLst/>
            </a:prstGeom>
            <a:noFill/>
            <a:ln w="9525" cap="flat" cmpd="sng">
              <a:solidFill>
                <a:schemeClr val="dk2"/>
              </a:solidFill>
              <a:prstDash val="solid"/>
              <a:round/>
              <a:headEnd type="none" w="lg" len="lg"/>
              <a:tailEnd type="none" w="lg" len="lg"/>
            </a:ln>
          </p:spPr>
        </p:cxnSp>
        <p:grpSp>
          <p:nvGrpSpPr>
            <p:cNvPr id="333" name="Shape 333"/>
            <p:cNvGrpSpPr/>
            <p:nvPr/>
          </p:nvGrpSpPr>
          <p:grpSpPr>
            <a:xfrm>
              <a:off x="6010662" y="1218775"/>
              <a:ext cx="512875" cy="938650"/>
              <a:chOff x="6010662" y="1218775"/>
              <a:chExt cx="512875" cy="938650"/>
            </a:xfrm>
          </p:grpSpPr>
          <p:cxnSp>
            <p:nvCxnSpPr>
              <p:cNvPr id="334" name="Shape 334"/>
              <p:cNvCxnSpPr/>
              <p:nvPr/>
            </p:nvCxnSpPr>
            <p:spPr>
              <a:xfrm>
                <a:off x="6010662" y="1690700"/>
                <a:ext cx="240900" cy="2700"/>
              </a:xfrm>
              <a:prstGeom prst="straightConnector1">
                <a:avLst/>
              </a:prstGeom>
              <a:noFill/>
              <a:ln w="9525" cap="flat" cmpd="sng">
                <a:solidFill>
                  <a:schemeClr val="dk2"/>
                </a:solidFill>
                <a:prstDash val="solid"/>
                <a:round/>
                <a:headEnd type="oval" w="lg" len="lg"/>
                <a:tailEnd type="none" w="lg" len="lg"/>
              </a:ln>
            </p:spPr>
          </p:cxnSp>
          <p:cxnSp>
            <p:nvCxnSpPr>
              <p:cNvPr id="335" name="Shape 335"/>
              <p:cNvCxnSpPr/>
              <p:nvPr/>
            </p:nvCxnSpPr>
            <p:spPr>
              <a:xfrm>
                <a:off x="6244537" y="1218775"/>
                <a:ext cx="279000" cy="0"/>
              </a:xfrm>
              <a:prstGeom prst="straightConnector1">
                <a:avLst/>
              </a:prstGeom>
              <a:noFill/>
              <a:ln w="9525" cap="flat" cmpd="sng">
                <a:solidFill>
                  <a:schemeClr val="dk2"/>
                </a:solidFill>
                <a:prstDash val="solid"/>
                <a:round/>
                <a:headEnd type="none" w="lg" len="lg"/>
                <a:tailEnd type="triangle" w="lg" len="lg"/>
              </a:ln>
            </p:spPr>
          </p:cxnSp>
          <p:cxnSp>
            <p:nvCxnSpPr>
              <p:cNvPr id="336" name="Shape 336"/>
              <p:cNvCxnSpPr/>
              <p:nvPr/>
            </p:nvCxnSpPr>
            <p:spPr>
              <a:xfrm>
                <a:off x="6240412" y="2157425"/>
                <a:ext cx="279000" cy="0"/>
              </a:xfrm>
              <a:prstGeom prst="straightConnector1">
                <a:avLst/>
              </a:prstGeom>
              <a:noFill/>
              <a:ln w="9525" cap="flat" cmpd="sng">
                <a:solidFill>
                  <a:schemeClr val="dk2"/>
                </a:solidFill>
                <a:prstDash val="solid"/>
                <a:round/>
                <a:headEnd type="none" w="lg" len="lg"/>
                <a:tailEnd type="triangle" w="lg" len="lg"/>
              </a:ln>
            </p:spPr>
          </p:cxnSp>
          <p:cxnSp>
            <p:nvCxnSpPr>
              <p:cNvPr id="337" name="Shape 337"/>
              <p:cNvCxnSpPr/>
              <p:nvPr/>
            </p:nvCxnSpPr>
            <p:spPr>
              <a:xfrm>
                <a:off x="6244537" y="1531658"/>
                <a:ext cx="279000" cy="0"/>
              </a:xfrm>
              <a:prstGeom prst="straightConnector1">
                <a:avLst/>
              </a:prstGeom>
              <a:noFill/>
              <a:ln w="9525" cap="flat" cmpd="sng">
                <a:solidFill>
                  <a:schemeClr val="dk2"/>
                </a:solidFill>
                <a:prstDash val="solid"/>
                <a:round/>
                <a:headEnd type="none" w="lg" len="lg"/>
                <a:tailEnd type="triangle" w="lg" len="lg"/>
              </a:ln>
            </p:spPr>
          </p:cxnSp>
          <p:cxnSp>
            <p:nvCxnSpPr>
              <p:cNvPr id="338" name="Shape 338"/>
              <p:cNvCxnSpPr/>
              <p:nvPr/>
            </p:nvCxnSpPr>
            <p:spPr>
              <a:xfrm>
                <a:off x="6244537" y="1844541"/>
                <a:ext cx="279000" cy="0"/>
              </a:xfrm>
              <a:prstGeom prst="straightConnector1">
                <a:avLst/>
              </a:prstGeom>
              <a:noFill/>
              <a:ln w="9525" cap="flat" cmpd="sng">
                <a:solidFill>
                  <a:schemeClr val="dk2"/>
                </a:solidFill>
                <a:prstDash val="solid"/>
                <a:round/>
                <a:headEnd type="none" w="lg" len="lg"/>
                <a:tailEnd type="triangle" w="lg" len="lg"/>
              </a:ln>
            </p:spPr>
          </p:cxnSp>
        </p:grpSp>
      </p:grpSp>
      <p:sp>
        <p:nvSpPr>
          <p:cNvPr id="73" name="Shape 305"/>
          <p:cNvSpPr txBox="1"/>
          <p:nvPr/>
        </p:nvSpPr>
        <p:spPr>
          <a:xfrm>
            <a:off x="144125" y="2823899"/>
            <a:ext cx="4060162" cy="1706536"/>
          </a:xfrm>
          <a:prstGeom prst="rect">
            <a:avLst/>
          </a:prstGeom>
          <a:noFill/>
          <a:ln>
            <a:noFill/>
          </a:ln>
        </p:spPr>
        <p:txBody>
          <a:bodyPr lIns="91425" tIns="91425" rIns="91425" bIns="91425" anchor="t" anchorCtr="0">
            <a:noAutofit/>
          </a:bodyPr>
          <a:lstStyle/>
          <a:p>
            <a:r>
              <a:rPr lang="en-US" dirty="0"/>
              <a:t>To build a package, Habitat uses a build description, called a </a:t>
            </a:r>
            <a:r>
              <a:rPr lang="en-US" i="1" dirty="0"/>
              <a:t>plan</a:t>
            </a:r>
            <a:r>
              <a:rPr lang="en-US" dirty="0"/>
              <a:t>, which describes the application, its dependencies, and configuration options. </a:t>
            </a:r>
            <a:endParaRPr lang="en-US" dirty="0" smtClean="0"/>
          </a:p>
          <a:p>
            <a:endParaRPr lang="en-US" dirty="0"/>
          </a:p>
          <a:p>
            <a:r>
              <a:rPr lang="en-US" dirty="0" smtClean="0"/>
              <a:t>The </a:t>
            </a:r>
            <a:r>
              <a:rPr lang="en-US" dirty="0"/>
              <a:t>Habitat build service takes all these components and wraps them into a single, encrypted or signed artifact, which can be configured dynamically when the service starts.</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7326" y="2671873"/>
            <a:ext cx="3965171" cy="2192014"/>
          </a:xfrm>
          <a:prstGeom prst="rect">
            <a:avLst/>
          </a:prstGeom>
        </p:spPr>
      </p:pic>
    </p:spTree>
    <p:extLst>
      <p:ext uri="{BB962C8B-B14F-4D97-AF65-F5344CB8AC3E}">
        <p14:creationId xmlns:p14="http://schemas.microsoft.com/office/powerpoint/2010/main" val="36374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p:nvPr/>
        </p:nvSpPr>
        <p:spPr>
          <a:xfrm>
            <a:off x="6229675" y="2264284"/>
            <a:ext cx="2210100" cy="461100"/>
          </a:xfrm>
          <a:prstGeom prst="rect">
            <a:avLst/>
          </a:prstGeom>
          <a:solidFill>
            <a:srgbClr val="CFE2F3"/>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6229675" y="1662209"/>
            <a:ext cx="2210100" cy="498900"/>
          </a:xfrm>
          <a:prstGeom prst="rect">
            <a:avLst/>
          </a:prstGeom>
          <a:solidFill>
            <a:srgbClr val="CFE2F3"/>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6229675" y="845034"/>
            <a:ext cx="2210100" cy="714000"/>
          </a:xfrm>
          <a:prstGeom prst="rect">
            <a:avLst/>
          </a:prstGeom>
          <a:solidFill>
            <a:srgbClr val="CFE2F3"/>
          </a:solidFill>
          <a:ln>
            <a:noFill/>
          </a:ln>
        </p:spPr>
        <p:txBody>
          <a:bodyPr lIns="91425" tIns="91425" rIns="91425" bIns="91425" anchor="ctr" anchorCtr="0">
            <a:noAutofit/>
          </a:bodyPr>
          <a:lstStyle/>
          <a:p>
            <a:pPr lvl="0">
              <a:spcBef>
                <a:spcPts val="0"/>
              </a:spcBef>
              <a:buNone/>
            </a:pPr>
            <a:endParaRPr/>
          </a:p>
        </p:txBody>
      </p:sp>
      <p:sp>
        <p:nvSpPr>
          <p:cNvPr id="303" name="Shape 303"/>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a:t>How we do it</a:t>
            </a:r>
          </a:p>
        </p:txBody>
      </p:sp>
      <p:grpSp>
        <p:nvGrpSpPr>
          <p:cNvPr id="321" name="Shape 321"/>
          <p:cNvGrpSpPr/>
          <p:nvPr/>
        </p:nvGrpSpPr>
        <p:grpSpPr>
          <a:xfrm>
            <a:off x="367449" y="1378589"/>
            <a:ext cx="725100" cy="774538"/>
            <a:chOff x="3666025" y="1306680"/>
            <a:chExt cx="725100" cy="774538"/>
          </a:xfrm>
        </p:grpSpPr>
        <p:pic>
          <p:nvPicPr>
            <p:cNvPr id="322" name="Shape 322"/>
            <p:cNvPicPr preferRelativeResize="0"/>
            <p:nvPr/>
          </p:nvPicPr>
          <p:blipFill>
            <a:blip r:embed="rId3">
              <a:alphaModFix/>
            </a:blip>
            <a:stretch>
              <a:fillRect/>
            </a:stretch>
          </p:blipFill>
          <p:spPr>
            <a:xfrm>
              <a:off x="3666025" y="1306680"/>
              <a:ext cx="725099" cy="774538"/>
            </a:xfrm>
            <a:prstGeom prst="rect">
              <a:avLst/>
            </a:prstGeom>
            <a:noFill/>
            <a:ln>
              <a:noFill/>
            </a:ln>
          </p:spPr>
        </p:pic>
        <p:sp>
          <p:nvSpPr>
            <p:cNvPr id="323" name="Shape 323"/>
            <p:cNvSpPr txBox="1"/>
            <p:nvPr/>
          </p:nvSpPr>
          <p:spPr>
            <a:xfrm>
              <a:off x="3666025" y="1554750"/>
              <a:ext cx="725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Depot</a:t>
              </a:r>
            </a:p>
          </p:txBody>
        </p:sp>
      </p:grpSp>
      <p:grpSp>
        <p:nvGrpSpPr>
          <p:cNvPr id="324" name="Shape 324"/>
          <p:cNvGrpSpPr/>
          <p:nvPr/>
        </p:nvGrpSpPr>
        <p:grpSpPr>
          <a:xfrm>
            <a:off x="2083687" y="1318184"/>
            <a:ext cx="885825" cy="895350"/>
            <a:chOff x="2453012" y="1246275"/>
            <a:chExt cx="885825" cy="895350"/>
          </a:xfrm>
        </p:grpSpPr>
        <p:pic>
          <p:nvPicPr>
            <p:cNvPr id="325" name="Shape 325"/>
            <p:cNvPicPr preferRelativeResize="0"/>
            <p:nvPr/>
          </p:nvPicPr>
          <p:blipFill>
            <a:blip r:embed="rId4">
              <a:alphaModFix/>
            </a:blip>
            <a:stretch>
              <a:fillRect/>
            </a:stretch>
          </p:blipFill>
          <p:spPr>
            <a:xfrm>
              <a:off x="2453012" y="1246275"/>
              <a:ext cx="885825" cy="895350"/>
            </a:xfrm>
            <a:prstGeom prst="rect">
              <a:avLst/>
            </a:prstGeom>
            <a:noFill/>
            <a:ln>
              <a:noFill/>
            </a:ln>
          </p:spPr>
        </p:pic>
        <p:sp>
          <p:nvSpPr>
            <p:cNvPr id="326" name="Shape 326"/>
            <p:cNvSpPr txBox="1"/>
            <p:nvPr/>
          </p:nvSpPr>
          <p:spPr>
            <a:xfrm>
              <a:off x="2497351" y="1554750"/>
              <a:ext cx="797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Artifact</a:t>
              </a:r>
            </a:p>
          </p:txBody>
        </p:sp>
      </p:grpSp>
      <p:sp>
        <p:nvSpPr>
          <p:cNvPr id="327" name="Shape 327"/>
          <p:cNvSpPr txBox="1"/>
          <p:nvPr/>
        </p:nvSpPr>
        <p:spPr>
          <a:xfrm>
            <a:off x="144125" y="927634"/>
            <a:ext cx="1342200" cy="278400"/>
          </a:xfrm>
          <a:prstGeom prst="rect">
            <a:avLst/>
          </a:prstGeom>
          <a:noFill/>
          <a:ln>
            <a:noFill/>
          </a:ln>
        </p:spPr>
        <p:txBody>
          <a:bodyPr lIns="91425" tIns="91425" rIns="91425" bIns="91425" anchor="t" anchorCtr="0">
            <a:noAutofit/>
          </a:bodyPr>
          <a:lstStyle/>
          <a:p>
            <a:pPr lvl="0" rtl="0">
              <a:spcBef>
                <a:spcPts val="0"/>
              </a:spcBef>
              <a:buNone/>
            </a:pPr>
            <a:r>
              <a:rPr lang="en">
                <a:latin typeface="Gill Sans"/>
                <a:ea typeface="Gill Sans"/>
                <a:cs typeface="Gill Sans"/>
                <a:sym typeface="Gill Sans"/>
              </a:rPr>
              <a:t>Supervisor</a:t>
            </a:r>
          </a:p>
        </p:txBody>
      </p:sp>
      <p:grpSp>
        <p:nvGrpSpPr>
          <p:cNvPr id="339" name="Shape 339"/>
          <p:cNvGrpSpPr/>
          <p:nvPr/>
        </p:nvGrpSpPr>
        <p:grpSpPr>
          <a:xfrm>
            <a:off x="3935800" y="865409"/>
            <a:ext cx="1800900" cy="1800900"/>
            <a:chOff x="3627375" y="2802275"/>
            <a:chExt cx="1800900" cy="1800900"/>
          </a:xfrm>
        </p:grpSpPr>
        <p:pic>
          <p:nvPicPr>
            <p:cNvPr id="340" name="Shape 340"/>
            <p:cNvPicPr preferRelativeResize="0"/>
            <p:nvPr/>
          </p:nvPicPr>
          <p:blipFill>
            <a:blip r:embed="rId5">
              <a:alphaModFix/>
            </a:blip>
            <a:stretch>
              <a:fillRect/>
            </a:stretch>
          </p:blipFill>
          <p:spPr>
            <a:xfrm>
              <a:off x="3627375" y="2802275"/>
              <a:ext cx="1800900" cy="1800900"/>
            </a:xfrm>
            <a:prstGeom prst="rect">
              <a:avLst/>
            </a:prstGeom>
            <a:noFill/>
            <a:ln>
              <a:noFill/>
            </a:ln>
          </p:spPr>
        </p:pic>
        <p:sp>
          <p:nvSpPr>
            <p:cNvPr id="341" name="Shape 341"/>
            <p:cNvSpPr txBox="1"/>
            <p:nvPr/>
          </p:nvSpPr>
          <p:spPr>
            <a:xfrm>
              <a:off x="373985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42" name="Shape 342"/>
            <p:cNvSpPr txBox="1"/>
            <p:nvPr/>
          </p:nvSpPr>
          <p:spPr>
            <a:xfrm>
              <a:off x="460460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43" name="Shape 343"/>
            <p:cNvSpPr txBox="1"/>
            <p:nvPr/>
          </p:nvSpPr>
          <p:spPr>
            <a:xfrm>
              <a:off x="373985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44" name="Shape 344"/>
            <p:cNvSpPr txBox="1"/>
            <p:nvPr/>
          </p:nvSpPr>
          <p:spPr>
            <a:xfrm>
              <a:off x="460460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grpSp>
      <p:cxnSp>
        <p:nvCxnSpPr>
          <p:cNvPr id="345" name="Shape 345"/>
          <p:cNvCxnSpPr/>
          <p:nvPr/>
        </p:nvCxnSpPr>
        <p:spPr>
          <a:xfrm>
            <a:off x="1243117" y="1765859"/>
            <a:ext cx="690000" cy="0"/>
          </a:xfrm>
          <a:prstGeom prst="straightConnector1">
            <a:avLst/>
          </a:prstGeom>
          <a:noFill/>
          <a:ln w="9525" cap="flat" cmpd="sng">
            <a:solidFill>
              <a:schemeClr val="dk2"/>
            </a:solidFill>
            <a:prstDash val="solid"/>
            <a:round/>
            <a:headEnd type="oval" w="lg" len="lg"/>
            <a:tailEnd type="triangle" w="lg" len="lg"/>
          </a:ln>
        </p:spPr>
      </p:cxnSp>
      <p:cxnSp>
        <p:nvCxnSpPr>
          <p:cNvPr id="346" name="Shape 346"/>
          <p:cNvCxnSpPr/>
          <p:nvPr/>
        </p:nvCxnSpPr>
        <p:spPr>
          <a:xfrm>
            <a:off x="3107654" y="1765859"/>
            <a:ext cx="689999" cy="0"/>
          </a:xfrm>
          <a:prstGeom prst="straightConnector1">
            <a:avLst/>
          </a:prstGeom>
          <a:noFill/>
          <a:ln w="9525" cap="flat" cmpd="sng">
            <a:solidFill>
              <a:schemeClr val="dk2"/>
            </a:solidFill>
            <a:prstDash val="solid"/>
            <a:round/>
            <a:headEnd type="oval" w="lg" len="lg"/>
            <a:tailEnd type="triangle" w="lg" len="lg"/>
          </a:ln>
        </p:spPr>
      </p:cxnSp>
      <p:sp>
        <p:nvSpPr>
          <p:cNvPr id="347" name="Shape 347"/>
          <p:cNvSpPr txBox="1"/>
          <p:nvPr/>
        </p:nvSpPr>
        <p:spPr>
          <a:xfrm>
            <a:off x="4429925" y="2747309"/>
            <a:ext cx="812700" cy="1941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dk1"/>
                </a:solidFill>
                <a:latin typeface="Gill Sans"/>
                <a:ea typeface="Gill Sans"/>
                <a:cs typeface="Gill Sans"/>
                <a:sym typeface="Gill Sans"/>
              </a:rPr>
              <a:t>Ring</a:t>
            </a:r>
          </a:p>
        </p:txBody>
      </p:sp>
      <p:cxnSp>
        <p:nvCxnSpPr>
          <p:cNvPr id="348" name="Shape 348"/>
          <p:cNvCxnSpPr/>
          <p:nvPr/>
        </p:nvCxnSpPr>
        <p:spPr>
          <a:xfrm>
            <a:off x="6010675" y="806459"/>
            <a:ext cx="0" cy="1918800"/>
          </a:xfrm>
          <a:prstGeom prst="straightConnector1">
            <a:avLst/>
          </a:prstGeom>
          <a:noFill/>
          <a:ln w="38100" cap="flat" cmpd="sng">
            <a:solidFill>
              <a:schemeClr val="accent1"/>
            </a:solidFill>
            <a:prstDash val="solid"/>
            <a:round/>
            <a:headEnd type="none" w="lg" len="lg"/>
            <a:tailEnd type="none" w="lg" len="lg"/>
          </a:ln>
        </p:spPr>
      </p:cxnSp>
      <p:grpSp>
        <p:nvGrpSpPr>
          <p:cNvPr id="349" name="Shape 349"/>
          <p:cNvGrpSpPr/>
          <p:nvPr/>
        </p:nvGrpSpPr>
        <p:grpSpPr>
          <a:xfrm>
            <a:off x="6427295" y="952584"/>
            <a:ext cx="1044012" cy="498900"/>
            <a:chOff x="6151425" y="2816550"/>
            <a:chExt cx="1044012" cy="498900"/>
          </a:xfrm>
        </p:grpSpPr>
        <p:cxnSp>
          <p:nvCxnSpPr>
            <p:cNvPr id="350" name="Shape 350"/>
            <p:cNvCxnSpPr/>
            <p:nvPr/>
          </p:nvCxnSpPr>
          <p:spPr>
            <a:xfrm flipH="1">
              <a:off x="6294825" y="3010650"/>
              <a:ext cx="378600" cy="132300"/>
            </a:xfrm>
            <a:prstGeom prst="straightConnector1">
              <a:avLst/>
            </a:prstGeom>
            <a:noFill/>
            <a:ln w="9525" cap="flat" cmpd="sng">
              <a:solidFill>
                <a:schemeClr val="dk2"/>
              </a:solidFill>
              <a:prstDash val="solid"/>
              <a:round/>
              <a:headEnd type="none" w="lg" len="lg"/>
              <a:tailEnd type="none" w="lg" len="lg"/>
            </a:ln>
          </p:spPr>
        </p:cxnSp>
        <p:cxnSp>
          <p:nvCxnSpPr>
            <p:cNvPr id="351" name="Shape 351"/>
            <p:cNvCxnSpPr/>
            <p:nvPr/>
          </p:nvCxnSpPr>
          <p:spPr>
            <a:xfrm>
              <a:off x="6673425" y="3010650"/>
              <a:ext cx="0" cy="132300"/>
            </a:xfrm>
            <a:prstGeom prst="straightConnector1">
              <a:avLst/>
            </a:prstGeom>
            <a:noFill/>
            <a:ln w="9525" cap="flat" cmpd="sng">
              <a:solidFill>
                <a:schemeClr val="dk2"/>
              </a:solidFill>
              <a:prstDash val="solid"/>
              <a:round/>
              <a:headEnd type="none" w="lg" len="lg"/>
              <a:tailEnd type="none" w="lg" len="lg"/>
            </a:ln>
          </p:spPr>
        </p:cxnSp>
        <p:cxnSp>
          <p:nvCxnSpPr>
            <p:cNvPr id="352" name="Shape 352"/>
            <p:cNvCxnSpPr/>
            <p:nvPr/>
          </p:nvCxnSpPr>
          <p:spPr>
            <a:xfrm>
              <a:off x="6673425" y="3010650"/>
              <a:ext cx="378600" cy="132300"/>
            </a:xfrm>
            <a:prstGeom prst="straightConnector1">
              <a:avLst/>
            </a:prstGeom>
            <a:noFill/>
            <a:ln w="9525" cap="flat" cmpd="sng">
              <a:solidFill>
                <a:schemeClr val="dk2"/>
              </a:solidFill>
              <a:prstDash val="solid"/>
              <a:round/>
              <a:headEnd type="none" w="lg" len="lg"/>
              <a:tailEnd type="none" w="lg" len="lg"/>
            </a:ln>
          </p:spPr>
        </p:cxnSp>
        <p:sp>
          <p:nvSpPr>
            <p:cNvPr id="353" name="Shape 353"/>
            <p:cNvSpPr/>
            <p:nvPr/>
          </p:nvSpPr>
          <p:spPr>
            <a:xfrm>
              <a:off x="6151425" y="3121350"/>
              <a:ext cx="2868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530031" y="3121350"/>
              <a:ext cx="2868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6908637" y="3121350"/>
              <a:ext cx="2868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6530031" y="2816550"/>
              <a:ext cx="2868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grpSp>
      <p:grpSp>
        <p:nvGrpSpPr>
          <p:cNvPr id="357" name="Shape 357"/>
          <p:cNvGrpSpPr/>
          <p:nvPr/>
        </p:nvGrpSpPr>
        <p:grpSpPr>
          <a:xfrm>
            <a:off x="6342950" y="1814609"/>
            <a:ext cx="1212702" cy="194100"/>
            <a:chOff x="6151425" y="3605675"/>
            <a:chExt cx="1212702" cy="194100"/>
          </a:xfrm>
        </p:grpSpPr>
        <p:sp>
          <p:nvSpPr>
            <p:cNvPr id="358" name="Shape 358"/>
            <p:cNvSpPr/>
            <p:nvPr/>
          </p:nvSpPr>
          <p:spPr>
            <a:xfrm>
              <a:off x="6151425" y="3605675"/>
              <a:ext cx="244500" cy="1941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6474154" y="3605675"/>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6796883" y="3605675"/>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7119627" y="3605675"/>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grpSp>
      <p:grpSp>
        <p:nvGrpSpPr>
          <p:cNvPr id="362" name="Shape 362"/>
          <p:cNvGrpSpPr/>
          <p:nvPr/>
        </p:nvGrpSpPr>
        <p:grpSpPr>
          <a:xfrm>
            <a:off x="6342950" y="2378434"/>
            <a:ext cx="1212702" cy="194100"/>
            <a:chOff x="6151425" y="4090000"/>
            <a:chExt cx="1212702" cy="194100"/>
          </a:xfrm>
        </p:grpSpPr>
        <p:sp>
          <p:nvSpPr>
            <p:cNvPr id="363" name="Shape 363"/>
            <p:cNvSpPr/>
            <p:nvPr/>
          </p:nvSpPr>
          <p:spPr>
            <a:xfrm>
              <a:off x="6151425" y="4090000"/>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474154" y="4090000"/>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796883" y="4090000"/>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7119627" y="4090000"/>
              <a:ext cx="244500" cy="1941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grpSp>
      <p:sp>
        <p:nvSpPr>
          <p:cNvPr id="367" name="Shape 367"/>
          <p:cNvSpPr txBox="1"/>
          <p:nvPr/>
        </p:nvSpPr>
        <p:spPr>
          <a:xfrm>
            <a:off x="7620200" y="1098384"/>
            <a:ext cx="690000" cy="207300"/>
          </a:xfrm>
          <a:prstGeom prst="rect">
            <a:avLst/>
          </a:prstGeom>
          <a:noFill/>
          <a:ln>
            <a:noFill/>
          </a:ln>
        </p:spPr>
        <p:txBody>
          <a:bodyPr lIns="91425" tIns="91425" rIns="91425" bIns="91425" anchor="ctr" anchorCtr="0">
            <a:noAutofit/>
          </a:bodyPr>
          <a:lstStyle/>
          <a:p>
            <a:pPr lvl="0" rtl="0">
              <a:spcBef>
                <a:spcPts val="0"/>
              </a:spcBef>
              <a:buNone/>
            </a:pPr>
            <a:r>
              <a:rPr lang="en" sz="1000">
                <a:latin typeface="Gill Sans"/>
                <a:ea typeface="Gill Sans"/>
                <a:cs typeface="Gill Sans"/>
                <a:sym typeface="Gill Sans"/>
              </a:rPr>
              <a:t>Leader</a:t>
            </a:r>
          </a:p>
        </p:txBody>
      </p:sp>
      <p:sp>
        <p:nvSpPr>
          <p:cNvPr id="368" name="Shape 368"/>
          <p:cNvSpPr txBox="1"/>
          <p:nvPr/>
        </p:nvSpPr>
        <p:spPr>
          <a:xfrm>
            <a:off x="7620200" y="1808009"/>
            <a:ext cx="690000" cy="207300"/>
          </a:xfrm>
          <a:prstGeom prst="rect">
            <a:avLst/>
          </a:prstGeom>
          <a:noFill/>
          <a:ln>
            <a:noFill/>
          </a:ln>
        </p:spPr>
        <p:txBody>
          <a:bodyPr lIns="91425" tIns="91425" rIns="91425" bIns="91425" anchor="ctr" anchorCtr="0">
            <a:noAutofit/>
          </a:bodyPr>
          <a:lstStyle/>
          <a:p>
            <a:pPr lvl="0" rtl="0">
              <a:spcBef>
                <a:spcPts val="0"/>
              </a:spcBef>
              <a:buNone/>
            </a:pPr>
            <a:r>
              <a:rPr lang="en" sz="1000">
                <a:latin typeface="Gill Sans"/>
                <a:ea typeface="Gill Sans"/>
                <a:cs typeface="Gill Sans"/>
                <a:sym typeface="Gill Sans"/>
              </a:rPr>
              <a:t>Initializer</a:t>
            </a:r>
          </a:p>
        </p:txBody>
      </p:sp>
      <p:sp>
        <p:nvSpPr>
          <p:cNvPr id="369" name="Shape 369"/>
          <p:cNvSpPr txBox="1"/>
          <p:nvPr/>
        </p:nvSpPr>
        <p:spPr>
          <a:xfrm>
            <a:off x="7620200" y="2371834"/>
            <a:ext cx="925200" cy="207300"/>
          </a:xfrm>
          <a:prstGeom prst="rect">
            <a:avLst/>
          </a:prstGeom>
          <a:noFill/>
          <a:ln>
            <a:noFill/>
          </a:ln>
        </p:spPr>
        <p:txBody>
          <a:bodyPr lIns="91425" tIns="91425" rIns="91425" bIns="91425" anchor="ctr" anchorCtr="0">
            <a:noAutofit/>
          </a:bodyPr>
          <a:lstStyle/>
          <a:p>
            <a:pPr lvl="0" rtl="0">
              <a:spcBef>
                <a:spcPts val="0"/>
              </a:spcBef>
              <a:buNone/>
            </a:pPr>
            <a:r>
              <a:rPr lang="en" sz="1000">
                <a:latin typeface="Gill Sans"/>
                <a:ea typeface="Gill Sans"/>
                <a:cs typeface="Gill Sans"/>
                <a:sym typeface="Gill Sans"/>
              </a:rPr>
              <a:t>Stand Alone</a:t>
            </a:r>
          </a:p>
        </p:txBody>
      </p:sp>
      <p:sp>
        <p:nvSpPr>
          <p:cNvPr id="73" name="Shape 305"/>
          <p:cNvSpPr txBox="1"/>
          <p:nvPr/>
        </p:nvSpPr>
        <p:spPr>
          <a:xfrm>
            <a:off x="144125" y="3045337"/>
            <a:ext cx="8618876" cy="1706536"/>
          </a:xfrm>
          <a:prstGeom prst="rect">
            <a:avLst/>
          </a:prstGeom>
          <a:noFill/>
          <a:ln>
            <a:noFill/>
          </a:ln>
        </p:spPr>
        <p:txBody>
          <a:bodyPr lIns="91425" tIns="91425" rIns="91425" bIns="91425" anchor="t" anchorCtr="0">
            <a:noAutofit/>
          </a:bodyPr>
          <a:lstStyle/>
          <a:p>
            <a:r>
              <a:rPr lang="en-US" dirty="0"/>
              <a:t>The Habitat supervisor knows how to take the packages and run them. It's aware of the package's peer relationships, its upgrade strategy and security policies</a:t>
            </a:r>
            <a:r>
              <a:rPr lang="en-US" dirty="0" smtClean="0"/>
              <a:t>.</a:t>
            </a:r>
          </a:p>
          <a:p>
            <a:endParaRPr lang="en-US" dirty="0"/>
          </a:p>
          <a:p>
            <a:r>
              <a:rPr lang="en-US" dirty="0"/>
              <a:t>The supervisor is a process manager that has two primary responsibilities. First, it starts and monitors the child app service defined in the package. Second, it receives and acts upon configuration changes from other supervisors to which it is connected. A service will be reconfigured through hooks if its configuration has changed.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a:t>How we do it</a:t>
            </a:r>
          </a:p>
        </p:txBody>
      </p:sp>
      <p:pic>
        <p:nvPicPr>
          <p:cNvPr id="376" name="Shape 376"/>
          <p:cNvPicPr preferRelativeResize="0"/>
          <p:nvPr/>
        </p:nvPicPr>
        <p:blipFill>
          <a:blip r:embed="rId3">
            <a:alphaModFix/>
          </a:blip>
          <a:stretch>
            <a:fillRect/>
          </a:stretch>
        </p:blipFill>
        <p:spPr>
          <a:xfrm>
            <a:off x="553825" y="1562500"/>
            <a:ext cx="352350" cy="567675"/>
          </a:xfrm>
          <a:prstGeom prst="rect">
            <a:avLst/>
          </a:prstGeom>
          <a:noFill/>
          <a:ln>
            <a:noFill/>
          </a:ln>
        </p:spPr>
      </p:pic>
      <p:sp>
        <p:nvSpPr>
          <p:cNvPr id="377" name="Shape 377"/>
          <p:cNvSpPr txBox="1"/>
          <p:nvPr/>
        </p:nvSpPr>
        <p:spPr>
          <a:xfrm>
            <a:off x="144125" y="1004000"/>
            <a:ext cx="1342200" cy="278400"/>
          </a:xfrm>
          <a:prstGeom prst="rect">
            <a:avLst/>
          </a:prstGeom>
          <a:noFill/>
          <a:ln>
            <a:noFill/>
          </a:ln>
        </p:spPr>
        <p:txBody>
          <a:bodyPr lIns="91425" tIns="91425" rIns="91425" bIns="91425" anchor="t" anchorCtr="0">
            <a:noAutofit/>
          </a:bodyPr>
          <a:lstStyle/>
          <a:p>
            <a:pPr lvl="0" rtl="0">
              <a:spcBef>
                <a:spcPts val="0"/>
              </a:spcBef>
              <a:buNone/>
            </a:pPr>
            <a:r>
              <a:rPr lang="en">
                <a:latin typeface="Gill Sans"/>
                <a:ea typeface="Gill Sans"/>
                <a:cs typeface="Gill Sans"/>
                <a:sym typeface="Gill Sans"/>
              </a:rPr>
              <a:t>Security</a:t>
            </a:r>
          </a:p>
        </p:txBody>
      </p:sp>
      <p:grpSp>
        <p:nvGrpSpPr>
          <p:cNvPr id="378" name="Shape 378"/>
          <p:cNvGrpSpPr/>
          <p:nvPr/>
        </p:nvGrpSpPr>
        <p:grpSpPr>
          <a:xfrm>
            <a:off x="1754299" y="1344150"/>
            <a:ext cx="725101" cy="851975"/>
            <a:chOff x="1400750" y="1267950"/>
            <a:chExt cx="725101" cy="851975"/>
          </a:xfrm>
        </p:grpSpPr>
        <p:pic>
          <p:nvPicPr>
            <p:cNvPr id="379" name="Shape 379"/>
            <p:cNvPicPr preferRelativeResize="0"/>
            <p:nvPr/>
          </p:nvPicPr>
          <p:blipFill>
            <a:blip r:embed="rId4">
              <a:alphaModFix/>
            </a:blip>
            <a:stretch>
              <a:fillRect/>
            </a:stretch>
          </p:blipFill>
          <p:spPr>
            <a:xfrm>
              <a:off x="1400750" y="1267950"/>
              <a:ext cx="725100" cy="851975"/>
            </a:xfrm>
            <a:prstGeom prst="rect">
              <a:avLst/>
            </a:prstGeom>
            <a:noFill/>
            <a:ln>
              <a:noFill/>
            </a:ln>
          </p:spPr>
        </p:pic>
        <p:sp>
          <p:nvSpPr>
            <p:cNvPr id="380" name="Shape 380"/>
            <p:cNvSpPr txBox="1"/>
            <p:nvPr/>
          </p:nvSpPr>
          <p:spPr>
            <a:xfrm>
              <a:off x="1400751" y="1554750"/>
              <a:ext cx="725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Secret Payloads</a:t>
              </a:r>
            </a:p>
          </p:txBody>
        </p:sp>
      </p:grpSp>
      <p:cxnSp>
        <p:nvCxnSpPr>
          <p:cNvPr id="381" name="Shape 381"/>
          <p:cNvCxnSpPr/>
          <p:nvPr/>
        </p:nvCxnSpPr>
        <p:spPr>
          <a:xfrm>
            <a:off x="925817" y="1770450"/>
            <a:ext cx="690000" cy="0"/>
          </a:xfrm>
          <a:prstGeom prst="straightConnector1">
            <a:avLst/>
          </a:prstGeom>
          <a:noFill/>
          <a:ln w="9525" cap="flat" cmpd="sng">
            <a:solidFill>
              <a:schemeClr val="dk2"/>
            </a:solidFill>
            <a:prstDash val="solid"/>
            <a:round/>
            <a:headEnd type="oval" w="lg" len="lg"/>
            <a:tailEnd type="triangle" w="lg" len="lg"/>
          </a:ln>
        </p:spPr>
      </p:cxnSp>
      <p:cxnSp>
        <p:nvCxnSpPr>
          <p:cNvPr id="382" name="Shape 382"/>
          <p:cNvCxnSpPr/>
          <p:nvPr/>
        </p:nvCxnSpPr>
        <p:spPr>
          <a:xfrm>
            <a:off x="2532617" y="1770450"/>
            <a:ext cx="690000" cy="0"/>
          </a:xfrm>
          <a:prstGeom prst="straightConnector1">
            <a:avLst/>
          </a:prstGeom>
          <a:noFill/>
          <a:ln w="9525" cap="flat" cmpd="sng">
            <a:solidFill>
              <a:schemeClr val="dk2"/>
            </a:solidFill>
            <a:prstDash val="solid"/>
            <a:round/>
            <a:headEnd type="oval" w="lg" len="lg"/>
            <a:tailEnd type="triangle" w="lg" len="lg"/>
          </a:ln>
        </p:spPr>
      </p:cxnSp>
      <p:grpSp>
        <p:nvGrpSpPr>
          <p:cNvPr id="383" name="Shape 383"/>
          <p:cNvGrpSpPr/>
          <p:nvPr/>
        </p:nvGrpSpPr>
        <p:grpSpPr>
          <a:xfrm>
            <a:off x="3318475" y="870000"/>
            <a:ext cx="1800900" cy="1800900"/>
            <a:chOff x="3627375" y="2802275"/>
            <a:chExt cx="1800900" cy="1800900"/>
          </a:xfrm>
        </p:grpSpPr>
        <p:pic>
          <p:nvPicPr>
            <p:cNvPr id="384" name="Shape 384"/>
            <p:cNvPicPr preferRelativeResize="0"/>
            <p:nvPr/>
          </p:nvPicPr>
          <p:blipFill>
            <a:blip r:embed="rId5">
              <a:alphaModFix/>
            </a:blip>
            <a:stretch>
              <a:fillRect/>
            </a:stretch>
          </p:blipFill>
          <p:spPr>
            <a:xfrm>
              <a:off x="3627375" y="2802275"/>
              <a:ext cx="1800900" cy="1800900"/>
            </a:xfrm>
            <a:prstGeom prst="rect">
              <a:avLst/>
            </a:prstGeom>
            <a:noFill/>
            <a:ln>
              <a:noFill/>
            </a:ln>
          </p:spPr>
        </p:pic>
        <p:sp>
          <p:nvSpPr>
            <p:cNvPr id="385" name="Shape 385"/>
            <p:cNvSpPr txBox="1"/>
            <p:nvPr/>
          </p:nvSpPr>
          <p:spPr>
            <a:xfrm>
              <a:off x="373985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86" name="Shape 386"/>
            <p:cNvSpPr txBox="1"/>
            <p:nvPr/>
          </p:nvSpPr>
          <p:spPr>
            <a:xfrm>
              <a:off x="460460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87" name="Shape 387"/>
            <p:cNvSpPr txBox="1"/>
            <p:nvPr/>
          </p:nvSpPr>
          <p:spPr>
            <a:xfrm>
              <a:off x="373985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88" name="Shape 388"/>
            <p:cNvSpPr txBox="1"/>
            <p:nvPr/>
          </p:nvSpPr>
          <p:spPr>
            <a:xfrm>
              <a:off x="460460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grpSp>
      <p:sp>
        <p:nvSpPr>
          <p:cNvPr id="389" name="Shape 389"/>
          <p:cNvSpPr/>
          <p:nvPr/>
        </p:nvSpPr>
        <p:spPr>
          <a:xfrm>
            <a:off x="1594400" y="2229075"/>
            <a:ext cx="1044900" cy="315300"/>
          </a:xfrm>
          <a:prstGeom prst="rect">
            <a:avLst/>
          </a:prstGeom>
          <a:solidFill>
            <a:srgbClr val="F4CCCC"/>
          </a:solid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Pub Key</a:t>
            </a:r>
          </a:p>
        </p:txBody>
      </p:sp>
      <p:sp>
        <p:nvSpPr>
          <p:cNvPr id="390" name="Shape 390"/>
          <p:cNvSpPr/>
          <p:nvPr/>
        </p:nvSpPr>
        <p:spPr>
          <a:xfrm>
            <a:off x="3429475" y="2740800"/>
            <a:ext cx="1578900" cy="315300"/>
          </a:xfrm>
          <a:prstGeom prst="rect">
            <a:avLst/>
          </a:prstGeom>
          <a:solidFill>
            <a:srgbClr val="F4CCCC"/>
          </a:solid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Symmetric Encryption</a:t>
            </a:r>
          </a:p>
        </p:txBody>
      </p:sp>
      <p:grpSp>
        <p:nvGrpSpPr>
          <p:cNvPr id="391" name="Shape 391"/>
          <p:cNvGrpSpPr/>
          <p:nvPr/>
        </p:nvGrpSpPr>
        <p:grpSpPr>
          <a:xfrm>
            <a:off x="6407717" y="799000"/>
            <a:ext cx="2284882" cy="2395100"/>
            <a:chOff x="6407717" y="875200"/>
            <a:chExt cx="2284882" cy="2395100"/>
          </a:xfrm>
        </p:grpSpPr>
        <p:pic>
          <p:nvPicPr>
            <p:cNvPr id="392" name="Shape 392"/>
            <p:cNvPicPr preferRelativeResize="0"/>
            <p:nvPr/>
          </p:nvPicPr>
          <p:blipFill>
            <a:blip r:embed="rId6">
              <a:alphaModFix/>
            </a:blip>
            <a:stretch>
              <a:fillRect/>
            </a:stretch>
          </p:blipFill>
          <p:spPr>
            <a:xfrm>
              <a:off x="6951525" y="875200"/>
              <a:ext cx="1187550" cy="482850"/>
            </a:xfrm>
            <a:prstGeom prst="rect">
              <a:avLst/>
            </a:prstGeom>
            <a:noFill/>
            <a:ln>
              <a:noFill/>
            </a:ln>
          </p:spPr>
        </p:pic>
        <p:grpSp>
          <p:nvGrpSpPr>
            <p:cNvPr id="393" name="Shape 393"/>
            <p:cNvGrpSpPr/>
            <p:nvPr/>
          </p:nvGrpSpPr>
          <p:grpSpPr>
            <a:xfrm>
              <a:off x="6644850" y="1469400"/>
              <a:ext cx="1800900" cy="1800900"/>
              <a:chOff x="3627375" y="2802275"/>
              <a:chExt cx="1800900" cy="1800900"/>
            </a:xfrm>
          </p:grpSpPr>
          <p:pic>
            <p:nvPicPr>
              <p:cNvPr id="394" name="Shape 394"/>
              <p:cNvPicPr preferRelativeResize="0"/>
              <p:nvPr/>
            </p:nvPicPr>
            <p:blipFill>
              <a:blip r:embed="rId5">
                <a:alphaModFix/>
              </a:blip>
              <a:stretch>
                <a:fillRect/>
              </a:stretch>
            </p:blipFill>
            <p:spPr>
              <a:xfrm>
                <a:off x="3627375" y="2802275"/>
                <a:ext cx="1800900" cy="1800900"/>
              </a:xfrm>
              <a:prstGeom prst="rect">
                <a:avLst/>
              </a:prstGeom>
              <a:noFill/>
              <a:ln>
                <a:noFill/>
              </a:ln>
            </p:spPr>
          </p:pic>
          <p:sp>
            <p:nvSpPr>
              <p:cNvPr id="395" name="Shape 395"/>
              <p:cNvSpPr txBox="1"/>
              <p:nvPr/>
            </p:nvSpPr>
            <p:spPr>
              <a:xfrm>
                <a:off x="373985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96" name="Shape 396"/>
              <p:cNvSpPr txBox="1"/>
              <p:nvPr/>
            </p:nvSpPr>
            <p:spPr>
              <a:xfrm>
                <a:off x="4604600" y="3152750"/>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97" name="Shape 397"/>
              <p:cNvSpPr txBox="1"/>
              <p:nvPr/>
            </p:nvSpPr>
            <p:spPr>
              <a:xfrm>
                <a:off x="373985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sp>
            <p:nvSpPr>
              <p:cNvPr id="398" name="Shape 398"/>
              <p:cNvSpPr txBox="1"/>
              <p:nvPr/>
            </p:nvSpPr>
            <p:spPr>
              <a:xfrm>
                <a:off x="4604600" y="3599075"/>
                <a:ext cx="690000" cy="207300"/>
              </a:xfrm>
              <a:prstGeom prst="rect">
                <a:avLst/>
              </a:prstGeom>
              <a:noFill/>
              <a:ln>
                <a:noFill/>
              </a:ln>
            </p:spPr>
            <p:txBody>
              <a:bodyPr lIns="91425" tIns="91425" rIns="91425" bIns="91425" anchor="ctr" anchorCtr="0">
                <a:noAutofit/>
              </a:bodyPr>
              <a:lstStyle/>
              <a:p>
                <a:pPr lvl="0" algn="ctr" rtl="0">
                  <a:spcBef>
                    <a:spcPts val="0"/>
                  </a:spcBef>
                  <a:buNone/>
                </a:pPr>
                <a:r>
                  <a:rPr lang="en" sz="1000">
                    <a:latin typeface="Gill Sans"/>
                    <a:ea typeface="Gill Sans"/>
                    <a:cs typeface="Gill Sans"/>
                    <a:sym typeface="Gill Sans"/>
                  </a:rPr>
                  <a:t>Service</a:t>
                </a:r>
              </a:p>
            </p:txBody>
          </p:sp>
        </p:grpSp>
        <p:sp>
          <p:nvSpPr>
            <p:cNvPr id="399" name="Shape 399"/>
            <p:cNvSpPr txBox="1"/>
            <p:nvPr/>
          </p:nvSpPr>
          <p:spPr>
            <a:xfrm>
              <a:off x="7022850" y="945825"/>
              <a:ext cx="1044900" cy="31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FFFFF"/>
                  </a:solidFill>
                  <a:latin typeface="Gill Sans"/>
                  <a:ea typeface="Gill Sans"/>
                  <a:cs typeface="Gill Sans"/>
                  <a:sym typeface="Gill Sans"/>
                </a:rPr>
                <a:t>Load Balancer</a:t>
              </a:r>
            </a:p>
          </p:txBody>
        </p:sp>
        <p:grpSp>
          <p:nvGrpSpPr>
            <p:cNvPr id="400" name="Shape 400"/>
            <p:cNvGrpSpPr/>
            <p:nvPr/>
          </p:nvGrpSpPr>
          <p:grpSpPr>
            <a:xfrm>
              <a:off x="8139067" y="1116625"/>
              <a:ext cx="553532" cy="1681011"/>
              <a:chOff x="8139067" y="1116625"/>
              <a:chExt cx="553532" cy="1681011"/>
            </a:xfrm>
          </p:grpSpPr>
          <p:cxnSp>
            <p:nvCxnSpPr>
              <p:cNvPr id="401" name="Shape 401"/>
              <p:cNvCxnSpPr/>
              <p:nvPr/>
            </p:nvCxnSpPr>
            <p:spPr>
              <a:xfrm>
                <a:off x="8139067" y="1116625"/>
                <a:ext cx="553500" cy="0"/>
              </a:xfrm>
              <a:prstGeom prst="straightConnector1">
                <a:avLst/>
              </a:prstGeom>
              <a:noFill/>
              <a:ln w="9525" cap="flat" cmpd="sng">
                <a:solidFill>
                  <a:schemeClr val="dk2"/>
                </a:solidFill>
                <a:prstDash val="solid"/>
                <a:round/>
                <a:headEnd type="none" w="lg" len="lg"/>
                <a:tailEnd type="none" w="lg" len="lg"/>
              </a:ln>
            </p:spPr>
          </p:cxnSp>
          <p:cxnSp>
            <p:nvCxnSpPr>
              <p:cNvPr id="402" name="Shape 402"/>
              <p:cNvCxnSpPr/>
              <p:nvPr/>
            </p:nvCxnSpPr>
            <p:spPr>
              <a:xfrm rot="10800000">
                <a:off x="8406100" y="2366625"/>
                <a:ext cx="286500" cy="0"/>
              </a:xfrm>
              <a:prstGeom prst="straightConnector1">
                <a:avLst/>
              </a:prstGeom>
              <a:noFill/>
              <a:ln w="9525" cap="flat" cmpd="sng">
                <a:solidFill>
                  <a:schemeClr val="dk2"/>
                </a:solidFill>
                <a:prstDash val="solid"/>
                <a:round/>
                <a:headEnd type="none" w="lg" len="lg"/>
                <a:tailEnd type="triangle" w="lg" len="lg"/>
              </a:ln>
            </p:spPr>
          </p:cxnSp>
          <p:cxnSp>
            <p:nvCxnSpPr>
              <p:cNvPr id="403" name="Shape 403"/>
              <p:cNvCxnSpPr/>
              <p:nvPr/>
            </p:nvCxnSpPr>
            <p:spPr>
              <a:xfrm rot="10800000">
                <a:off x="8406000" y="1930337"/>
                <a:ext cx="279000" cy="0"/>
              </a:xfrm>
              <a:prstGeom prst="straightConnector1">
                <a:avLst/>
              </a:prstGeom>
              <a:noFill/>
              <a:ln w="9525" cap="flat" cmpd="sng">
                <a:solidFill>
                  <a:schemeClr val="dk2"/>
                </a:solidFill>
                <a:prstDash val="solid"/>
                <a:round/>
                <a:headEnd type="none" w="lg" len="lg"/>
                <a:tailEnd type="triangle" w="lg" len="lg"/>
              </a:ln>
            </p:spPr>
          </p:cxnSp>
          <p:cxnSp>
            <p:nvCxnSpPr>
              <p:cNvPr id="404" name="Shape 404"/>
              <p:cNvCxnSpPr/>
              <p:nvPr/>
            </p:nvCxnSpPr>
            <p:spPr>
              <a:xfrm>
                <a:off x="8689125" y="1116975"/>
                <a:ext cx="0" cy="1680600"/>
              </a:xfrm>
              <a:prstGeom prst="straightConnector1">
                <a:avLst/>
              </a:prstGeom>
              <a:noFill/>
              <a:ln w="9525" cap="flat" cmpd="sng">
                <a:solidFill>
                  <a:schemeClr val="dk2"/>
                </a:solidFill>
                <a:prstDash val="solid"/>
                <a:round/>
                <a:headEnd type="none" w="lg" len="lg"/>
                <a:tailEnd type="none" w="lg" len="lg"/>
              </a:ln>
            </p:spPr>
          </p:cxnSp>
          <p:cxnSp>
            <p:nvCxnSpPr>
              <p:cNvPr id="405" name="Shape 405"/>
              <p:cNvCxnSpPr/>
              <p:nvPr/>
            </p:nvCxnSpPr>
            <p:spPr>
              <a:xfrm rot="10800000">
                <a:off x="8406000" y="2797637"/>
                <a:ext cx="279000" cy="0"/>
              </a:xfrm>
              <a:prstGeom prst="straightConnector1">
                <a:avLst/>
              </a:prstGeom>
              <a:noFill/>
              <a:ln w="9525" cap="flat" cmpd="sng">
                <a:solidFill>
                  <a:schemeClr val="dk2"/>
                </a:solidFill>
                <a:prstDash val="solid"/>
                <a:round/>
                <a:headEnd type="none" w="lg" len="lg"/>
                <a:tailEnd type="triangle" w="lg" len="lg"/>
              </a:ln>
            </p:spPr>
          </p:cxnSp>
        </p:grpSp>
        <p:grpSp>
          <p:nvGrpSpPr>
            <p:cNvPr id="406" name="Shape 406"/>
            <p:cNvGrpSpPr/>
            <p:nvPr/>
          </p:nvGrpSpPr>
          <p:grpSpPr>
            <a:xfrm>
              <a:off x="6407717" y="1116625"/>
              <a:ext cx="553532" cy="1681011"/>
              <a:chOff x="6407717" y="1116625"/>
              <a:chExt cx="553532" cy="1681011"/>
            </a:xfrm>
          </p:grpSpPr>
          <p:cxnSp>
            <p:nvCxnSpPr>
              <p:cNvPr id="407" name="Shape 407"/>
              <p:cNvCxnSpPr/>
              <p:nvPr/>
            </p:nvCxnSpPr>
            <p:spPr>
              <a:xfrm rot="10800000">
                <a:off x="6407750" y="1116625"/>
                <a:ext cx="553500" cy="0"/>
              </a:xfrm>
              <a:prstGeom prst="straightConnector1">
                <a:avLst/>
              </a:prstGeom>
              <a:noFill/>
              <a:ln w="9525" cap="flat" cmpd="sng">
                <a:solidFill>
                  <a:schemeClr val="dk2"/>
                </a:solidFill>
                <a:prstDash val="solid"/>
                <a:round/>
                <a:headEnd type="none" w="lg" len="lg"/>
                <a:tailEnd type="none" w="lg" len="lg"/>
              </a:ln>
            </p:spPr>
          </p:cxnSp>
          <p:cxnSp>
            <p:nvCxnSpPr>
              <p:cNvPr id="408" name="Shape 408"/>
              <p:cNvCxnSpPr/>
              <p:nvPr/>
            </p:nvCxnSpPr>
            <p:spPr>
              <a:xfrm>
                <a:off x="6407717" y="2366625"/>
                <a:ext cx="286500" cy="0"/>
              </a:xfrm>
              <a:prstGeom prst="straightConnector1">
                <a:avLst/>
              </a:prstGeom>
              <a:noFill/>
              <a:ln w="9525" cap="flat" cmpd="sng">
                <a:solidFill>
                  <a:schemeClr val="dk2"/>
                </a:solidFill>
                <a:prstDash val="solid"/>
                <a:round/>
                <a:headEnd type="none" w="lg" len="lg"/>
                <a:tailEnd type="triangle" w="lg" len="lg"/>
              </a:ln>
            </p:spPr>
          </p:cxnSp>
          <p:cxnSp>
            <p:nvCxnSpPr>
              <p:cNvPr id="409" name="Shape 409"/>
              <p:cNvCxnSpPr/>
              <p:nvPr/>
            </p:nvCxnSpPr>
            <p:spPr>
              <a:xfrm>
                <a:off x="6415317" y="1930337"/>
                <a:ext cx="279000" cy="0"/>
              </a:xfrm>
              <a:prstGeom prst="straightConnector1">
                <a:avLst/>
              </a:prstGeom>
              <a:noFill/>
              <a:ln w="9525" cap="flat" cmpd="sng">
                <a:solidFill>
                  <a:schemeClr val="dk2"/>
                </a:solidFill>
                <a:prstDash val="solid"/>
                <a:round/>
                <a:headEnd type="none" w="lg" len="lg"/>
                <a:tailEnd type="triangle" w="lg" len="lg"/>
              </a:ln>
            </p:spPr>
          </p:cxnSp>
          <p:cxnSp>
            <p:nvCxnSpPr>
              <p:cNvPr id="410" name="Shape 410"/>
              <p:cNvCxnSpPr/>
              <p:nvPr/>
            </p:nvCxnSpPr>
            <p:spPr>
              <a:xfrm>
                <a:off x="6411200" y="1116975"/>
                <a:ext cx="0" cy="1680600"/>
              </a:xfrm>
              <a:prstGeom prst="straightConnector1">
                <a:avLst/>
              </a:prstGeom>
              <a:noFill/>
              <a:ln w="9525" cap="flat" cmpd="sng">
                <a:solidFill>
                  <a:schemeClr val="dk2"/>
                </a:solidFill>
                <a:prstDash val="solid"/>
                <a:round/>
                <a:headEnd type="none" w="lg" len="lg"/>
                <a:tailEnd type="none" w="lg" len="lg"/>
              </a:ln>
            </p:spPr>
          </p:cxnSp>
          <p:cxnSp>
            <p:nvCxnSpPr>
              <p:cNvPr id="411" name="Shape 411"/>
              <p:cNvCxnSpPr/>
              <p:nvPr/>
            </p:nvCxnSpPr>
            <p:spPr>
              <a:xfrm>
                <a:off x="6415317" y="2797637"/>
                <a:ext cx="279000" cy="0"/>
              </a:xfrm>
              <a:prstGeom prst="straightConnector1">
                <a:avLst/>
              </a:prstGeom>
              <a:noFill/>
              <a:ln w="9525" cap="flat" cmpd="sng">
                <a:solidFill>
                  <a:schemeClr val="dk2"/>
                </a:solidFill>
                <a:prstDash val="solid"/>
                <a:round/>
                <a:headEnd type="none" w="lg" len="lg"/>
                <a:tailEnd type="triangle" w="lg" len="lg"/>
              </a:ln>
            </p:spPr>
          </p:cxnSp>
        </p:grpSp>
      </p:grpSp>
      <p:cxnSp>
        <p:nvCxnSpPr>
          <p:cNvPr id="412" name="Shape 412"/>
          <p:cNvCxnSpPr/>
          <p:nvPr/>
        </p:nvCxnSpPr>
        <p:spPr>
          <a:xfrm>
            <a:off x="5747025" y="973575"/>
            <a:ext cx="0" cy="1918800"/>
          </a:xfrm>
          <a:prstGeom prst="straightConnector1">
            <a:avLst/>
          </a:prstGeom>
          <a:noFill/>
          <a:ln w="38100" cap="flat" cmpd="sng">
            <a:solidFill>
              <a:schemeClr val="accent1"/>
            </a:solidFill>
            <a:prstDash val="solid"/>
            <a:round/>
            <a:headEnd type="none" w="lg" len="lg"/>
            <a:tailEnd type="none" w="lg" len="lg"/>
          </a:ln>
        </p:spPr>
      </p:cxnSp>
      <p:sp>
        <p:nvSpPr>
          <p:cNvPr id="58" name="Shape 305"/>
          <p:cNvSpPr txBox="1"/>
          <p:nvPr/>
        </p:nvSpPr>
        <p:spPr>
          <a:xfrm>
            <a:off x="144125" y="3200625"/>
            <a:ext cx="8618876" cy="1706536"/>
          </a:xfrm>
          <a:prstGeom prst="rect">
            <a:avLst/>
          </a:prstGeom>
          <a:noFill/>
          <a:ln>
            <a:noFill/>
          </a:ln>
        </p:spPr>
        <p:txBody>
          <a:bodyPr lIns="91425" tIns="91425" rIns="91425" bIns="91425" anchor="t" anchorCtr="0">
            <a:noAutofit/>
          </a:bodyPr>
          <a:lstStyle/>
          <a:p>
            <a:r>
              <a:rPr lang="en-US" dirty="0"/>
              <a:t>Security is important because once distributed pieces of an application begin communicating with each other you also need trust relationships. You need to have security that's built into the system, not only for policy changes but for ongoing compliance</a:t>
            </a:r>
            <a:r>
              <a:rPr lang="en-US" dirty="0" smtClean="0"/>
              <a:t>.</a:t>
            </a:r>
          </a:p>
          <a:p>
            <a:endParaRPr lang="en-US" dirty="0"/>
          </a:p>
          <a:p>
            <a:r>
              <a:rPr lang="en-US" dirty="0"/>
              <a:t>https://</a:t>
            </a:r>
            <a:r>
              <a:rPr lang="en-US" dirty="0" err="1"/>
              <a:t>www.habitat.sh</a:t>
            </a:r>
            <a:r>
              <a:rPr lang="en-US" dirty="0"/>
              <a:t>/docs/concepts-keys/</a:t>
            </a:r>
            <a:endParaRPr lang="en-US" dirty="0"/>
          </a:p>
        </p:txBody>
      </p:sp>
    </p:spTree>
    <p:extLst>
      <p:ext uri="{BB962C8B-B14F-4D97-AF65-F5344CB8AC3E}">
        <p14:creationId xmlns:p14="http://schemas.microsoft.com/office/powerpoint/2010/main" val="167994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a:t>How we do it</a:t>
            </a:r>
          </a:p>
        </p:txBody>
      </p:sp>
      <p:pic>
        <p:nvPicPr>
          <p:cNvPr id="413" name="Shape 413"/>
          <p:cNvPicPr preferRelativeResize="0"/>
          <p:nvPr/>
        </p:nvPicPr>
        <p:blipFill>
          <a:blip r:embed="rId3">
            <a:alphaModFix/>
          </a:blip>
          <a:stretch>
            <a:fillRect/>
          </a:stretch>
        </p:blipFill>
        <p:spPr>
          <a:xfrm>
            <a:off x="228950" y="1380980"/>
            <a:ext cx="1002100" cy="832430"/>
          </a:xfrm>
          <a:prstGeom prst="rect">
            <a:avLst/>
          </a:prstGeom>
          <a:noFill/>
          <a:ln>
            <a:noFill/>
          </a:ln>
        </p:spPr>
      </p:pic>
      <p:sp>
        <p:nvSpPr>
          <p:cNvPr id="414" name="Shape 414"/>
          <p:cNvSpPr txBox="1"/>
          <p:nvPr/>
        </p:nvSpPr>
        <p:spPr>
          <a:xfrm>
            <a:off x="144125" y="970730"/>
            <a:ext cx="1342200" cy="278400"/>
          </a:xfrm>
          <a:prstGeom prst="rect">
            <a:avLst/>
          </a:prstGeom>
          <a:noFill/>
          <a:ln>
            <a:noFill/>
          </a:ln>
        </p:spPr>
        <p:txBody>
          <a:bodyPr lIns="91425" tIns="91425" rIns="91425" bIns="91425" anchor="t" anchorCtr="0">
            <a:noAutofit/>
          </a:bodyPr>
          <a:lstStyle/>
          <a:p>
            <a:pPr lvl="0" rtl="0">
              <a:spcBef>
                <a:spcPts val="0"/>
              </a:spcBef>
              <a:buNone/>
            </a:pPr>
            <a:r>
              <a:rPr lang="en" dirty="0">
                <a:latin typeface="Gill Sans"/>
                <a:ea typeface="Gill Sans"/>
                <a:cs typeface="Gill Sans"/>
                <a:sym typeface="Gill Sans"/>
              </a:rPr>
              <a:t>Build Service</a:t>
            </a:r>
          </a:p>
        </p:txBody>
      </p:sp>
      <p:grpSp>
        <p:nvGrpSpPr>
          <p:cNvPr id="415" name="Shape 415"/>
          <p:cNvGrpSpPr/>
          <p:nvPr/>
        </p:nvGrpSpPr>
        <p:grpSpPr>
          <a:xfrm>
            <a:off x="1873825" y="1371192"/>
            <a:ext cx="725100" cy="851975"/>
            <a:chOff x="1400750" y="1267950"/>
            <a:chExt cx="725100" cy="851975"/>
          </a:xfrm>
        </p:grpSpPr>
        <p:pic>
          <p:nvPicPr>
            <p:cNvPr id="416" name="Shape 416"/>
            <p:cNvPicPr preferRelativeResize="0"/>
            <p:nvPr/>
          </p:nvPicPr>
          <p:blipFill>
            <a:blip r:embed="rId4">
              <a:alphaModFix/>
            </a:blip>
            <a:stretch>
              <a:fillRect/>
            </a:stretch>
          </p:blipFill>
          <p:spPr>
            <a:xfrm>
              <a:off x="1400750" y="1267950"/>
              <a:ext cx="725100" cy="851975"/>
            </a:xfrm>
            <a:prstGeom prst="rect">
              <a:avLst/>
            </a:prstGeom>
            <a:noFill/>
            <a:ln>
              <a:noFill/>
            </a:ln>
          </p:spPr>
        </p:pic>
        <p:sp>
          <p:nvSpPr>
            <p:cNvPr id="417" name="Shape 417"/>
            <p:cNvSpPr txBox="1"/>
            <p:nvPr/>
          </p:nvSpPr>
          <p:spPr>
            <a:xfrm>
              <a:off x="1502297" y="1554750"/>
              <a:ext cx="521999" cy="278400"/>
            </a:xfrm>
            <a:prstGeom prst="rect">
              <a:avLst/>
            </a:prstGeom>
            <a:noFill/>
            <a:ln>
              <a:noFill/>
            </a:ln>
          </p:spPr>
          <p:txBody>
            <a:bodyPr lIns="91425" tIns="91425" rIns="91425" bIns="91425" anchor="ctr" anchorCtr="0">
              <a:noAutofit/>
            </a:bodyPr>
            <a:lstStyle/>
            <a:p>
              <a:pPr lvl="0" algn="ctr" rtl="0">
                <a:spcBef>
                  <a:spcPts val="0"/>
                </a:spcBef>
                <a:buNone/>
              </a:pPr>
              <a:r>
                <a:rPr lang="en" sz="1200">
                  <a:latin typeface="Gill Sans"/>
                  <a:ea typeface="Gill Sans"/>
                  <a:cs typeface="Gill Sans"/>
                  <a:sym typeface="Gill Sans"/>
                </a:rPr>
                <a:t>Plan</a:t>
              </a:r>
            </a:p>
          </p:txBody>
        </p:sp>
      </p:grpSp>
      <p:grpSp>
        <p:nvGrpSpPr>
          <p:cNvPr id="418" name="Shape 418"/>
          <p:cNvGrpSpPr/>
          <p:nvPr/>
        </p:nvGrpSpPr>
        <p:grpSpPr>
          <a:xfrm>
            <a:off x="5047625" y="1349517"/>
            <a:ext cx="885825" cy="895350"/>
            <a:chOff x="2453012" y="1246275"/>
            <a:chExt cx="885825" cy="895350"/>
          </a:xfrm>
        </p:grpSpPr>
        <p:pic>
          <p:nvPicPr>
            <p:cNvPr id="419" name="Shape 419"/>
            <p:cNvPicPr preferRelativeResize="0"/>
            <p:nvPr/>
          </p:nvPicPr>
          <p:blipFill>
            <a:blip r:embed="rId5">
              <a:alphaModFix/>
            </a:blip>
            <a:stretch>
              <a:fillRect/>
            </a:stretch>
          </p:blipFill>
          <p:spPr>
            <a:xfrm>
              <a:off x="2453012" y="1246275"/>
              <a:ext cx="885825" cy="895350"/>
            </a:xfrm>
            <a:prstGeom prst="rect">
              <a:avLst/>
            </a:prstGeom>
            <a:noFill/>
            <a:ln>
              <a:noFill/>
            </a:ln>
          </p:spPr>
        </p:pic>
        <p:sp>
          <p:nvSpPr>
            <p:cNvPr id="420" name="Shape 420"/>
            <p:cNvSpPr txBox="1"/>
            <p:nvPr/>
          </p:nvSpPr>
          <p:spPr>
            <a:xfrm>
              <a:off x="2497351" y="1554750"/>
              <a:ext cx="797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Artifact</a:t>
              </a:r>
            </a:p>
          </p:txBody>
        </p:sp>
      </p:grpSp>
      <p:grpSp>
        <p:nvGrpSpPr>
          <p:cNvPr id="421" name="Shape 421"/>
          <p:cNvGrpSpPr/>
          <p:nvPr/>
        </p:nvGrpSpPr>
        <p:grpSpPr>
          <a:xfrm>
            <a:off x="6577200" y="1409910"/>
            <a:ext cx="725100" cy="774538"/>
            <a:chOff x="3666025" y="1306680"/>
            <a:chExt cx="725100" cy="774538"/>
          </a:xfrm>
        </p:grpSpPr>
        <p:pic>
          <p:nvPicPr>
            <p:cNvPr id="422" name="Shape 422"/>
            <p:cNvPicPr preferRelativeResize="0"/>
            <p:nvPr/>
          </p:nvPicPr>
          <p:blipFill>
            <a:blip r:embed="rId6">
              <a:alphaModFix/>
            </a:blip>
            <a:stretch>
              <a:fillRect/>
            </a:stretch>
          </p:blipFill>
          <p:spPr>
            <a:xfrm>
              <a:off x="3666025" y="1306680"/>
              <a:ext cx="725099" cy="774538"/>
            </a:xfrm>
            <a:prstGeom prst="rect">
              <a:avLst/>
            </a:prstGeom>
            <a:noFill/>
            <a:ln>
              <a:noFill/>
            </a:ln>
          </p:spPr>
        </p:pic>
        <p:sp>
          <p:nvSpPr>
            <p:cNvPr id="423" name="Shape 423"/>
            <p:cNvSpPr txBox="1"/>
            <p:nvPr/>
          </p:nvSpPr>
          <p:spPr>
            <a:xfrm>
              <a:off x="3666025" y="1554750"/>
              <a:ext cx="725100" cy="2784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FFFFFF"/>
                  </a:solidFill>
                  <a:latin typeface="Gill Sans"/>
                  <a:ea typeface="Gill Sans"/>
                  <a:cs typeface="Gill Sans"/>
                  <a:sym typeface="Gill Sans"/>
                </a:rPr>
                <a:t>Depot</a:t>
              </a:r>
            </a:p>
          </p:txBody>
        </p:sp>
      </p:grpSp>
      <p:cxnSp>
        <p:nvCxnSpPr>
          <p:cNvPr id="424" name="Shape 424"/>
          <p:cNvCxnSpPr/>
          <p:nvPr/>
        </p:nvCxnSpPr>
        <p:spPr>
          <a:xfrm rot="10800000" flipH="1">
            <a:off x="1332387" y="1797180"/>
            <a:ext cx="440100" cy="300"/>
          </a:xfrm>
          <a:prstGeom prst="straightConnector1">
            <a:avLst/>
          </a:prstGeom>
          <a:noFill/>
          <a:ln w="9525" cap="flat" cmpd="sng">
            <a:solidFill>
              <a:schemeClr val="dk2"/>
            </a:solidFill>
            <a:prstDash val="solid"/>
            <a:round/>
            <a:headEnd type="oval" w="lg" len="lg"/>
            <a:tailEnd type="triangle" w="lg" len="lg"/>
          </a:ln>
        </p:spPr>
      </p:cxnSp>
      <p:cxnSp>
        <p:nvCxnSpPr>
          <p:cNvPr id="425" name="Shape 425"/>
          <p:cNvCxnSpPr/>
          <p:nvPr/>
        </p:nvCxnSpPr>
        <p:spPr>
          <a:xfrm rot="10800000" flipH="1">
            <a:off x="2738637" y="1797180"/>
            <a:ext cx="440100" cy="300"/>
          </a:xfrm>
          <a:prstGeom prst="straightConnector1">
            <a:avLst/>
          </a:prstGeom>
          <a:noFill/>
          <a:ln w="9525" cap="flat" cmpd="sng">
            <a:solidFill>
              <a:schemeClr val="dk2"/>
            </a:solidFill>
            <a:prstDash val="solid"/>
            <a:round/>
            <a:headEnd type="oval" w="lg" len="lg"/>
            <a:tailEnd type="triangle" w="lg" len="lg"/>
          </a:ln>
        </p:spPr>
      </p:cxnSp>
      <p:pic>
        <p:nvPicPr>
          <p:cNvPr id="426" name="Shape 426" descr="bldrbod-02.png"/>
          <p:cNvPicPr preferRelativeResize="0"/>
          <p:nvPr/>
        </p:nvPicPr>
        <p:blipFill>
          <a:blip r:embed="rId7">
            <a:alphaModFix/>
          </a:blip>
          <a:stretch>
            <a:fillRect/>
          </a:stretch>
        </p:blipFill>
        <p:spPr>
          <a:xfrm>
            <a:off x="3276252" y="1442892"/>
            <a:ext cx="1132424" cy="708875"/>
          </a:xfrm>
          <a:prstGeom prst="rect">
            <a:avLst/>
          </a:prstGeom>
          <a:noFill/>
          <a:ln>
            <a:noFill/>
          </a:ln>
        </p:spPr>
      </p:pic>
      <p:sp>
        <p:nvSpPr>
          <p:cNvPr id="427" name="Shape 427"/>
          <p:cNvSpPr txBox="1"/>
          <p:nvPr/>
        </p:nvSpPr>
        <p:spPr>
          <a:xfrm>
            <a:off x="3374475" y="1639692"/>
            <a:ext cx="936000" cy="315300"/>
          </a:xfrm>
          <a:prstGeom prst="rect">
            <a:avLst/>
          </a:prstGeom>
          <a:noFill/>
          <a:ln>
            <a:noFill/>
          </a:ln>
        </p:spPr>
        <p:txBody>
          <a:bodyPr lIns="91425" tIns="91425" rIns="91425" bIns="91425" anchor="ctr" anchorCtr="0">
            <a:noAutofit/>
          </a:bodyPr>
          <a:lstStyle/>
          <a:p>
            <a:pPr lvl="0" algn="ctr" rtl="0">
              <a:spcBef>
                <a:spcPts val="0"/>
              </a:spcBef>
              <a:buNone/>
            </a:pPr>
            <a:r>
              <a:rPr lang="en">
                <a:solidFill>
                  <a:schemeClr val="accent4"/>
                </a:solidFill>
                <a:latin typeface="Gill Sans"/>
                <a:ea typeface="Gill Sans"/>
                <a:cs typeface="Gill Sans"/>
                <a:sym typeface="Gill Sans"/>
              </a:rPr>
              <a:t>Build</a:t>
            </a:r>
          </a:p>
          <a:p>
            <a:pPr lvl="0" algn="ctr" rtl="0">
              <a:spcBef>
                <a:spcPts val="0"/>
              </a:spcBef>
              <a:buNone/>
            </a:pPr>
            <a:r>
              <a:rPr lang="en">
                <a:solidFill>
                  <a:schemeClr val="accent4"/>
                </a:solidFill>
                <a:latin typeface="Gill Sans"/>
                <a:ea typeface="Gill Sans"/>
                <a:cs typeface="Gill Sans"/>
                <a:sym typeface="Gill Sans"/>
              </a:rPr>
              <a:t>Service</a:t>
            </a:r>
          </a:p>
        </p:txBody>
      </p:sp>
      <p:cxnSp>
        <p:nvCxnSpPr>
          <p:cNvPr id="428" name="Shape 428"/>
          <p:cNvCxnSpPr/>
          <p:nvPr/>
        </p:nvCxnSpPr>
        <p:spPr>
          <a:xfrm rot="10800000" flipH="1">
            <a:off x="4481387" y="1797180"/>
            <a:ext cx="440100" cy="300"/>
          </a:xfrm>
          <a:prstGeom prst="straightConnector1">
            <a:avLst/>
          </a:prstGeom>
          <a:noFill/>
          <a:ln w="9525" cap="flat" cmpd="sng">
            <a:solidFill>
              <a:schemeClr val="dk2"/>
            </a:solidFill>
            <a:prstDash val="solid"/>
            <a:round/>
            <a:headEnd type="oval" w="lg" len="lg"/>
            <a:tailEnd type="triangle" w="lg" len="lg"/>
          </a:ln>
        </p:spPr>
      </p:cxnSp>
      <p:cxnSp>
        <p:nvCxnSpPr>
          <p:cNvPr id="429" name="Shape 429"/>
          <p:cNvCxnSpPr/>
          <p:nvPr/>
        </p:nvCxnSpPr>
        <p:spPr>
          <a:xfrm rot="10800000" flipH="1">
            <a:off x="6035262" y="1797180"/>
            <a:ext cx="440100" cy="300"/>
          </a:xfrm>
          <a:prstGeom prst="straightConnector1">
            <a:avLst/>
          </a:prstGeom>
          <a:noFill/>
          <a:ln w="9525" cap="flat" cmpd="sng">
            <a:solidFill>
              <a:schemeClr val="dk2"/>
            </a:solidFill>
            <a:prstDash val="solid"/>
            <a:round/>
            <a:headEnd type="oval" w="lg" len="lg"/>
            <a:tailEnd type="triangle" w="lg" len="lg"/>
          </a:ln>
        </p:spPr>
      </p:cxnSp>
      <p:sp>
        <p:nvSpPr>
          <p:cNvPr id="58" name="Shape 305"/>
          <p:cNvSpPr txBox="1"/>
          <p:nvPr/>
        </p:nvSpPr>
        <p:spPr>
          <a:xfrm>
            <a:off x="144125" y="2699817"/>
            <a:ext cx="8618876" cy="1706536"/>
          </a:xfrm>
          <a:prstGeom prst="rect">
            <a:avLst/>
          </a:prstGeom>
          <a:noFill/>
          <a:ln>
            <a:noFill/>
          </a:ln>
        </p:spPr>
        <p:txBody>
          <a:bodyPr lIns="91425" tIns="91425" rIns="91425" bIns="91425" anchor="t" anchorCtr="0">
            <a:noAutofit/>
          </a:bodyPr>
          <a:lstStyle/>
          <a:p>
            <a:r>
              <a:rPr lang="en-US" dirty="0"/>
              <a:t>In addition, the Habitat ecosystem includes a build service that retrieves the source code for a package from a depot and creates the packages. </a:t>
            </a:r>
            <a:endParaRPr lang="en-US" dirty="0" smtClean="0"/>
          </a:p>
          <a:p>
            <a:endParaRPr lang="en-US" dirty="0" smtClean="0"/>
          </a:p>
          <a:p>
            <a:r>
              <a:rPr lang="en-US" dirty="0" smtClean="0"/>
              <a:t>There </a:t>
            </a:r>
            <a:r>
              <a:rPr lang="en-US" dirty="0"/>
              <a:t>is a cloud-based, public-facing depot maintained by Chef. It is also possible to have a private </a:t>
            </a:r>
            <a:r>
              <a:rPr lang="en-US" dirty="0" smtClean="0"/>
              <a:t>depot.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a:t>What the modern application team gets out of it:</a:t>
            </a:r>
          </a:p>
        </p:txBody>
      </p:sp>
      <p:sp>
        <p:nvSpPr>
          <p:cNvPr id="436" name="Shape 436"/>
          <p:cNvSpPr txBox="1">
            <a:spLocks noGrp="1"/>
          </p:cNvSpPr>
          <p:nvPr>
            <p:ph type="body" idx="1"/>
          </p:nvPr>
        </p:nvSpPr>
        <p:spPr>
          <a:xfrm>
            <a:off x="381000" y="773629"/>
            <a:ext cx="8380500" cy="865500"/>
          </a:xfrm>
          <a:prstGeom prst="rect">
            <a:avLst/>
          </a:prstGeom>
        </p:spPr>
        <p:txBody>
          <a:bodyPr lIns="57150" tIns="57150" rIns="57150" bIns="57150" anchor="t" anchorCtr="0">
            <a:noAutofit/>
          </a:bodyPr>
          <a:lstStyle/>
          <a:p>
            <a:pPr lvl="0" algn="ctr" rtl="0">
              <a:spcBef>
                <a:spcPts val="0"/>
              </a:spcBef>
              <a:buNone/>
            </a:pPr>
            <a:r>
              <a:rPr lang="en"/>
              <a:t>Developers, System Administrators, CIOs; Enterprise and Tech Innovators</a:t>
            </a:r>
          </a:p>
        </p:txBody>
      </p:sp>
      <p:sp>
        <p:nvSpPr>
          <p:cNvPr id="437" name="Shape 437"/>
          <p:cNvSpPr/>
          <p:nvPr/>
        </p:nvSpPr>
        <p:spPr>
          <a:xfrm>
            <a:off x="1086087" y="1411000"/>
            <a:ext cx="1549200" cy="1549200"/>
          </a:xfrm>
          <a:prstGeom prst="ellipse">
            <a:avLst/>
          </a:prstGeom>
          <a:solidFill>
            <a:schemeClr val="accent2"/>
          </a:solidFill>
          <a:ln>
            <a:noFill/>
          </a:ln>
        </p:spPr>
        <p:txBody>
          <a:bodyPr lIns="91425" tIns="91425" rIns="91425" bIns="91425" anchor="ctr" anchorCtr="0">
            <a:noAutofit/>
          </a:bodyPr>
          <a:lstStyle/>
          <a:p>
            <a:pPr lvl="0">
              <a:spcBef>
                <a:spcPts val="0"/>
              </a:spcBef>
              <a:buNone/>
            </a:pPr>
            <a:endParaRPr/>
          </a:p>
        </p:txBody>
      </p:sp>
      <p:pic>
        <p:nvPicPr>
          <p:cNvPr id="438" name="Shape 438"/>
          <p:cNvPicPr preferRelativeResize="0"/>
          <p:nvPr/>
        </p:nvPicPr>
        <p:blipFill>
          <a:blip r:embed="rId3">
            <a:alphaModFix/>
          </a:blip>
          <a:stretch>
            <a:fillRect/>
          </a:stretch>
        </p:blipFill>
        <p:spPr>
          <a:xfrm>
            <a:off x="1500419" y="1774857"/>
            <a:ext cx="688137" cy="516712"/>
          </a:xfrm>
          <a:prstGeom prst="rect">
            <a:avLst/>
          </a:prstGeom>
          <a:noFill/>
          <a:ln>
            <a:noFill/>
          </a:ln>
        </p:spPr>
      </p:pic>
      <p:sp>
        <p:nvSpPr>
          <p:cNvPr id="439" name="Shape 439"/>
          <p:cNvSpPr/>
          <p:nvPr/>
        </p:nvSpPr>
        <p:spPr>
          <a:xfrm>
            <a:off x="703749" y="2431825"/>
            <a:ext cx="2313900" cy="2211000"/>
          </a:xfrm>
          <a:prstGeom prst="rect">
            <a:avLst/>
          </a:prstGeom>
          <a:solidFill>
            <a:srgbClr val="D0E0E3"/>
          </a:solidFill>
          <a:ln>
            <a:noFill/>
          </a:ln>
        </p:spPr>
        <p:txBody>
          <a:bodyPr lIns="91425" tIns="91425" rIns="91425" bIns="91425" anchor="t" anchorCtr="0">
            <a:noAutofit/>
          </a:bodyPr>
          <a:lstStyle/>
          <a:p>
            <a:pPr lvl="0" algn="ctr" rtl="0">
              <a:spcBef>
                <a:spcPts val="500"/>
              </a:spcBef>
              <a:buNone/>
            </a:pPr>
            <a:r>
              <a:rPr lang="en" sz="1300" b="1">
                <a:solidFill>
                  <a:srgbClr val="435464"/>
                </a:solidFill>
                <a:latin typeface="Gill Sans"/>
                <a:ea typeface="Gill Sans"/>
                <a:cs typeface="Gill Sans"/>
                <a:sym typeface="Gill Sans"/>
              </a:rPr>
              <a:t>Simplification</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Runs the same way in any environment</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Management travels with the application; no drift</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Autonomous and self-organizing</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Legacy and Greenfield</a:t>
            </a:r>
          </a:p>
        </p:txBody>
      </p:sp>
      <p:sp>
        <p:nvSpPr>
          <p:cNvPr id="440" name="Shape 440"/>
          <p:cNvSpPr/>
          <p:nvPr/>
        </p:nvSpPr>
        <p:spPr>
          <a:xfrm>
            <a:off x="3796562" y="1411000"/>
            <a:ext cx="1549200" cy="1549200"/>
          </a:xfrm>
          <a:prstGeom prst="ellipse">
            <a:avLst/>
          </a:prstGeom>
          <a:solidFill>
            <a:schemeClr val="accent4"/>
          </a:solidFill>
          <a:ln>
            <a:noFill/>
          </a:ln>
        </p:spPr>
        <p:txBody>
          <a:bodyPr lIns="91425" tIns="91425" rIns="91425" bIns="91425" anchor="ctr" anchorCtr="0">
            <a:noAutofit/>
          </a:bodyPr>
          <a:lstStyle/>
          <a:p>
            <a:pPr lvl="0">
              <a:spcBef>
                <a:spcPts val="0"/>
              </a:spcBef>
              <a:buNone/>
            </a:pPr>
            <a:endParaRPr/>
          </a:p>
        </p:txBody>
      </p:sp>
      <p:pic>
        <p:nvPicPr>
          <p:cNvPr id="441" name="Shape 441"/>
          <p:cNvPicPr preferRelativeResize="0"/>
          <p:nvPr/>
        </p:nvPicPr>
        <p:blipFill>
          <a:blip r:embed="rId4">
            <a:alphaModFix/>
          </a:blip>
          <a:stretch>
            <a:fillRect/>
          </a:stretch>
        </p:blipFill>
        <p:spPr>
          <a:xfrm>
            <a:off x="4234044" y="1769051"/>
            <a:ext cx="674236" cy="528297"/>
          </a:xfrm>
          <a:prstGeom prst="rect">
            <a:avLst/>
          </a:prstGeom>
          <a:noFill/>
          <a:ln>
            <a:noFill/>
          </a:ln>
        </p:spPr>
      </p:pic>
      <p:sp>
        <p:nvSpPr>
          <p:cNvPr id="442" name="Shape 442"/>
          <p:cNvSpPr/>
          <p:nvPr/>
        </p:nvSpPr>
        <p:spPr>
          <a:xfrm>
            <a:off x="3386411" y="2431825"/>
            <a:ext cx="2369700" cy="2211000"/>
          </a:xfrm>
          <a:prstGeom prst="rect">
            <a:avLst/>
          </a:prstGeom>
          <a:solidFill>
            <a:srgbClr val="D9EAD3"/>
          </a:solidFill>
          <a:ln>
            <a:noFill/>
          </a:ln>
        </p:spPr>
        <p:txBody>
          <a:bodyPr lIns="91425" tIns="91425" rIns="91425" bIns="91425" anchor="t" anchorCtr="0">
            <a:noAutofit/>
          </a:bodyPr>
          <a:lstStyle/>
          <a:p>
            <a:pPr lvl="0" algn="ctr" rtl="0">
              <a:spcBef>
                <a:spcPts val="500"/>
              </a:spcBef>
              <a:buClr>
                <a:schemeClr val="dk1"/>
              </a:buClr>
              <a:buSzPct val="84615"/>
              <a:buFont typeface="Arial"/>
              <a:buNone/>
            </a:pPr>
            <a:r>
              <a:rPr lang="en" sz="1300" b="1">
                <a:solidFill>
                  <a:srgbClr val="435464"/>
                </a:solidFill>
                <a:latin typeface="Gill Sans"/>
                <a:ea typeface="Gill Sans"/>
                <a:cs typeface="Gill Sans"/>
                <a:sym typeface="Gill Sans"/>
              </a:rPr>
              <a:t>Acceleration</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Lets the enterprise modernize without re-writing the world</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Faster to build, easier to deploy, safer to manage</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Easiest way to deploy containers and microservices in production</a:t>
            </a:r>
          </a:p>
        </p:txBody>
      </p:sp>
      <p:sp>
        <p:nvSpPr>
          <p:cNvPr id="443" name="Shape 443"/>
          <p:cNvSpPr/>
          <p:nvPr/>
        </p:nvSpPr>
        <p:spPr>
          <a:xfrm>
            <a:off x="6507187" y="1410987"/>
            <a:ext cx="1549200" cy="1549200"/>
          </a:xfrm>
          <a:prstGeom prst="ellipse">
            <a:avLst/>
          </a:prstGeom>
          <a:solidFill>
            <a:srgbClr val="6BB2E2"/>
          </a:solidFill>
          <a:ln>
            <a:noFill/>
          </a:ln>
        </p:spPr>
        <p:txBody>
          <a:bodyPr lIns="91425" tIns="91425" rIns="91425" bIns="91425" anchor="ctr" anchorCtr="0">
            <a:noAutofit/>
          </a:bodyPr>
          <a:lstStyle/>
          <a:p>
            <a:pPr lvl="0">
              <a:spcBef>
                <a:spcPts val="0"/>
              </a:spcBef>
              <a:buNone/>
            </a:pPr>
            <a:endParaRPr/>
          </a:p>
        </p:txBody>
      </p:sp>
      <p:pic>
        <p:nvPicPr>
          <p:cNvPr id="444" name="Shape 444"/>
          <p:cNvPicPr preferRelativeResize="0"/>
          <p:nvPr/>
        </p:nvPicPr>
        <p:blipFill>
          <a:blip r:embed="rId5">
            <a:alphaModFix/>
          </a:blip>
          <a:stretch>
            <a:fillRect/>
          </a:stretch>
        </p:blipFill>
        <p:spPr>
          <a:xfrm>
            <a:off x="6944675" y="1696050"/>
            <a:ext cx="674224" cy="630903"/>
          </a:xfrm>
          <a:prstGeom prst="rect">
            <a:avLst/>
          </a:prstGeom>
          <a:noFill/>
          <a:ln>
            <a:noFill/>
          </a:ln>
        </p:spPr>
      </p:pic>
      <p:sp>
        <p:nvSpPr>
          <p:cNvPr id="445" name="Shape 445"/>
          <p:cNvSpPr/>
          <p:nvPr/>
        </p:nvSpPr>
        <p:spPr>
          <a:xfrm>
            <a:off x="6124837" y="2431800"/>
            <a:ext cx="2313900" cy="2211000"/>
          </a:xfrm>
          <a:prstGeom prst="rect">
            <a:avLst/>
          </a:prstGeom>
          <a:solidFill>
            <a:srgbClr val="C9DAF8"/>
          </a:solidFill>
          <a:ln>
            <a:noFill/>
          </a:ln>
        </p:spPr>
        <p:txBody>
          <a:bodyPr lIns="91425" tIns="91425" rIns="91425" bIns="91425" anchor="t" anchorCtr="0">
            <a:noAutofit/>
          </a:bodyPr>
          <a:lstStyle/>
          <a:p>
            <a:pPr lvl="0" algn="ctr" rtl="0">
              <a:spcBef>
                <a:spcPts val="500"/>
              </a:spcBef>
              <a:buNone/>
            </a:pPr>
            <a:r>
              <a:rPr lang="en" sz="1300" b="1">
                <a:solidFill>
                  <a:srgbClr val="435464"/>
                </a:solidFill>
                <a:latin typeface="Gill Sans"/>
                <a:ea typeface="Gill Sans"/>
                <a:cs typeface="Gill Sans"/>
                <a:sym typeface="Gill Sans"/>
              </a:rPr>
              <a:t>Empowerment</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Developers can focus on building great applications</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Systems Administrators can focus on how those applications should behave</a:t>
            </a:r>
          </a:p>
          <a:p>
            <a:pPr marL="457200" lvl="0" indent="-298450" rtl="0">
              <a:spcBef>
                <a:spcPts val="500"/>
              </a:spcBef>
              <a:spcAft>
                <a:spcPts val="1000"/>
              </a:spcAft>
              <a:buClr>
                <a:srgbClr val="435464"/>
              </a:buClr>
              <a:buSzPct val="100000"/>
              <a:buFont typeface="Gill Sans"/>
              <a:buChar char="●"/>
            </a:pPr>
            <a:r>
              <a:rPr lang="en" sz="1100">
                <a:solidFill>
                  <a:srgbClr val="435464"/>
                </a:solidFill>
                <a:latin typeface="Gill Sans"/>
                <a:ea typeface="Gill Sans"/>
                <a:cs typeface="Gill Sans"/>
                <a:sym typeface="Gill Sans"/>
              </a:rPr>
              <a:t>Gives both a language they can share, with clear boundaries</a:t>
            </a:r>
          </a:p>
        </p:txBody>
      </p:sp>
      <p:sp>
        <p:nvSpPr>
          <p:cNvPr id="446" name="Shape 446"/>
          <p:cNvSpPr txBox="1"/>
          <p:nvPr/>
        </p:nvSpPr>
        <p:spPr>
          <a:xfrm>
            <a:off x="0" y="4760200"/>
            <a:ext cx="2596500" cy="284400"/>
          </a:xfrm>
          <a:prstGeom prst="rect">
            <a:avLst/>
          </a:prstGeom>
          <a:noFill/>
          <a:ln>
            <a:noFill/>
          </a:ln>
        </p:spPr>
        <p:txBody>
          <a:bodyPr lIns="91425" tIns="91425" rIns="91425" bIns="91425" anchor="t" anchorCtr="0">
            <a:noAutofit/>
          </a:bodyPr>
          <a:lstStyle/>
          <a:p>
            <a:pPr lvl="0" rtl="0">
              <a:spcBef>
                <a:spcPts val="0"/>
              </a:spcBef>
              <a:buNone/>
            </a:pPr>
            <a:r>
              <a:rPr lang="en" sz="800"/>
              <a:t>Confidential &amp; subject to NDA. Patents Pending.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p:nvPr/>
        </p:nvSpPr>
        <p:spPr>
          <a:xfrm>
            <a:off x="5433843" y="639800"/>
            <a:ext cx="1493700" cy="4269300"/>
          </a:xfrm>
          <a:prstGeom prst="rect">
            <a:avLst/>
          </a:prstGeom>
          <a:solidFill>
            <a:srgbClr val="D8EFED"/>
          </a:solidFill>
          <a:ln>
            <a:noFill/>
          </a:ln>
        </p:spPr>
        <p:txBody>
          <a:bodyPr lIns="57125" tIns="28575" rIns="57125" bIns="28575" anchor="ctr" anchorCtr="0">
            <a:noAutofit/>
          </a:bodyPr>
          <a:lstStyle/>
          <a:p>
            <a:pPr marL="0" marR="0" lvl="0" indent="0" algn="ctr" rtl="0">
              <a:spcBef>
                <a:spcPts val="0"/>
              </a:spcBef>
              <a:buNone/>
            </a:pPr>
            <a:endParaRPr sz="1500">
              <a:solidFill>
                <a:srgbClr val="FFFFFF"/>
              </a:solidFill>
              <a:latin typeface="Arial"/>
              <a:ea typeface="Arial"/>
              <a:cs typeface="Arial"/>
              <a:sym typeface="Arial"/>
            </a:endParaRPr>
          </a:p>
        </p:txBody>
      </p:sp>
      <p:sp>
        <p:nvSpPr>
          <p:cNvPr id="453" name="Shape 453"/>
          <p:cNvSpPr/>
          <p:nvPr/>
        </p:nvSpPr>
        <p:spPr>
          <a:xfrm>
            <a:off x="3011647" y="639800"/>
            <a:ext cx="2444700" cy="4269300"/>
          </a:xfrm>
          <a:prstGeom prst="rect">
            <a:avLst/>
          </a:prstGeom>
          <a:solidFill>
            <a:srgbClr val="FDE2CA"/>
          </a:solidFill>
          <a:ln>
            <a:noFill/>
          </a:ln>
        </p:spPr>
        <p:txBody>
          <a:bodyPr lIns="57125" tIns="28575" rIns="57125" bIns="28575" anchor="ctr" anchorCtr="0">
            <a:noAutofit/>
          </a:bodyPr>
          <a:lstStyle/>
          <a:p>
            <a:pPr marL="0" marR="0" lvl="0" indent="0" algn="ctr" rtl="0">
              <a:spcBef>
                <a:spcPts val="0"/>
              </a:spcBef>
              <a:buNone/>
            </a:pPr>
            <a:endParaRPr sz="1500">
              <a:solidFill>
                <a:srgbClr val="FFFFFF"/>
              </a:solidFill>
              <a:latin typeface="Arial"/>
              <a:ea typeface="Arial"/>
              <a:cs typeface="Arial"/>
              <a:sym typeface="Arial"/>
            </a:endParaRPr>
          </a:p>
        </p:txBody>
      </p:sp>
      <p:sp>
        <p:nvSpPr>
          <p:cNvPr id="454" name="Shape 454"/>
          <p:cNvSpPr/>
          <p:nvPr/>
        </p:nvSpPr>
        <p:spPr>
          <a:xfrm>
            <a:off x="1657605" y="639800"/>
            <a:ext cx="1353900" cy="4269300"/>
          </a:xfrm>
          <a:prstGeom prst="rect">
            <a:avLst/>
          </a:prstGeom>
          <a:solidFill>
            <a:srgbClr val="DDECF7"/>
          </a:solidFill>
          <a:ln>
            <a:noFill/>
          </a:ln>
        </p:spPr>
        <p:txBody>
          <a:bodyPr lIns="57125" tIns="28575" rIns="57125" bIns="28575" anchor="ctr" anchorCtr="0">
            <a:noAutofit/>
          </a:bodyPr>
          <a:lstStyle/>
          <a:p>
            <a:pPr marL="0" marR="0" lvl="0" indent="0" algn="ctr" rtl="0">
              <a:spcBef>
                <a:spcPts val="0"/>
              </a:spcBef>
              <a:buNone/>
            </a:pPr>
            <a:endParaRPr sz="1500">
              <a:solidFill>
                <a:srgbClr val="FFFFFF"/>
              </a:solidFill>
              <a:latin typeface="Arial"/>
              <a:ea typeface="Arial"/>
              <a:cs typeface="Arial"/>
              <a:sym typeface="Arial"/>
            </a:endParaRPr>
          </a:p>
        </p:txBody>
      </p:sp>
      <p:sp>
        <p:nvSpPr>
          <p:cNvPr id="455" name="Shape 455"/>
          <p:cNvSpPr/>
          <p:nvPr/>
        </p:nvSpPr>
        <p:spPr>
          <a:xfrm>
            <a:off x="95250" y="639800"/>
            <a:ext cx="1562400" cy="4269300"/>
          </a:xfrm>
          <a:prstGeom prst="rect">
            <a:avLst/>
          </a:prstGeom>
          <a:solidFill>
            <a:srgbClr val="FFEDCE"/>
          </a:solidFill>
          <a:ln>
            <a:noFill/>
          </a:ln>
        </p:spPr>
        <p:txBody>
          <a:bodyPr lIns="57125" tIns="28575" rIns="57125" bIns="28575" anchor="ctr" anchorCtr="0">
            <a:noAutofit/>
          </a:bodyPr>
          <a:lstStyle/>
          <a:p>
            <a:pPr marL="0" marR="0" lvl="0" indent="0" algn="ctr" rtl="0">
              <a:spcBef>
                <a:spcPts val="0"/>
              </a:spcBef>
              <a:buNone/>
            </a:pPr>
            <a:endParaRPr sz="1500">
              <a:solidFill>
                <a:srgbClr val="FFFFFF"/>
              </a:solidFill>
              <a:latin typeface="Arial"/>
              <a:ea typeface="Arial"/>
              <a:cs typeface="Arial"/>
              <a:sym typeface="Arial"/>
            </a:endParaRPr>
          </a:p>
        </p:txBody>
      </p:sp>
      <p:sp>
        <p:nvSpPr>
          <p:cNvPr id="456" name="Shape 456"/>
          <p:cNvSpPr txBox="1"/>
          <p:nvPr/>
        </p:nvSpPr>
        <p:spPr>
          <a:xfrm>
            <a:off x="3637843" y="683107"/>
            <a:ext cx="1186200" cy="191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324353"/>
                </a:solidFill>
                <a:latin typeface="Gill Sans"/>
                <a:ea typeface="Gill Sans"/>
                <a:cs typeface="Gill Sans"/>
                <a:sym typeface="Gill Sans"/>
              </a:rPr>
              <a:t>Collaborative Dev</a:t>
            </a:r>
          </a:p>
        </p:txBody>
      </p:sp>
      <p:sp>
        <p:nvSpPr>
          <p:cNvPr id="457" name="Shape 457"/>
          <p:cNvSpPr txBox="1"/>
          <p:nvPr/>
        </p:nvSpPr>
        <p:spPr>
          <a:xfrm>
            <a:off x="5744937" y="683107"/>
            <a:ext cx="716400" cy="191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324353"/>
                </a:solidFill>
                <a:latin typeface="Gill Sans"/>
                <a:ea typeface="Gill Sans"/>
                <a:cs typeface="Gill Sans"/>
                <a:sym typeface="Gill Sans"/>
              </a:rPr>
              <a:t>Production</a:t>
            </a:r>
          </a:p>
        </p:txBody>
      </p:sp>
      <p:sp>
        <p:nvSpPr>
          <p:cNvPr id="458" name="Shape 458"/>
          <p:cNvSpPr txBox="1"/>
          <p:nvPr/>
        </p:nvSpPr>
        <p:spPr>
          <a:xfrm>
            <a:off x="520878" y="687666"/>
            <a:ext cx="726600" cy="182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324353"/>
                </a:solidFill>
                <a:latin typeface="Gill Sans"/>
                <a:ea typeface="Gill Sans"/>
                <a:cs typeface="Gill Sans"/>
                <a:sym typeface="Gill Sans"/>
              </a:rPr>
              <a:t>Assessment</a:t>
            </a:r>
          </a:p>
        </p:txBody>
      </p:sp>
      <p:sp>
        <p:nvSpPr>
          <p:cNvPr id="459" name="Shape 459"/>
          <p:cNvSpPr txBox="1"/>
          <p:nvPr/>
        </p:nvSpPr>
        <p:spPr>
          <a:xfrm>
            <a:off x="1975651" y="687666"/>
            <a:ext cx="631500" cy="182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324353"/>
                </a:solidFill>
                <a:latin typeface="Gill Sans"/>
                <a:ea typeface="Gill Sans"/>
                <a:cs typeface="Gill Sans"/>
                <a:sym typeface="Gill Sans"/>
              </a:rPr>
              <a:t>Local Dev</a:t>
            </a:r>
          </a:p>
        </p:txBody>
      </p:sp>
      <p:sp>
        <p:nvSpPr>
          <p:cNvPr id="460" name="Shape 460"/>
          <p:cNvSpPr/>
          <p:nvPr/>
        </p:nvSpPr>
        <p:spPr>
          <a:xfrm flipH="1">
            <a:off x="6686243" y="1787790"/>
            <a:ext cx="686400" cy="857700"/>
          </a:xfrm>
          <a:custGeom>
            <a:avLst/>
            <a:gdLst/>
            <a:ahLst/>
            <a:cxnLst/>
            <a:rect l="0" t="0" r="0" b="0"/>
            <a:pathLst>
              <a:path w="120000" h="120000" extrusionOk="0">
                <a:moveTo>
                  <a:pt x="0" y="0"/>
                </a:moveTo>
                <a:lnTo>
                  <a:pt x="40695" y="0"/>
                </a:lnTo>
                <a:lnTo>
                  <a:pt x="70956" y="120000"/>
                </a:lnTo>
                <a:lnTo>
                  <a:pt x="120000" y="119032"/>
                </a:lnTo>
                <a:lnTo>
                  <a:pt x="120000" y="119032"/>
                </a:lnTo>
              </a:path>
            </a:pathLst>
          </a:custGeom>
          <a:noFill/>
          <a:ln w="50800" cap="flat" cmpd="sng">
            <a:solidFill>
              <a:schemeClr val="dk2"/>
            </a:solidFill>
            <a:prstDash val="solid"/>
            <a:round/>
            <a:headEnd type="none" w="med" len="med"/>
            <a:tailEnd type="oval" w="med" len="med"/>
          </a:ln>
        </p:spPr>
        <p:txBody>
          <a:bodyPr lIns="34275" tIns="17150" rIns="34275" bIns="17150" anchor="ctr" anchorCtr="0">
            <a:noAutofit/>
          </a:bodyPr>
          <a:lstStyle/>
          <a:p>
            <a:pPr marL="0" marR="0" lvl="0" indent="0" algn="ctr" rtl="0">
              <a:spcBef>
                <a:spcPts val="0"/>
              </a:spcBef>
              <a:buNone/>
            </a:pPr>
            <a:endParaRPr sz="1600">
              <a:solidFill>
                <a:srgbClr val="FFFFFF"/>
              </a:solidFill>
              <a:latin typeface="Gill Sans"/>
              <a:ea typeface="Gill Sans"/>
              <a:cs typeface="Gill Sans"/>
              <a:sym typeface="Gill Sans"/>
            </a:endParaRPr>
          </a:p>
        </p:txBody>
      </p:sp>
      <p:cxnSp>
        <p:nvCxnSpPr>
          <p:cNvPr id="461" name="Shape 461"/>
          <p:cNvCxnSpPr/>
          <p:nvPr/>
        </p:nvCxnSpPr>
        <p:spPr>
          <a:xfrm rot="10800000">
            <a:off x="6686142" y="2784866"/>
            <a:ext cx="684600" cy="6000"/>
          </a:xfrm>
          <a:prstGeom prst="straightConnector1">
            <a:avLst/>
          </a:prstGeom>
          <a:noFill/>
          <a:ln w="50800" cap="flat" cmpd="sng">
            <a:solidFill>
              <a:srgbClr val="297CBE"/>
            </a:solidFill>
            <a:prstDash val="solid"/>
            <a:round/>
            <a:headEnd type="none" w="med" len="med"/>
            <a:tailEnd type="oval" w="med" len="med"/>
          </a:ln>
        </p:spPr>
      </p:cxnSp>
      <p:sp>
        <p:nvSpPr>
          <p:cNvPr id="462" name="Shape 462"/>
          <p:cNvSpPr/>
          <p:nvPr/>
        </p:nvSpPr>
        <p:spPr>
          <a:xfrm flipH="1">
            <a:off x="6686243" y="2936138"/>
            <a:ext cx="686400" cy="809100"/>
          </a:xfrm>
          <a:custGeom>
            <a:avLst/>
            <a:gdLst/>
            <a:ahLst/>
            <a:cxnLst/>
            <a:rect l="0" t="0" r="0" b="0"/>
            <a:pathLst>
              <a:path w="120000" h="120000" extrusionOk="0">
                <a:moveTo>
                  <a:pt x="0" y="120000"/>
                </a:moveTo>
                <a:lnTo>
                  <a:pt x="41115" y="120000"/>
                </a:lnTo>
                <a:lnTo>
                  <a:pt x="65976" y="0"/>
                </a:lnTo>
                <a:lnTo>
                  <a:pt x="120000" y="0"/>
                </a:lnTo>
                <a:lnTo>
                  <a:pt x="120000" y="0"/>
                </a:lnTo>
              </a:path>
            </a:pathLst>
          </a:custGeom>
          <a:noFill/>
          <a:ln w="50800" cap="flat" cmpd="sng">
            <a:solidFill>
              <a:srgbClr val="1B537E"/>
            </a:solidFill>
            <a:prstDash val="solid"/>
            <a:round/>
            <a:headEnd type="none" w="med" len="med"/>
            <a:tailEnd type="oval" w="med" len="med"/>
          </a:ln>
        </p:spPr>
        <p:txBody>
          <a:bodyPr lIns="34275" tIns="17150" rIns="34275" bIns="17150" anchor="ctr" anchorCtr="0">
            <a:noAutofit/>
          </a:bodyPr>
          <a:lstStyle/>
          <a:p>
            <a:pPr marL="0" marR="0" lvl="0" indent="0" algn="ctr" rtl="0">
              <a:spcBef>
                <a:spcPts val="0"/>
              </a:spcBef>
              <a:buNone/>
            </a:pPr>
            <a:endParaRPr sz="1600">
              <a:solidFill>
                <a:srgbClr val="FFFFFF"/>
              </a:solidFill>
              <a:latin typeface="Gill Sans"/>
              <a:ea typeface="Gill Sans"/>
              <a:cs typeface="Gill Sans"/>
              <a:sym typeface="Gill Sans"/>
            </a:endParaRPr>
          </a:p>
        </p:txBody>
      </p:sp>
      <p:pic>
        <p:nvPicPr>
          <p:cNvPr id="463" name="Shape 463"/>
          <p:cNvPicPr preferRelativeResize="0"/>
          <p:nvPr/>
        </p:nvPicPr>
        <p:blipFill>
          <a:blip r:embed="rId3">
            <a:alphaModFix/>
          </a:blip>
          <a:stretch>
            <a:fillRect/>
          </a:stretch>
        </p:blipFill>
        <p:spPr>
          <a:xfrm>
            <a:off x="230687" y="971745"/>
            <a:ext cx="6587748" cy="3862256"/>
          </a:xfrm>
          <a:prstGeom prst="rect">
            <a:avLst/>
          </a:prstGeom>
          <a:noFill/>
          <a:ln>
            <a:noFill/>
          </a:ln>
        </p:spPr>
      </p:pic>
      <p:sp>
        <p:nvSpPr>
          <p:cNvPr id="464" name="Shape 464"/>
          <p:cNvSpPr txBox="1">
            <a:spLocks noGrp="1"/>
          </p:cNvSpPr>
          <p:nvPr>
            <p:ph type="title"/>
          </p:nvPr>
        </p:nvSpPr>
        <p:spPr>
          <a:xfrm>
            <a:off x="381001" y="153348"/>
            <a:ext cx="8382000" cy="379200"/>
          </a:xfrm>
          <a:prstGeom prst="rect">
            <a:avLst/>
          </a:prstGeom>
          <a:noFill/>
          <a:ln>
            <a:noFill/>
          </a:ln>
        </p:spPr>
        <p:txBody>
          <a:bodyPr lIns="0" tIns="0" rIns="0" bIns="0" anchor="t" anchorCtr="0">
            <a:noAutofit/>
          </a:bodyPr>
          <a:lstStyle/>
          <a:p>
            <a:pPr lvl="0" rtl="0">
              <a:spcBef>
                <a:spcPts val="0"/>
              </a:spcBef>
              <a:buClr>
                <a:srgbClr val="435464"/>
              </a:buClr>
              <a:buSzPct val="25000"/>
              <a:buFont typeface="Gill Sans"/>
              <a:buNone/>
            </a:pPr>
            <a:r>
              <a:rPr lang="en"/>
              <a:t>Chef: An integrated end-to-end software supply chain</a:t>
            </a:r>
          </a:p>
        </p:txBody>
      </p:sp>
      <p:sp>
        <p:nvSpPr>
          <p:cNvPr id="465" name="Shape 465"/>
          <p:cNvSpPr/>
          <p:nvPr/>
        </p:nvSpPr>
        <p:spPr>
          <a:xfrm>
            <a:off x="7338186" y="1603349"/>
            <a:ext cx="1166700" cy="352800"/>
          </a:xfrm>
          <a:prstGeom prst="rect">
            <a:avLst/>
          </a:prstGeom>
          <a:solidFill>
            <a:schemeClr val="dk2"/>
          </a:solidFill>
          <a:ln>
            <a:noFill/>
          </a:ln>
        </p:spPr>
        <p:txBody>
          <a:bodyPr lIns="34275" tIns="17150" rIns="34275" bIns="17150" anchor="ctr" anchorCtr="0">
            <a:noAutofit/>
          </a:bodyPr>
          <a:lstStyle/>
          <a:p>
            <a:pPr marL="0" marR="0" lvl="0" indent="0" algn="ctr" rtl="0">
              <a:spcBef>
                <a:spcPts val="0"/>
              </a:spcBef>
              <a:buSzPct val="25000"/>
              <a:buNone/>
            </a:pPr>
            <a:r>
              <a:rPr lang="en" sz="1100">
                <a:solidFill>
                  <a:srgbClr val="FFFFFF"/>
                </a:solidFill>
                <a:latin typeface="Gill Sans"/>
                <a:ea typeface="Gill Sans"/>
                <a:cs typeface="Gill Sans"/>
                <a:sym typeface="Gill Sans"/>
              </a:rPr>
              <a:t>Apps</a:t>
            </a:r>
          </a:p>
        </p:txBody>
      </p:sp>
      <p:sp>
        <p:nvSpPr>
          <p:cNvPr id="466" name="Shape 466"/>
          <p:cNvSpPr/>
          <p:nvPr/>
        </p:nvSpPr>
        <p:spPr>
          <a:xfrm>
            <a:off x="7338186" y="2578753"/>
            <a:ext cx="1166700" cy="352800"/>
          </a:xfrm>
          <a:prstGeom prst="rect">
            <a:avLst/>
          </a:prstGeom>
          <a:solidFill>
            <a:srgbClr val="297CBE"/>
          </a:solidFill>
          <a:ln>
            <a:noFill/>
          </a:ln>
        </p:spPr>
        <p:txBody>
          <a:bodyPr lIns="34275" tIns="17150" rIns="34275" bIns="17150" anchor="ctr" anchorCtr="0">
            <a:noAutofit/>
          </a:bodyPr>
          <a:lstStyle/>
          <a:p>
            <a:pPr marL="0" marR="0" lvl="0" indent="0" algn="ctr" rtl="0">
              <a:spcBef>
                <a:spcPts val="0"/>
              </a:spcBef>
              <a:buSzPct val="25000"/>
              <a:buNone/>
            </a:pPr>
            <a:r>
              <a:rPr lang="en" sz="1100">
                <a:solidFill>
                  <a:srgbClr val="FFFFFF"/>
                </a:solidFill>
                <a:latin typeface="Gill Sans"/>
                <a:ea typeface="Gill Sans"/>
                <a:cs typeface="Gill Sans"/>
                <a:sym typeface="Gill Sans"/>
              </a:rPr>
              <a:t>Runtime environments</a:t>
            </a:r>
          </a:p>
        </p:txBody>
      </p:sp>
      <p:sp>
        <p:nvSpPr>
          <p:cNvPr id="467" name="Shape 467"/>
          <p:cNvSpPr/>
          <p:nvPr/>
        </p:nvSpPr>
        <p:spPr>
          <a:xfrm>
            <a:off x="7338186" y="3557618"/>
            <a:ext cx="1166700" cy="352800"/>
          </a:xfrm>
          <a:prstGeom prst="rect">
            <a:avLst/>
          </a:prstGeom>
          <a:solidFill>
            <a:srgbClr val="1B537E"/>
          </a:solidFill>
          <a:ln>
            <a:noFill/>
          </a:ln>
        </p:spPr>
        <p:txBody>
          <a:bodyPr lIns="34275" tIns="17150" rIns="34275" bIns="17150" anchor="ctr" anchorCtr="0">
            <a:noAutofit/>
          </a:bodyPr>
          <a:lstStyle/>
          <a:p>
            <a:pPr marL="0" marR="0" lvl="0" indent="0" algn="ctr" rtl="0">
              <a:spcBef>
                <a:spcPts val="0"/>
              </a:spcBef>
              <a:buSzPct val="25000"/>
              <a:buNone/>
            </a:pPr>
            <a:r>
              <a:rPr lang="en" sz="1100">
                <a:solidFill>
                  <a:srgbClr val="FFFFFF"/>
                </a:solidFill>
                <a:latin typeface="Gill Sans"/>
                <a:ea typeface="Gill Sans"/>
                <a:cs typeface="Gill Sans"/>
                <a:sym typeface="Gill Sans"/>
              </a:rPr>
              <a:t>Infrastructure</a:t>
            </a:r>
          </a:p>
        </p:txBody>
      </p:sp>
      <p:pic>
        <p:nvPicPr>
          <p:cNvPr id="468" name="Shape 468" descr="docker-an-open-source-startup-you-need-to-know-about.png"/>
          <p:cNvPicPr preferRelativeResize="0"/>
          <p:nvPr/>
        </p:nvPicPr>
        <p:blipFill rotWithShape="1">
          <a:blip r:embed="rId4">
            <a:alphaModFix/>
          </a:blip>
          <a:srcRect/>
          <a:stretch/>
        </p:blipFill>
        <p:spPr>
          <a:xfrm>
            <a:off x="7433640" y="3025345"/>
            <a:ext cx="219000" cy="181200"/>
          </a:xfrm>
          <a:prstGeom prst="rect">
            <a:avLst/>
          </a:prstGeom>
          <a:noFill/>
          <a:ln>
            <a:noFill/>
          </a:ln>
        </p:spPr>
      </p:pic>
      <p:pic>
        <p:nvPicPr>
          <p:cNvPr id="469" name="Shape 469" descr="Linux_logo.png.png"/>
          <p:cNvPicPr preferRelativeResize="0"/>
          <p:nvPr/>
        </p:nvPicPr>
        <p:blipFill rotWithShape="1">
          <a:blip r:embed="rId5">
            <a:alphaModFix/>
          </a:blip>
          <a:srcRect/>
          <a:stretch/>
        </p:blipFill>
        <p:spPr>
          <a:xfrm>
            <a:off x="7738031" y="3025345"/>
            <a:ext cx="154200" cy="181200"/>
          </a:xfrm>
          <a:prstGeom prst="rect">
            <a:avLst/>
          </a:prstGeom>
          <a:noFill/>
          <a:ln>
            <a:noFill/>
          </a:ln>
        </p:spPr>
      </p:pic>
      <p:pic>
        <p:nvPicPr>
          <p:cNvPr id="470" name="Shape 470" descr="Windows_logo_-_2012.png"/>
          <p:cNvPicPr preferRelativeResize="0"/>
          <p:nvPr/>
        </p:nvPicPr>
        <p:blipFill rotWithShape="1">
          <a:blip r:embed="rId6">
            <a:alphaModFix/>
          </a:blip>
          <a:srcRect/>
          <a:stretch/>
        </p:blipFill>
        <p:spPr>
          <a:xfrm>
            <a:off x="8024223" y="3028727"/>
            <a:ext cx="165300" cy="181200"/>
          </a:xfrm>
          <a:prstGeom prst="rect">
            <a:avLst/>
          </a:prstGeom>
          <a:noFill/>
          <a:ln>
            <a:noFill/>
          </a:ln>
        </p:spPr>
      </p:pic>
      <p:pic>
        <p:nvPicPr>
          <p:cNvPr id="471" name="Shape 471" descr="aws-logo_0.png"/>
          <p:cNvPicPr preferRelativeResize="0"/>
          <p:nvPr/>
        </p:nvPicPr>
        <p:blipFill rotWithShape="1">
          <a:blip r:embed="rId7">
            <a:alphaModFix/>
          </a:blip>
          <a:srcRect/>
          <a:stretch/>
        </p:blipFill>
        <p:spPr>
          <a:xfrm>
            <a:off x="7370293" y="4039836"/>
            <a:ext cx="316200" cy="115200"/>
          </a:xfrm>
          <a:prstGeom prst="rect">
            <a:avLst/>
          </a:prstGeom>
          <a:noFill/>
          <a:ln>
            <a:noFill/>
          </a:ln>
        </p:spPr>
      </p:pic>
      <p:pic>
        <p:nvPicPr>
          <p:cNvPr id="472" name="Shape 472" descr="microsoft-azure-logo.png"/>
          <p:cNvPicPr preferRelativeResize="0"/>
          <p:nvPr/>
        </p:nvPicPr>
        <p:blipFill rotWithShape="1">
          <a:blip r:embed="rId8">
            <a:alphaModFix/>
          </a:blip>
          <a:srcRect/>
          <a:stretch/>
        </p:blipFill>
        <p:spPr>
          <a:xfrm>
            <a:off x="7738031" y="3993349"/>
            <a:ext cx="240600" cy="207000"/>
          </a:xfrm>
          <a:prstGeom prst="rect">
            <a:avLst/>
          </a:prstGeom>
          <a:noFill/>
          <a:ln>
            <a:noFill/>
          </a:ln>
        </p:spPr>
      </p:pic>
      <p:pic>
        <p:nvPicPr>
          <p:cNvPr id="473" name="Shape 473"/>
          <p:cNvPicPr preferRelativeResize="0"/>
          <p:nvPr/>
        </p:nvPicPr>
        <p:blipFill rotWithShape="1">
          <a:blip r:embed="rId9">
            <a:alphaModFix/>
          </a:blip>
          <a:srcRect/>
          <a:stretch/>
        </p:blipFill>
        <p:spPr>
          <a:xfrm>
            <a:off x="8129295" y="3993349"/>
            <a:ext cx="120300" cy="207000"/>
          </a:xfrm>
          <a:prstGeom prst="rect">
            <a:avLst/>
          </a:prstGeom>
          <a:noFill/>
          <a:ln>
            <a:noFill/>
          </a:ln>
        </p:spPr>
      </p:pic>
      <p:pic>
        <p:nvPicPr>
          <p:cNvPr id="474" name="Shape 474"/>
          <p:cNvPicPr preferRelativeResize="0"/>
          <p:nvPr/>
        </p:nvPicPr>
        <p:blipFill rotWithShape="1">
          <a:blip r:embed="rId10">
            <a:alphaModFix/>
          </a:blip>
          <a:srcRect/>
          <a:stretch/>
        </p:blipFill>
        <p:spPr>
          <a:xfrm>
            <a:off x="7738032" y="2062441"/>
            <a:ext cx="115200" cy="186000"/>
          </a:xfrm>
          <a:prstGeom prst="rect">
            <a:avLst/>
          </a:prstGeom>
          <a:noFill/>
          <a:ln>
            <a:noFill/>
          </a:ln>
        </p:spPr>
      </p:pic>
      <p:pic>
        <p:nvPicPr>
          <p:cNvPr id="475" name="Shape 475"/>
          <p:cNvPicPr preferRelativeResize="0"/>
          <p:nvPr/>
        </p:nvPicPr>
        <p:blipFill rotWithShape="1">
          <a:blip r:embed="rId11">
            <a:alphaModFix/>
          </a:blip>
          <a:srcRect/>
          <a:stretch/>
        </p:blipFill>
        <p:spPr>
          <a:xfrm>
            <a:off x="7345933" y="2062441"/>
            <a:ext cx="278400" cy="186000"/>
          </a:xfrm>
          <a:prstGeom prst="rect">
            <a:avLst/>
          </a:prstGeom>
          <a:noFill/>
          <a:ln>
            <a:noFill/>
          </a:ln>
        </p:spPr>
      </p:pic>
      <p:pic>
        <p:nvPicPr>
          <p:cNvPr id="476" name="Shape 476"/>
          <p:cNvPicPr preferRelativeResize="0"/>
          <p:nvPr/>
        </p:nvPicPr>
        <p:blipFill rotWithShape="1">
          <a:blip r:embed="rId12">
            <a:alphaModFix/>
          </a:blip>
          <a:srcRect/>
          <a:stretch/>
        </p:blipFill>
        <p:spPr>
          <a:xfrm>
            <a:off x="7984391" y="2062441"/>
            <a:ext cx="246000" cy="192900"/>
          </a:xfrm>
          <a:prstGeom prst="rect">
            <a:avLst/>
          </a:prstGeom>
          <a:noFill/>
          <a:ln>
            <a:noFill/>
          </a:ln>
        </p:spPr>
      </p:pic>
      <p:sp>
        <p:nvSpPr>
          <p:cNvPr id="477" name="Shape 477"/>
          <p:cNvSpPr txBox="1"/>
          <p:nvPr/>
        </p:nvSpPr>
        <p:spPr>
          <a:xfrm>
            <a:off x="8408063" y="2057376"/>
            <a:ext cx="154200" cy="2187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500">
                <a:solidFill>
                  <a:srgbClr val="324353"/>
                </a:solidFill>
                <a:latin typeface="Gill Sans"/>
                <a:ea typeface="Gill Sans"/>
                <a:cs typeface="Gill Sans"/>
                <a:sym typeface="Gill Sans"/>
              </a:rPr>
              <a:t>...</a:t>
            </a:r>
          </a:p>
        </p:txBody>
      </p:sp>
      <p:sp>
        <p:nvSpPr>
          <p:cNvPr id="478" name="Shape 478"/>
          <p:cNvSpPr txBox="1"/>
          <p:nvPr/>
        </p:nvSpPr>
        <p:spPr>
          <a:xfrm>
            <a:off x="8397053" y="3009018"/>
            <a:ext cx="154200" cy="2187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500">
                <a:solidFill>
                  <a:srgbClr val="324353"/>
                </a:solidFill>
                <a:latin typeface="Gill Sans"/>
                <a:ea typeface="Gill Sans"/>
                <a:cs typeface="Gill Sans"/>
                <a:sym typeface="Gill Sans"/>
              </a:rPr>
              <a:t>...</a:t>
            </a:r>
          </a:p>
        </p:txBody>
      </p:sp>
      <p:sp>
        <p:nvSpPr>
          <p:cNvPr id="479" name="Shape 479"/>
          <p:cNvSpPr txBox="1"/>
          <p:nvPr/>
        </p:nvSpPr>
        <p:spPr>
          <a:xfrm>
            <a:off x="8397053" y="4032218"/>
            <a:ext cx="154200" cy="2187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500">
                <a:solidFill>
                  <a:srgbClr val="324353"/>
                </a:solidFill>
                <a:latin typeface="Gill Sans"/>
                <a:ea typeface="Gill Sans"/>
                <a:cs typeface="Gill Sans"/>
                <a:sym typeface="Gill Sans"/>
              </a:rPr>
              <a:t>...</a:t>
            </a:r>
          </a:p>
        </p:txBody>
      </p:sp>
      <p:sp>
        <p:nvSpPr>
          <p:cNvPr id="480" name="Shape 480"/>
          <p:cNvSpPr txBox="1"/>
          <p:nvPr/>
        </p:nvSpPr>
        <p:spPr>
          <a:xfrm>
            <a:off x="7314600" y="1234875"/>
            <a:ext cx="1353900" cy="191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300">
                <a:solidFill>
                  <a:srgbClr val="324353"/>
                </a:solidFill>
                <a:latin typeface="Gill Sans"/>
                <a:ea typeface="Gill Sans"/>
                <a:cs typeface="Gill Sans"/>
                <a:sym typeface="Gill Sans"/>
              </a:rPr>
              <a:t>Targets/Workloads</a:t>
            </a:r>
          </a:p>
        </p:txBody>
      </p:sp>
      <p:sp>
        <p:nvSpPr>
          <p:cNvPr id="481" name="Shape 481"/>
          <p:cNvSpPr txBox="1"/>
          <p:nvPr/>
        </p:nvSpPr>
        <p:spPr>
          <a:xfrm>
            <a:off x="373449" y="1747731"/>
            <a:ext cx="929100" cy="16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100">
                <a:solidFill>
                  <a:srgbClr val="FFFFFF"/>
                </a:solidFill>
                <a:latin typeface="Gill Sans"/>
                <a:ea typeface="Gill Sans"/>
                <a:cs typeface="Gill Sans"/>
                <a:sym typeface="Gill Sans"/>
              </a:rPr>
              <a:t>Visibility</a:t>
            </a:r>
          </a:p>
        </p:txBody>
      </p:sp>
      <p:sp>
        <p:nvSpPr>
          <p:cNvPr id="482" name="Shape 482"/>
          <p:cNvSpPr txBox="1"/>
          <p:nvPr/>
        </p:nvSpPr>
        <p:spPr>
          <a:xfrm>
            <a:off x="5662877" y="2917375"/>
            <a:ext cx="846600" cy="182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200">
                <a:solidFill>
                  <a:srgbClr val="FFFFFF"/>
                </a:solidFill>
                <a:latin typeface="Gill Sans"/>
                <a:ea typeface="Gill Sans"/>
                <a:cs typeface="Gill Sans"/>
                <a:sym typeface="Gill Sans"/>
              </a:rPr>
              <a:t>Repo</a:t>
            </a:r>
          </a:p>
        </p:txBody>
      </p:sp>
      <p:sp>
        <p:nvSpPr>
          <p:cNvPr id="483" name="Shape 483"/>
          <p:cNvSpPr txBox="1"/>
          <p:nvPr/>
        </p:nvSpPr>
        <p:spPr>
          <a:xfrm>
            <a:off x="5884107" y="2247012"/>
            <a:ext cx="731100" cy="1278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900">
                <a:solidFill>
                  <a:srgbClr val="FFFFFF"/>
                </a:solidFill>
                <a:latin typeface="Gill Sans"/>
                <a:ea typeface="Gill Sans"/>
                <a:cs typeface="Gill Sans"/>
                <a:sym typeface="Gill Sans"/>
              </a:rPr>
              <a:t>Chef server</a:t>
            </a:r>
          </a:p>
        </p:txBody>
      </p:sp>
      <p:sp>
        <p:nvSpPr>
          <p:cNvPr id="484" name="Shape 484"/>
          <p:cNvSpPr txBox="1"/>
          <p:nvPr/>
        </p:nvSpPr>
        <p:spPr>
          <a:xfrm>
            <a:off x="5887149" y="2575550"/>
            <a:ext cx="929099" cy="1278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900">
                <a:solidFill>
                  <a:srgbClr val="FFFFFF"/>
                </a:solidFill>
                <a:latin typeface="Gill Sans"/>
                <a:ea typeface="Gill Sans"/>
                <a:cs typeface="Gill Sans"/>
                <a:sym typeface="Gill Sans"/>
              </a:rPr>
              <a:t>Chef Supermarket</a:t>
            </a:r>
          </a:p>
        </p:txBody>
      </p:sp>
      <p:pic>
        <p:nvPicPr>
          <p:cNvPr id="485" name="Shape 485"/>
          <p:cNvPicPr preferRelativeResize="0"/>
          <p:nvPr/>
        </p:nvPicPr>
        <p:blipFill rotWithShape="1">
          <a:blip r:embed="rId13">
            <a:alphaModFix/>
          </a:blip>
          <a:srcRect/>
          <a:stretch/>
        </p:blipFill>
        <p:spPr>
          <a:xfrm>
            <a:off x="5651700" y="2226252"/>
            <a:ext cx="118200" cy="203400"/>
          </a:xfrm>
          <a:prstGeom prst="rect">
            <a:avLst/>
          </a:prstGeom>
          <a:noFill/>
          <a:ln>
            <a:noFill/>
          </a:ln>
        </p:spPr>
      </p:pic>
      <p:pic>
        <p:nvPicPr>
          <p:cNvPr id="486" name="Shape 486"/>
          <p:cNvPicPr preferRelativeResize="0"/>
          <p:nvPr/>
        </p:nvPicPr>
        <p:blipFill rotWithShape="1">
          <a:blip r:embed="rId14">
            <a:alphaModFix/>
          </a:blip>
          <a:srcRect/>
          <a:stretch/>
        </p:blipFill>
        <p:spPr>
          <a:xfrm>
            <a:off x="5631506" y="2575550"/>
            <a:ext cx="203100" cy="172500"/>
          </a:xfrm>
          <a:prstGeom prst="rect">
            <a:avLst/>
          </a:prstGeom>
          <a:noFill/>
          <a:ln>
            <a:noFill/>
          </a:ln>
        </p:spPr>
      </p:pic>
      <p:sp>
        <p:nvSpPr>
          <p:cNvPr id="487" name="Shape 487"/>
          <p:cNvSpPr txBox="1"/>
          <p:nvPr/>
        </p:nvSpPr>
        <p:spPr>
          <a:xfrm>
            <a:off x="407906" y="2926479"/>
            <a:ext cx="1002600" cy="1641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FFFFFF"/>
                </a:solidFill>
                <a:latin typeface="Gill Sans"/>
                <a:ea typeface="Gill Sans"/>
                <a:cs typeface="Gill Sans"/>
                <a:sym typeface="Gill Sans"/>
              </a:rPr>
              <a:t>Compliance</a:t>
            </a:r>
          </a:p>
        </p:txBody>
      </p:sp>
      <p:pic>
        <p:nvPicPr>
          <p:cNvPr id="488" name="Shape 488"/>
          <p:cNvPicPr preferRelativeResize="0"/>
          <p:nvPr/>
        </p:nvPicPr>
        <p:blipFill rotWithShape="1">
          <a:blip r:embed="rId15">
            <a:alphaModFix/>
          </a:blip>
          <a:srcRect/>
          <a:stretch/>
        </p:blipFill>
        <p:spPr>
          <a:xfrm>
            <a:off x="378971" y="2171583"/>
            <a:ext cx="156299" cy="172800"/>
          </a:xfrm>
          <a:prstGeom prst="rect">
            <a:avLst/>
          </a:prstGeom>
          <a:noFill/>
          <a:ln>
            <a:noFill/>
          </a:ln>
        </p:spPr>
      </p:pic>
      <p:sp>
        <p:nvSpPr>
          <p:cNvPr id="489" name="Shape 489"/>
          <p:cNvSpPr txBox="1"/>
          <p:nvPr/>
        </p:nvSpPr>
        <p:spPr>
          <a:xfrm>
            <a:off x="676058" y="2178808"/>
            <a:ext cx="3723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Search</a:t>
            </a:r>
          </a:p>
        </p:txBody>
      </p:sp>
      <p:pic>
        <p:nvPicPr>
          <p:cNvPr id="490" name="Shape 490"/>
          <p:cNvPicPr preferRelativeResize="0"/>
          <p:nvPr/>
        </p:nvPicPr>
        <p:blipFill rotWithShape="1">
          <a:blip r:embed="rId16">
            <a:alphaModFix/>
          </a:blip>
          <a:srcRect/>
          <a:stretch/>
        </p:blipFill>
        <p:spPr>
          <a:xfrm>
            <a:off x="378971" y="2392681"/>
            <a:ext cx="156300" cy="172800"/>
          </a:xfrm>
          <a:prstGeom prst="rect">
            <a:avLst/>
          </a:prstGeom>
          <a:noFill/>
          <a:ln>
            <a:noFill/>
          </a:ln>
        </p:spPr>
      </p:pic>
      <p:sp>
        <p:nvSpPr>
          <p:cNvPr id="491" name="Shape 491"/>
          <p:cNvSpPr txBox="1"/>
          <p:nvPr/>
        </p:nvSpPr>
        <p:spPr>
          <a:xfrm>
            <a:off x="672168" y="2399916"/>
            <a:ext cx="3162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Audit</a:t>
            </a:r>
          </a:p>
        </p:txBody>
      </p:sp>
      <p:pic>
        <p:nvPicPr>
          <p:cNvPr id="492" name="Shape 492"/>
          <p:cNvPicPr preferRelativeResize="0"/>
          <p:nvPr/>
        </p:nvPicPr>
        <p:blipFill rotWithShape="1">
          <a:blip r:embed="rId17">
            <a:alphaModFix/>
          </a:blip>
          <a:srcRect/>
          <a:stretch/>
        </p:blipFill>
        <p:spPr>
          <a:xfrm>
            <a:off x="378971" y="2613781"/>
            <a:ext cx="156299" cy="159900"/>
          </a:xfrm>
          <a:prstGeom prst="rect">
            <a:avLst/>
          </a:prstGeom>
          <a:noFill/>
          <a:ln>
            <a:noFill/>
          </a:ln>
        </p:spPr>
      </p:pic>
      <p:sp>
        <p:nvSpPr>
          <p:cNvPr id="493" name="Shape 493"/>
          <p:cNvSpPr txBox="1"/>
          <p:nvPr/>
        </p:nvSpPr>
        <p:spPr>
          <a:xfrm>
            <a:off x="683809" y="2614530"/>
            <a:ext cx="5169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Discover</a:t>
            </a:r>
          </a:p>
        </p:txBody>
      </p:sp>
      <p:sp>
        <p:nvSpPr>
          <p:cNvPr id="494" name="Shape 494"/>
          <p:cNvSpPr txBox="1"/>
          <p:nvPr/>
        </p:nvSpPr>
        <p:spPr>
          <a:xfrm rot="3449935">
            <a:off x="4954573" y="2034796"/>
            <a:ext cx="529297" cy="1475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000">
                <a:solidFill>
                  <a:srgbClr val="FFFFFF"/>
                </a:solidFill>
                <a:latin typeface="Gill Sans"/>
                <a:ea typeface="Gill Sans"/>
                <a:cs typeface="Gill Sans"/>
                <a:sym typeface="Gill Sans"/>
              </a:rPr>
              <a:t>Provision</a:t>
            </a:r>
          </a:p>
        </p:txBody>
      </p:sp>
      <p:sp>
        <p:nvSpPr>
          <p:cNvPr id="495" name="Shape 495"/>
          <p:cNvSpPr txBox="1"/>
          <p:nvPr/>
        </p:nvSpPr>
        <p:spPr>
          <a:xfrm>
            <a:off x="4094137" y="3673998"/>
            <a:ext cx="408900" cy="1476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000">
                <a:solidFill>
                  <a:srgbClr val="FFFFFF"/>
                </a:solidFill>
                <a:latin typeface="Gill Sans"/>
                <a:ea typeface="Gill Sans"/>
                <a:cs typeface="Gill Sans"/>
                <a:sym typeface="Gill Sans"/>
              </a:rPr>
              <a:t>Deploy</a:t>
            </a:r>
          </a:p>
        </p:txBody>
      </p:sp>
      <p:sp>
        <p:nvSpPr>
          <p:cNvPr id="496" name="Shape 496"/>
          <p:cNvSpPr txBox="1"/>
          <p:nvPr/>
        </p:nvSpPr>
        <p:spPr>
          <a:xfrm rot="-3659378">
            <a:off x="3179190" y="2007281"/>
            <a:ext cx="264141" cy="14758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000">
                <a:solidFill>
                  <a:srgbClr val="FFFFFF"/>
                </a:solidFill>
                <a:latin typeface="Gill Sans"/>
                <a:ea typeface="Gill Sans"/>
                <a:cs typeface="Gill Sans"/>
                <a:sym typeface="Gill Sans"/>
              </a:rPr>
              <a:t>Test</a:t>
            </a:r>
          </a:p>
        </p:txBody>
      </p:sp>
      <p:sp>
        <p:nvSpPr>
          <p:cNvPr id="497" name="Shape 497"/>
          <p:cNvSpPr txBox="1"/>
          <p:nvPr/>
        </p:nvSpPr>
        <p:spPr>
          <a:xfrm>
            <a:off x="3450878" y="2427179"/>
            <a:ext cx="1649100" cy="3282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2200">
                <a:solidFill>
                  <a:srgbClr val="EC7509"/>
                </a:solidFill>
                <a:latin typeface="Cabin"/>
                <a:ea typeface="Cabin"/>
                <a:cs typeface="Cabin"/>
                <a:sym typeface="Cabin"/>
              </a:rPr>
              <a:t>Chef Workflow</a:t>
            </a:r>
          </a:p>
        </p:txBody>
      </p:sp>
      <p:pic>
        <p:nvPicPr>
          <p:cNvPr id="498" name="Shape 498"/>
          <p:cNvPicPr preferRelativeResize="0"/>
          <p:nvPr/>
        </p:nvPicPr>
        <p:blipFill rotWithShape="1">
          <a:blip r:embed="rId18">
            <a:alphaModFix/>
          </a:blip>
          <a:srcRect/>
          <a:stretch/>
        </p:blipFill>
        <p:spPr>
          <a:xfrm>
            <a:off x="1812578" y="2136912"/>
            <a:ext cx="197400" cy="203100"/>
          </a:xfrm>
          <a:prstGeom prst="rect">
            <a:avLst/>
          </a:prstGeom>
          <a:noFill/>
          <a:ln>
            <a:noFill/>
          </a:ln>
        </p:spPr>
      </p:pic>
      <p:sp>
        <p:nvSpPr>
          <p:cNvPr id="499" name="Shape 499"/>
          <p:cNvSpPr txBox="1"/>
          <p:nvPr/>
        </p:nvSpPr>
        <p:spPr>
          <a:xfrm>
            <a:off x="2122054" y="2159185"/>
            <a:ext cx="3162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Model</a:t>
            </a:r>
          </a:p>
        </p:txBody>
      </p:sp>
      <p:pic>
        <p:nvPicPr>
          <p:cNvPr id="500" name="Shape 500"/>
          <p:cNvPicPr preferRelativeResize="0"/>
          <p:nvPr/>
        </p:nvPicPr>
        <p:blipFill rotWithShape="1">
          <a:blip r:embed="rId19">
            <a:alphaModFix/>
          </a:blip>
          <a:srcRect/>
          <a:stretch/>
        </p:blipFill>
        <p:spPr>
          <a:xfrm>
            <a:off x="1811191" y="2373152"/>
            <a:ext cx="197400" cy="159000"/>
          </a:xfrm>
          <a:prstGeom prst="rect">
            <a:avLst/>
          </a:prstGeom>
          <a:noFill/>
          <a:ln>
            <a:noFill/>
          </a:ln>
        </p:spPr>
      </p:pic>
      <p:sp>
        <p:nvSpPr>
          <p:cNvPr id="501" name="Shape 501"/>
          <p:cNvSpPr txBox="1"/>
          <p:nvPr/>
        </p:nvSpPr>
        <p:spPr>
          <a:xfrm>
            <a:off x="2120653" y="2373349"/>
            <a:ext cx="2571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Build</a:t>
            </a:r>
          </a:p>
        </p:txBody>
      </p:sp>
      <p:pic>
        <p:nvPicPr>
          <p:cNvPr id="502" name="Shape 502"/>
          <p:cNvPicPr preferRelativeResize="0"/>
          <p:nvPr/>
        </p:nvPicPr>
        <p:blipFill rotWithShape="1">
          <a:blip r:embed="rId20">
            <a:alphaModFix/>
          </a:blip>
          <a:srcRect/>
          <a:stretch/>
        </p:blipFill>
        <p:spPr>
          <a:xfrm>
            <a:off x="1812578" y="2565689"/>
            <a:ext cx="192900" cy="216000"/>
          </a:xfrm>
          <a:prstGeom prst="rect">
            <a:avLst/>
          </a:prstGeom>
          <a:noFill/>
          <a:ln>
            <a:noFill/>
          </a:ln>
        </p:spPr>
      </p:pic>
      <p:sp>
        <p:nvSpPr>
          <p:cNvPr id="503" name="Shape 503"/>
          <p:cNvSpPr txBox="1"/>
          <p:nvPr/>
        </p:nvSpPr>
        <p:spPr>
          <a:xfrm>
            <a:off x="2122055" y="2594457"/>
            <a:ext cx="248400" cy="127800"/>
          </a:xfrm>
          <a:prstGeom prst="rect">
            <a:avLst/>
          </a:prstGeom>
          <a:noFill/>
          <a:ln>
            <a:noFill/>
          </a:ln>
        </p:spPr>
        <p:txBody>
          <a:bodyPr lIns="0" tIns="0" rIns="0" bIns="0" anchor="t" anchorCtr="0">
            <a:noAutofit/>
          </a:bodyPr>
          <a:lstStyle/>
          <a:p>
            <a:pPr marL="0" marR="0" lvl="0" indent="0" rtl="0">
              <a:spcBef>
                <a:spcPts val="0"/>
              </a:spcBef>
              <a:buSzPct val="25000"/>
              <a:buNone/>
            </a:pPr>
            <a:r>
              <a:rPr lang="en" sz="900">
                <a:solidFill>
                  <a:srgbClr val="FFFFFF"/>
                </a:solidFill>
                <a:latin typeface="Gill Sans"/>
                <a:ea typeface="Gill Sans"/>
                <a:cs typeface="Gill Sans"/>
                <a:sym typeface="Gill Sans"/>
              </a:rPr>
              <a:t>Test</a:t>
            </a:r>
          </a:p>
        </p:txBody>
      </p:sp>
      <p:sp>
        <p:nvSpPr>
          <p:cNvPr id="504" name="Shape 504"/>
          <p:cNvSpPr txBox="1"/>
          <p:nvPr/>
        </p:nvSpPr>
        <p:spPr>
          <a:xfrm>
            <a:off x="1833049" y="2926479"/>
            <a:ext cx="549600" cy="1641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 sz="1100">
                <a:solidFill>
                  <a:srgbClr val="FFFFFF"/>
                </a:solidFill>
                <a:latin typeface="Gill Sans"/>
                <a:ea typeface="Gill Sans"/>
                <a:cs typeface="Gill Sans"/>
                <a:sym typeface="Gill Sans"/>
              </a:rPr>
              <a:t>Chef DK</a:t>
            </a:r>
          </a:p>
        </p:txBody>
      </p:sp>
      <p:sp>
        <p:nvSpPr>
          <p:cNvPr id="505" name="Shape 505"/>
          <p:cNvSpPr txBox="1"/>
          <p:nvPr/>
        </p:nvSpPr>
        <p:spPr>
          <a:xfrm>
            <a:off x="373450" y="3379225"/>
            <a:ext cx="2139600" cy="16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100">
                <a:solidFill>
                  <a:srgbClr val="FFFFFF"/>
                </a:solidFill>
                <a:latin typeface="Gill Sans"/>
                <a:ea typeface="Gill Sans"/>
                <a:cs typeface="Gill Sans"/>
                <a:sym typeface="Gill Sans"/>
              </a:rPr>
              <a:t>Chef Client (infrastructure centric)</a:t>
            </a:r>
          </a:p>
        </p:txBody>
      </p:sp>
      <p:sp>
        <p:nvSpPr>
          <p:cNvPr id="506" name="Shape 506"/>
          <p:cNvSpPr txBox="1"/>
          <p:nvPr/>
        </p:nvSpPr>
        <p:spPr>
          <a:xfrm>
            <a:off x="373450" y="3866200"/>
            <a:ext cx="1694700" cy="16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1100">
                <a:solidFill>
                  <a:srgbClr val="FFFFFF"/>
                </a:solidFill>
                <a:latin typeface="Gill Sans"/>
                <a:ea typeface="Gill Sans"/>
                <a:cs typeface="Gill Sans"/>
                <a:sym typeface="Gill Sans"/>
              </a:rPr>
              <a:t>Habitat (modern app centric)</a:t>
            </a:r>
          </a:p>
        </p:txBody>
      </p:sp>
      <p:sp>
        <p:nvSpPr>
          <p:cNvPr id="507" name="Shape 507"/>
          <p:cNvSpPr txBox="1"/>
          <p:nvPr/>
        </p:nvSpPr>
        <p:spPr>
          <a:xfrm>
            <a:off x="0" y="4760200"/>
            <a:ext cx="2596500" cy="284400"/>
          </a:xfrm>
          <a:prstGeom prst="rect">
            <a:avLst/>
          </a:prstGeom>
          <a:noFill/>
          <a:ln>
            <a:noFill/>
          </a:ln>
        </p:spPr>
        <p:txBody>
          <a:bodyPr lIns="91425" tIns="91425" rIns="91425" bIns="91425" anchor="t" anchorCtr="0">
            <a:noAutofit/>
          </a:bodyPr>
          <a:lstStyle/>
          <a:p>
            <a:pPr lvl="0" rtl="0">
              <a:spcBef>
                <a:spcPts val="0"/>
              </a:spcBef>
              <a:buNone/>
            </a:pPr>
            <a:r>
              <a:rPr lang="en" sz="800"/>
              <a:t>Confidential &amp; subject to NDA. Patents Pending.</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rtl="0">
              <a:spcBef>
                <a:spcPts val="0"/>
              </a:spcBef>
              <a:buNone/>
            </a:pPr>
            <a:r>
              <a:rPr lang="en" dirty="0"/>
              <a:t>How </a:t>
            </a:r>
            <a:r>
              <a:rPr lang="de-DE" dirty="0" err="1" smtClean="0"/>
              <a:t>to</a:t>
            </a:r>
            <a:r>
              <a:rPr lang="de-DE" dirty="0" smtClean="0"/>
              <a:t> </a:t>
            </a:r>
            <a:r>
              <a:rPr lang="de-DE" dirty="0" err="1" smtClean="0"/>
              <a:t>start</a:t>
            </a:r>
            <a:endParaRPr lang="en" dirty="0"/>
          </a:p>
        </p:txBody>
      </p:sp>
      <p:sp>
        <p:nvSpPr>
          <p:cNvPr id="58" name="Shape 305"/>
          <p:cNvSpPr txBox="1"/>
          <p:nvPr/>
        </p:nvSpPr>
        <p:spPr>
          <a:xfrm>
            <a:off x="381001" y="995707"/>
            <a:ext cx="8031479" cy="2329383"/>
          </a:xfrm>
          <a:prstGeom prst="rect">
            <a:avLst/>
          </a:prstGeom>
          <a:noFill/>
          <a:ln>
            <a:noFill/>
          </a:ln>
        </p:spPr>
        <p:txBody>
          <a:bodyPr lIns="91425" tIns="91425" rIns="91425" bIns="91425" anchor="t" anchorCtr="0">
            <a:noAutofit/>
          </a:bodyPr>
          <a:lstStyle/>
          <a:p>
            <a:r>
              <a:rPr lang="en-US" dirty="0" smtClean="0"/>
              <a:t>Habitat </a:t>
            </a:r>
            <a:r>
              <a:rPr lang="en-US" dirty="0"/>
              <a:t>Website: </a:t>
            </a:r>
            <a:r>
              <a:rPr lang="en-US" dirty="0">
                <a:hlinkClick r:id="rId3"/>
              </a:rPr>
              <a:t>https://</a:t>
            </a:r>
            <a:r>
              <a:rPr lang="en-US" dirty="0" smtClean="0">
                <a:hlinkClick r:id="rId3"/>
              </a:rPr>
              <a:t>www.habitat.sh/</a:t>
            </a:r>
            <a:endParaRPr lang="en-US" dirty="0" smtClean="0"/>
          </a:p>
          <a:p>
            <a:endParaRPr lang="en-US" dirty="0"/>
          </a:p>
          <a:p>
            <a:r>
              <a:rPr lang="en-US" dirty="0" smtClean="0"/>
              <a:t>Habitat </a:t>
            </a:r>
            <a:r>
              <a:rPr lang="en-US" dirty="0"/>
              <a:t>Video: </a:t>
            </a:r>
            <a:r>
              <a:rPr lang="en-US" dirty="0">
                <a:hlinkClick r:id="rId4"/>
              </a:rPr>
              <a:t>https://www.habitat.sh/about/announcement</a:t>
            </a:r>
            <a:r>
              <a:rPr lang="en-US" dirty="0" smtClean="0">
                <a:hlinkClick r:id="rId4"/>
              </a:rPr>
              <a:t>/</a:t>
            </a:r>
            <a:endParaRPr lang="en-US" dirty="0" smtClean="0"/>
          </a:p>
          <a:p>
            <a:endParaRPr lang="en-US" dirty="0"/>
          </a:p>
          <a:p>
            <a:r>
              <a:rPr lang="en-US" dirty="0"/>
              <a:t>Download Habitat: </a:t>
            </a:r>
            <a:r>
              <a:rPr lang="en-US" dirty="0">
                <a:hlinkClick r:id="rId5"/>
              </a:rPr>
              <a:t>https://</a:t>
            </a:r>
            <a:r>
              <a:rPr lang="en-US" dirty="0" smtClean="0">
                <a:hlinkClick r:id="rId5"/>
              </a:rPr>
              <a:t>www.habitat.sh/docs/get-habitat</a:t>
            </a:r>
            <a:endParaRPr lang="en-US" dirty="0" smtClean="0"/>
          </a:p>
          <a:p>
            <a:endParaRPr lang="en-US" dirty="0" smtClean="0"/>
          </a:p>
          <a:p>
            <a:r>
              <a:rPr lang="en-US" dirty="0"/>
              <a:t>Package repo: </a:t>
            </a:r>
            <a:r>
              <a:rPr lang="en-US" dirty="0">
                <a:hlinkClick r:id="rId6"/>
              </a:rPr>
              <a:t>https://app.habitat.sh/#/</a:t>
            </a:r>
            <a:r>
              <a:rPr lang="en-US" dirty="0" smtClean="0">
                <a:hlinkClick r:id="rId6"/>
              </a:rPr>
              <a:t>pkgs/core</a:t>
            </a:r>
            <a:endParaRPr lang="en-US" dirty="0" smtClean="0"/>
          </a:p>
          <a:p>
            <a:endParaRPr lang="en-US" dirty="0" smtClean="0"/>
          </a:p>
          <a:p>
            <a:r>
              <a:rPr lang="en-US" dirty="0" smtClean="0"/>
              <a:t>Demo </a:t>
            </a:r>
            <a:r>
              <a:rPr lang="en-US" dirty="0"/>
              <a:t>to play with: </a:t>
            </a:r>
            <a:r>
              <a:rPr lang="en-US" dirty="0">
                <a:hlinkClick r:id="rId7"/>
              </a:rPr>
              <a:t>https://www.habitat.sh/try</a:t>
            </a:r>
            <a:r>
              <a:rPr lang="en-US" dirty="0" smtClean="0">
                <a:hlinkClick r:id="rId7"/>
              </a:rPr>
              <a:t>/</a:t>
            </a:r>
            <a:endParaRPr lang="en-US" dirty="0" smtClean="0"/>
          </a:p>
          <a:p>
            <a:endParaRPr lang="en-US" dirty="0"/>
          </a:p>
        </p:txBody>
      </p:sp>
    </p:spTree>
    <p:extLst>
      <p:ext uri="{BB962C8B-B14F-4D97-AF65-F5344CB8AC3E}">
        <p14:creationId xmlns:p14="http://schemas.microsoft.com/office/powerpoint/2010/main" val="2100704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311700" y="2910325"/>
            <a:ext cx="8520600" cy="2100600"/>
          </a:xfrm>
          <a:prstGeom prst="rect">
            <a:avLst/>
          </a:prstGeom>
          <a:noFill/>
          <a:ln>
            <a:noFill/>
          </a:ln>
        </p:spPr>
        <p:txBody>
          <a:bodyPr lIns="57150" tIns="57150" rIns="57150" bIns="57150" anchor="t" anchorCtr="0">
            <a:noAutofit/>
          </a:bodyPr>
          <a:lstStyle/>
          <a:p>
            <a:pPr marL="177800" lvl="0" indent="-76200" algn="ctr" rtl="0">
              <a:spcBef>
                <a:spcPts val="500"/>
              </a:spcBef>
              <a:buNone/>
            </a:pPr>
            <a:r>
              <a:rPr lang="de-DE" sz="2800" dirty="0" smtClean="0">
                <a:solidFill>
                  <a:srgbClr val="435464"/>
                </a:solidFill>
                <a:latin typeface="Gill Sans" charset="0"/>
                <a:ea typeface="Gill Sans" charset="0"/>
                <a:cs typeface="Gill Sans" charset="0"/>
                <a:sym typeface="Rambla"/>
              </a:rPr>
              <a:t>Christian Johannsen</a:t>
            </a:r>
            <a:endParaRPr lang="en" sz="2800" dirty="0">
              <a:solidFill>
                <a:srgbClr val="435464"/>
              </a:solidFill>
              <a:latin typeface="Gill Sans" charset="0"/>
              <a:ea typeface="Gill Sans" charset="0"/>
              <a:cs typeface="Gill Sans" charset="0"/>
              <a:sym typeface="Rambla"/>
            </a:endParaRPr>
          </a:p>
          <a:p>
            <a:pPr marL="177800" lvl="0" indent="-76200" algn="ctr" rtl="0">
              <a:spcBef>
                <a:spcPts val="500"/>
              </a:spcBef>
              <a:buNone/>
            </a:pPr>
            <a:r>
              <a:rPr lang="en" sz="2800" dirty="0">
                <a:solidFill>
                  <a:srgbClr val="435464"/>
                </a:solidFill>
                <a:latin typeface="Gill Sans" charset="0"/>
                <a:ea typeface="Gill Sans" charset="0"/>
                <a:cs typeface="Gill Sans" charset="0"/>
                <a:sym typeface="Rambla"/>
              </a:rPr>
              <a:t>Professional Entertainer</a:t>
            </a:r>
          </a:p>
          <a:p>
            <a:pPr marL="177800" lvl="0" indent="-76200" algn="ctr" rtl="0">
              <a:spcBef>
                <a:spcPts val="500"/>
              </a:spcBef>
              <a:buNone/>
            </a:pPr>
            <a:r>
              <a:rPr lang="en" sz="2800" dirty="0" smtClean="0">
                <a:solidFill>
                  <a:srgbClr val="435464"/>
                </a:solidFill>
                <a:latin typeface="Gill Sans" charset="0"/>
                <a:ea typeface="Gill Sans" charset="0"/>
                <a:cs typeface="Gill Sans" charset="0"/>
                <a:sym typeface="Rambla"/>
              </a:rPr>
              <a:t>Chef, </a:t>
            </a:r>
            <a:r>
              <a:rPr lang="en" sz="2800" dirty="0">
                <a:solidFill>
                  <a:srgbClr val="435464"/>
                </a:solidFill>
                <a:latin typeface="Gill Sans" charset="0"/>
                <a:ea typeface="Gill Sans" charset="0"/>
                <a:cs typeface="Gill Sans" charset="0"/>
                <a:sym typeface="Rambla"/>
              </a:rPr>
              <a:t>Inc.</a:t>
            </a:r>
          </a:p>
          <a:p>
            <a:pPr marL="177800" lvl="0" indent="-76200" algn="ctr" rtl="0">
              <a:spcBef>
                <a:spcPts val="500"/>
              </a:spcBef>
              <a:buNone/>
            </a:pPr>
            <a:r>
              <a:rPr lang="en" sz="2800" dirty="0" smtClean="0">
                <a:solidFill>
                  <a:srgbClr val="435464"/>
                </a:solidFill>
                <a:latin typeface="Gill Sans" charset="0"/>
                <a:ea typeface="Gill Sans" charset="0"/>
                <a:cs typeface="Gill Sans" charset="0"/>
                <a:sym typeface="Rambla"/>
              </a:rPr>
              <a:t>@</a:t>
            </a:r>
            <a:r>
              <a:rPr lang="de-DE" sz="2800" dirty="0" smtClean="0">
                <a:solidFill>
                  <a:srgbClr val="435464"/>
                </a:solidFill>
                <a:latin typeface="Gill Sans" charset="0"/>
                <a:ea typeface="Gill Sans" charset="0"/>
                <a:cs typeface="Gill Sans" charset="0"/>
                <a:sym typeface="Rambla"/>
              </a:rPr>
              <a:t>cjohannsen81</a:t>
            </a:r>
            <a:r>
              <a:rPr lang="en" sz="2800" dirty="0" smtClean="0">
                <a:solidFill>
                  <a:srgbClr val="435464"/>
                </a:solidFill>
                <a:latin typeface="Gill Sans" charset="0"/>
                <a:ea typeface="Gill Sans" charset="0"/>
                <a:cs typeface="Gill Sans" charset="0"/>
                <a:sym typeface="Rambla"/>
              </a:rPr>
              <a:t> </a:t>
            </a:r>
            <a:endParaRPr lang="en" sz="2800" dirty="0">
              <a:solidFill>
                <a:srgbClr val="435464"/>
              </a:solidFill>
              <a:latin typeface="Gill Sans" charset="0"/>
              <a:ea typeface="Gill Sans" charset="0"/>
              <a:cs typeface="Gill Sans" charset="0"/>
              <a:sym typeface="Rambla"/>
            </a:endParaRPr>
          </a:p>
        </p:txBody>
      </p:sp>
      <p:pic>
        <p:nvPicPr>
          <p:cNvPr id="82" name="Shape 82" descr="Twitter_logo_blue.png"/>
          <p:cNvPicPr preferRelativeResize="0"/>
          <p:nvPr/>
        </p:nvPicPr>
        <p:blipFill>
          <a:blip r:embed="rId3">
            <a:alphaModFix/>
          </a:blip>
          <a:stretch>
            <a:fillRect/>
          </a:stretch>
        </p:blipFill>
        <p:spPr>
          <a:xfrm>
            <a:off x="2845863" y="4444300"/>
            <a:ext cx="534675" cy="434699"/>
          </a:xfrm>
          <a:prstGeom prst="rect">
            <a:avLst/>
          </a:prstGeom>
          <a:noFill/>
          <a:ln>
            <a:noFill/>
          </a:ln>
        </p:spPr>
      </p:pic>
    </p:spTree>
    <p:extLst>
      <p:ext uri="{BB962C8B-B14F-4D97-AF65-F5344CB8AC3E}">
        <p14:creationId xmlns:p14="http://schemas.microsoft.com/office/powerpoint/2010/main" val="1651280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342875" y="176300"/>
            <a:ext cx="1235400" cy="370500"/>
          </a:xfrm>
          <a:prstGeom prst="rect">
            <a:avLst/>
          </a:prstGeom>
          <a:solidFill>
            <a:srgbClr val="CCCCCC"/>
          </a:solidFill>
          <a:ln>
            <a:noFill/>
          </a:ln>
        </p:spPr>
        <p:txBody>
          <a:bodyPr lIns="91425" tIns="91425" rIns="91425" bIns="91425" anchor="t" anchorCtr="0">
            <a:noAutofit/>
          </a:bodyPr>
          <a:lstStyle/>
          <a:p>
            <a:pPr lvl="0">
              <a:spcBef>
                <a:spcPts val="0"/>
              </a:spcBef>
              <a:buNone/>
            </a:pPr>
            <a:r>
              <a:rPr lang="en"/>
              <a:t>Brent’s Desk</a:t>
            </a:r>
          </a:p>
        </p:txBody>
      </p:sp>
      <p:pic>
        <p:nvPicPr>
          <p:cNvPr id="93" name="Shape 93"/>
          <p:cNvPicPr preferRelativeResize="0"/>
          <p:nvPr/>
        </p:nvPicPr>
        <p:blipFill rotWithShape="1">
          <a:blip r:embed="rId3">
            <a:alphaModFix/>
          </a:blip>
          <a:srcRect b="6515"/>
          <a:stretch/>
        </p:blipFill>
        <p:spPr>
          <a:xfrm>
            <a:off x="172450" y="0"/>
            <a:ext cx="8451050" cy="4967199"/>
          </a:xfrm>
          <a:prstGeom prst="rect">
            <a:avLst/>
          </a:prstGeom>
          <a:noFill/>
          <a:ln>
            <a:noFill/>
          </a:ln>
        </p:spPr>
      </p:pic>
      <p:sp>
        <p:nvSpPr>
          <p:cNvPr id="94" name="Shape 94"/>
          <p:cNvSpPr/>
          <p:nvPr/>
        </p:nvSpPr>
        <p:spPr>
          <a:xfrm>
            <a:off x="1112525" y="4863900"/>
            <a:ext cx="2109000" cy="279600"/>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rgbClr val="F3F3F3"/>
                </a:solidFill>
              </a:rPr>
              <a:t>database cluster</a:t>
            </a:r>
          </a:p>
        </p:txBody>
      </p:sp>
    </p:spTree>
    <p:extLst>
      <p:ext uri="{BB962C8B-B14F-4D97-AF65-F5344CB8AC3E}">
        <p14:creationId xmlns:p14="http://schemas.microsoft.com/office/powerpoint/2010/main" val="187285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908712" y="433112"/>
            <a:ext cx="7326575" cy="4277273"/>
          </a:xfrm>
          <a:prstGeom prst="rect">
            <a:avLst/>
          </a:prstGeom>
          <a:noFill/>
          <a:ln>
            <a:noFill/>
          </a:ln>
        </p:spPr>
      </p:pic>
      <p:sp>
        <p:nvSpPr>
          <p:cNvPr id="123" name="Shape 123"/>
          <p:cNvSpPr txBox="1">
            <a:spLocks noGrp="1"/>
          </p:cNvSpPr>
          <p:nvPr>
            <p:ph type="title"/>
          </p:nvPr>
        </p:nvSpPr>
        <p:spPr>
          <a:xfrm>
            <a:off x="333666" y="2"/>
            <a:ext cx="8382000" cy="444300"/>
          </a:xfrm>
          <a:prstGeom prst="rect">
            <a:avLst/>
          </a:prstGeom>
          <a:noFill/>
          <a:ln>
            <a:noFill/>
          </a:ln>
        </p:spPr>
        <p:txBody>
          <a:bodyPr lIns="57150" tIns="57150" rIns="57150" bIns="57150" anchor="t" anchorCtr="0">
            <a:noAutofit/>
          </a:bodyPr>
          <a:lstStyle/>
          <a:p>
            <a:pPr marL="0" marR="0" lvl="0" indent="0" algn="l" rtl="0">
              <a:lnSpc>
                <a:spcPct val="90000"/>
              </a:lnSpc>
              <a:spcBef>
                <a:spcPts val="0"/>
              </a:spcBef>
              <a:spcAft>
                <a:spcPts val="0"/>
              </a:spcAft>
              <a:buClr>
                <a:srgbClr val="435464"/>
              </a:buClr>
              <a:buSzPct val="25000"/>
              <a:buFont typeface="Cabin"/>
              <a:buNone/>
            </a:pPr>
            <a:r>
              <a:rPr lang="en">
                <a:latin typeface="Gill Sans"/>
                <a:ea typeface="Gill Sans"/>
                <a:cs typeface="Gill Sans"/>
                <a:sym typeface="Gill Sans"/>
              </a:rPr>
              <a:t>Infrastructure First Development</a:t>
            </a:r>
          </a:p>
        </p:txBody>
      </p:sp>
    </p:spTree>
    <p:extLst>
      <p:ext uri="{BB962C8B-B14F-4D97-AF65-F5344CB8AC3E}">
        <p14:creationId xmlns:p14="http://schemas.microsoft.com/office/powerpoint/2010/main" val="475738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Shape 104"/>
          <p:cNvPicPr preferRelativeResize="0"/>
          <p:nvPr/>
        </p:nvPicPr>
        <p:blipFill rotWithShape="1">
          <a:blip r:embed="rId3">
            <a:alphaModFix amt="60000"/>
          </a:blip>
          <a:srcRect t="10929"/>
          <a:stretch/>
        </p:blipFill>
        <p:spPr>
          <a:xfrm>
            <a:off x="0" y="0"/>
            <a:ext cx="9144000" cy="5143499"/>
          </a:xfrm>
          <a:prstGeom prst="rect">
            <a:avLst/>
          </a:prstGeom>
          <a:noFill/>
          <a:ln w="9525" cap="flat" cmpd="sng">
            <a:solidFill>
              <a:srgbClr val="CCCCCC"/>
            </a:solidFill>
            <a:prstDash val="solid"/>
            <a:round/>
            <a:headEnd type="none" w="med" len="med"/>
            <a:tailEnd type="none" w="med" len="med"/>
          </a:ln>
        </p:spPr>
      </p:pic>
      <p:sp>
        <p:nvSpPr>
          <p:cNvPr id="105" name="Shape 105"/>
          <p:cNvSpPr txBox="1"/>
          <p:nvPr/>
        </p:nvSpPr>
        <p:spPr>
          <a:xfrm>
            <a:off x="5417875" y="954450"/>
            <a:ext cx="2366400" cy="3234600"/>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Security</a:t>
            </a:r>
          </a:p>
          <a:p>
            <a:pPr lvl="0" algn="ctr" rtl="0">
              <a:spcBef>
                <a:spcPts val="0"/>
              </a:spcBef>
              <a:buNone/>
            </a:pPr>
            <a:r>
              <a:rPr lang="en" sz="1800">
                <a:solidFill>
                  <a:srgbClr val="FFFFFF"/>
                </a:solidFill>
              </a:rPr>
              <a:t>Code Quality</a:t>
            </a:r>
          </a:p>
          <a:p>
            <a:pPr lvl="0" algn="ctr" rtl="0">
              <a:spcBef>
                <a:spcPts val="0"/>
              </a:spcBef>
              <a:buNone/>
            </a:pPr>
            <a:r>
              <a:rPr lang="en" sz="1800">
                <a:solidFill>
                  <a:srgbClr val="FFFFFF"/>
                </a:solidFill>
              </a:rPr>
              <a:t>Container Hosting</a:t>
            </a:r>
          </a:p>
          <a:p>
            <a:pPr lvl="0" algn="ctr" rtl="0">
              <a:spcBef>
                <a:spcPts val="0"/>
              </a:spcBef>
              <a:buNone/>
            </a:pPr>
            <a:r>
              <a:rPr lang="en" sz="1800">
                <a:solidFill>
                  <a:srgbClr val="FFFFFF"/>
                </a:solidFill>
              </a:rPr>
              <a:t>Peer Discovery</a:t>
            </a:r>
          </a:p>
          <a:p>
            <a:pPr lvl="0" algn="ctr" rtl="0">
              <a:spcBef>
                <a:spcPts val="0"/>
              </a:spcBef>
              <a:buNone/>
            </a:pPr>
            <a:r>
              <a:rPr lang="en" sz="1800">
                <a:solidFill>
                  <a:srgbClr val="FFFFFF"/>
                </a:solidFill>
              </a:rPr>
              <a:t>Config Changes</a:t>
            </a:r>
          </a:p>
          <a:p>
            <a:pPr lvl="0" algn="ctr" rtl="0">
              <a:spcBef>
                <a:spcPts val="0"/>
              </a:spcBef>
              <a:buNone/>
            </a:pPr>
            <a:r>
              <a:rPr lang="en" sz="1800">
                <a:solidFill>
                  <a:srgbClr val="FFFFFF"/>
                </a:solidFill>
              </a:rPr>
              <a:t>Supervision</a:t>
            </a:r>
          </a:p>
          <a:p>
            <a:pPr lvl="0" algn="ctr" rtl="0">
              <a:spcBef>
                <a:spcPts val="0"/>
              </a:spcBef>
              <a:buNone/>
            </a:pPr>
            <a:r>
              <a:rPr lang="en" sz="1800">
                <a:solidFill>
                  <a:srgbClr val="FFFFFF"/>
                </a:solidFill>
              </a:rPr>
              <a:t>Monitoring</a:t>
            </a:r>
          </a:p>
          <a:p>
            <a:pPr lvl="0" algn="ctr" rtl="0">
              <a:spcBef>
                <a:spcPts val="0"/>
              </a:spcBef>
              <a:buNone/>
            </a:pPr>
            <a:r>
              <a:rPr lang="en" sz="1800">
                <a:solidFill>
                  <a:srgbClr val="FFFFFF"/>
                </a:solidFill>
              </a:rPr>
              <a:t>Rolling Deployment</a:t>
            </a:r>
          </a:p>
          <a:p>
            <a:pPr lvl="0" algn="ctr" rtl="0">
              <a:spcBef>
                <a:spcPts val="0"/>
              </a:spcBef>
              <a:buNone/>
            </a:pPr>
            <a:r>
              <a:rPr lang="en" sz="1800">
                <a:solidFill>
                  <a:srgbClr val="FFFFFF"/>
                </a:solidFill>
              </a:rPr>
              <a:t>Networking</a:t>
            </a:r>
          </a:p>
          <a:p>
            <a:pPr lvl="0" algn="ctr" rtl="0">
              <a:spcBef>
                <a:spcPts val="0"/>
              </a:spcBef>
              <a:buNone/>
            </a:pPr>
            <a:r>
              <a:rPr lang="en" sz="1800">
                <a:solidFill>
                  <a:srgbClr val="FFFFFF"/>
                </a:solidFill>
              </a:rPr>
              <a:t>Internal Registry</a:t>
            </a:r>
          </a:p>
          <a:p>
            <a:pPr lvl="0" algn="ctr" rtl="0">
              <a:spcBef>
                <a:spcPts val="0"/>
              </a:spcBef>
              <a:buNone/>
            </a:pPr>
            <a:r>
              <a:rPr lang="en" sz="1800">
                <a:solidFill>
                  <a:srgbClr val="FFFFFF"/>
                </a:solidFill>
              </a:rPr>
              <a:t>Workload Placement</a:t>
            </a:r>
          </a:p>
        </p:txBody>
      </p:sp>
      <p:sp>
        <p:nvSpPr>
          <p:cNvPr id="106" name="Shape 106"/>
          <p:cNvSpPr txBox="1"/>
          <p:nvPr/>
        </p:nvSpPr>
        <p:spPr>
          <a:xfrm>
            <a:off x="5601550" y="278426"/>
            <a:ext cx="1842300" cy="462900"/>
          </a:xfrm>
          <a:prstGeom prst="rect">
            <a:avLst/>
          </a:prstGeom>
          <a:solidFill>
            <a:srgbClr val="CCCCCC"/>
          </a:solidFill>
          <a:ln w="9525" cap="flat" cmpd="sng">
            <a:solidFill>
              <a:srgbClr val="CCCCCC"/>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Production</a:t>
            </a:r>
          </a:p>
        </p:txBody>
      </p:sp>
      <p:sp>
        <p:nvSpPr>
          <p:cNvPr id="107" name="Shape 107"/>
          <p:cNvSpPr/>
          <p:nvPr/>
        </p:nvSpPr>
        <p:spPr>
          <a:xfrm>
            <a:off x="4010812" y="1197575"/>
            <a:ext cx="1122400" cy="2156950"/>
          </a:xfrm>
          <a:custGeom>
            <a:avLst/>
            <a:gdLst/>
            <a:ahLst/>
            <a:cxnLst/>
            <a:rect l="0" t="0" r="0" b="0"/>
            <a:pathLst>
              <a:path w="44896" h="86278" extrusionOk="0">
                <a:moveTo>
                  <a:pt x="0" y="86278"/>
                </a:moveTo>
                <a:cubicBezTo>
                  <a:pt x="4749" y="84456"/>
                  <a:pt x="21016" y="89726"/>
                  <a:pt x="28499" y="75347"/>
                </a:cubicBezTo>
                <a:cubicBezTo>
                  <a:pt x="35981" y="60967"/>
                  <a:pt x="42163" y="12557"/>
                  <a:pt x="44896" y="0"/>
                </a:cubicBezTo>
              </a:path>
            </a:pathLst>
          </a:custGeom>
          <a:noFill/>
          <a:ln w="38100" cap="flat" cmpd="sng">
            <a:solidFill>
              <a:srgbClr val="CCCCCC"/>
            </a:solidFill>
            <a:prstDash val="solid"/>
            <a:round/>
            <a:headEnd type="none" w="lg" len="lg"/>
            <a:tailEnd type="triangle" w="lg" len="lg"/>
          </a:ln>
        </p:spPr>
      </p:sp>
      <p:sp>
        <p:nvSpPr>
          <p:cNvPr id="108" name="Shape 108"/>
          <p:cNvSpPr/>
          <p:nvPr/>
        </p:nvSpPr>
        <p:spPr>
          <a:xfrm>
            <a:off x="0" y="3758400"/>
            <a:ext cx="4254600" cy="1385100"/>
          </a:xfrm>
          <a:prstGeom prst="rect">
            <a:avLst/>
          </a:prstGeom>
          <a:solidFill>
            <a:schemeClr val="dk2"/>
          </a:solidFill>
          <a:ln>
            <a:noFill/>
          </a:ln>
        </p:spPr>
        <p:txBody>
          <a:bodyPr lIns="91425" tIns="91425" rIns="91425" bIns="91425" anchor="ctr" anchorCtr="0">
            <a:noAutofit/>
          </a:bodyPr>
          <a:lstStyle/>
          <a:p>
            <a:pPr lvl="0" algn="ctr" rtl="0">
              <a:lnSpc>
                <a:spcPct val="90000"/>
              </a:lnSpc>
              <a:spcBef>
                <a:spcPts val="0"/>
              </a:spcBef>
              <a:buClr>
                <a:schemeClr val="dk1"/>
              </a:buClr>
              <a:buSzPct val="40740"/>
              <a:buFont typeface="Arial"/>
              <a:buNone/>
            </a:pPr>
            <a:r>
              <a:rPr lang="en" sz="2700">
                <a:solidFill>
                  <a:schemeClr val="lt1"/>
                </a:solidFill>
                <a:latin typeface="Gill Sans"/>
                <a:ea typeface="Gill Sans"/>
                <a:cs typeface="Gill Sans"/>
                <a:sym typeface="Gill Sans"/>
              </a:rPr>
              <a:t>The Container Learning Cliff</a:t>
            </a:r>
          </a:p>
        </p:txBody>
      </p:sp>
      <p:sp>
        <p:nvSpPr>
          <p:cNvPr id="109" name="Shape 109"/>
          <p:cNvSpPr txBox="1"/>
          <p:nvPr/>
        </p:nvSpPr>
        <p:spPr>
          <a:xfrm>
            <a:off x="5601550" y="4402176"/>
            <a:ext cx="1842300" cy="462900"/>
          </a:xfrm>
          <a:prstGeom prst="rect">
            <a:avLst/>
          </a:prstGeom>
          <a:solidFill>
            <a:srgbClr val="CCCCCC"/>
          </a:solidFill>
          <a:ln w="9525" cap="flat" cmpd="sng">
            <a:solidFill>
              <a:srgbClr val="CCCCCC"/>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Development</a:t>
            </a:r>
          </a:p>
        </p:txBody>
      </p:sp>
      <p:sp>
        <p:nvSpPr>
          <p:cNvPr id="2" name="TextBox 1"/>
          <p:cNvSpPr txBox="1"/>
          <p:nvPr/>
        </p:nvSpPr>
        <p:spPr>
          <a:xfrm>
            <a:off x="426720" y="278426"/>
            <a:ext cx="3858749" cy="307777"/>
          </a:xfrm>
          <a:prstGeom prst="rect">
            <a:avLst/>
          </a:prstGeom>
          <a:noFill/>
        </p:spPr>
        <p:txBody>
          <a:bodyPr wrap="none" rtlCol="0">
            <a:spAutoFit/>
          </a:bodyPr>
          <a:lstStyle/>
          <a:p>
            <a:r>
              <a:rPr lang="de-DE" i="1" dirty="0" smtClean="0">
                <a:solidFill>
                  <a:schemeClr val="dk1"/>
                </a:solidFill>
              </a:rPr>
              <a:t>„</a:t>
            </a:r>
            <a:r>
              <a:rPr lang="en" i="1" dirty="0" smtClean="0">
                <a:solidFill>
                  <a:schemeClr val="dk1"/>
                </a:solidFill>
              </a:rPr>
              <a:t>Containers </a:t>
            </a:r>
            <a:r>
              <a:rPr lang="en" i="1" dirty="0">
                <a:solidFill>
                  <a:schemeClr val="dk1"/>
                </a:solidFill>
              </a:rPr>
              <a:t>don’t automate your </a:t>
            </a:r>
            <a:r>
              <a:rPr lang="en" i="1" dirty="0" smtClean="0">
                <a:solidFill>
                  <a:schemeClr val="dk1"/>
                </a:solidFill>
              </a:rPr>
              <a:t>applications</a:t>
            </a:r>
            <a:r>
              <a:rPr lang="de-DE" i="1" dirty="0">
                <a:solidFill>
                  <a:schemeClr val="dk1"/>
                </a:solidFill>
              </a:rPr>
              <a:t>.</a:t>
            </a:r>
            <a:r>
              <a:rPr lang="de-DE" i="1" dirty="0" smtClean="0">
                <a:solidFill>
                  <a:schemeClr val="dk1"/>
                </a:solidFill>
              </a:rPr>
              <a:t>“</a:t>
            </a:r>
            <a:endParaRPr lang="en-US" dirty="0"/>
          </a:p>
        </p:txBody>
      </p:sp>
    </p:spTree>
    <p:extLst>
      <p:ext uri="{BB962C8B-B14F-4D97-AF65-F5344CB8AC3E}">
        <p14:creationId xmlns:p14="http://schemas.microsoft.com/office/powerpoint/2010/main" val="100905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p:nvPr/>
        </p:nvSpPr>
        <p:spPr>
          <a:xfrm>
            <a:off x="6313025" y="1261100"/>
            <a:ext cx="2319900" cy="3693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solidFill>
                <a:schemeClr val="lt2"/>
              </a:solidFill>
            </a:endParaRPr>
          </a:p>
        </p:txBody>
      </p:sp>
      <p:sp>
        <p:nvSpPr>
          <p:cNvPr id="255" name="Shape 255"/>
          <p:cNvSpPr/>
          <p:nvPr/>
        </p:nvSpPr>
        <p:spPr>
          <a:xfrm>
            <a:off x="6313025" y="1630425"/>
            <a:ext cx="2319900" cy="2792400"/>
          </a:xfrm>
          <a:prstGeom prst="rect">
            <a:avLst/>
          </a:prstGeom>
          <a:solidFill>
            <a:srgbClr val="CFE2F3"/>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3431250" y="1261100"/>
            <a:ext cx="2319900" cy="369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3431250" y="1630425"/>
            <a:ext cx="2319900" cy="2792400"/>
          </a:xfrm>
          <a:prstGeom prst="rect">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258" name="Shape 258"/>
          <p:cNvSpPr txBox="1">
            <a:spLocks noGrp="1"/>
          </p:cNvSpPr>
          <p:nvPr>
            <p:ph type="body" idx="1"/>
          </p:nvPr>
        </p:nvSpPr>
        <p:spPr>
          <a:xfrm>
            <a:off x="3427125" y="1200175"/>
            <a:ext cx="2319900" cy="3394500"/>
          </a:xfrm>
          <a:prstGeom prst="rect">
            <a:avLst/>
          </a:prstGeom>
        </p:spPr>
        <p:txBody>
          <a:bodyPr lIns="57150" tIns="57150" rIns="57150" bIns="57150" anchor="t" anchorCtr="0">
            <a:noAutofit/>
          </a:bodyPr>
          <a:lstStyle/>
          <a:p>
            <a:pPr lvl="0" algn="ctr">
              <a:spcBef>
                <a:spcPts val="0"/>
              </a:spcBef>
              <a:spcAft>
                <a:spcPts val="1000"/>
              </a:spcAft>
              <a:buNone/>
            </a:pPr>
            <a:r>
              <a:rPr lang="en" b="1">
                <a:solidFill>
                  <a:srgbClr val="FFFFFF"/>
                </a:solidFill>
                <a:latin typeface="Gill Sans"/>
                <a:ea typeface="Gill Sans"/>
                <a:cs typeface="Gill Sans"/>
                <a:sym typeface="Gill Sans"/>
              </a:rPr>
              <a:t>Deploy</a:t>
            </a:r>
          </a:p>
          <a:p>
            <a:pPr marL="457200" lvl="0" indent="-330200" rtl="0">
              <a:spcBef>
                <a:spcPts val="0"/>
              </a:spcBef>
              <a:buSzPct val="100000"/>
              <a:buFont typeface="Gill Sans"/>
            </a:pPr>
            <a:r>
              <a:rPr lang="en" sz="1600">
                <a:latin typeface="Gill Sans"/>
                <a:ea typeface="Gill Sans"/>
                <a:cs typeface="Gill Sans"/>
                <a:sym typeface="Gill Sans"/>
              </a:rPr>
              <a:t>Built in service discovery</a:t>
            </a:r>
          </a:p>
          <a:p>
            <a:pPr marL="457200" lvl="0" indent="-330200" rtl="0">
              <a:spcBef>
                <a:spcPts val="0"/>
              </a:spcBef>
              <a:buSzPct val="100000"/>
              <a:buFont typeface="Gill Sans"/>
            </a:pPr>
            <a:r>
              <a:rPr lang="en" sz="1600">
                <a:latin typeface="Gill Sans"/>
                <a:ea typeface="Gill Sans"/>
                <a:cs typeface="Gill Sans"/>
                <a:sym typeface="Gill Sans"/>
              </a:rPr>
              <a:t>Self-organizes into topologies</a:t>
            </a:r>
          </a:p>
          <a:p>
            <a:pPr marL="457200" lvl="0" indent="-330200" rtl="0">
              <a:spcBef>
                <a:spcPts val="0"/>
              </a:spcBef>
              <a:buSzPct val="100000"/>
              <a:buFont typeface="Gill Sans"/>
            </a:pPr>
            <a:r>
              <a:rPr lang="en" sz="1600">
                <a:latin typeface="Gill Sans"/>
                <a:ea typeface="Gill Sans"/>
                <a:cs typeface="Gill Sans"/>
                <a:sym typeface="Gill Sans"/>
              </a:rPr>
              <a:t>Handles inter-service discovery through binding</a:t>
            </a:r>
          </a:p>
          <a:p>
            <a:pPr marL="457200" lvl="0" indent="-330200" rtl="0">
              <a:spcBef>
                <a:spcPts val="0"/>
              </a:spcBef>
              <a:buSzPct val="100000"/>
              <a:buFont typeface="Gill Sans"/>
            </a:pPr>
            <a:r>
              <a:rPr lang="en" sz="1600">
                <a:latin typeface="Gill Sans"/>
                <a:ea typeface="Gill Sans"/>
                <a:cs typeface="Gill Sans"/>
                <a:sym typeface="Gill Sans"/>
              </a:rPr>
              <a:t>Has no single point of failure</a:t>
            </a:r>
          </a:p>
        </p:txBody>
      </p:sp>
      <p:sp>
        <p:nvSpPr>
          <p:cNvPr id="259" name="Shape 259"/>
          <p:cNvSpPr/>
          <p:nvPr/>
        </p:nvSpPr>
        <p:spPr>
          <a:xfrm>
            <a:off x="549475" y="1261100"/>
            <a:ext cx="2319900" cy="3693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549475" y="1630425"/>
            <a:ext cx="2319900" cy="2792400"/>
          </a:xfrm>
          <a:prstGeom prst="rect">
            <a:avLst/>
          </a:pr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61" name="Shape 261"/>
          <p:cNvSpPr txBox="1">
            <a:spLocks noGrp="1"/>
          </p:cNvSpPr>
          <p:nvPr>
            <p:ph type="title"/>
          </p:nvPr>
        </p:nvSpPr>
        <p:spPr>
          <a:xfrm>
            <a:off x="457202" y="205978"/>
            <a:ext cx="8229600" cy="857400"/>
          </a:xfrm>
          <a:prstGeom prst="rect">
            <a:avLst/>
          </a:prstGeom>
        </p:spPr>
        <p:txBody>
          <a:bodyPr lIns="57150" tIns="57150" rIns="57150" bIns="57150" anchor="t" anchorCtr="0">
            <a:noAutofit/>
          </a:bodyPr>
          <a:lstStyle/>
          <a:p>
            <a:pPr lvl="0">
              <a:spcBef>
                <a:spcPts val="0"/>
              </a:spcBef>
              <a:buNone/>
            </a:pPr>
            <a:r>
              <a:rPr lang="en">
                <a:latin typeface="Gill Sans"/>
                <a:ea typeface="Gill Sans"/>
                <a:cs typeface="Gill Sans"/>
                <a:sym typeface="Gill Sans"/>
              </a:rPr>
              <a:t>Habitat’s technology</a:t>
            </a:r>
          </a:p>
        </p:txBody>
      </p:sp>
      <p:sp>
        <p:nvSpPr>
          <p:cNvPr id="262" name="Shape 262"/>
          <p:cNvSpPr txBox="1">
            <a:spLocks noGrp="1"/>
          </p:cNvSpPr>
          <p:nvPr>
            <p:ph type="body" idx="1"/>
          </p:nvPr>
        </p:nvSpPr>
        <p:spPr>
          <a:xfrm>
            <a:off x="457200" y="1200175"/>
            <a:ext cx="2362200" cy="3394500"/>
          </a:xfrm>
          <a:prstGeom prst="rect">
            <a:avLst/>
          </a:prstGeom>
        </p:spPr>
        <p:txBody>
          <a:bodyPr lIns="57150" tIns="57150" rIns="57150" bIns="57150" anchor="t" anchorCtr="0">
            <a:noAutofit/>
          </a:bodyPr>
          <a:lstStyle/>
          <a:p>
            <a:pPr lvl="0" algn="ctr">
              <a:spcBef>
                <a:spcPts val="0"/>
              </a:spcBef>
              <a:spcAft>
                <a:spcPts val="1000"/>
              </a:spcAft>
              <a:buNone/>
            </a:pPr>
            <a:r>
              <a:rPr lang="en" b="1">
                <a:solidFill>
                  <a:srgbClr val="FFFFFF"/>
                </a:solidFill>
                <a:latin typeface="Gill Sans"/>
                <a:ea typeface="Gill Sans"/>
                <a:cs typeface="Gill Sans"/>
                <a:sym typeface="Gill Sans"/>
              </a:rPr>
              <a:t>Build</a:t>
            </a:r>
          </a:p>
          <a:p>
            <a:pPr marL="457200" lvl="0" indent="-330200" rtl="0">
              <a:spcBef>
                <a:spcPts val="0"/>
              </a:spcBef>
              <a:buSzPct val="100000"/>
              <a:buFont typeface="Gill Sans"/>
            </a:pPr>
            <a:r>
              <a:rPr lang="en" sz="1600">
                <a:latin typeface="Gill Sans"/>
                <a:ea typeface="Gill Sans"/>
                <a:cs typeface="Gill Sans"/>
                <a:sym typeface="Gill Sans"/>
              </a:rPr>
              <a:t>Describes how to build the software</a:t>
            </a:r>
          </a:p>
          <a:p>
            <a:pPr marL="457200" lvl="0" indent="-330200" rtl="0">
              <a:spcBef>
                <a:spcPts val="0"/>
              </a:spcBef>
              <a:buSzPct val="100000"/>
              <a:buFont typeface="Gill Sans"/>
            </a:pPr>
            <a:r>
              <a:rPr lang="en" sz="1600">
                <a:latin typeface="Gill Sans"/>
                <a:ea typeface="Gill Sans"/>
                <a:cs typeface="Gill Sans"/>
                <a:sym typeface="Gill Sans"/>
              </a:rPr>
              <a:t>Explicit about dependencies</a:t>
            </a:r>
          </a:p>
          <a:p>
            <a:pPr marL="457200" lvl="0" indent="-330200" rtl="0">
              <a:spcBef>
                <a:spcPts val="0"/>
              </a:spcBef>
              <a:buSzPct val="100000"/>
              <a:buFont typeface="Gill Sans"/>
            </a:pPr>
            <a:r>
              <a:rPr lang="en" sz="1600">
                <a:latin typeface="Gill Sans"/>
                <a:ea typeface="Gill Sans"/>
                <a:cs typeface="Gill Sans"/>
                <a:sym typeface="Gill Sans"/>
              </a:rPr>
              <a:t>Includes what is configurable about the application</a:t>
            </a:r>
          </a:p>
          <a:p>
            <a:pPr marL="0" lvl="0" indent="0">
              <a:spcBef>
                <a:spcPts val="0"/>
              </a:spcBef>
              <a:buNone/>
            </a:pPr>
            <a:endParaRPr>
              <a:latin typeface="Gill Sans"/>
              <a:ea typeface="Gill Sans"/>
              <a:cs typeface="Gill Sans"/>
              <a:sym typeface="Gill Sans"/>
            </a:endParaRPr>
          </a:p>
        </p:txBody>
      </p:sp>
      <p:sp>
        <p:nvSpPr>
          <p:cNvPr id="263" name="Shape 263"/>
          <p:cNvSpPr txBox="1">
            <a:spLocks noGrp="1"/>
          </p:cNvSpPr>
          <p:nvPr>
            <p:ph type="body" idx="1"/>
          </p:nvPr>
        </p:nvSpPr>
        <p:spPr>
          <a:xfrm>
            <a:off x="6313024" y="1200175"/>
            <a:ext cx="2319900" cy="3394500"/>
          </a:xfrm>
          <a:prstGeom prst="rect">
            <a:avLst/>
          </a:prstGeom>
        </p:spPr>
        <p:txBody>
          <a:bodyPr lIns="57150" tIns="57150" rIns="57150" bIns="57150" anchor="t" anchorCtr="0">
            <a:noAutofit/>
          </a:bodyPr>
          <a:lstStyle/>
          <a:p>
            <a:pPr lvl="0" algn="ctr">
              <a:spcBef>
                <a:spcPts val="0"/>
              </a:spcBef>
              <a:spcAft>
                <a:spcPts val="1000"/>
              </a:spcAft>
              <a:buNone/>
            </a:pPr>
            <a:r>
              <a:rPr lang="en" b="1">
                <a:solidFill>
                  <a:srgbClr val="FFFFFF"/>
                </a:solidFill>
                <a:latin typeface="Gill Sans"/>
                <a:ea typeface="Gill Sans"/>
                <a:cs typeface="Gill Sans"/>
                <a:sym typeface="Gill Sans"/>
              </a:rPr>
              <a:t>Manage</a:t>
            </a:r>
          </a:p>
          <a:p>
            <a:pPr marL="457200" lvl="0" indent="-330200" rtl="0">
              <a:spcBef>
                <a:spcPts val="0"/>
              </a:spcBef>
              <a:buSzPct val="100000"/>
              <a:buFont typeface="Gill Sans"/>
            </a:pPr>
            <a:r>
              <a:rPr lang="en" sz="1600">
                <a:latin typeface="Gill Sans"/>
                <a:ea typeface="Gill Sans"/>
                <a:cs typeface="Gill Sans"/>
                <a:sym typeface="Gill Sans"/>
              </a:rPr>
              <a:t>Encrypted, authenticated run-time configuration</a:t>
            </a:r>
          </a:p>
          <a:p>
            <a:pPr marL="457200" lvl="0" indent="-330200" rtl="0">
              <a:spcBef>
                <a:spcPts val="0"/>
              </a:spcBef>
              <a:buSzPct val="100000"/>
              <a:buFont typeface="Gill Sans"/>
            </a:pPr>
            <a:r>
              <a:rPr lang="en" sz="1600">
                <a:latin typeface="Gill Sans"/>
                <a:ea typeface="Gill Sans"/>
                <a:cs typeface="Gill Sans"/>
                <a:sym typeface="Gill Sans"/>
              </a:rPr>
              <a:t>Automatic, safe, atomic software updates</a:t>
            </a:r>
          </a:p>
          <a:p>
            <a:pPr marL="457200" lvl="0" indent="-330200" rtl="0">
              <a:spcBef>
                <a:spcPts val="0"/>
              </a:spcBef>
              <a:buSzPct val="100000"/>
              <a:buFont typeface="Gill Sans"/>
            </a:pPr>
            <a:r>
              <a:rPr lang="en" sz="1600">
                <a:latin typeface="Gill Sans"/>
                <a:ea typeface="Gill Sans"/>
                <a:cs typeface="Gill Sans"/>
                <a:sym typeface="Gill Sans"/>
              </a:rPr>
              <a:t>Dynamic topology updates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p:nvPr/>
        </p:nvSpPr>
        <p:spPr>
          <a:xfrm>
            <a:off x="1112675" y="898350"/>
            <a:ext cx="7356300" cy="1064700"/>
          </a:xfrm>
          <a:prstGeom prst="snip2DiagRect">
            <a:avLst>
              <a:gd name="adj1" fmla="val 0"/>
              <a:gd name="adj2" fmla="val 0"/>
            </a:avLst>
          </a:prstGeom>
          <a:solidFill>
            <a:srgbClr val="C9DAF8"/>
          </a:solidFill>
          <a:ln>
            <a:noFill/>
          </a:ln>
        </p:spPr>
        <p:txBody>
          <a:bodyPr lIns="91425" tIns="91425" rIns="91425" bIns="91425" anchor="ctr" anchorCtr="0">
            <a:noAutofit/>
          </a:bodyPr>
          <a:lstStyle/>
          <a:p>
            <a:pPr marL="914400" lvl="0" indent="-69850" rtl="0">
              <a:spcBef>
                <a:spcPts val="0"/>
              </a:spcBef>
              <a:buClr>
                <a:schemeClr val="dk1"/>
              </a:buClr>
              <a:buSzPct val="45833"/>
              <a:buFont typeface="Arial"/>
              <a:buNone/>
            </a:pPr>
            <a:r>
              <a:rPr lang="en" sz="2400" b="1">
                <a:solidFill>
                  <a:srgbClr val="435464"/>
                </a:solidFill>
                <a:latin typeface="Gill Sans"/>
                <a:ea typeface="Gill Sans"/>
                <a:cs typeface="Gill Sans"/>
                <a:sym typeface="Gill Sans"/>
              </a:rPr>
              <a:t>Patch management </a:t>
            </a:r>
          </a:p>
        </p:txBody>
      </p:sp>
      <p:sp>
        <p:nvSpPr>
          <p:cNvPr id="231" name="Shape 231"/>
          <p:cNvSpPr/>
          <p:nvPr/>
        </p:nvSpPr>
        <p:spPr>
          <a:xfrm>
            <a:off x="1112675" y="2110875"/>
            <a:ext cx="7356300" cy="1064700"/>
          </a:xfrm>
          <a:prstGeom prst="snip2DiagRect">
            <a:avLst>
              <a:gd name="adj1" fmla="val 0"/>
              <a:gd name="adj2" fmla="val 0"/>
            </a:avLst>
          </a:prstGeom>
          <a:solidFill>
            <a:srgbClr val="F9CB9C"/>
          </a:solidFill>
          <a:ln>
            <a:noFill/>
          </a:ln>
        </p:spPr>
        <p:txBody>
          <a:bodyPr lIns="91425" tIns="91425" rIns="91425" bIns="91425" anchor="ctr" anchorCtr="0">
            <a:noAutofit/>
          </a:bodyPr>
          <a:lstStyle/>
          <a:p>
            <a:pPr marL="914400" lvl="0" indent="-69850" rtl="0">
              <a:spcBef>
                <a:spcPts val="0"/>
              </a:spcBef>
              <a:buClr>
                <a:schemeClr val="dk1"/>
              </a:buClr>
              <a:buSzPct val="45833"/>
              <a:buFont typeface="Arial"/>
              <a:buNone/>
            </a:pPr>
            <a:r>
              <a:rPr lang="en" sz="2400" b="1">
                <a:solidFill>
                  <a:srgbClr val="435464"/>
                </a:solidFill>
                <a:latin typeface="Gill Sans"/>
                <a:ea typeface="Gill Sans"/>
                <a:cs typeface="Gill Sans"/>
                <a:sym typeface="Gill Sans"/>
              </a:rPr>
              <a:t>Continuous </a:t>
            </a:r>
            <a:r>
              <a:rPr lang="en" sz="2400" b="1" u="sng">
                <a:solidFill>
                  <a:srgbClr val="435464"/>
                </a:solidFill>
                <a:latin typeface="Gill Sans"/>
                <a:ea typeface="Gill Sans"/>
                <a:cs typeface="Gill Sans"/>
                <a:sym typeface="Gill Sans"/>
              </a:rPr>
              <a:t>deployment</a:t>
            </a:r>
          </a:p>
        </p:txBody>
      </p:sp>
      <p:sp>
        <p:nvSpPr>
          <p:cNvPr id="232" name="Shape 232"/>
          <p:cNvSpPr/>
          <p:nvPr/>
        </p:nvSpPr>
        <p:spPr>
          <a:xfrm>
            <a:off x="1112675" y="3400325"/>
            <a:ext cx="7356300" cy="1064700"/>
          </a:xfrm>
          <a:prstGeom prst="snip2DiagRect">
            <a:avLst>
              <a:gd name="adj1" fmla="val 0"/>
              <a:gd name="adj2" fmla="val 0"/>
            </a:avLst>
          </a:prstGeom>
          <a:solidFill>
            <a:srgbClr val="CCCCCC"/>
          </a:solidFill>
          <a:ln>
            <a:noFill/>
          </a:ln>
        </p:spPr>
        <p:txBody>
          <a:bodyPr lIns="91425" tIns="91425" rIns="91425" bIns="91425" anchor="ctr" anchorCtr="0">
            <a:noAutofit/>
          </a:bodyPr>
          <a:lstStyle/>
          <a:p>
            <a:pPr marL="914400" lvl="0" indent="-69850" rtl="0">
              <a:spcBef>
                <a:spcPts val="0"/>
              </a:spcBef>
              <a:buClr>
                <a:schemeClr val="dk1"/>
              </a:buClr>
              <a:buSzPct val="45833"/>
              <a:buFont typeface="Arial"/>
              <a:buNone/>
            </a:pPr>
            <a:r>
              <a:rPr lang="en" sz="2400" b="1">
                <a:solidFill>
                  <a:srgbClr val="435464"/>
                </a:solidFill>
                <a:latin typeface="Gill Sans"/>
                <a:ea typeface="Gill Sans"/>
                <a:cs typeface="Gill Sans"/>
                <a:sym typeface="Gill Sans"/>
              </a:rPr>
              <a:t>Cloud migration of legacy applications </a:t>
            </a:r>
          </a:p>
        </p:txBody>
      </p:sp>
      <p:sp>
        <p:nvSpPr>
          <p:cNvPr id="233" name="Shape 233"/>
          <p:cNvSpPr txBox="1">
            <a:spLocks noGrp="1"/>
          </p:cNvSpPr>
          <p:nvPr>
            <p:ph type="title"/>
          </p:nvPr>
        </p:nvSpPr>
        <p:spPr>
          <a:xfrm>
            <a:off x="457202" y="205978"/>
            <a:ext cx="8229600" cy="857400"/>
          </a:xfrm>
          <a:prstGeom prst="rect">
            <a:avLst/>
          </a:prstGeom>
        </p:spPr>
        <p:txBody>
          <a:bodyPr lIns="57150" tIns="57150" rIns="57150" bIns="57150" anchor="t" anchorCtr="0">
            <a:noAutofit/>
          </a:bodyPr>
          <a:lstStyle/>
          <a:p>
            <a:pPr lvl="0" rtl="0">
              <a:spcBef>
                <a:spcPts val="0"/>
              </a:spcBef>
              <a:buNone/>
            </a:pPr>
            <a:r>
              <a:rPr lang="en"/>
              <a:t>Examples of application pain in the real world </a:t>
            </a:r>
          </a:p>
        </p:txBody>
      </p:sp>
      <p:sp>
        <p:nvSpPr>
          <p:cNvPr id="234" name="Shape 234"/>
          <p:cNvSpPr/>
          <p:nvPr/>
        </p:nvSpPr>
        <p:spPr>
          <a:xfrm>
            <a:off x="517225" y="3400325"/>
            <a:ext cx="1310400" cy="1064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517225" y="2126475"/>
            <a:ext cx="1310400" cy="10335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517225" y="913950"/>
            <a:ext cx="1310400" cy="1064700"/>
          </a:xfrm>
          <a:prstGeom prst="rect">
            <a:avLst/>
          </a:prstGeom>
          <a:solidFill>
            <a:srgbClr val="4A86E8"/>
          </a:solidFill>
          <a:ln>
            <a:noFill/>
          </a:ln>
        </p:spPr>
        <p:txBody>
          <a:bodyPr lIns="91425" tIns="91425" rIns="91425" bIns="91425" anchor="ctr" anchorCtr="0">
            <a:noAutofit/>
          </a:bodyPr>
          <a:lstStyle/>
          <a:p>
            <a:pPr lvl="0">
              <a:spcBef>
                <a:spcPts val="0"/>
              </a:spcBef>
              <a:buNone/>
            </a:pPr>
            <a:endParaRPr/>
          </a:p>
        </p:txBody>
      </p:sp>
      <p:pic>
        <p:nvPicPr>
          <p:cNvPr id="237" name="Shape 237"/>
          <p:cNvPicPr preferRelativeResize="0"/>
          <p:nvPr/>
        </p:nvPicPr>
        <p:blipFill>
          <a:blip r:embed="rId3">
            <a:alphaModFix/>
          </a:blip>
          <a:stretch>
            <a:fillRect/>
          </a:stretch>
        </p:blipFill>
        <p:spPr>
          <a:xfrm>
            <a:off x="886675" y="3723125"/>
            <a:ext cx="571500" cy="419100"/>
          </a:xfrm>
          <a:prstGeom prst="rect">
            <a:avLst/>
          </a:prstGeom>
          <a:noFill/>
          <a:ln>
            <a:noFill/>
          </a:ln>
        </p:spPr>
      </p:pic>
      <p:pic>
        <p:nvPicPr>
          <p:cNvPr id="238" name="Shape 238"/>
          <p:cNvPicPr preferRelativeResize="0"/>
          <p:nvPr/>
        </p:nvPicPr>
        <p:blipFill>
          <a:blip r:embed="rId4">
            <a:alphaModFix/>
          </a:blip>
          <a:stretch>
            <a:fillRect/>
          </a:stretch>
        </p:blipFill>
        <p:spPr>
          <a:xfrm>
            <a:off x="848575" y="2414987"/>
            <a:ext cx="647700" cy="533400"/>
          </a:xfrm>
          <a:prstGeom prst="rect">
            <a:avLst/>
          </a:prstGeom>
          <a:noFill/>
          <a:ln>
            <a:noFill/>
          </a:ln>
        </p:spPr>
      </p:pic>
      <p:pic>
        <p:nvPicPr>
          <p:cNvPr id="239" name="Shape 239"/>
          <p:cNvPicPr preferRelativeResize="0"/>
          <p:nvPr/>
        </p:nvPicPr>
        <p:blipFill>
          <a:blip r:embed="rId5">
            <a:alphaModFix/>
          </a:blip>
          <a:stretch>
            <a:fillRect/>
          </a:stretch>
        </p:blipFill>
        <p:spPr>
          <a:xfrm>
            <a:off x="924775" y="1254600"/>
            <a:ext cx="495300" cy="495300"/>
          </a:xfrm>
          <a:prstGeom prst="rect">
            <a:avLst/>
          </a:prstGeom>
          <a:noFill/>
          <a:ln>
            <a:noFill/>
          </a:ln>
        </p:spPr>
      </p:pic>
      <p:sp>
        <p:nvSpPr>
          <p:cNvPr id="240" name="Shape 240"/>
          <p:cNvSpPr txBox="1"/>
          <p:nvPr/>
        </p:nvSpPr>
        <p:spPr>
          <a:xfrm>
            <a:off x="2001950" y="4667925"/>
            <a:ext cx="3723600" cy="373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81001" y="342901"/>
            <a:ext cx="8382000" cy="381000"/>
          </a:xfrm>
          <a:prstGeom prst="rect">
            <a:avLst/>
          </a:prstGeom>
        </p:spPr>
        <p:txBody>
          <a:bodyPr lIns="57150" tIns="57150" rIns="57150" bIns="57150" anchor="t" anchorCtr="0">
            <a:noAutofit/>
          </a:bodyPr>
          <a:lstStyle/>
          <a:p>
            <a:pPr lvl="0">
              <a:spcBef>
                <a:spcPts val="0"/>
              </a:spcBef>
              <a:buNone/>
            </a:pPr>
            <a:r>
              <a:rPr lang="en"/>
              <a:t>Habitat’s Approach</a:t>
            </a:r>
          </a:p>
        </p:txBody>
      </p:sp>
      <p:sp>
        <p:nvSpPr>
          <p:cNvPr id="247" name="Shape 247"/>
          <p:cNvSpPr txBox="1">
            <a:spLocks noGrp="1"/>
          </p:cNvSpPr>
          <p:nvPr>
            <p:ph type="body" idx="1"/>
          </p:nvPr>
        </p:nvSpPr>
        <p:spPr>
          <a:xfrm>
            <a:off x="381000" y="1044114"/>
            <a:ext cx="8380500" cy="3007200"/>
          </a:xfrm>
          <a:prstGeom prst="rect">
            <a:avLst/>
          </a:prstGeom>
        </p:spPr>
        <p:txBody>
          <a:bodyPr lIns="57150" tIns="57150" rIns="57150" bIns="57150" anchor="t" anchorCtr="0">
            <a:noAutofit/>
          </a:bodyPr>
          <a:lstStyle/>
          <a:p>
            <a:pPr marL="457200" lvl="0" indent="-228600" rtl="0">
              <a:spcBef>
                <a:spcPts val="0"/>
              </a:spcBef>
            </a:pPr>
            <a:r>
              <a:rPr lang="en"/>
              <a:t>Applications: portable &amp; responsible for their own automation</a:t>
            </a:r>
          </a:p>
          <a:p>
            <a:pPr marL="457200" lvl="0" indent="-228600" rtl="0">
              <a:spcBef>
                <a:spcPts val="0"/>
              </a:spcBef>
            </a:pPr>
            <a:r>
              <a:rPr lang="en"/>
              <a:t>Small OS serves the application </a:t>
            </a:r>
          </a:p>
          <a:p>
            <a:pPr marL="457200" lvl="0" indent="-228600" rtl="0">
              <a:spcBef>
                <a:spcPts val="0"/>
              </a:spcBef>
            </a:pPr>
            <a:r>
              <a:rPr lang="en"/>
              <a:t>Make application components aware of each other over a network</a:t>
            </a:r>
          </a:p>
          <a:p>
            <a:pPr marL="457200" lvl="0" indent="-228600" rtl="0">
              <a:spcBef>
                <a:spcPts val="0"/>
              </a:spcBef>
            </a:pPr>
            <a:r>
              <a:rPr lang="en"/>
              <a:t>Continuous deployment without traditional “ARA”</a:t>
            </a:r>
          </a:p>
          <a:p>
            <a:pPr marL="0" lvl="0" indent="0" rtl="0">
              <a:spcBef>
                <a:spcPts val="0"/>
              </a:spcBef>
              <a:buNone/>
            </a:pPr>
            <a:endParaRPr/>
          </a:p>
          <a:p>
            <a:pPr marL="0" lvl="0" indent="0" rtl="0">
              <a:spcBef>
                <a:spcPts val="0"/>
              </a:spcBef>
              <a:buNone/>
            </a:pPr>
            <a:r>
              <a:rPr lang="en" b="1"/>
              <a:t>The solution should be the same:</a:t>
            </a:r>
          </a:p>
          <a:p>
            <a:pPr marL="457200" lvl="0" indent="-228600" rtl="0">
              <a:spcBef>
                <a:spcPts val="0"/>
              </a:spcBef>
            </a:pPr>
            <a:r>
              <a:rPr lang="en"/>
              <a:t>For new and legacy applications.</a:t>
            </a:r>
          </a:p>
          <a:p>
            <a:pPr marL="457200" lvl="0" indent="-228600">
              <a:spcBef>
                <a:spcPts val="0"/>
              </a:spcBef>
            </a:pPr>
            <a:r>
              <a:rPr lang="en"/>
              <a:t>No matter the runtime environment </a:t>
            </a:r>
          </a:p>
        </p:txBody>
      </p:sp>
      <p:cxnSp>
        <p:nvCxnSpPr>
          <p:cNvPr id="248" name="Shape 248"/>
          <p:cNvCxnSpPr/>
          <p:nvPr/>
        </p:nvCxnSpPr>
        <p:spPr>
          <a:xfrm>
            <a:off x="381000" y="2452123"/>
            <a:ext cx="8380500" cy="0"/>
          </a:xfrm>
          <a:prstGeom prst="straightConnector1">
            <a:avLst/>
          </a:prstGeom>
          <a:noFill/>
          <a:ln w="25400" cap="flat" cmpd="sng">
            <a:solidFill>
              <a:srgbClr val="297CBE"/>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2" y="205978"/>
            <a:ext cx="8229600" cy="857400"/>
          </a:xfrm>
          <a:prstGeom prst="rect">
            <a:avLst/>
          </a:prstGeom>
        </p:spPr>
        <p:txBody>
          <a:bodyPr lIns="57150" tIns="57150" rIns="57150" bIns="57150" anchor="t" anchorCtr="0">
            <a:noAutofit/>
          </a:bodyPr>
          <a:lstStyle/>
          <a:p>
            <a:pPr lvl="0" algn="ctr" rtl="0">
              <a:spcBef>
                <a:spcPts val="0"/>
              </a:spcBef>
              <a:buNone/>
            </a:pPr>
            <a:r>
              <a:rPr lang="en" sz="4800">
                <a:latin typeface="Gill Sans"/>
                <a:ea typeface="Gill Sans"/>
                <a:cs typeface="Gill Sans"/>
                <a:sym typeface="Gill Sans"/>
              </a:rPr>
              <a:t>Habitat</a:t>
            </a:r>
          </a:p>
        </p:txBody>
      </p:sp>
      <p:sp>
        <p:nvSpPr>
          <p:cNvPr id="270" name="Shape 270"/>
          <p:cNvSpPr txBox="1">
            <a:spLocks noGrp="1"/>
          </p:cNvSpPr>
          <p:nvPr>
            <p:ph type="body" idx="1"/>
          </p:nvPr>
        </p:nvSpPr>
        <p:spPr>
          <a:xfrm>
            <a:off x="457150" y="1200175"/>
            <a:ext cx="8229600" cy="3394500"/>
          </a:xfrm>
          <a:prstGeom prst="rect">
            <a:avLst/>
          </a:prstGeom>
        </p:spPr>
        <p:txBody>
          <a:bodyPr lIns="57150" tIns="57150" rIns="57150" bIns="57150" anchor="t" anchorCtr="0">
            <a:noAutofit/>
          </a:bodyPr>
          <a:lstStyle/>
          <a:p>
            <a:pPr marL="0" lvl="0" indent="0" rtl="0">
              <a:spcBef>
                <a:spcPts val="0"/>
              </a:spcBef>
              <a:buNone/>
            </a:pPr>
            <a:r>
              <a:rPr lang="en" sz="3000" b="1">
                <a:solidFill>
                  <a:schemeClr val="lt2"/>
                </a:solidFill>
                <a:latin typeface="Gill Sans"/>
                <a:ea typeface="Gill Sans"/>
                <a:cs typeface="Gill Sans"/>
                <a:sym typeface="Gill Sans"/>
              </a:rPr>
              <a:t>Application automation</a:t>
            </a:r>
            <a:r>
              <a:rPr lang="en" sz="3000">
                <a:solidFill>
                  <a:schemeClr val="accent4"/>
                </a:solidFill>
                <a:latin typeface="Gill Sans"/>
                <a:ea typeface="Gill Sans"/>
                <a:cs typeface="Gill Sans"/>
                <a:sym typeface="Gill Sans"/>
              </a:rPr>
              <a:t> </a:t>
            </a:r>
            <a:r>
              <a:rPr lang="en" sz="3000">
                <a:latin typeface="Gill Sans"/>
                <a:ea typeface="Gill Sans"/>
                <a:cs typeface="Gill Sans"/>
                <a:sym typeface="Gill Sans"/>
              </a:rPr>
              <a:t>that enables </a:t>
            </a:r>
            <a:r>
              <a:rPr lang="en" sz="3000" b="1">
                <a:solidFill>
                  <a:schemeClr val="lt2"/>
                </a:solidFill>
                <a:latin typeface="Gill Sans"/>
                <a:ea typeface="Gill Sans"/>
                <a:cs typeface="Gill Sans"/>
                <a:sym typeface="Gill Sans"/>
              </a:rPr>
              <a:t>modern application teams</a:t>
            </a:r>
            <a:r>
              <a:rPr lang="en" sz="3000">
                <a:latin typeface="Gill Sans"/>
                <a:ea typeface="Gill Sans"/>
                <a:cs typeface="Gill Sans"/>
                <a:sym typeface="Gill Sans"/>
              </a:rPr>
              <a:t> to build, deploy, and manage </a:t>
            </a:r>
            <a:r>
              <a:rPr lang="en" sz="3000" b="1">
                <a:solidFill>
                  <a:schemeClr val="lt2"/>
                </a:solidFill>
                <a:latin typeface="Gill Sans"/>
                <a:ea typeface="Gill Sans"/>
                <a:cs typeface="Gill Sans"/>
                <a:sym typeface="Gill Sans"/>
              </a:rPr>
              <a:t>any application</a:t>
            </a:r>
            <a:r>
              <a:rPr lang="en" sz="3000">
                <a:latin typeface="Gill Sans"/>
                <a:ea typeface="Gill Sans"/>
                <a:cs typeface="Gill Sans"/>
                <a:sym typeface="Gill Sans"/>
              </a:rPr>
              <a:t> in </a:t>
            </a:r>
            <a:r>
              <a:rPr lang="en" sz="3000" b="1">
                <a:solidFill>
                  <a:schemeClr val="lt2"/>
                </a:solidFill>
                <a:latin typeface="Gill Sans"/>
                <a:ea typeface="Gill Sans"/>
                <a:cs typeface="Gill Sans"/>
                <a:sym typeface="Gill Sans"/>
              </a:rPr>
              <a:t>any environment</a:t>
            </a:r>
            <a:r>
              <a:rPr lang="en" sz="3000" b="1">
                <a:latin typeface="Gill Sans"/>
                <a:ea typeface="Gill Sans"/>
                <a:cs typeface="Gill Sans"/>
                <a:sym typeface="Gill Sans"/>
              </a:rPr>
              <a:t> </a:t>
            </a:r>
            <a:r>
              <a:rPr lang="en" sz="3000">
                <a:latin typeface="Gill Sans"/>
                <a:ea typeface="Gill Sans"/>
                <a:cs typeface="Gill Sans"/>
                <a:sym typeface="Gill Sans"/>
              </a:rPr>
              <a:t>- from traditional data-centers to containerized microservices.</a:t>
            </a:r>
          </a:p>
          <a:p>
            <a:pPr marL="0" lvl="0" indent="0" rtl="0">
              <a:spcBef>
                <a:spcPts val="0"/>
              </a:spcBef>
              <a:buNone/>
            </a:pPr>
            <a:endParaRPr>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ef2015v2">
  <a:themeElements>
    <a:clrScheme name="Custom 1">
      <a:dk1>
        <a:srgbClr val="000000"/>
      </a:dk1>
      <a:lt1>
        <a:srgbClr val="FFFFFF"/>
      </a:lt1>
      <a:dk2>
        <a:srgbClr val="2F3336"/>
      </a:dk2>
      <a:lt2>
        <a:srgbClr val="5AA1DA"/>
      </a:lt2>
      <a:accent1>
        <a:srgbClr val="F18B21"/>
      </a:accent1>
      <a:accent2>
        <a:srgbClr val="3F5364"/>
      </a:accent2>
      <a:accent3>
        <a:srgbClr val="6BB2E2"/>
      </a:accent3>
      <a:accent4>
        <a:srgbClr val="5AB7B2"/>
      </a:accent4>
      <a:accent5>
        <a:srgbClr val="FDB714"/>
      </a:accent5>
      <a:accent6>
        <a:srgbClr val="7D86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ef2015v2">
  <a:themeElements>
    <a:clrScheme name="Custom 1">
      <a:dk1>
        <a:srgbClr val="000000"/>
      </a:dk1>
      <a:lt1>
        <a:srgbClr val="FFFFFF"/>
      </a:lt1>
      <a:dk2>
        <a:srgbClr val="2F3336"/>
      </a:dk2>
      <a:lt2>
        <a:srgbClr val="5AA1DA"/>
      </a:lt2>
      <a:accent1>
        <a:srgbClr val="F18B21"/>
      </a:accent1>
      <a:accent2>
        <a:srgbClr val="3F5364"/>
      </a:accent2>
      <a:accent3>
        <a:srgbClr val="6BB2E2"/>
      </a:accent3>
      <a:accent4>
        <a:srgbClr val="5AB7B2"/>
      </a:accent4>
      <a:accent5>
        <a:srgbClr val="FDB714"/>
      </a:accent5>
      <a:accent6>
        <a:srgbClr val="7D86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1804</Words>
  <Application>Microsoft Macintosh PowerPoint</Application>
  <PresentationFormat>On-screen Show (16:9)</PresentationFormat>
  <Paragraphs>225</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Calibri</vt:lpstr>
      <vt:lpstr>Merriweather Sans</vt:lpstr>
      <vt:lpstr>Rambla</vt:lpstr>
      <vt:lpstr>Cabin</vt:lpstr>
      <vt:lpstr>Consolas</vt:lpstr>
      <vt:lpstr>Gill Sans</vt:lpstr>
      <vt:lpstr>Arial</vt:lpstr>
      <vt:lpstr>Chef2015v2</vt:lpstr>
      <vt:lpstr>Chef2015v2</vt:lpstr>
      <vt:lpstr>PowerPoint Presentation</vt:lpstr>
      <vt:lpstr>PowerPoint Presentation</vt:lpstr>
      <vt:lpstr>PowerPoint Presentation</vt:lpstr>
      <vt:lpstr>Infrastructure First Development</vt:lpstr>
      <vt:lpstr>PowerPoint Presentation</vt:lpstr>
      <vt:lpstr>Habitat’s technology</vt:lpstr>
      <vt:lpstr>Examples of application pain in the real world </vt:lpstr>
      <vt:lpstr>Habitat’s Approach</vt:lpstr>
      <vt:lpstr>Habitat</vt:lpstr>
      <vt:lpstr>Doesn’t X do that?</vt:lpstr>
      <vt:lpstr>Habitat</vt:lpstr>
      <vt:lpstr>How we do it</vt:lpstr>
      <vt:lpstr>How we do it</vt:lpstr>
      <vt:lpstr>How we do it</vt:lpstr>
      <vt:lpstr>How we do it</vt:lpstr>
      <vt:lpstr>What the modern application team gets out of it:</vt:lpstr>
      <vt:lpstr>Chef: An integrated end-to-end software supply chain</vt:lpstr>
      <vt:lpstr>How to start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Habitat</dc:title>
  <cp:lastModifiedBy>Christian Johannsen</cp:lastModifiedBy>
  <cp:revision>9</cp:revision>
  <cp:lastPrinted>2016-06-29T09:38:54Z</cp:lastPrinted>
  <dcterms:modified xsi:type="dcterms:W3CDTF">2016-06-29T09:41:12Z</dcterms:modified>
</cp:coreProperties>
</file>