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14112D-8CFE-4222-B1B3-BA15C8D6347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43DFF0-1489-4409-B99B-B29D42FC6C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Include equity impact statements</a:t>
          </a:r>
          <a:endParaRPr lang="en-US"/>
        </a:p>
      </dgm:t>
    </dgm:pt>
    <dgm:pt modelId="{A880DEF5-46CF-49C3-B38A-96CC004611E7}" type="parTrans" cxnId="{ED812FA6-362D-416F-9C8A-401D52E9A8FC}">
      <dgm:prSet/>
      <dgm:spPr/>
      <dgm:t>
        <a:bodyPr/>
        <a:lstStyle/>
        <a:p>
          <a:endParaRPr lang="en-US"/>
        </a:p>
      </dgm:t>
    </dgm:pt>
    <dgm:pt modelId="{D94055FD-28F2-482C-A92D-F6341AE14916}" type="sibTrans" cxnId="{ED812FA6-362D-416F-9C8A-401D52E9A8FC}">
      <dgm:prSet/>
      <dgm:spPr/>
      <dgm:t>
        <a:bodyPr/>
        <a:lstStyle/>
        <a:p>
          <a:endParaRPr lang="en-US"/>
        </a:p>
      </dgm:t>
    </dgm:pt>
    <dgm:pt modelId="{2009B683-EF7C-4EF8-9721-61FF8B6374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Require vendors to demonstrate cultural competence</a:t>
          </a:r>
          <a:endParaRPr lang="en-US"/>
        </a:p>
      </dgm:t>
    </dgm:pt>
    <dgm:pt modelId="{96FBC908-6627-4707-A4A2-9D9AA7D36DAC}" type="parTrans" cxnId="{08A33BE3-504A-41CE-A7D9-64980F07125C}">
      <dgm:prSet/>
      <dgm:spPr/>
      <dgm:t>
        <a:bodyPr/>
        <a:lstStyle/>
        <a:p>
          <a:endParaRPr lang="en-US"/>
        </a:p>
      </dgm:t>
    </dgm:pt>
    <dgm:pt modelId="{6262F713-F67D-4018-94BC-588D263D74D3}" type="sibTrans" cxnId="{08A33BE3-504A-41CE-A7D9-64980F07125C}">
      <dgm:prSet/>
      <dgm:spPr/>
      <dgm:t>
        <a:bodyPr/>
        <a:lstStyle/>
        <a:p>
          <a:endParaRPr lang="en-US"/>
        </a:p>
      </dgm:t>
    </dgm:pt>
    <dgm:pt modelId="{1B40A958-3503-4A58-96CF-7F53C723DD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Use scoring criteria that reward community engagement</a:t>
          </a:r>
          <a:endParaRPr lang="en-US"/>
        </a:p>
      </dgm:t>
    </dgm:pt>
    <dgm:pt modelId="{741DDBE6-0D09-4434-880A-EFF64FCA5EF5}" type="parTrans" cxnId="{FE48FB4E-1DB6-4044-AFBA-FEC824CC5779}">
      <dgm:prSet/>
      <dgm:spPr/>
      <dgm:t>
        <a:bodyPr/>
        <a:lstStyle/>
        <a:p>
          <a:endParaRPr lang="en-US"/>
        </a:p>
      </dgm:t>
    </dgm:pt>
    <dgm:pt modelId="{2B939231-8681-4389-967B-4E6FBF9DC4D5}" type="sibTrans" cxnId="{FE48FB4E-1DB6-4044-AFBA-FEC824CC5779}">
      <dgm:prSet/>
      <dgm:spPr/>
      <dgm:t>
        <a:bodyPr/>
        <a:lstStyle/>
        <a:p>
          <a:endParaRPr lang="en-US"/>
        </a:p>
      </dgm:t>
    </dgm:pt>
    <dgm:pt modelId="{5B7B8980-D1D4-49A2-80B7-956F2BA374AD}" type="pres">
      <dgm:prSet presAssocID="{3014112D-8CFE-4222-B1B3-BA15C8D63479}" presName="root" presStyleCnt="0">
        <dgm:presLayoutVars>
          <dgm:dir/>
          <dgm:resizeHandles val="exact"/>
        </dgm:presLayoutVars>
      </dgm:prSet>
      <dgm:spPr/>
    </dgm:pt>
    <dgm:pt modelId="{13051A57-525B-427D-BBF7-92EC6062A2C1}" type="pres">
      <dgm:prSet presAssocID="{8143DFF0-1489-4409-B99B-B29D42FC6CA2}" presName="compNode" presStyleCnt="0"/>
      <dgm:spPr/>
    </dgm:pt>
    <dgm:pt modelId="{A3313366-6BBB-48CE-AAEB-CE995F8A56AB}" type="pres">
      <dgm:prSet presAssocID="{8143DFF0-1489-4409-B99B-B29D42FC6CA2}" presName="iconBgRect" presStyleLbl="bgShp" presStyleIdx="0" presStyleCnt="3"/>
      <dgm:spPr/>
    </dgm:pt>
    <dgm:pt modelId="{4A99C99B-4E1C-416B-B916-16552644EA2D}" type="pres">
      <dgm:prSet presAssocID="{8143DFF0-1489-4409-B99B-B29D42FC6C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B508908-43A5-43DF-A5A2-115B27487936}" type="pres">
      <dgm:prSet presAssocID="{8143DFF0-1489-4409-B99B-B29D42FC6CA2}" presName="spaceRect" presStyleCnt="0"/>
      <dgm:spPr/>
    </dgm:pt>
    <dgm:pt modelId="{F46CA5EA-CED8-4FD4-AB47-0ED2CC7452AB}" type="pres">
      <dgm:prSet presAssocID="{8143DFF0-1489-4409-B99B-B29D42FC6CA2}" presName="textRect" presStyleLbl="revTx" presStyleIdx="0" presStyleCnt="3">
        <dgm:presLayoutVars>
          <dgm:chMax val="1"/>
          <dgm:chPref val="1"/>
        </dgm:presLayoutVars>
      </dgm:prSet>
      <dgm:spPr/>
    </dgm:pt>
    <dgm:pt modelId="{B8D2EA44-4AEE-4BF6-B297-C03FA950252F}" type="pres">
      <dgm:prSet presAssocID="{D94055FD-28F2-482C-A92D-F6341AE14916}" presName="sibTrans" presStyleCnt="0"/>
      <dgm:spPr/>
    </dgm:pt>
    <dgm:pt modelId="{1441AF11-6A33-4323-8332-A0DF61BC8E40}" type="pres">
      <dgm:prSet presAssocID="{2009B683-EF7C-4EF8-9721-61FF8B63746B}" presName="compNode" presStyleCnt="0"/>
      <dgm:spPr/>
    </dgm:pt>
    <dgm:pt modelId="{9E047F97-A21F-4737-A048-C855374C5BBC}" type="pres">
      <dgm:prSet presAssocID="{2009B683-EF7C-4EF8-9721-61FF8B63746B}" presName="iconBgRect" presStyleLbl="bgShp" presStyleIdx="1" presStyleCnt="3"/>
      <dgm:spPr/>
    </dgm:pt>
    <dgm:pt modelId="{FFBAE654-FEBD-4A85-933F-A5CD22799CCE}" type="pres">
      <dgm:prSet presAssocID="{2009B683-EF7C-4EF8-9721-61FF8B6374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CFF0EF4-B4FE-479D-B018-A7E90A5B3719}" type="pres">
      <dgm:prSet presAssocID="{2009B683-EF7C-4EF8-9721-61FF8B63746B}" presName="spaceRect" presStyleCnt="0"/>
      <dgm:spPr/>
    </dgm:pt>
    <dgm:pt modelId="{032AE1A4-A332-4652-BE85-DA640FA89D5D}" type="pres">
      <dgm:prSet presAssocID="{2009B683-EF7C-4EF8-9721-61FF8B63746B}" presName="textRect" presStyleLbl="revTx" presStyleIdx="1" presStyleCnt="3">
        <dgm:presLayoutVars>
          <dgm:chMax val="1"/>
          <dgm:chPref val="1"/>
        </dgm:presLayoutVars>
      </dgm:prSet>
      <dgm:spPr/>
    </dgm:pt>
    <dgm:pt modelId="{DFAA3256-3FB1-4830-AB0E-50C1D020D475}" type="pres">
      <dgm:prSet presAssocID="{6262F713-F67D-4018-94BC-588D263D74D3}" presName="sibTrans" presStyleCnt="0"/>
      <dgm:spPr/>
    </dgm:pt>
    <dgm:pt modelId="{440FEF47-243C-42B6-8EA1-864BE88A56C5}" type="pres">
      <dgm:prSet presAssocID="{1B40A958-3503-4A58-96CF-7F53C723DD09}" presName="compNode" presStyleCnt="0"/>
      <dgm:spPr/>
    </dgm:pt>
    <dgm:pt modelId="{37E56E16-655F-46D9-A5AB-596068BCAF0F}" type="pres">
      <dgm:prSet presAssocID="{1B40A958-3503-4A58-96CF-7F53C723DD09}" presName="iconBgRect" presStyleLbl="bgShp" presStyleIdx="2" presStyleCnt="3"/>
      <dgm:spPr/>
    </dgm:pt>
    <dgm:pt modelId="{BA2A1831-C887-4B94-B4C9-CFEB196F03B9}" type="pres">
      <dgm:prSet presAssocID="{1B40A958-3503-4A58-96CF-7F53C723DD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DD1A73EA-8B51-4FCC-AA6A-478204482248}" type="pres">
      <dgm:prSet presAssocID="{1B40A958-3503-4A58-96CF-7F53C723DD09}" presName="spaceRect" presStyleCnt="0"/>
      <dgm:spPr/>
    </dgm:pt>
    <dgm:pt modelId="{748C0644-85BD-44CA-9730-09C5C766F710}" type="pres">
      <dgm:prSet presAssocID="{1B40A958-3503-4A58-96CF-7F53C723DD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D87113-7059-4053-96E0-C45C594E31FC}" type="presOf" srcId="{1B40A958-3503-4A58-96CF-7F53C723DD09}" destId="{748C0644-85BD-44CA-9730-09C5C766F710}" srcOrd="0" destOrd="0" presId="urn:microsoft.com/office/officeart/2018/5/layout/IconCircleLabelList"/>
    <dgm:cxn modelId="{FE48FB4E-1DB6-4044-AFBA-FEC824CC5779}" srcId="{3014112D-8CFE-4222-B1B3-BA15C8D63479}" destId="{1B40A958-3503-4A58-96CF-7F53C723DD09}" srcOrd="2" destOrd="0" parTransId="{741DDBE6-0D09-4434-880A-EFF64FCA5EF5}" sibTransId="{2B939231-8681-4389-967B-4E6FBF9DC4D5}"/>
    <dgm:cxn modelId="{ED812FA6-362D-416F-9C8A-401D52E9A8FC}" srcId="{3014112D-8CFE-4222-B1B3-BA15C8D63479}" destId="{8143DFF0-1489-4409-B99B-B29D42FC6CA2}" srcOrd="0" destOrd="0" parTransId="{A880DEF5-46CF-49C3-B38A-96CC004611E7}" sibTransId="{D94055FD-28F2-482C-A92D-F6341AE14916}"/>
    <dgm:cxn modelId="{39B6E5C4-89FB-48EE-A853-4F097E375DD4}" type="presOf" srcId="{2009B683-EF7C-4EF8-9721-61FF8B63746B}" destId="{032AE1A4-A332-4652-BE85-DA640FA89D5D}" srcOrd="0" destOrd="0" presId="urn:microsoft.com/office/officeart/2018/5/layout/IconCircleLabelList"/>
    <dgm:cxn modelId="{08A33BE3-504A-41CE-A7D9-64980F07125C}" srcId="{3014112D-8CFE-4222-B1B3-BA15C8D63479}" destId="{2009B683-EF7C-4EF8-9721-61FF8B63746B}" srcOrd="1" destOrd="0" parTransId="{96FBC908-6627-4707-A4A2-9D9AA7D36DAC}" sibTransId="{6262F713-F67D-4018-94BC-588D263D74D3}"/>
    <dgm:cxn modelId="{E863C5E9-FDE5-4D73-843D-D4082904B5C9}" type="presOf" srcId="{3014112D-8CFE-4222-B1B3-BA15C8D63479}" destId="{5B7B8980-D1D4-49A2-80B7-956F2BA374AD}" srcOrd="0" destOrd="0" presId="urn:microsoft.com/office/officeart/2018/5/layout/IconCircleLabelList"/>
    <dgm:cxn modelId="{8EAA8FEC-1C93-42C8-A924-A8462651EED6}" type="presOf" srcId="{8143DFF0-1489-4409-B99B-B29D42FC6CA2}" destId="{F46CA5EA-CED8-4FD4-AB47-0ED2CC7452AB}" srcOrd="0" destOrd="0" presId="urn:microsoft.com/office/officeart/2018/5/layout/IconCircleLabelList"/>
    <dgm:cxn modelId="{30BC18C8-7533-4838-AF0E-6D752ECD897C}" type="presParOf" srcId="{5B7B8980-D1D4-49A2-80B7-956F2BA374AD}" destId="{13051A57-525B-427D-BBF7-92EC6062A2C1}" srcOrd="0" destOrd="0" presId="urn:microsoft.com/office/officeart/2018/5/layout/IconCircleLabelList"/>
    <dgm:cxn modelId="{3C6AF393-9B37-4827-8598-B917FC04CBA9}" type="presParOf" srcId="{13051A57-525B-427D-BBF7-92EC6062A2C1}" destId="{A3313366-6BBB-48CE-AAEB-CE995F8A56AB}" srcOrd="0" destOrd="0" presId="urn:microsoft.com/office/officeart/2018/5/layout/IconCircleLabelList"/>
    <dgm:cxn modelId="{FA9E5C30-6F63-4A09-8CF8-0F22FBD2F9E9}" type="presParOf" srcId="{13051A57-525B-427D-BBF7-92EC6062A2C1}" destId="{4A99C99B-4E1C-416B-B916-16552644EA2D}" srcOrd="1" destOrd="0" presId="urn:microsoft.com/office/officeart/2018/5/layout/IconCircleLabelList"/>
    <dgm:cxn modelId="{95911046-F42F-4408-AEB1-50B3A3C31D7D}" type="presParOf" srcId="{13051A57-525B-427D-BBF7-92EC6062A2C1}" destId="{8B508908-43A5-43DF-A5A2-115B27487936}" srcOrd="2" destOrd="0" presId="urn:microsoft.com/office/officeart/2018/5/layout/IconCircleLabelList"/>
    <dgm:cxn modelId="{924BECD7-1D8B-4364-B240-D9FCEAC1F633}" type="presParOf" srcId="{13051A57-525B-427D-BBF7-92EC6062A2C1}" destId="{F46CA5EA-CED8-4FD4-AB47-0ED2CC7452AB}" srcOrd="3" destOrd="0" presId="urn:microsoft.com/office/officeart/2018/5/layout/IconCircleLabelList"/>
    <dgm:cxn modelId="{E79A7F4B-8795-441C-8E98-8EFB88868AB6}" type="presParOf" srcId="{5B7B8980-D1D4-49A2-80B7-956F2BA374AD}" destId="{B8D2EA44-4AEE-4BF6-B297-C03FA950252F}" srcOrd="1" destOrd="0" presId="urn:microsoft.com/office/officeart/2018/5/layout/IconCircleLabelList"/>
    <dgm:cxn modelId="{F1A100AD-4E06-40F3-9CC2-72776C3DC550}" type="presParOf" srcId="{5B7B8980-D1D4-49A2-80B7-956F2BA374AD}" destId="{1441AF11-6A33-4323-8332-A0DF61BC8E40}" srcOrd="2" destOrd="0" presId="urn:microsoft.com/office/officeart/2018/5/layout/IconCircleLabelList"/>
    <dgm:cxn modelId="{86A37CA3-E089-49D9-BB3A-8F923F9DE5C4}" type="presParOf" srcId="{1441AF11-6A33-4323-8332-A0DF61BC8E40}" destId="{9E047F97-A21F-4737-A048-C855374C5BBC}" srcOrd="0" destOrd="0" presId="urn:microsoft.com/office/officeart/2018/5/layout/IconCircleLabelList"/>
    <dgm:cxn modelId="{AC1F981F-98B0-4114-8D22-ED2A3AF2C2D7}" type="presParOf" srcId="{1441AF11-6A33-4323-8332-A0DF61BC8E40}" destId="{FFBAE654-FEBD-4A85-933F-A5CD22799CCE}" srcOrd="1" destOrd="0" presId="urn:microsoft.com/office/officeart/2018/5/layout/IconCircleLabelList"/>
    <dgm:cxn modelId="{531E7188-1105-42C5-8B11-200E36F4B27E}" type="presParOf" srcId="{1441AF11-6A33-4323-8332-A0DF61BC8E40}" destId="{7CFF0EF4-B4FE-479D-B018-A7E90A5B3719}" srcOrd="2" destOrd="0" presId="urn:microsoft.com/office/officeart/2018/5/layout/IconCircleLabelList"/>
    <dgm:cxn modelId="{72E9E414-7B21-4F46-9BEA-FDEEE0536766}" type="presParOf" srcId="{1441AF11-6A33-4323-8332-A0DF61BC8E40}" destId="{032AE1A4-A332-4652-BE85-DA640FA89D5D}" srcOrd="3" destOrd="0" presId="urn:microsoft.com/office/officeart/2018/5/layout/IconCircleLabelList"/>
    <dgm:cxn modelId="{1CB440B9-1885-42DA-8B9C-722B30056EDC}" type="presParOf" srcId="{5B7B8980-D1D4-49A2-80B7-956F2BA374AD}" destId="{DFAA3256-3FB1-4830-AB0E-50C1D020D475}" srcOrd="3" destOrd="0" presId="urn:microsoft.com/office/officeart/2018/5/layout/IconCircleLabelList"/>
    <dgm:cxn modelId="{75AECD3A-3643-4CB5-A295-BB686F8B6A81}" type="presParOf" srcId="{5B7B8980-D1D4-49A2-80B7-956F2BA374AD}" destId="{440FEF47-243C-42B6-8EA1-864BE88A56C5}" srcOrd="4" destOrd="0" presId="urn:microsoft.com/office/officeart/2018/5/layout/IconCircleLabelList"/>
    <dgm:cxn modelId="{380CD9D3-A37E-4619-9426-72F51F2752A5}" type="presParOf" srcId="{440FEF47-243C-42B6-8EA1-864BE88A56C5}" destId="{37E56E16-655F-46D9-A5AB-596068BCAF0F}" srcOrd="0" destOrd="0" presId="urn:microsoft.com/office/officeart/2018/5/layout/IconCircleLabelList"/>
    <dgm:cxn modelId="{13E2765C-3F23-445F-ADBB-EFE46AADD44B}" type="presParOf" srcId="{440FEF47-243C-42B6-8EA1-864BE88A56C5}" destId="{BA2A1831-C887-4B94-B4C9-CFEB196F03B9}" srcOrd="1" destOrd="0" presId="urn:microsoft.com/office/officeart/2018/5/layout/IconCircleLabelList"/>
    <dgm:cxn modelId="{A1EE15D6-62B8-41E0-8DC4-0614AF67B3DC}" type="presParOf" srcId="{440FEF47-243C-42B6-8EA1-864BE88A56C5}" destId="{DD1A73EA-8B51-4FCC-AA6A-478204482248}" srcOrd="2" destOrd="0" presId="urn:microsoft.com/office/officeart/2018/5/layout/IconCircleLabelList"/>
    <dgm:cxn modelId="{2A0670F3-2D24-48A6-B797-64688ADB89DA}" type="presParOf" srcId="{440FEF47-243C-42B6-8EA1-864BE88A56C5}" destId="{748C0644-85BD-44CA-9730-09C5C766F71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13366-6BBB-48CE-AAEB-CE995F8A56AB}">
      <dsp:nvSpPr>
        <dsp:cNvPr id="0" name=""/>
        <dsp:cNvSpPr/>
      </dsp:nvSpPr>
      <dsp:spPr>
        <a:xfrm>
          <a:off x="656535" y="1087"/>
          <a:ext cx="1066904" cy="106690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9C99B-4E1C-416B-B916-16552644EA2D}">
      <dsp:nvSpPr>
        <dsp:cNvPr id="0" name=""/>
        <dsp:cNvSpPr/>
      </dsp:nvSpPr>
      <dsp:spPr>
        <a:xfrm>
          <a:off x="883908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CA5EA-CED8-4FD4-AB47-0ED2CC7452AB}">
      <dsp:nvSpPr>
        <dsp:cNvPr id="0" name=""/>
        <dsp:cNvSpPr/>
      </dsp:nvSpPr>
      <dsp:spPr>
        <a:xfrm>
          <a:off x="315476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Include equity impact statements</a:t>
          </a:r>
          <a:endParaRPr lang="en-US" sz="1100" kern="1200"/>
        </a:p>
      </dsp:txBody>
      <dsp:txXfrm>
        <a:off x="315476" y="1400306"/>
        <a:ext cx="1749023" cy="699609"/>
      </dsp:txXfrm>
    </dsp:sp>
    <dsp:sp modelId="{9E047F97-A21F-4737-A048-C855374C5BBC}">
      <dsp:nvSpPr>
        <dsp:cNvPr id="0" name=""/>
        <dsp:cNvSpPr/>
      </dsp:nvSpPr>
      <dsp:spPr>
        <a:xfrm>
          <a:off x="2711638" y="1087"/>
          <a:ext cx="1066904" cy="106690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AE654-FEBD-4A85-933F-A5CD22799CCE}">
      <dsp:nvSpPr>
        <dsp:cNvPr id="0" name=""/>
        <dsp:cNvSpPr/>
      </dsp:nvSpPr>
      <dsp:spPr>
        <a:xfrm>
          <a:off x="2939011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AE1A4-A332-4652-BE85-DA640FA89D5D}">
      <dsp:nvSpPr>
        <dsp:cNvPr id="0" name=""/>
        <dsp:cNvSpPr/>
      </dsp:nvSpPr>
      <dsp:spPr>
        <a:xfrm>
          <a:off x="2370578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Require vendors to demonstrate cultural competence</a:t>
          </a:r>
          <a:endParaRPr lang="en-US" sz="1100" kern="1200"/>
        </a:p>
      </dsp:txBody>
      <dsp:txXfrm>
        <a:off x="2370578" y="1400306"/>
        <a:ext cx="1749023" cy="699609"/>
      </dsp:txXfrm>
    </dsp:sp>
    <dsp:sp modelId="{37E56E16-655F-46D9-A5AB-596068BCAF0F}">
      <dsp:nvSpPr>
        <dsp:cNvPr id="0" name=""/>
        <dsp:cNvSpPr/>
      </dsp:nvSpPr>
      <dsp:spPr>
        <a:xfrm>
          <a:off x="1684086" y="2537171"/>
          <a:ext cx="1066904" cy="106690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A1831-C887-4B94-B4C9-CFEB196F03B9}">
      <dsp:nvSpPr>
        <dsp:cNvPr id="0" name=""/>
        <dsp:cNvSpPr/>
      </dsp:nvSpPr>
      <dsp:spPr>
        <a:xfrm>
          <a:off x="1911459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C0644-85BD-44CA-9730-09C5C766F710}">
      <dsp:nvSpPr>
        <dsp:cNvPr id="0" name=""/>
        <dsp:cNvSpPr/>
      </dsp:nvSpPr>
      <dsp:spPr>
        <a:xfrm>
          <a:off x="1343027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Use scoring criteria that reward community engagement</a:t>
          </a:r>
          <a:endParaRPr lang="en-US" sz="1100" kern="1200"/>
        </a:p>
      </dsp:txBody>
      <dsp:txXfrm>
        <a:off x="1343027" y="3936390"/>
        <a:ext cx="1749023" cy="699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8F92B-08FB-44B8-B9AB-A548F7C955E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BD450-3EFC-4A29-ACE5-5010D1243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6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BD450-3EFC-4A29-ACE5-5010D1243C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8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99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7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85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3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33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6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2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86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3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8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.jp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.jp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Pen placed on top of a signature line">
            <a:extLst>
              <a:ext uri="{FF2B5EF4-FFF2-40B4-BE49-F238E27FC236}">
                <a16:creationId xmlns:a16="http://schemas.microsoft.com/office/drawing/2014/main" id="{FE6A1A3C-447C-8EE4-4F0F-54583F604E4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l="11001" b="-1"/>
          <a:stretch>
            <a:fillRect/>
          </a:stretch>
        </p:blipFill>
        <p:spPr>
          <a:xfrm>
            <a:off x="20" y="10"/>
            <a:ext cx="914375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2477" y="992221"/>
            <a:ext cx="4685481" cy="4873558"/>
          </a:xfrm>
        </p:spPr>
        <p:txBody>
          <a:bodyPr anchor="ctr">
            <a:normAutofit/>
          </a:bodyPr>
          <a:lstStyle/>
          <a:p>
            <a:r>
              <a:rPr lang="en-US" sz="4200"/>
              <a:t>Leveraging Procurement Authority to Advance Health Equity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EFAE754-EFD6-CD9B-FA82-2F1109133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042" y="996610"/>
            <a:ext cx="2522925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1700"/>
              <a:t>Empowering Agencies to Drive Equitable Outcomes through Strategic Purchasing</a:t>
            </a:r>
          </a:p>
          <a:p>
            <a:pPr algn="r"/>
            <a:r>
              <a:rPr lang="en-US" sz="1700"/>
              <a:t>Presented by Chante Johnson</a:t>
            </a:r>
          </a:p>
          <a:p>
            <a:pPr algn="r"/>
            <a:endParaRPr lang="en-US" sz="17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986" y="629266"/>
            <a:ext cx="4007403" cy="1641986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986" y="2438400"/>
            <a:ext cx="4007403" cy="38099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Delegated procurement authority is a powerful tool for advancing health equity.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Agencies must be intentional, strategic, and community-informed in their purchasing decisions.</a:t>
            </a:r>
          </a:p>
        </p:txBody>
      </p:sp>
      <p:pic>
        <p:nvPicPr>
          <p:cNvPr id="17" name="Picture 16" descr="Person holding a puzzle piece">
            <a:extLst>
              <a:ext uri="{FF2B5EF4-FFF2-40B4-BE49-F238E27FC236}">
                <a16:creationId xmlns:a16="http://schemas.microsoft.com/office/drawing/2014/main" id="{106765B8-7AA8-154B-E053-0F26139268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126" r="34800" b="-1"/>
          <a:stretch>
            <a:fillRect/>
          </a:stretch>
        </p:blipFill>
        <p:spPr>
          <a:xfrm>
            <a:off x="20" y="10"/>
            <a:ext cx="3044191" cy="68579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F5303EBD-4921-45D1-FF89-F3E8FF08D6C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grayscl/>
          </a:blip>
          <a:srcRect r="11001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477" y="992221"/>
            <a:ext cx="4685481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pPr defTabSz="914400"/>
            <a:r>
              <a:rPr lang="en-US" sz="4200"/>
              <a:t>Questions &amp; Discussion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olorful carved figures of humans">
            <a:extLst>
              <a:ext uri="{FF2B5EF4-FFF2-40B4-BE49-F238E27FC236}">
                <a16:creationId xmlns:a16="http://schemas.microsoft.com/office/drawing/2014/main" id="{3A723B05-BA92-FC45-B096-DD6724F455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639" t="9091" r="-2" b="-2"/>
          <a:stretch>
            <a:fillRect/>
          </a:stretch>
        </p:blipFill>
        <p:spPr>
          <a:xfrm>
            <a:off x="1" y="10"/>
            <a:ext cx="9143771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18732" y="636753"/>
            <a:ext cx="6224576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565" y="804520"/>
            <a:ext cx="5111799" cy="104923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E"/>
                </a:solidFill>
              </a:rPr>
              <a:t>Defining Health Equity in Public Procurement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9341" y="1847088"/>
            <a:ext cx="5110023" cy="0"/>
          </a:xfrm>
          <a:prstGeom prst="line">
            <a:avLst/>
          </a:prstGeom>
          <a:ln w="31750">
            <a:solidFill>
              <a:srgbClr val="EBF23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565" y="2015733"/>
            <a:ext cx="5111799" cy="402126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Clr>
                <a:srgbClr val="EBF233"/>
              </a:buClr>
              <a:buNone/>
            </a:pPr>
            <a:r>
              <a:rPr lang="en-US" sz="1700">
                <a:solidFill>
                  <a:srgbClr val="FFFFFE"/>
                </a:solidFill>
              </a:rPr>
              <a:t>Health equity in public procurement refers to the intentional and strategic use of purchasing power to reduce disparities in access, care, and outcomes.</a:t>
            </a:r>
          </a:p>
          <a:p>
            <a:pPr marL="0" indent="0">
              <a:lnSpc>
                <a:spcPct val="110000"/>
              </a:lnSpc>
              <a:buClr>
                <a:srgbClr val="EBF233"/>
              </a:buClr>
              <a:buNone/>
            </a:pPr>
            <a:endParaRPr lang="en-US" sz="1700">
              <a:solidFill>
                <a:srgbClr val="FFFFFE"/>
              </a:solidFill>
            </a:endParaRPr>
          </a:p>
          <a:p>
            <a:pPr marL="0" indent="0">
              <a:lnSpc>
                <a:spcPct val="110000"/>
              </a:lnSpc>
              <a:buClr>
                <a:srgbClr val="EBF233"/>
              </a:buClr>
              <a:buNone/>
            </a:pPr>
            <a:r>
              <a:rPr lang="en-US" sz="1700">
                <a:solidFill>
                  <a:srgbClr val="FFFFFE"/>
                </a:solidFill>
              </a:rPr>
              <a:t>By prioritizing vendors and services that address social determinants of health and support underserved communities, procurement practices can drive systemic change and promote equitable health outcomes.</a:t>
            </a:r>
          </a:p>
          <a:p>
            <a:pPr marL="0" indent="0">
              <a:lnSpc>
                <a:spcPct val="110000"/>
              </a:lnSpc>
              <a:buClr>
                <a:srgbClr val="EBF233"/>
              </a:buClr>
              <a:buNone/>
            </a:pPr>
            <a:endParaRPr lang="en-US" sz="1700">
              <a:solidFill>
                <a:srgbClr val="FFFFFE"/>
              </a:solidFill>
            </a:endParaRPr>
          </a:p>
          <a:p>
            <a:pPr marL="0" indent="0">
              <a:lnSpc>
                <a:spcPct val="110000"/>
              </a:lnSpc>
              <a:buClr>
                <a:srgbClr val="EBF233"/>
              </a:buClr>
              <a:buNone/>
            </a:pPr>
            <a:r>
              <a:rPr lang="en-US" sz="1700">
                <a:solidFill>
                  <a:srgbClr val="FFFFFE"/>
                </a:solidFill>
              </a:rPr>
              <a:t>Goal: Using procurement as a tool to reduce disparities in access, care, and outcomes.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Why Procurement Matters for Health Equity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8" y="2548281"/>
            <a:ext cx="5365201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Procurement decisions influence: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Access to culturally competent services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Availability of community-based providers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Investment in underserved areas</a:t>
            </a:r>
          </a:p>
          <a:p>
            <a:pPr marL="0" indent="0">
              <a:buNone/>
            </a:pPr>
            <a:r>
              <a:rPr dirty="0"/>
              <a:t>Delegation empowers agencies to act quickly and responsively to community needs.</a:t>
            </a:r>
          </a:p>
        </p:txBody>
      </p:sp>
      <p:pic>
        <p:nvPicPr>
          <p:cNvPr id="7" name="Graphic 6" descr="Doctor">
            <a:extLst>
              <a:ext uri="{FF2B5EF4-FFF2-40B4-BE49-F238E27FC236}">
                <a16:creationId xmlns:a16="http://schemas.microsoft.com/office/drawing/2014/main" id="{637F6BA4-42B3-C5B7-6C38-1B578FFC1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7404" y="3099163"/>
            <a:ext cx="2560253" cy="2560253"/>
          </a:xfrm>
          <a:prstGeom prst="rect">
            <a:avLst/>
          </a:prstGeom>
          <a:effectLst/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Equity-Centered Delegation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8" y="2548281"/>
            <a:ext cx="5365201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Agencies can prioritize: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Local and minority-owned vendors</a:t>
            </a:r>
            <a:r>
              <a:rPr lang="en-US" dirty="0"/>
              <a:t>.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Services that address social determinants of health</a:t>
            </a:r>
            <a:r>
              <a:rPr lang="en-US" dirty="0"/>
              <a:t>.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Culturally relevant health education materials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ED128B78-975C-9A34-D7E0-D6A243B97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7404" y="3099163"/>
            <a:ext cx="2560253" cy="2560253"/>
          </a:xfrm>
          <a:prstGeom prst="rect">
            <a:avLst/>
          </a:prstGeom>
          <a:effectLst/>
        </p:spPr>
      </p:pic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31330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5" y="804520"/>
            <a:ext cx="3132383" cy="1049235"/>
          </a:xfrm>
        </p:spPr>
        <p:txBody>
          <a:bodyPr>
            <a:normAutofit/>
          </a:bodyPr>
          <a:lstStyle/>
          <a:p>
            <a:r>
              <a:rPr lang="en-US" sz="2200"/>
              <a:t>Relevant Policies Supporting Equity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5" y="2015732"/>
            <a:ext cx="3129159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/>
              <a:t>Strategic Use of Procurement for Equitable Outcomes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/>
              <a:t>Delegated Purchasing Authority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/>
              <a:t>   - Allows one-time purchases of goods up to $50,000 and services up to $100,000.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/>
              <a:t>   - Equity Application: Contract directly with local, minority-owned, or community-based vendors.</a:t>
            </a:r>
          </a:p>
        </p:txBody>
      </p: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73C1FAEC-5FBE-BC34-1D3E-46022447D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0808" y="1275798"/>
            <a:ext cx="3720331" cy="37203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Case Study – Equitable Procurement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4" y="2015732"/>
            <a:ext cx="7202456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Scenario:</a:t>
            </a:r>
          </a:p>
          <a:p>
            <a:pPr marL="0" indent="0">
              <a:buNone/>
            </a:pPr>
            <a:r>
              <a:rPr dirty="0"/>
              <a:t>A public health agency uses delegated authority to contract with a local Black-owned doula collective to support maternal health in underserved communities.</a:t>
            </a:r>
          </a:p>
          <a:p>
            <a:pPr marL="0" indent="0">
              <a:buNone/>
            </a:pPr>
            <a:r>
              <a:rPr dirty="0"/>
              <a:t>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Increased trust and engagement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Reduced maternal morbidity in target population</a:t>
            </a:r>
          </a:p>
        </p:txBody>
      </p:sp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31330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5" y="804520"/>
            <a:ext cx="3132383" cy="1049235"/>
          </a:xfrm>
        </p:spPr>
        <p:txBody>
          <a:bodyPr>
            <a:normAutofit/>
          </a:bodyPr>
          <a:lstStyle/>
          <a:p>
            <a:r>
              <a:rPr lang="en-US" sz="1800"/>
              <a:t>Equity Considerations in Proprietary Purchases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088685" y="2015732"/>
            <a:ext cx="3129159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How to justify equity-driven sole-source contracts</a:t>
            </a:r>
          </a:p>
          <a:p>
            <a:pPr marL="0" indent="0">
              <a:buNone/>
            </a:pPr>
            <a:r>
              <a:rPr dirty="0"/>
              <a:t>Examples: </a:t>
            </a:r>
            <a:endParaRPr lang="en-US" dirty="0"/>
          </a:p>
          <a:p>
            <a:r>
              <a:rPr dirty="0"/>
              <a:t>culturally specific health tech</a:t>
            </a:r>
            <a:r>
              <a:rPr lang="en-US" dirty="0"/>
              <a:t>.</a:t>
            </a:r>
          </a:p>
          <a:p>
            <a:r>
              <a:rPr dirty="0"/>
              <a:t>language-access tools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05F5BA6B-2C07-0764-CE44-EC8647EC9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0808" y="1275798"/>
            <a:ext cx="3720331" cy="37203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lang="en-US" sz="2500"/>
              <a:t>Building Equity into Procurement Requests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435AEB-41FE-B829-9382-54ED77C83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885704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or Interactive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Which procurement strategy best supports health equity</a:t>
            </a:r>
            <a:r>
              <a:rPr lang="en-US" dirty="0"/>
              <a:t>?</a:t>
            </a:r>
            <a:endParaRPr dirty="0"/>
          </a:p>
          <a:p>
            <a:pPr marL="457200" indent="-457200">
              <a:buFont typeface="+mj-lt"/>
              <a:buAutoNum type="alphaLcParenR"/>
            </a:pPr>
            <a:r>
              <a:rPr dirty="0"/>
              <a:t>Lowest-cost vendor</a:t>
            </a:r>
          </a:p>
          <a:p>
            <a:pPr marL="457200" indent="-457200">
              <a:buFont typeface="+mj-lt"/>
              <a:buAutoNum type="alphaLcParenR"/>
            </a:pPr>
            <a:r>
              <a:rPr dirty="0"/>
              <a:t>Vendor with community health experience</a:t>
            </a:r>
          </a:p>
          <a:p>
            <a:pPr marL="457200" indent="-457200">
              <a:buFont typeface="+mj-lt"/>
              <a:buAutoNum type="alphaLcParenR"/>
            </a:pPr>
            <a:r>
              <a:rPr dirty="0"/>
              <a:t>National chain with fast delivery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1"/>
  <p:tag name="ARTICULATE_DESIGN_ID_ION" val="MKSOEkNR"/>
  <p:tag name="ARTICULATE_DESIGN_ID_GALLERY" val="2lG5O9v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352</Words>
  <Application>Microsoft Office PowerPoint</Application>
  <PresentationFormat>On-screen Show (4:3)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Gill Sans MT</vt:lpstr>
      <vt:lpstr>Wingdings</vt:lpstr>
      <vt:lpstr>Gallery</vt:lpstr>
      <vt:lpstr>Leveraging Procurement Authority to Advance Health Equity</vt:lpstr>
      <vt:lpstr>Defining Health Equity in Public Procurement</vt:lpstr>
      <vt:lpstr>Why Procurement Matters for Health Equity</vt:lpstr>
      <vt:lpstr>Equity-Centered Delegation in Practice</vt:lpstr>
      <vt:lpstr>Relevant Policies Supporting Equity</vt:lpstr>
      <vt:lpstr>Case Study – Equitable Procurement in Action</vt:lpstr>
      <vt:lpstr>Equity Considerations in Proprietary Purchases</vt:lpstr>
      <vt:lpstr>Building Equity into Procurement Requests</vt:lpstr>
      <vt:lpstr>Quiz or Interactive Activity</vt:lpstr>
      <vt:lpstr>Conclusion</vt:lpstr>
      <vt:lpstr>Questions &amp;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Johnson, Chante</cp:lastModifiedBy>
  <cp:revision>2</cp:revision>
  <dcterms:created xsi:type="dcterms:W3CDTF">2013-01-27T09:14:16Z</dcterms:created>
  <dcterms:modified xsi:type="dcterms:W3CDTF">2025-05-31T01:56:42Z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B6DBA63F-9909-4CF8-AF1C-59FC33F1EECE</vt:lpwstr>
  </property>
  <property fmtid="{D5CDD505-2E9C-101B-9397-08002B2CF9AE}" pid="3" name="ArticulatePath">
    <vt:lpwstr>Leveraging_Procurement_Authority_to_Advance_Health_Equity</vt:lpwstr>
  </property>
</Properties>
</file>