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CF0BCE0-945C-4FDF-95A1-2149B1FF5B83}"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5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87778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48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285950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7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75744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293141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173377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259684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187939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3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lgn="r"/>
            <a:fld id="{7CF0BCE0-945C-4FDF-95A1-2149B1FF5B83}" type="datetimeFigureOut">
              <a:rPr lang="en-US" smtClean="0"/>
              <a:pPr algn="r"/>
              <a:t>7/22/2024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sz="1000"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D77608-3819-479B-BB98-C216BA724EFE}" type="slidenum">
              <a:rPr lang="en-US" smtClean="0"/>
              <a:pPr/>
              <a:t>‹#›</a:t>
            </a:fld>
            <a:endParaRPr lang="en-US" sz="1000"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17214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domainpictures.net/view-image.php?image=17904&amp;picture=nervou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7DED590-291C-4D46-BBE6-EE5F0C44D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81EC9D6-90B6-4037-BCD1-DF32371E2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6184"/>
            <a:ext cx="3248522" cy="58856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A21ACCD7-93EE-A376-BB6C-D8468CC35AA7}"/>
              </a:ext>
            </a:extLst>
          </p:cNvPr>
          <p:cNvSpPr>
            <a:spLocks noGrp="1"/>
          </p:cNvSpPr>
          <p:nvPr>
            <p:ph type="subTitle" idx="1"/>
          </p:nvPr>
        </p:nvSpPr>
        <p:spPr>
          <a:xfrm>
            <a:off x="768485" y="858475"/>
            <a:ext cx="2629727" cy="5141050"/>
          </a:xfrm>
        </p:spPr>
        <p:txBody>
          <a:bodyPr>
            <a:normAutofit/>
          </a:bodyPr>
          <a:lstStyle/>
          <a:p>
            <a:pPr algn="r"/>
            <a:r>
              <a:rPr lang="en-US" sz="2400" dirty="0">
                <a:solidFill>
                  <a:schemeClr val="bg1"/>
                </a:solidFill>
              </a:rPr>
              <a:t>Presented by Chante Johnson </a:t>
            </a:r>
          </a:p>
        </p:txBody>
      </p:sp>
      <p:pic>
        <p:nvPicPr>
          <p:cNvPr id="4" name="Picture 3" descr="A splash of colors on a white surface">
            <a:extLst>
              <a:ext uri="{FF2B5EF4-FFF2-40B4-BE49-F238E27FC236}">
                <a16:creationId xmlns:a16="http://schemas.microsoft.com/office/drawing/2014/main" id="{9C3F602C-88C4-867D-9408-3EFFD8F9D926}"/>
              </a:ext>
            </a:extLst>
          </p:cNvPr>
          <p:cNvPicPr>
            <a:picLocks noChangeAspect="1"/>
          </p:cNvPicPr>
          <p:nvPr/>
        </p:nvPicPr>
        <p:blipFill>
          <a:blip r:embed="rId2">
            <a:duotone>
              <a:schemeClr val="accent1">
                <a:shade val="45000"/>
                <a:satMod val="135000"/>
              </a:schemeClr>
              <a:prstClr val="white"/>
            </a:duotone>
          </a:blip>
          <a:srcRect r="674" b="1"/>
          <a:stretch/>
        </p:blipFill>
        <p:spPr>
          <a:xfrm>
            <a:off x="3897745" y="486184"/>
            <a:ext cx="7794722" cy="5885632"/>
          </a:xfrm>
          <a:prstGeom prst="rect">
            <a:avLst/>
          </a:prstGeom>
        </p:spPr>
      </p:pic>
      <p:sp>
        <p:nvSpPr>
          <p:cNvPr id="13" name="Rectangle 12">
            <a:extLst>
              <a:ext uri="{FF2B5EF4-FFF2-40B4-BE49-F238E27FC236}">
                <a16:creationId xmlns:a16="http://schemas.microsoft.com/office/drawing/2014/main" id="{09DFC1FD-759F-47F1-B791-6DD75BB7F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86184"/>
            <a:ext cx="7794722" cy="5885631"/>
          </a:xfrm>
          <a:prstGeom prst="rect">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193811-6F61-CADB-1424-CA491335DAC0}"/>
              </a:ext>
            </a:extLst>
          </p:cNvPr>
          <p:cNvSpPr>
            <a:spLocks noGrp="1"/>
          </p:cNvSpPr>
          <p:nvPr>
            <p:ph type="ctrTitle"/>
          </p:nvPr>
        </p:nvSpPr>
        <p:spPr>
          <a:xfrm>
            <a:off x="4299626" y="858475"/>
            <a:ext cx="6984459" cy="5141050"/>
          </a:xfrm>
        </p:spPr>
        <p:txBody>
          <a:bodyPr>
            <a:normAutofit/>
          </a:bodyPr>
          <a:lstStyle/>
          <a:p>
            <a:pPr algn="l"/>
            <a:r>
              <a:rPr lang="en-US" sz="6000" dirty="0">
                <a:solidFill>
                  <a:srgbClr val="FFFFFF"/>
                </a:solidFill>
              </a:rPr>
              <a:t>Ways to improve public speaking</a:t>
            </a:r>
          </a:p>
        </p:txBody>
      </p:sp>
    </p:spTree>
    <p:extLst>
      <p:ext uri="{BB962C8B-B14F-4D97-AF65-F5344CB8AC3E}">
        <p14:creationId xmlns:p14="http://schemas.microsoft.com/office/powerpoint/2010/main" val="171354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FB7AEF-EBE4-4D09-8CB7-8EABCB3BE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FAFEBEB-E7DF-4119-99EC-3C2C5F3C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DE9780-AD4B-90A6-5FF8-0E1A6C46B50A}"/>
              </a:ext>
            </a:extLst>
          </p:cNvPr>
          <p:cNvSpPr>
            <a:spLocks noGrp="1"/>
          </p:cNvSpPr>
          <p:nvPr>
            <p:ph type="title"/>
          </p:nvPr>
        </p:nvSpPr>
        <p:spPr>
          <a:xfrm>
            <a:off x="840998" y="965200"/>
            <a:ext cx="4689938" cy="4815596"/>
          </a:xfrm>
        </p:spPr>
        <p:txBody>
          <a:bodyPr>
            <a:normAutofit fontScale="90000"/>
          </a:bodyPr>
          <a:lstStyle/>
          <a:p>
            <a:pPr algn="ctr"/>
            <a:r>
              <a:rPr lang="en-US" dirty="0">
                <a:solidFill>
                  <a:srgbClr val="FFFFFF"/>
                </a:solidFill>
              </a:rPr>
              <a:t>Public speaking can be nerve-wracking, but with practice and some effective strategies, you can enhance your skills and deliver unforgettable speeches.</a:t>
            </a:r>
          </a:p>
        </p:txBody>
      </p:sp>
      <p:sp>
        <p:nvSpPr>
          <p:cNvPr id="12" name="Rectangle 11">
            <a:extLst>
              <a:ext uri="{FF2B5EF4-FFF2-40B4-BE49-F238E27FC236}">
                <a16:creationId xmlns:a16="http://schemas.microsoft.com/office/drawing/2014/main" id="{8E25F227-C9F5-44BC-8ECE-188763D85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erson with his hands on his face&#10;&#10;Description automatically generated">
            <a:extLst>
              <a:ext uri="{FF2B5EF4-FFF2-40B4-BE49-F238E27FC236}">
                <a16:creationId xmlns:a16="http://schemas.microsoft.com/office/drawing/2014/main" id="{46C24D4B-C159-A495-2F2D-30817F8163F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7718"/>
          <a:stretch/>
        </p:blipFill>
        <p:spPr>
          <a:xfrm>
            <a:off x="7012152" y="1771965"/>
            <a:ext cx="3600884" cy="2200428"/>
          </a:xfrm>
          <a:prstGeom prst="rect">
            <a:avLst/>
          </a:prstGeom>
        </p:spPr>
      </p:pic>
    </p:spTree>
    <p:extLst>
      <p:ext uri="{BB962C8B-B14F-4D97-AF65-F5344CB8AC3E}">
        <p14:creationId xmlns:p14="http://schemas.microsoft.com/office/powerpoint/2010/main" val="14980593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9860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8411B3-107C-23FC-E005-7E4B95C4393A}"/>
              </a:ext>
            </a:extLst>
          </p:cNvPr>
          <p:cNvSpPr>
            <a:spLocks noGrp="1"/>
          </p:cNvSpPr>
          <p:nvPr>
            <p:ph type="title"/>
          </p:nvPr>
        </p:nvSpPr>
        <p:spPr>
          <a:xfrm>
            <a:off x="1024128" y="585216"/>
            <a:ext cx="6007027" cy="1499616"/>
          </a:xfrm>
        </p:spPr>
        <p:txBody>
          <a:bodyPr>
            <a:normAutofit/>
          </a:bodyPr>
          <a:lstStyle/>
          <a:p>
            <a:r>
              <a:rPr lang="en-US" dirty="0">
                <a:solidFill>
                  <a:srgbClr val="FFFFFF"/>
                </a:solidFill>
              </a:rPr>
              <a:t>Nervousness is Normal</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2BC6AD-4420-6BDC-F1CA-591E085FA2D8}"/>
              </a:ext>
            </a:extLst>
          </p:cNvPr>
          <p:cNvSpPr>
            <a:spLocks noGrp="1"/>
          </p:cNvSpPr>
          <p:nvPr>
            <p:ph idx="1"/>
          </p:nvPr>
        </p:nvSpPr>
        <p:spPr>
          <a:xfrm>
            <a:off x="1024128" y="2286000"/>
            <a:ext cx="6007027" cy="4023360"/>
          </a:xfrm>
        </p:spPr>
        <p:txBody>
          <a:bodyPr>
            <a:normAutofit/>
          </a:bodyPr>
          <a:lstStyle/>
          <a:p>
            <a:pPr algn="just"/>
            <a:r>
              <a:rPr lang="en-US" dirty="0">
                <a:solidFill>
                  <a:srgbClr val="FFFFFF"/>
                </a:solidFill>
              </a:rPr>
              <a:t>Accept that feeling nervous is normal. Use that rush to stay alert and perform your best. Prepare thoroughly by going over your notes and practicing extensively. Consider recording yourself or seeking feedback from a friend.</a:t>
            </a:r>
          </a:p>
        </p:txBody>
      </p:sp>
      <p:pic>
        <p:nvPicPr>
          <p:cNvPr id="7" name="Picture 6" descr="Stack of magazines on table">
            <a:extLst>
              <a:ext uri="{FF2B5EF4-FFF2-40B4-BE49-F238E27FC236}">
                <a16:creationId xmlns:a16="http://schemas.microsoft.com/office/drawing/2014/main" id="{EC3F242D-2B71-6177-C57B-53FED5570583}"/>
              </a:ext>
            </a:extLst>
          </p:cNvPr>
          <p:cNvPicPr>
            <a:picLocks noChangeAspect="1"/>
          </p:cNvPicPr>
          <p:nvPr/>
        </p:nvPicPr>
        <p:blipFill>
          <a:blip r:embed="rId2"/>
          <a:srcRect l="43756" r="11084" b="-1"/>
          <a:stretch/>
        </p:blipFill>
        <p:spPr>
          <a:xfrm>
            <a:off x="7552266" y="10"/>
            <a:ext cx="4639734" cy="6857990"/>
          </a:xfrm>
          <a:prstGeom prst="rect">
            <a:avLst/>
          </a:prstGeom>
        </p:spPr>
      </p:pic>
    </p:spTree>
    <p:extLst>
      <p:ext uri="{BB962C8B-B14F-4D97-AF65-F5344CB8AC3E}">
        <p14:creationId xmlns:p14="http://schemas.microsoft.com/office/powerpoint/2010/main" val="398265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B725-8A62-5D10-F6C2-DFCE0591E49D}"/>
              </a:ext>
            </a:extLst>
          </p:cNvPr>
          <p:cNvSpPr>
            <a:spLocks noGrp="1"/>
          </p:cNvSpPr>
          <p:nvPr>
            <p:ph type="title"/>
          </p:nvPr>
        </p:nvSpPr>
        <p:spPr>
          <a:xfrm>
            <a:off x="1024129" y="585216"/>
            <a:ext cx="4431792" cy="1499616"/>
          </a:xfrm>
        </p:spPr>
        <p:txBody>
          <a:bodyPr>
            <a:normAutofit/>
          </a:bodyPr>
          <a:lstStyle/>
          <a:p>
            <a:r>
              <a:rPr lang="en-US" dirty="0"/>
              <a:t>Know your Audience</a:t>
            </a:r>
          </a:p>
        </p:txBody>
      </p:sp>
      <p:sp>
        <p:nvSpPr>
          <p:cNvPr id="3" name="Content Placeholder 2">
            <a:extLst>
              <a:ext uri="{FF2B5EF4-FFF2-40B4-BE49-F238E27FC236}">
                <a16:creationId xmlns:a16="http://schemas.microsoft.com/office/drawing/2014/main" id="{47FD28FE-967F-4090-B76A-09381F2C523F}"/>
              </a:ext>
            </a:extLst>
          </p:cNvPr>
          <p:cNvSpPr>
            <a:spLocks noGrp="1"/>
          </p:cNvSpPr>
          <p:nvPr>
            <p:ph idx="1"/>
          </p:nvPr>
        </p:nvSpPr>
        <p:spPr>
          <a:xfrm>
            <a:off x="1024128" y="2286000"/>
            <a:ext cx="4429615" cy="3931920"/>
          </a:xfrm>
        </p:spPr>
        <p:txBody>
          <a:bodyPr>
            <a:normAutofit/>
          </a:bodyPr>
          <a:lstStyle/>
          <a:p>
            <a:pPr algn="just"/>
            <a:r>
              <a:rPr lang="en-US" dirty="0">
                <a:effectLst/>
                <a:highlight>
                  <a:srgbClr val="FFFFFF"/>
                </a:highlight>
                <a:latin typeface="Roboto" panose="02000000000000000000" pitchFamily="2" charset="0"/>
                <a:ea typeface="Times New Roman" panose="02020603050405020304" pitchFamily="18" charset="0"/>
              </a:rPr>
              <a:t>Tailor your speech to your audience. Understand their preferences, level of knowledge, and interests. This will guide your choice of words, organization, and motivational statements.</a:t>
            </a:r>
            <a:endParaRPr lang="en-US" dirty="0">
              <a:effectLst/>
              <a:highlight>
                <a:srgbClr val="FFFFFF"/>
              </a:highlight>
              <a:latin typeface="Times New Roman" panose="02020603050405020304" pitchFamily="18" charset="0"/>
              <a:ea typeface="Times New Roman" panose="02020603050405020304" pitchFamily="18" charset="0"/>
            </a:endParaRPr>
          </a:p>
          <a:p>
            <a:endParaRPr lang="en-US" dirty="0"/>
          </a:p>
        </p:txBody>
      </p:sp>
      <p:pic>
        <p:nvPicPr>
          <p:cNvPr id="7" name="Graphic 6" descr="Target Audience">
            <a:extLst>
              <a:ext uri="{FF2B5EF4-FFF2-40B4-BE49-F238E27FC236}">
                <a16:creationId xmlns:a16="http://schemas.microsoft.com/office/drawing/2014/main" id="{8582F513-9774-2A6C-1C0F-79F3793C36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87484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8456-79DA-A4B0-E4DE-58C458AD061B}"/>
              </a:ext>
            </a:extLst>
          </p:cNvPr>
          <p:cNvSpPr>
            <a:spLocks noGrp="1"/>
          </p:cNvSpPr>
          <p:nvPr>
            <p:ph type="title"/>
          </p:nvPr>
        </p:nvSpPr>
        <p:spPr>
          <a:xfrm>
            <a:off x="1024128" y="585216"/>
            <a:ext cx="6066818" cy="1499616"/>
          </a:xfrm>
        </p:spPr>
        <p:txBody>
          <a:bodyPr>
            <a:normAutofit/>
          </a:bodyPr>
          <a:lstStyle/>
          <a:p>
            <a:r>
              <a:rPr lang="en-US" dirty="0"/>
              <a:t>Organize your Material </a:t>
            </a:r>
          </a:p>
        </p:txBody>
      </p:sp>
      <p:sp>
        <p:nvSpPr>
          <p:cNvPr id="3" name="Content Placeholder 2">
            <a:extLst>
              <a:ext uri="{FF2B5EF4-FFF2-40B4-BE49-F238E27FC236}">
                <a16:creationId xmlns:a16="http://schemas.microsoft.com/office/drawing/2014/main" id="{42A2AF1B-CF4D-7081-5382-3D68380CFE2C}"/>
              </a:ext>
            </a:extLst>
          </p:cNvPr>
          <p:cNvSpPr>
            <a:spLocks noGrp="1"/>
          </p:cNvSpPr>
          <p:nvPr>
            <p:ph idx="1"/>
          </p:nvPr>
        </p:nvSpPr>
        <p:spPr>
          <a:xfrm>
            <a:off x="1024128" y="2286000"/>
            <a:ext cx="6066818" cy="4023360"/>
          </a:xfrm>
        </p:spPr>
        <p:txBody>
          <a:bodyPr>
            <a:normAutofit/>
          </a:bodyPr>
          <a:lstStyle/>
          <a:p>
            <a:r>
              <a:rPr lang="en-US" dirty="0">
                <a:effectLst/>
                <a:highlight>
                  <a:srgbClr val="FFFFFF"/>
                </a:highlight>
                <a:latin typeface="Roboto" panose="02000000000000000000" pitchFamily="2" charset="0"/>
                <a:ea typeface="Times New Roman" panose="02020603050405020304" pitchFamily="18" charset="0"/>
              </a:rPr>
              <a:t>Create a clear framework for your speech. Define the topic, general purpose, specific purpose, central idea, and main points. Capture your audience’s attention within the first 30 seconds.</a:t>
            </a:r>
            <a:endParaRPr lang="en-US" dirty="0">
              <a:effectLst/>
              <a:highlight>
                <a:srgbClr val="FFFFFF"/>
              </a:highlight>
              <a:latin typeface="Times New Roman" panose="02020603050405020304" pitchFamily="18" charset="0"/>
              <a:ea typeface="Times New Roman" panose="02020603050405020304" pitchFamily="18" charset="0"/>
            </a:endParaRPr>
          </a:p>
          <a:p>
            <a:endParaRPr lang="en-US" dirty="0"/>
          </a:p>
        </p:txBody>
      </p:sp>
      <p:pic>
        <p:nvPicPr>
          <p:cNvPr id="5" name="Picture 4" descr="Red dot with arrows pointing to it">
            <a:extLst>
              <a:ext uri="{FF2B5EF4-FFF2-40B4-BE49-F238E27FC236}">
                <a16:creationId xmlns:a16="http://schemas.microsoft.com/office/drawing/2014/main" id="{7362D6D1-4EE6-4262-192D-38541AF25334}"/>
              </a:ext>
            </a:extLst>
          </p:cNvPr>
          <p:cNvPicPr>
            <a:picLocks noChangeAspect="1"/>
          </p:cNvPicPr>
          <p:nvPr/>
        </p:nvPicPr>
        <p:blipFill>
          <a:blip r:embed="rId2"/>
          <a:srcRect l="34457" r="20383" b="-1"/>
          <a:stretch/>
        </p:blipFill>
        <p:spPr>
          <a:xfrm>
            <a:off x="7552266" y="10"/>
            <a:ext cx="4639733" cy="6857990"/>
          </a:xfrm>
          <a:prstGeom prst="rect">
            <a:avLst/>
          </a:prstGeom>
        </p:spPr>
      </p:pic>
    </p:spTree>
    <p:extLst>
      <p:ext uri="{BB962C8B-B14F-4D97-AF65-F5344CB8AC3E}">
        <p14:creationId xmlns:p14="http://schemas.microsoft.com/office/powerpoint/2010/main" val="364709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EDD911-550D-0EA2-648E-C70A750B8966}"/>
              </a:ext>
            </a:extLst>
          </p:cNvPr>
          <p:cNvSpPr>
            <a:spLocks noGrp="1"/>
          </p:cNvSpPr>
          <p:nvPr>
            <p:ph type="title"/>
          </p:nvPr>
        </p:nvSpPr>
        <p:spPr>
          <a:xfrm>
            <a:off x="964788" y="804333"/>
            <a:ext cx="3391900" cy="5249334"/>
          </a:xfrm>
        </p:spPr>
        <p:txBody>
          <a:bodyPr>
            <a:normAutofit/>
          </a:bodyPr>
          <a:lstStyle/>
          <a:p>
            <a:pPr algn="r"/>
            <a:r>
              <a:rPr lang="en-US" sz="4600" b="1" dirty="0">
                <a:effectLst/>
                <a:highlight>
                  <a:srgbClr val="FFFFFF"/>
                </a:highlight>
                <a:latin typeface="Roboto" panose="02000000000000000000" pitchFamily="2" charset="0"/>
                <a:ea typeface="Times New Roman" panose="02020603050405020304" pitchFamily="18" charset="0"/>
              </a:rPr>
              <a:t>Adapt to Feedback</a:t>
            </a:r>
            <a:endParaRPr lang="en-US" sz="4600" dirty="0"/>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98D253-568C-C8CA-24CE-D9A54412BC8B}"/>
              </a:ext>
            </a:extLst>
          </p:cNvPr>
          <p:cNvSpPr>
            <a:spLocks noGrp="1"/>
          </p:cNvSpPr>
          <p:nvPr>
            <p:ph idx="1"/>
          </p:nvPr>
        </p:nvSpPr>
        <p:spPr>
          <a:xfrm>
            <a:off x="4999330" y="804333"/>
            <a:ext cx="6257721" cy="5249334"/>
          </a:xfrm>
        </p:spPr>
        <p:txBody>
          <a:bodyPr anchor="ctr">
            <a:normAutofit/>
          </a:bodyPr>
          <a:lstStyle/>
          <a:p>
            <a:pPr algn="just"/>
            <a:r>
              <a:rPr lang="en-US" dirty="0">
                <a:effectLst/>
                <a:highlight>
                  <a:srgbClr val="FFFFFF"/>
                </a:highlight>
                <a:latin typeface="Roboto" panose="02000000000000000000" pitchFamily="2" charset="0"/>
                <a:ea typeface="Times New Roman" panose="02020603050405020304" pitchFamily="18" charset="0"/>
              </a:rPr>
              <a:t>Stay flexible during your speech. Pay attention to your audience’s reactions and adjust your message accordingly. Avoid delivering a canned speech that might lose their attention.</a:t>
            </a:r>
            <a:endParaRPr lang="en-US" dirty="0">
              <a:effectLst/>
              <a:highlight>
                <a:srgbClr val="FFFFFF"/>
              </a:highligh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13868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F31B43-2A1D-A3D7-8EFB-3EF1A91BF36A}"/>
              </a:ext>
            </a:extLst>
          </p:cNvPr>
          <p:cNvSpPr>
            <a:spLocks noGrp="1"/>
          </p:cNvSpPr>
          <p:nvPr>
            <p:ph type="title"/>
          </p:nvPr>
        </p:nvSpPr>
        <p:spPr>
          <a:xfrm>
            <a:off x="1024128" y="585216"/>
            <a:ext cx="6066818" cy="1499616"/>
          </a:xfrm>
        </p:spPr>
        <p:txBody>
          <a:bodyPr>
            <a:normAutofit/>
          </a:bodyPr>
          <a:lstStyle/>
          <a:p>
            <a:r>
              <a:rPr lang="en-US" sz="4300" b="1" dirty="0">
                <a:effectLst/>
                <a:highlight>
                  <a:srgbClr val="FFFFFF"/>
                </a:highlight>
                <a:latin typeface="Roboto" panose="02000000000000000000" pitchFamily="2" charset="0"/>
                <a:ea typeface="Times New Roman" panose="02020603050405020304" pitchFamily="18" charset="0"/>
              </a:rPr>
              <a:t>Let Your Personality Shine</a:t>
            </a:r>
            <a:endParaRPr lang="en-US" sz="4300" dirty="0"/>
          </a:p>
        </p:txBody>
      </p:sp>
      <p:sp>
        <p:nvSpPr>
          <p:cNvPr id="5" name="Content Placeholder 4">
            <a:extLst>
              <a:ext uri="{FF2B5EF4-FFF2-40B4-BE49-F238E27FC236}">
                <a16:creationId xmlns:a16="http://schemas.microsoft.com/office/drawing/2014/main" id="{D65C7FE9-48E5-2C15-8D72-F2AA18187452}"/>
              </a:ext>
            </a:extLst>
          </p:cNvPr>
          <p:cNvSpPr>
            <a:spLocks noGrp="1"/>
          </p:cNvSpPr>
          <p:nvPr>
            <p:ph idx="1"/>
          </p:nvPr>
        </p:nvSpPr>
        <p:spPr>
          <a:xfrm>
            <a:off x="1024128" y="2286000"/>
            <a:ext cx="6066818" cy="4023360"/>
          </a:xfrm>
        </p:spPr>
        <p:txBody>
          <a:bodyPr>
            <a:normAutofit/>
          </a:bodyPr>
          <a:lstStyle/>
          <a:p>
            <a:pPr algn="just"/>
            <a:r>
              <a:rPr lang="en-US" dirty="0">
                <a:effectLst/>
                <a:highlight>
                  <a:srgbClr val="FFFFFF"/>
                </a:highlight>
                <a:latin typeface="Roboto" panose="02000000000000000000" pitchFamily="2" charset="0"/>
                <a:ea typeface="Times New Roman" panose="02020603050405020304" pitchFamily="18" charset="0"/>
              </a:rPr>
              <a:t>Be authentic. Your credibility increases when your personality comes through. Show your audience that you’re a real person with genuine thoughts and emotions.</a:t>
            </a:r>
            <a:endParaRPr lang="en-US" dirty="0">
              <a:effectLst/>
              <a:highlight>
                <a:srgbClr val="FFFFFF"/>
              </a:highlight>
              <a:latin typeface="Times New Roman" panose="02020603050405020304" pitchFamily="18" charset="0"/>
              <a:ea typeface="Times New Roman" panose="02020603050405020304" pitchFamily="18" charset="0"/>
            </a:endParaRPr>
          </a:p>
          <a:p>
            <a:endParaRPr lang="en-US" dirty="0"/>
          </a:p>
        </p:txBody>
      </p:sp>
      <p:pic>
        <p:nvPicPr>
          <p:cNvPr id="7" name="Picture 6" descr="One in a crowd">
            <a:extLst>
              <a:ext uri="{FF2B5EF4-FFF2-40B4-BE49-F238E27FC236}">
                <a16:creationId xmlns:a16="http://schemas.microsoft.com/office/drawing/2014/main" id="{D0242C26-A86C-9C30-6BAD-E8003A72C278}"/>
              </a:ext>
            </a:extLst>
          </p:cNvPr>
          <p:cNvPicPr>
            <a:picLocks noChangeAspect="1"/>
          </p:cNvPicPr>
          <p:nvPr/>
        </p:nvPicPr>
        <p:blipFill>
          <a:blip r:embed="rId2"/>
          <a:srcRect l="28725" r="20534"/>
          <a:stretch/>
        </p:blipFill>
        <p:spPr>
          <a:xfrm>
            <a:off x="7552266" y="10"/>
            <a:ext cx="4639733" cy="6857990"/>
          </a:xfrm>
          <a:prstGeom prst="rect">
            <a:avLst/>
          </a:prstGeom>
        </p:spPr>
      </p:pic>
    </p:spTree>
    <p:extLst>
      <p:ext uri="{BB962C8B-B14F-4D97-AF65-F5344CB8AC3E}">
        <p14:creationId xmlns:p14="http://schemas.microsoft.com/office/powerpoint/2010/main" val="406216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CC892-CC4A-2543-7755-AA333AB4F72D}"/>
              </a:ext>
            </a:extLst>
          </p:cNvPr>
          <p:cNvSpPr>
            <a:spLocks noGrp="1"/>
          </p:cNvSpPr>
          <p:nvPr>
            <p:ph type="title"/>
          </p:nvPr>
        </p:nvSpPr>
        <p:spPr>
          <a:xfrm>
            <a:off x="1024128" y="585216"/>
            <a:ext cx="6066818" cy="1499616"/>
          </a:xfrm>
        </p:spPr>
        <p:txBody>
          <a:bodyPr>
            <a:normAutofit/>
          </a:bodyPr>
          <a:lstStyle/>
          <a:p>
            <a:r>
              <a:rPr lang="en-US" b="1" dirty="0">
                <a:effectLst/>
                <a:highlight>
                  <a:srgbClr val="FFFFFF"/>
                </a:highlight>
                <a:latin typeface="Roboto" panose="02000000000000000000" pitchFamily="2" charset="0"/>
                <a:ea typeface="Times New Roman" panose="02020603050405020304" pitchFamily="18" charset="0"/>
              </a:rPr>
              <a:t>Use Humor and Stories</a:t>
            </a:r>
            <a:endParaRPr lang="en-US" dirty="0"/>
          </a:p>
        </p:txBody>
      </p:sp>
      <p:sp>
        <p:nvSpPr>
          <p:cNvPr id="5" name="Content Placeholder 4">
            <a:extLst>
              <a:ext uri="{FF2B5EF4-FFF2-40B4-BE49-F238E27FC236}">
                <a16:creationId xmlns:a16="http://schemas.microsoft.com/office/drawing/2014/main" id="{A3D9FEB2-01B2-EA9F-7FEF-D55B7A19A83E}"/>
              </a:ext>
            </a:extLst>
          </p:cNvPr>
          <p:cNvSpPr>
            <a:spLocks noGrp="1"/>
          </p:cNvSpPr>
          <p:nvPr>
            <p:ph idx="1"/>
          </p:nvPr>
        </p:nvSpPr>
        <p:spPr>
          <a:xfrm>
            <a:off x="1024128" y="2286000"/>
            <a:ext cx="6066818" cy="4023360"/>
          </a:xfrm>
        </p:spPr>
        <p:txBody>
          <a:bodyPr>
            <a:normAutofit/>
          </a:bodyPr>
          <a:lstStyle/>
          <a:p>
            <a:pPr algn="just"/>
            <a:r>
              <a:rPr lang="en-US" dirty="0">
                <a:effectLst/>
                <a:highlight>
                  <a:srgbClr val="FFFFFF"/>
                </a:highlight>
                <a:latin typeface="Roboto" panose="02000000000000000000" pitchFamily="2" charset="0"/>
                <a:ea typeface="Times New Roman" panose="02020603050405020304" pitchFamily="18" charset="0"/>
              </a:rPr>
              <a:t>Inject humor or share personal stories. Audiences appreciate a personal touch. It helps grab their attention and keeps them engaged.</a:t>
            </a:r>
            <a:endParaRPr lang="en-US" dirty="0">
              <a:effectLst/>
              <a:highlight>
                <a:srgbClr val="FFFFFF"/>
              </a:highlight>
              <a:latin typeface="Times New Roman" panose="02020603050405020304" pitchFamily="18" charset="0"/>
              <a:ea typeface="Times New Roman" panose="02020603050405020304" pitchFamily="18" charset="0"/>
            </a:endParaRPr>
          </a:p>
          <a:p>
            <a:endParaRPr lang="en-US" dirty="0"/>
          </a:p>
        </p:txBody>
      </p:sp>
      <p:pic>
        <p:nvPicPr>
          <p:cNvPr id="9" name="Picture 8" descr="Red toy person in front of two lines of white figures">
            <a:extLst>
              <a:ext uri="{FF2B5EF4-FFF2-40B4-BE49-F238E27FC236}">
                <a16:creationId xmlns:a16="http://schemas.microsoft.com/office/drawing/2014/main" id="{3A0DD5C3-38E9-9E36-F5AE-BB8F29C98527}"/>
              </a:ext>
            </a:extLst>
          </p:cNvPr>
          <p:cNvPicPr>
            <a:picLocks noChangeAspect="1"/>
          </p:cNvPicPr>
          <p:nvPr/>
        </p:nvPicPr>
        <p:blipFill>
          <a:blip r:embed="rId2"/>
          <a:srcRect l="29712" r="25806"/>
          <a:stretch/>
        </p:blipFill>
        <p:spPr>
          <a:xfrm>
            <a:off x="7552266" y="10"/>
            <a:ext cx="4639733" cy="6857990"/>
          </a:xfrm>
          <a:prstGeom prst="rect">
            <a:avLst/>
          </a:prstGeom>
        </p:spPr>
      </p:pic>
    </p:spTree>
    <p:extLst>
      <p:ext uri="{BB962C8B-B14F-4D97-AF65-F5344CB8AC3E}">
        <p14:creationId xmlns:p14="http://schemas.microsoft.com/office/powerpoint/2010/main" val="249011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5"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27" name="Straight Connector 26">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2083309-3634-46EC-E751-8DD3547F80F4}"/>
              </a:ext>
            </a:extLst>
          </p:cNvPr>
          <p:cNvSpPr>
            <a:spLocks noGrp="1"/>
          </p:cNvSpPr>
          <p:nvPr>
            <p:ph type="title"/>
          </p:nvPr>
        </p:nvSpPr>
        <p:spPr>
          <a:xfrm>
            <a:off x="613611" y="685892"/>
            <a:ext cx="3566407" cy="3794020"/>
          </a:xfrm>
        </p:spPr>
        <p:txBody>
          <a:bodyPr vert="horz" lIns="91440" tIns="45720" rIns="91440" bIns="45720" rtlCol="0" anchor="b">
            <a:normAutofit/>
          </a:bodyPr>
          <a:lstStyle/>
          <a:p>
            <a:r>
              <a:rPr lang="en-US" sz="4000" kern="1200" cap="all" spc="200" baseline="0" dirty="0">
                <a:solidFill>
                  <a:schemeClr val="tx1">
                    <a:lumMod val="95000"/>
                    <a:lumOff val="5000"/>
                  </a:schemeClr>
                </a:solidFill>
                <a:effectLst/>
                <a:highlight>
                  <a:srgbClr val="FFFFFF"/>
                </a:highlight>
                <a:latin typeface="+mj-lt"/>
                <a:ea typeface="+mj-ea"/>
                <a:cs typeface="+mj-cs"/>
              </a:rPr>
              <a:t>Remember, practice is key! Start small, and gradually build your confidence.</a:t>
            </a:r>
            <a:br>
              <a:rPr lang="en-US" sz="4000" kern="1200" cap="all" spc="200" baseline="0" dirty="0">
                <a:solidFill>
                  <a:schemeClr val="tx1">
                    <a:lumMod val="95000"/>
                    <a:lumOff val="5000"/>
                  </a:schemeClr>
                </a:solidFill>
                <a:effectLst/>
                <a:highlight>
                  <a:srgbClr val="FFFFFF"/>
                </a:highlight>
                <a:latin typeface="+mj-lt"/>
                <a:ea typeface="+mj-ea"/>
                <a:cs typeface="+mj-cs"/>
              </a:rPr>
            </a:br>
            <a:endParaRPr lang="en-US" sz="4000" kern="1200" cap="all" spc="200" baseline="0" dirty="0">
              <a:solidFill>
                <a:schemeClr val="tx1">
                  <a:lumMod val="95000"/>
                  <a:lumOff val="5000"/>
                </a:schemeClr>
              </a:solidFill>
              <a:latin typeface="+mj-lt"/>
              <a:ea typeface="+mj-ea"/>
              <a:cs typeface="+mj-cs"/>
            </a:endParaRPr>
          </a:p>
        </p:txBody>
      </p:sp>
      <p:cxnSp>
        <p:nvCxnSpPr>
          <p:cNvPr id="31" name="Straight Connector 30">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5557" y="4593863"/>
            <a:ext cx="2926080" cy="0"/>
          </a:xfrm>
          <a:prstGeom prst="line">
            <a:avLst/>
          </a:prstGeom>
          <a:ln w="19050">
            <a:solidFill>
              <a:srgbClr val="BF9E80"/>
            </a:solidFill>
          </a:ln>
        </p:spPr>
        <p:style>
          <a:lnRef idx="1">
            <a:schemeClr val="accent1"/>
          </a:lnRef>
          <a:fillRef idx="0">
            <a:schemeClr val="accent1"/>
          </a:fillRef>
          <a:effectRef idx="0">
            <a:schemeClr val="accent1"/>
          </a:effectRef>
          <a:fontRef idx="minor">
            <a:schemeClr val="tx1"/>
          </a:fontRef>
        </p:style>
      </p:cxnSp>
      <p:pic>
        <p:nvPicPr>
          <p:cNvPr id="19" name="Picture 18" descr="A close up image of chess pawns">
            <a:extLst>
              <a:ext uri="{FF2B5EF4-FFF2-40B4-BE49-F238E27FC236}">
                <a16:creationId xmlns:a16="http://schemas.microsoft.com/office/drawing/2014/main" id="{D0BB0AE6-65A4-C482-07FB-91501C4678E2}"/>
              </a:ext>
            </a:extLst>
          </p:cNvPr>
          <p:cNvPicPr>
            <a:picLocks noChangeAspect="1"/>
          </p:cNvPicPr>
          <p:nvPr/>
        </p:nvPicPr>
        <p:blipFill>
          <a:blip r:embed="rId2"/>
          <a:srcRect l="23620" r="4151"/>
          <a:stretch/>
        </p:blipFill>
        <p:spPr>
          <a:xfrm>
            <a:off x="4658258" y="975"/>
            <a:ext cx="7533742" cy="6858000"/>
          </a:xfrm>
          <a:prstGeom prst="rect">
            <a:avLst/>
          </a:prstGeom>
        </p:spPr>
      </p:pic>
    </p:spTree>
    <p:extLst>
      <p:ext uri="{BB962C8B-B14F-4D97-AF65-F5344CB8AC3E}">
        <p14:creationId xmlns:p14="http://schemas.microsoft.com/office/powerpoint/2010/main" val="1853801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Ion Boardroom</Template>
  <TotalTime>1318</TotalTime>
  <Words>253</Words>
  <Application>Microsoft Office PowerPoint</Application>
  <PresentationFormat>Widescreen</PresentationFormat>
  <Paragraphs>16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Roboto</vt:lpstr>
      <vt:lpstr>Times New Roman</vt:lpstr>
      <vt:lpstr>Tw Cen MT</vt:lpstr>
      <vt:lpstr>Tw Cen MT Condensed</vt:lpstr>
      <vt:lpstr>Wingdings 3</vt:lpstr>
      <vt:lpstr>Integral</vt:lpstr>
      <vt:lpstr>Ways to improve public speaking</vt:lpstr>
      <vt:lpstr>Public speaking can be nerve-wracking, but with practice and some effective strategies, you can enhance your skills and deliver unforgettable speeches.</vt:lpstr>
      <vt:lpstr>Nervousness is Normal</vt:lpstr>
      <vt:lpstr>Know your Audience</vt:lpstr>
      <vt:lpstr>Organize your Material </vt:lpstr>
      <vt:lpstr>Adapt to Feedback</vt:lpstr>
      <vt:lpstr>Let Your Personality Shine</vt:lpstr>
      <vt:lpstr>Use Humor and Stories</vt:lpstr>
      <vt:lpstr>Remember, practice is key! Start small, and gradually build your confidence.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chante johnson</dc:creator>
  <cp:lastModifiedBy>chante johnson</cp:lastModifiedBy>
  <cp:revision>1</cp:revision>
  <dcterms:created xsi:type="dcterms:W3CDTF">2024-07-22T15:40:14Z</dcterms:created>
  <dcterms:modified xsi:type="dcterms:W3CDTF">2024-07-23T13:38:29Z</dcterms:modified>
</cp:coreProperties>
</file>