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26"/>
  </p:notesMasterIdLst>
  <p:sldIdLst>
    <p:sldId id="258" r:id="rId6"/>
    <p:sldId id="321" r:id="rId7"/>
    <p:sldId id="317" r:id="rId8"/>
    <p:sldId id="315" r:id="rId9"/>
    <p:sldId id="332" r:id="rId10"/>
    <p:sldId id="307" r:id="rId11"/>
    <p:sldId id="331" r:id="rId12"/>
    <p:sldId id="324" r:id="rId13"/>
    <p:sldId id="325" r:id="rId14"/>
    <p:sldId id="323" r:id="rId15"/>
    <p:sldId id="326" r:id="rId16"/>
    <p:sldId id="327" r:id="rId17"/>
    <p:sldId id="328" r:id="rId18"/>
    <p:sldId id="334" r:id="rId19"/>
    <p:sldId id="330" r:id="rId20"/>
    <p:sldId id="333" r:id="rId21"/>
    <p:sldId id="319" r:id="rId22"/>
    <p:sldId id="320" r:id="rId23"/>
    <p:sldId id="316" r:id="rId24"/>
    <p:sldId id="335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A8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11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6BE7E-EF31-475C-B0D5-E48E5D65149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D1FF9-C0F1-432A-8F57-1EF5C86F0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4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01041" y="4415789"/>
            <a:ext cx="5608319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7496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change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1FF9-C0F1-432A-8F57-1EF5C86F09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8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change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1FF9-C0F1-432A-8F57-1EF5C86F09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8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Need to change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D1FF9-C0F1-432A-8F57-1EF5C86F09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03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491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90500"/>
            <a:ext cx="1061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616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88400" y="1219201"/>
            <a:ext cx="2794000" cy="490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219201"/>
            <a:ext cx="8178800" cy="4906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533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177800"/>
            <a:ext cx="10566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5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915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0500"/>
            <a:ext cx="10566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598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11138"/>
            <a:ext cx="10566400" cy="563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844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667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190500"/>
            <a:ext cx="10566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20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61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2192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19201"/>
            <a:ext cx="68156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362201"/>
            <a:ext cx="4011084" cy="3657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13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46482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000" y="1143000"/>
            <a:ext cx="11074400" cy="34290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525780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694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1097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Presentation Title Goes Here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4978400" y="6096000"/>
            <a:ext cx="70104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8" name="Picture 10" descr="blue bann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6400" y="152400"/>
            <a:ext cx="11176000" cy="914400"/>
          </a:xfrm>
          <a:prstGeom prst="rect">
            <a:avLst/>
          </a:prstGeom>
          <a:noFill/>
        </p:spPr>
      </p:pic>
      <p:pic>
        <p:nvPicPr>
          <p:cNvPr id="9" name="Picture 9" descr="DOH-rgb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34400" y="6096001"/>
            <a:ext cx="3016251" cy="549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597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.pa.gov/topics/Reporting-Registries/eVitals/Pages/Sign-Up.aspx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RA-DHEBRS@pa.gov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hyperlink" Target="https://www.health.pa.gov/topics/Reporting-Registries/eVitals" TargetMode="External"/><Relationship Id="rId4" Type="http://schemas.openxmlformats.org/officeDocument/2006/relationships/hyperlink" Target="mailto:RA-DHEDRS@pa.go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hyperlink" Target="https://www.train.org/a/course/1107403/documents/38461/conten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BCF9C1-272B-4F7A-9D85-B0148DA6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3600" y="1678039"/>
            <a:ext cx="7924800" cy="4847130"/>
          </a:xfrm>
        </p:spPr>
        <p:txBody>
          <a:bodyPr/>
          <a:lstStyle/>
          <a:p>
            <a:pPr algn="ctr"/>
            <a:br>
              <a:rPr lang="en-US" sz="3600" dirty="0">
                <a:latin typeface="Calibri"/>
                <a:cs typeface="Calibri"/>
              </a:rPr>
            </a:br>
            <a:br>
              <a:rPr lang="en-US" sz="3600" dirty="0">
                <a:latin typeface="Calibri"/>
                <a:cs typeface="Calibri"/>
              </a:rPr>
            </a:br>
            <a:r>
              <a:rPr lang="en-US" sz="3600" dirty="0" err="1">
                <a:solidFill>
                  <a:srgbClr val="0070C0"/>
                </a:solidFill>
                <a:latin typeface="Calibri"/>
                <a:cs typeface="Calibri"/>
              </a:rPr>
              <a:t>eVitals</a:t>
            </a:r>
            <a:r>
              <a:rPr lang="en-US" sz="3600" dirty="0">
                <a:solidFill>
                  <a:srgbClr val="0070C0"/>
                </a:solidFill>
                <a:latin typeface="Calibri"/>
                <a:cs typeface="Calibri"/>
              </a:rPr>
              <a:t> Facility Administrators for Licensed Healthcare </a:t>
            </a:r>
            <a:br>
              <a:rPr lang="en-US" sz="3600" dirty="0">
                <a:latin typeface="Calibri"/>
                <a:cs typeface="Calibri"/>
              </a:rPr>
            </a:br>
            <a:r>
              <a:rPr lang="en-US" sz="3600" dirty="0">
                <a:solidFill>
                  <a:srgbClr val="0070C0"/>
                </a:solidFill>
                <a:latin typeface="Calibri"/>
                <a:cs typeface="Calibri"/>
              </a:rPr>
              <a:t>Facilities, Midwiferies, Funeral Homes, and Medical Examiner/Coroner Offices</a:t>
            </a:r>
            <a:br>
              <a:rPr lang="en-US" sz="3600" dirty="0">
                <a:latin typeface="Calibri"/>
                <a:cs typeface="Calibri"/>
              </a:rPr>
            </a:br>
            <a:br>
              <a:rPr lang="en-US" sz="3600" dirty="0">
                <a:latin typeface="Calibri"/>
                <a:cs typeface="Calibri"/>
              </a:rPr>
            </a:br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Please mute your audio and </a:t>
            </a:r>
            <a:br>
              <a:rPr lang="en-US" sz="3600" dirty="0">
                <a:latin typeface="Calibri"/>
                <a:cs typeface="Calibri"/>
              </a:rPr>
            </a:br>
            <a:r>
              <a:rPr lang="en-US" sz="3600" dirty="0">
                <a:solidFill>
                  <a:srgbClr val="FF0000"/>
                </a:solidFill>
                <a:latin typeface="Calibri"/>
                <a:cs typeface="Calibri"/>
              </a:rPr>
              <a:t>disable your camera </a:t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latin typeface="Calibri"/>
                <a:cs typeface="Calibri"/>
              </a:rPr>
              <a:t>Presenter: Chante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148B4B-8B77-420B-75A0-D8BF810D070B}"/>
              </a:ext>
            </a:extLst>
          </p:cNvPr>
          <p:cNvSpPr txBox="1"/>
          <p:nvPr/>
        </p:nvSpPr>
        <p:spPr>
          <a:xfrm>
            <a:off x="1962150" y="285750"/>
            <a:ext cx="8229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Calibri"/>
                <a:cs typeface="Calibri"/>
              </a:rPr>
              <a:t>Welcome To The Training Session: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646197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E28-5FB2-491C-883D-9857B81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Responsibilities </a:t>
            </a:r>
            <a:r>
              <a:rPr lang="en-US" sz="2800" i="1"/>
              <a:t>(User Profile Requests)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A6C4-CEB1-4C79-B266-690B606E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294544"/>
            <a:ext cx="10972800" cy="4572857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Facility Administrators and Deputy Facility Administrators are responsible for:</a:t>
            </a:r>
          </a:p>
          <a:p>
            <a:pPr lvl="1"/>
            <a:r>
              <a:rPr lang="en-US" sz="2000"/>
              <a:t>Approving or rejecting user profile requests for your facility which includes:</a:t>
            </a:r>
            <a:endParaRPr lang="en-US" sz="2000">
              <a:ea typeface="Verdan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/>
              <a:t>Verifying the requesting user is responsible for reporting births or deaths at your facility for data entry and/or certification </a:t>
            </a:r>
            <a:endParaRPr lang="en-US" sz="2000">
              <a:ea typeface="Verdan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/>
              <a:t>Verifying the requesting user has completed all mandatory eVitals training</a:t>
            </a:r>
            <a:endParaRPr lang="en-US" sz="2000">
              <a:ea typeface="Verdan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Deactivating users, including administrators, who are about to retire or leave the facility.</a:t>
            </a:r>
            <a:endParaRPr lang="en-US" sz="2000">
              <a:ea typeface="Verdan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Replacing Deactivated users with new users and ensuring new user(s) complete the required training courses as applicable.</a:t>
            </a:r>
            <a:endParaRPr lang="en-US" sz="2000">
              <a:ea typeface="Verdan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/>
              <a:t>If the replacement Deputy or Facility Administrator has already completed the eVitals Facility Administrator course, there is no need to complete the course again, just provide a copy of your certificate.</a:t>
            </a:r>
            <a:endParaRPr lang="en-US" sz="2000">
              <a:ea typeface="Verdan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/>
              <a:t>If you are leaving the facility, be sure to submit a new contact form indicating your replacement as Facility Administrator. </a:t>
            </a:r>
            <a:endParaRPr lang="en-US" sz="2000">
              <a:ea typeface="Verdana"/>
            </a:endParaRPr>
          </a:p>
          <a:p>
            <a:pPr marL="914400" lvl="2" indent="0">
              <a:buNone/>
            </a:pPr>
            <a:endParaRPr lang="en-US"/>
          </a:p>
          <a:p>
            <a:pPr marL="914400" lvl="2" indent="0">
              <a:buNone/>
            </a:pPr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596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2986-06F4-4509-8637-5D4DD6CF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Responsibilities  </a:t>
            </a:r>
            <a:r>
              <a:rPr lang="en-US" sz="2800" i="1"/>
              <a:t>(user verification) 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FC05-0D7D-4AF7-8B25-9F327DDC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1254"/>
            <a:ext cx="10972800" cy="5003515"/>
          </a:xfrm>
        </p:spPr>
        <p:txBody>
          <a:bodyPr/>
          <a:lstStyle/>
          <a:p>
            <a:r>
              <a:rPr lang="en-US" sz="2800"/>
              <a:t>Ensuring that the requesting individual has completed the required training through Train PA</a:t>
            </a:r>
          </a:p>
          <a:p>
            <a:pPr lvl="1"/>
            <a:r>
              <a:rPr lang="en-US"/>
              <a:t>For </a:t>
            </a:r>
            <a:r>
              <a:rPr lang="en-US" err="1"/>
              <a:t>eVitals</a:t>
            </a:r>
            <a:r>
              <a:rPr lang="en-US"/>
              <a:t> access   </a:t>
            </a:r>
            <a:endParaRPr lang="en-US">
              <a:ea typeface="Verdana"/>
            </a:endParaRPr>
          </a:p>
          <a:p>
            <a:pPr lvl="2"/>
            <a:r>
              <a:rPr lang="en-US"/>
              <a:t>PA-BHSR: </a:t>
            </a:r>
            <a:r>
              <a:rPr lang="en-US" err="1"/>
              <a:t>eVitals</a:t>
            </a:r>
            <a:r>
              <a:rPr lang="en-US"/>
              <a:t> (Stakeholders) Reporting a Live Birth in Pennsylvania (Hospital/Birthing Center or Midwifery) Mandatory Course</a:t>
            </a:r>
            <a:endParaRPr lang="en-US">
              <a:ea typeface="Verdana"/>
            </a:endParaRPr>
          </a:p>
          <a:p>
            <a:pPr lvl="2"/>
            <a:r>
              <a:rPr lang="en-US" i="1">
                <a:ea typeface="Verdana"/>
              </a:rPr>
              <a:t>Death reporting courses for users are encouraged but not required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333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3FFC-5CB5-42F9-BFCC-761BD78F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Responsibilities </a:t>
            </a:r>
            <a:r>
              <a:rPr lang="en-US" sz="2800" i="1"/>
              <a:t>(user certificates)</a:t>
            </a:r>
            <a:endParaRPr lang="en-US" i="1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7ECE7F-F869-4643-9CB6-C0EDE6C6C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4"/>
          <a:stretch/>
        </p:blipFill>
        <p:spPr bwMode="auto">
          <a:xfrm>
            <a:off x="1253447" y="2537720"/>
            <a:ext cx="7995078" cy="256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D168B8-9C57-4C9A-A395-2986073F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5054884"/>
            <a:ext cx="10972800" cy="996593"/>
          </a:xfrm>
        </p:spPr>
        <p:txBody>
          <a:bodyPr/>
          <a:lstStyle/>
          <a:p>
            <a:r>
              <a:rPr lang="en-US" sz="2600"/>
              <a:t>DOH will be auditing the users that have taken the mandated courses.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CB2B9-A1EA-412D-9EE6-DB6A198ECEA0}"/>
              </a:ext>
            </a:extLst>
          </p:cNvPr>
          <p:cNvSpPr txBox="1"/>
          <p:nvPr/>
        </p:nvSpPr>
        <p:spPr>
          <a:xfrm>
            <a:off x="822693" y="1228769"/>
            <a:ext cx="105226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The user should be able to provide you with a copy of the certification of completion which can be found in Train PA under Your Learning.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372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E28-5FB2-491C-883D-9857B81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Responsibilities  </a:t>
            </a:r>
            <a:r>
              <a:rPr lang="en-US" sz="2800" i="1"/>
              <a:t>(other)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A6C4-CEB1-4C79-B266-690B606E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Facility Administrators and Deputy Facility Administrators are responsible for :</a:t>
            </a:r>
          </a:p>
          <a:p>
            <a:endParaRPr lang="en-US" sz="2800"/>
          </a:p>
          <a:p>
            <a:pPr lvl="1"/>
            <a:r>
              <a:rPr lang="en-US"/>
              <a:t>Managing the user profiles once they are approved</a:t>
            </a:r>
          </a:p>
          <a:p>
            <a:pPr lvl="1"/>
            <a:r>
              <a:rPr lang="en-US"/>
              <a:t>Approving or rejecting abandon birth or death registrations requests </a:t>
            </a:r>
            <a:r>
              <a:rPr lang="en-US" i="1"/>
              <a:t>(if they have the combined role of Birth Assistant Admin or Death Assistant Admin)</a:t>
            </a:r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667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3F0-19AA-4CE6-A8E5-60898260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Partner 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DFCE-048B-48C7-B424-1E966A27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30157"/>
            <a:ext cx="11239928" cy="4737244"/>
          </a:xfrm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No user accounts will be migrated from DAVE to eVitals</a:t>
            </a:r>
          </a:p>
          <a:p>
            <a:r>
              <a:rPr lang="en-US" sz="4000">
                <a:solidFill>
                  <a:srgbClr val="FF0000"/>
                </a:solidFill>
              </a:rPr>
              <a:t>All users must go through the registration process. </a:t>
            </a:r>
            <a:r>
              <a:rPr lang="en-US" sz="4000"/>
              <a:t>Requests for access will be approved or rejected by the Facility Administrator/Deputy Facility Administrator.</a:t>
            </a:r>
          </a:p>
          <a:p>
            <a:endParaRPr lang="en-US" sz="400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43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3F0-19AA-4CE6-A8E5-60898260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Partner 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DFCE-048B-48C7-B424-1E966A27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30157"/>
            <a:ext cx="11239928" cy="4737244"/>
          </a:xfrm>
        </p:spPr>
        <p:txBody>
          <a:bodyPr/>
          <a:lstStyle/>
          <a:p>
            <a:r>
              <a:rPr lang="en-US" sz="3000"/>
              <a:t>Each user </a:t>
            </a:r>
            <a:r>
              <a:rPr lang="en-US" sz="3000" i="1"/>
              <a:t>(including Facility and Deputy Account managers) </a:t>
            </a:r>
            <a:r>
              <a:rPr lang="en-US" sz="3000"/>
              <a:t>will:</a:t>
            </a:r>
          </a:p>
          <a:p>
            <a:pPr lvl="1"/>
            <a:r>
              <a:rPr lang="en-US"/>
              <a:t>Request a Keystone ID (IDM) </a:t>
            </a:r>
            <a:r>
              <a:rPr lang="en-US" sz="2400" i="1"/>
              <a:t>(assignment of B- account)</a:t>
            </a:r>
            <a:endParaRPr lang="en-US" i="1"/>
          </a:p>
          <a:p>
            <a:pPr lvl="1"/>
            <a:r>
              <a:rPr lang="en-US"/>
              <a:t>Request eVitals access using the Keystone ID (IDM)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 sz="3000"/>
              <a:t>Full instructions can be found under steps 3 and 4 of the eVitals sign-up page at the following link: </a:t>
            </a:r>
          </a:p>
          <a:p>
            <a:pPr marL="400050" lvl="1" indent="0">
              <a:buNone/>
            </a:pPr>
            <a:r>
              <a:rPr lang="en-US" sz="2400">
                <a:hlinkClick r:id="rId3"/>
              </a:rPr>
              <a:t>https://www.health.pa.gov/topics/Reporting-Registries/eVitals/Pages/Sign-Up.aspx</a:t>
            </a:r>
            <a:r>
              <a:rPr lang="en-US" sz="2400"/>
              <a:t> as well as in the </a:t>
            </a:r>
            <a:r>
              <a:rPr lang="en-US" sz="2400" b="1"/>
              <a:t>Resources</a:t>
            </a:r>
            <a:r>
              <a:rPr lang="en-US" sz="2400"/>
              <a:t> tab of this TRAIN PA course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899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13F0-19AA-4CE6-A8E5-60898260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Partner User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DFCE-048B-48C7-B424-1E966A274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130157"/>
            <a:ext cx="11239928" cy="4737244"/>
          </a:xfrm>
        </p:spPr>
        <p:txBody>
          <a:bodyPr/>
          <a:lstStyle/>
          <a:p>
            <a:r>
              <a:rPr lang="en-US" sz="4000">
                <a:solidFill>
                  <a:srgbClr val="FF0000"/>
                </a:solidFill>
              </a:rPr>
              <a:t>The </a:t>
            </a:r>
            <a:r>
              <a:rPr lang="en-US" sz="4000" err="1">
                <a:solidFill>
                  <a:srgbClr val="FF0000"/>
                </a:solidFill>
              </a:rPr>
              <a:t>eVitals</a:t>
            </a:r>
            <a:r>
              <a:rPr lang="en-US" sz="4000">
                <a:solidFill>
                  <a:srgbClr val="FF0000"/>
                </a:solidFill>
              </a:rPr>
              <a:t> production site is </a:t>
            </a:r>
            <a:r>
              <a:rPr lang="en-US" sz="4000" b="1">
                <a:solidFill>
                  <a:srgbClr val="FF0000"/>
                </a:solidFill>
              </a:rPr>
              <a:t>not</a:t>
            </a:r>
            <a:r>
              <a:rPr lang="en-US" sz="4000">
                <a:solidFill>
                  <a:srgbClr val="FF0000"/>
                </a:solidFill>
              </a:rPr>
              <a:t> yet ready for user registration</a:t>
            </a:r>
          </a:p>
          <a:p>
            <a:r>
              <a:rPr lang="en-US" sz="4000">
                <a:solidFill>
                  <a:srgbClr val="FF0000"/>
                </a:solidFill>
              </a:rPr>
              <a:t>We will email you when you are able to register for </a:t>
            </a:r>
            <a:r>
              <a:rPr lang="en-US" sz="4000" err="1">
                <a:solidFill>
                  <a:srgbClr val="FF0000"/>
                </a:solidFill>
              </a:rPr>
              <a:t>eVitals</a:t>
            </a:r>
            <a:endParaRPr lang="en-US" sz="4000" err="1">
              <a:solidFill>
                <a:srgbClr val="FF0000"/>
              </a:solidFill>
              <a:ea typeface="Verdana"/>
            </a:endParaRPr>
          </a:p>
          <a:p>
            <a:r>
              <a:rPr lang="en-US" sz="4000" b="1" u="sng">
                <a:solidFill>
                  <a:srgbClr val="FF0000"/>
                </a:solidFill>
                <a:ea typeface="Verdana"/>
              </a:rPr>
              <a:t>You CAN'T register for </a:t>
            </a:r>
            <a:r>
              <a:rPr lang="en-US" sz="4000" b="1" u="sng" err="1">
                <a:solidFill>
                  <a:srgbClr val="FF0000"/>
                </a:solidFill>
                <a:ea typeface="Verdana"/>
              </a:rPr>
              <a:t>eVitals</a:t>
            </a:r>
            <a:r>
              <a:rPr lang="en-US" sz="4000" b="1" u="sng">
                <a:solidFill>
                  <a:srgbClr val="FF0000"/>
                </a:solidFill>
                <a:ea typeface="Verdana"/>
              </a:rPr>
              <a:t> yet.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12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4F24-C843-4FBD-B3DD-BF981BF3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Conclusion: Reminder – Upcoming Trainings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79AD-2793-4AFD-B6B1-DDEA4DB2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97106"/>
            <a:ext cx="10972800" cy="493300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b="1"/>
              <a:t>Birth Reporting Users: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/>
              <a:t>If you have not already registered and taken the course, we recommend that you register through TRAIN PA for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>
                <a:ea typeface="+mn-lt"/>
                <a:cs typeface="+mn-lt"/>
              </a:rPr>
              <a:t>Training Part 2: </a:t>
            </a:r>
            <a:r>
              <a:rPr lang="en-US" sz="2000" b="1" u="sng">
                <a:solidFill>
                  <a:srgbClr val="0070C0"/>
                </a:solidFill>
                <a:ea typeface="+mn-lt"/>
                <a:cs typeface="+mn-lt"/>
              </a:rPr>
              <a:t>PA-BHSR: eVitals Specialized Birth Registrations, Birth Amendments, and System Reports</a:t>
            </a:r>
            <a:endParaRPr lang="en-US" sz="2000" b="1">
              <a:ea typeface="+mn-lt"/>
              <a:cs typeface="+mn-lt"/>
            </a:endParaRPr>
          </a:p>
          <a:p>
            <a:pPr lvl="3">
              <a:spcBef>
                <a:spcPts val="0"/>
              </a:spcBef>
              <a:spcAft>
                <a:spcPts val="1200"/>
              </a:spcAft>
            </a:pPr>
            <a:r>
              <a:rPr lang="en-US"/>
              <a:t>It will instruct users on how to submit amendments, register special birth cases, and run data reports on your facility’s birth cases</a:t>
            </a:r>
          </a:p>
          <a:p>
            <a:pPr marL="0" lvl="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>
                <a:ea typeface="+mn-ea"/>
                <a:cs typeface="+mn-cs"/>
              </a:rPr>
              <a:t>Death Reporting Users:</a:t>
            </a:r>
          </a:p>
          <a:p>
            <a:pPr marL="1371600" lvl="3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Course information for death reporting will be posted to TRAIN PA in end of July 2024.</a:t>
            </a:r>
          </a:p>
          <a:p>
            <a:pPr marL="457200" lvl="1" indent="0">
              <a:buNone/>
            </a:pPr>
            <a:endParaRPr lang="en-US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72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FA97-D07C-475B-AA01-A7DA6BDD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of eVitals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454F-C4B8-4C8B-8689-D508EF287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3225800"/>
            <a:ext cx="10972800" cy="26416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>
                <a:solidFill>
                  <a:srgbClr val="0070C0"/>
                </a:solidFill>
              </a:rPr>
              <a:t>Now a demonstration of the </a:t>
            </a:r>
          </a:p>
          <a:p>
            <a:pPr marL="0" indent="0" algn="ctr">
              <a:buNone/>
            </a:pPr>
            <a:r>
              <a:rPr lang="en-US" i="1">
                <a:solidFill>
                  <a:srgbClr val="0070C0"/>
                </a:solidFill>
              </a:rPr>
              <a:t>Facility Administrator Functions!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970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B2FD-5B82-42CB-9859-58CFA0A9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Roll-Call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551F0-D79E-449C-A084-EB7D6EA0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62" y="1650850"/>
            <a:ext cx="10972800" cy="5029350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192A81"/>
                </a:solidFill>
              </a:rPr>
              <a:t>Type your </a:t>
            </a:r>
            <a:r>
              <a:rPr lang="en-US" sz="3600" b="1">
                <a:solidFill>
                  <a:srgbClr val="FF0000"/>
                </a:solidFill>
              </a:rPr>
              <a:t>FIRST NAME</a:t>
            </a:r>
            <a:r>
              <a:rPr lang="en-US" sz="3600" b="1">
                <a:solidFill>
                  <a:srgbClr val="192A81"/>
                </a:solidFill>
              </a:rPr>
              <a:t> and </a:t>
            </a:r>
            <a:r>
              <a:rPr lang="en-US" sz="3600" b="1">
                <a:solidFill>
                  <a:srgbClr val="FF0000"/>
                </a:solidFill>
              </a:rPr>
              <a:t>LAST INITIAL</a:t>
            </a:r>
            <a:r>
              <a:rPr lang="en-US" sz="3600" b="1">
                <a:solidFill>
                  <a:srgbClr val="192A81"/>
                </a:solidFill>
              </a:rPr>
              <a:t> in the chat so we can credit you with taking the course.</a:t>
            </a:r>
          </a:p>
          <a:p>
            <a:pPr algn="ctr">
              <a:spcBef>
                <a:spcPts val="0"/>
              </a:spcBef>
              <a:spcAft>
                <a:spcPts val="1200"/>
              </a:spcAft>
            </a:pPr>
            <a:endParaRPr lang="en-US" sz="2000" b="1">
              <a:solidFill>
                <a:srgbClr val="192A81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/>
              <a:t>Birth reporting questions should be posed to the </a:t>
            </a:r>
            <a:r>
              <a:rPr lang="en-US" sz="20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RA-DHEBRS@pa.gov</a:t>
            </a:r>
            <a:r>
              <a:rPr lang="en-US" sz="2000"/>
              <a:t> email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/>
              <a:t>Death reporting questions should be posed to </a:t>
            </a:r>
            <a:r>
              <a:rPr lang="en-US" sz="2000">
                <a:hlinkClick r:id="rId4"/>
              </a:rPr>
              <a:t>RA-DHEDRS@pa.gov</a:t>
            </a:r>
            <a:r>
              <a:rPr lang="en-US" sz="2000"/>
              <a:t> email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>
                <a:ea typeface="+mn-ea"/>
                <a:cs typeface="+mn-cs"/>
              </a:rPr>
              <a:t>Check out our website </a:t>
            </a:r>
            <a:r>
              <a:rPr lang="en-US" sz="2000">
                <a:solidFill>
                  <a:srgbClr val="0070C0"/>
                </a:solidFill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https://www.health.pa.gov/topics/Reporting-Registries/eVitals</a:t>
            </a:r>
            <a:r>
              <a:rPr lang="en-US" sz="2000">
                <a:solidFill>
                  <a:srgbClr val="0070C0"/>
                </a:solidFill>
                <a:ea typeface="+mn-ea"/>
                <a:cs typeface="+mn-cs"/>
              </a:rPr>
              <a:t> </a:t>
            </a:r>
            <a:r>
              <a:rPr lang="en-US" sz="2000">
                <a:ea typeface="+mn-ea"/>
                <a:cs typeface="+mn-cs"/>
              </a:rPr>
              <a:t>for any announcements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>
                <a:ea typeface="Verdana"/>
              </a:rPr>
              <a:t>Please leave a review on TRAIN PA.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>
                <a:ea typeface="Verdana"/>
              </a:rPr>
              <a:t>Thank you for taking the class and WELCOME to eVitals.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>
              <a:ea typeface="Verdana"/>
            </a:endParaRPr>
          </a:p>
          <a:p>
            <a:pPr marL="0" indent="0">
              <a:buNone/>
            </a:pPr>
            <a:endParaRPr lang="en-US" sz="1000">
              <a:ea typeface="Verdan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77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E28-5FB2-491C-883D-9857B81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Registered for this Training?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A6C4-CEB1-4C79-B266-690B606E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You must be registered for this course in order to receive credit for attendance</a:t>
            </a:r>
          </a:p>
          <a:p>
            <a:r>
              <a:rPr lang="en-US" sz="2400"/>
              <a:t>If you are registered for this training but not logged in and viewing from your registration, you will not get credit for the course.</a:t>
            </a:r>
          </a:p>
          <a:p>
            <a:pPr marL="0" indent="0">
              <a:buNone/>
            </a:pPr>
            <a:endParaRPr lang="en-US" sz="2400"/>
          </a:p>
          <a:p>
            <a:pPr marL="457200" lvl="1" indent="0" algn="ctr">
              <a:buNone/>
            </a:pPr>
            <a:r>
              <a:rPr lang="en-US" sz="2400" i="1"/>
              <a:t>Please log into TRAIN PA and join the meeting to </a:t>
            </a:r>
          </a:p>
          <a:p>
            <a:pPr marL="457200" lvl="1" indent="0" algn="ctr">
              <a:buNone/>
            </a:pPr>
            <a:r>
              <a:rPr lang="en-US" sz="2400" i="1"/>
              <a:t>receive credit for the course and be able to </a:t>
            </a:r>
          </a:p>
          <a:p>
            <a:pPr marL="457200" lvl="1" indent="0" algn="ctr">
              <a:buNone/>
            </a:pPr>
            <a:r>
              <a:rPr lang="en-US" sz="2400" i="1"/>
              <a:t>download your training certificate.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173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789C-0246-1404-A15F-F73055728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503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E456-310B-4494-911C-7095006D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Meeting Logistics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22D9-F3C8-4B26-81DD-F74CDC20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5353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>
                <a:ea typeface="+mn-lt"/>
                <a:cs typeface="+mn-lt"/>
              </a:rPr>
              <a:t>This training will take approximately 1 hour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>
                <a:ea typeface="+mn-lt"/>
                <a:cs typeface="+mn-lt"/>
              </a:rPr>
              <a:t>If you get disconnected – please join the meeting again 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en-US" sz="2800">
                <a:solidFill>
                  <a:srgbClr val="000000"/>
                </a:solidFill>
                <a:ea typeface="Verdana"/>
                <a:cs typeface="+mn-lt"/>
              </a:rPr>
              <a:t>Please allow the presenters of the class to admit any attendees waiting in the lobby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b="1">
                <a:solidFill>
                  <a:srgbClr val="FF0000"/>
                </a:solidFill>
                <a:ea typeface="+mn-lt"/>
                <a:cs typeface="+mn-lt"/>
              </a:rPr>
              <a:t>All trainees – please mute yourself and turn off your camera; </a:t>
            </a:r>
            <a:r>
              <a:rPr lang="en-US" sz="2800">
                <a:ea typeface="+mn-lt"/>
                <a:cs typeface="+mn-lt"/>
              </a:rPr>
              <a:t>if you have a question, please type it into the chat function of the meeting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>
                <a:ea typeface="+mn-lt"/>
                <a:cs typeface="+mn-lt"/>
              </a:rPr>
              <a:t>We will have a Q&amp;A session at the end of the course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endParaRPr lang="en-US" sz="2400">
              <a:solidFill>
                <a:srgbClr val="000000"/>
              </a:solidFill>
              <a:ea typeface="Verdana"/>
              <a:cs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5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B7039-0BE8-4792-9872-2D1945BD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Pose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1F04-5D9A-4856-A4AE-41CAA1C6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119883"/>
            <a:ext cx="10972800" cy="5054340"/>
          </a:xfrm>
        </p:spPr>
        <p:txBody>
          <a:bodyPr/>
          <a:lstStyle/>
          <a:p>
            <a:r>
              <a:rPr lang="en-US" sz="2000"/>
              <a:t>To pose a question during the training use the chat function in your Microsoft Teams Meeting Window(yellow circle)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5D4AA-DAF6-4FDA-B83F-B67F4C7B7F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072"/>
          <a:stretch/>
        </p:blipFill>
        <p:spPr>
          <a:xfrm>
            <a:off x="2864416" y="2059019"/>
            <a:ext cx="6135915" cy="2983808"/>
          </a:xfrm>
          <a:prstGeom prst="rect">
            <a:avLst/>
          </a:prstGeom>
          <a:ln>
            <a:solidFill>
              <a:srgbClr val="192A8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EF3332D-269E-480D-82A6-B638B2CEACBF}"/>
              </a:ext>
            </a:extLst>
          </p:cNvPr>
          <p:cNvSpPr/>
          <p:nvPr/>
        </p:nvSpPr>
        <p:spPr>
          <a:xfrm>
            <a:off x="3830263" y="2015591"/>
            <a:ext cx="522686" cy="53102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219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739-552F-405C-A8F3-EE229522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2542-F47E-4AAE-9331-83297AA52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10491"/>
            <a:ext cx="10318376" cy="5162174"/>
          </a:xfrm>
        </p:spPr>
        <p:txBody>
          <a:bodyPr/>
          <a:lstStyle/>
          <a:p>
            <a:r>
              <a:rPr lang="en-US" sz="2400" dirty="0"/>
              <a:t>These are available in the TRAIN PA course under the </a:t>
            </a:r>
            <a:r>
              <a:rPr lang="en-US" sz="2400" dirty="0">
                <a:solidFill>
                  <a:srgbClr val="0070C0"/>
                </a:solidFill>
              </a:rPr>
              <a:t>Resources</a:t>
            </a:r>
            <a:r>
              <a:rPr lang="en-US" sz="2400" dirty="0"/>
              <a:t> Tab</a:t>
            </a:r>
            <a:endParaRPr lang="en-US" sz="2400" dirty="0">
              <a:ea typeface="Verdana"/>
            </a:endParaRPr>
          </a:p>
          <a:p>
            <a:pPr lvl="1"/>
            <a:r>
              <a:rPr lang="en-US" dirty="0"/>
              <a:t>You can print or save these files for your reference:</a:t>
            </a:r>
          </a:p>
          <a:p>
            <a:pPr lvl="2"/>
            <a:r>
              <a:rPr lang="en-US" sz="2400" i="1" dirty="0">
                <a:ea typeface="Verdana"/>
              </a:rPr>
              <a:t>eVitals Facility Administrator Training Manual</a:t>
            </a:r>
          </a:p>
          <a:p>
            <a:pPr lvl="2"/>
            <a:r>
              <a:rPr lang="en-US" sz="2400" i="1" dirty="0">
                <a:ea typeface="Verdana"/>
              </a:rPr>
              <a:t>This PowerPoint slide presentation</a:t>
            </a:r>
          </a:p>
          <a:p>
            <a:pPr lvl="2"/>
            <a:r>
              <a:rPr lang="en-US" sz="2400" i="1" dirty="0">
                <a:ea typeface="Verdana"/>
              </a:rPr>
              <a:t>eVitals Browser Plug-In Instructions</a:t>
            </a:r>
          </a:p>
          <a:p>
            <a:pPr lvl="2"/>
            <a:r>
              <a:rPr lang="en-US" sz="2400" i="1" dirty="0">
                <a:ea typeface="Verdana"/>
              </a:rPr>
              <a:t>Register for a Keystone ID and Request Access to eVitals </a:t>
            </a:r>
            <a:r>
              <a:rPr lang="en-US" sz="2400" dirty="0">
                <a:ea typeface="Verdana"/>
              </a:rPr>
              <a:t>Instructions</a:t>
            </a:r>
          </a:p>
          <a:p>
            <a:pPr lvl="2"/>
            <a:r>
              <a:rPr lang="en-US" sz="2400" dirty="0">
                <a:ea typeface="Verdana"/>
              </a:rPr>
              <a:t>FAQs for Facility Administrators</a:t>
            </a:r>
          </a:p>
          <a:p>
            <a:pPr lvl="2"/>
            <a:endParaRPr lang="en-US" sz="2400" dirty="0">
              <a:ea typeface="Verdana"/>
            </a:endParaRPr>
          </a:p>
          <a:p>
            <a:pPr lvl="2"/>
            <a:endParaRPr lang="en-US" sz="1200" dirty="0">
              <a:ea typeface="Verdana"/>
            </a:endParaRPr>
          </a:p>
          <a:p>
            <a:pPr marL="914400" lvl="2" indent="0">
              <a:buNone/>
            </a:pPr>
            <a:endParaRPr lang="en-US" sz="1200" dirty="0">
              <a:ea typeface="Verdana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ea typeface="Verdana"/>
            </a:endParaRPr>
          </a:p>
          <a:p>
            <a:pPr marL="0" indent="0">
              <a:buNone/>
            </a:pPr>
            <a:endParaRPr lang="en-US" sz="2000" dirty="0">
              <a:ea typeface="Verdana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20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739-552F-405C-A8F3-EE229522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2542-F47E-4AAE-9331-83297AA52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10491"/>
            <a:ext cx="10318376" cy="5162174"/>
          </a:xfrm>
        </p:spPr>
        <p:txBody>
          <a:bodyPr/>
          <a:lstStyle/>
          <a:p>
            <a:pPr marL="914400" lvl="2" indent="0">
              <a:buNone/>
            </a:pPr>
            <a:endParaRPr lang="en-US" sz="2400">
              <a:ea typeface="Verdana"/>
            </a:endParaRPr>
          </a:p>
          <a:p>
            <a:pPr lvl="2"/>
            <a:endParaRPr lang="en-US" sz="1200">
              <a:ea typeface="Verdana"/>
            </a:endParaRPr>
          </a:p>
          <a:p>
            <a:pPr marL="914400" lvl="2" indent="0">
              <a:buNone/>
            </a:pPr>
            <a:endParaRPr lang="en-US" sz="1200">
              <a:ea typeface="Verdana"/>
            </a:endParaRP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>
              <a:ea typeface="Verdana"/>
            </a:endParaRPr>
          </a:p>
          <a:p>
            <a:pPr marL="0" indent="0">
              <a:buNone/>
            </a:pPr>
            <a:endParaRPr lang="en-US" sz="2000">
              <a:ea typeface="Verdana"/>
            </a:endParaRPr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2826D-2B5E-407E-182E-105FAD4E2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504" y="1142965"/>
            <a:ext cx="8229600" cy="48688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F833DC-5621-A893-6A21-04833128D84E}"/>
              </a:ext>
            </a:extLst>
          </p:cNvPr>
          <p:cNvSpPr/>
          <p:nvPr/>
        </p:nvSpPr>
        <p:spPr>
          <a:xfrm>
            <a:off x="3415862" y="3552497"/>
            <a:ext cx="809297" cy="546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9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B739-552F-405C-A8F3-EE229522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Dynamsoft</a:t>
            </a:r>
            <a:r>
              <a:rPr lang="en-US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F2542-F47E-4AAE-9331-83297AA52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882" y="1260161"/>
            <a:ext cx="10318376" cy="4337677"/>
          </a:xfrm>
        </p:spPr>
        <p:txBody>
          <a:bodyPr/>
          <a:lstStyle/>
          <a:p>
            <a:pPr marL="914400" lvl="2" indent="0">
              <a:buNone/>
            </a:pPr>
            <a:r>
              <a:rPr lang="en-US" sz="2400" i="1" dirty="0">
                <a:ea typeface="Verdana"/>
              </a:rPr>
              <a:t>In order to upload documentary evidence, All </a:t>
            </a:r>
            <a:r>
              <a:rPr lang="en-US" sz="2400" b="1" i="1" dirty="0">
                <a:ea typeface="Verdana"/>
              </a:rPr>
              <a:t>Death Reporting users </a:t>
            </a:r>
            <a:r>
              <a:rPr lang="en-US" sz="2400" i="1" dirty="0">
                <a:ea typeface="Verdana"/>
              </a:rPr>
              <a:t>are required to install a browser plug-in. </a:t>
            </a:r>
          </a:p>
          <a:p>
            <a:pPr marL="914400" lvl="2" indent="0">
              <a:buNone/>
            </a:pPr>
            <a:endParaRPr lang="en-US" sz="2400" i="1" dirty="0">
              <a:ea typeface="Verdana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>
                <a:ea typeface="Verdana"/>
              </a:rPr>
              <a:t>Please work with your IT Department on installing the plug-in on your device. DOH cannot offer any technical advice on this software. The software is required to use eVitals.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>
                <a:ea typeface="Verdana"/>
              </a:rPr>
              <a:t>Cross-browser support on Windows, macOS, Linux and mobile</a:t>
            </a:r>
            <a:r>
              <a:rPr lang="en-US" sz="18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>
                <a:ea typeface="Verdana"/>
              </a:rPr>
              <a:t>Allows you to directly scan from within Chrome, Firefox, Edge, and other mainstream browsers.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  <a:ea typeface="Verdana"/>
              </a:rPr>
              <a:t>Rare Cause deaths, maternal deaths, and amendments all have a documentation requirement.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  <a:ea typeface="Verdana"/>
              </a:rPr>
              <a:t>There is no cost associated with this installation.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i="1" dirty="0">
                <a:ea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https://www.train.org/a/course/1107403/documents/38461/content/</a:t>
            </a:r>
            <a:endParaRPr lang="en-US" sz="1800" i="1" dirty="0">
              <a:ea typeface="Verdana"/>
            </a:endParaRPr>
          </a:p>
          <a:p>
            <a:pPr marL="914400" lvl="2" indent="0">
              <a:buNone/>
            </a:pPr>
            <a:endParaRPr lang="en-US" sz="1800" i="1" dirty="0">
              <a:solidFill>
                <a:srgbClr val="FF0000"/>
              </a:solidFill>
              <a:ea typeface="Verdana"/>
            </a:endParaRPr>
          </a:p>
          <a:p>
            <a:pPr marL="914400" lvl="2" indent="0">
              <a:buNone/>
            </a:pPr>
            <a:endParaRPr lang="en-US" sz="2400" i="1" dirty="0">
              <a:ea typeface="Verdana"/>
            </a:endParaRPr>
          </a:p>
          <a:p>
            <a:pPr marL="914400" lvl="2" indent="0">
              <a:buNone/>
            </a:pPr>
            <a:endParaRPr lang="en-US" sz="1200" dirty="0">
              <a:ea typeface="Verdana"/>
            </a:endParaRPr>
          </a:p>
          <a:p>
            <a:pPr marL="914400" lvl="2" indent="0">
              <a:buNone/>
            </a:pPr>
            <a:endParaRPr lang="en-US" sz="1200" dirty="0">
              <a:ea typeface="Verdana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ea typeface="Verdana"/>
            </a:endParaRPr>
          </a:p>
          <a:p>
            <a:pPr marL="0" indent="0">
              <a:buNone/>
            </a:pPr>
            <a:endParaRPr lang="en-US" sz="2000" dirty="0">
              <a:ea typeface="Verdana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4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E28-5FB2-491C-883D-9857B81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Facility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A6C4-CEB1-4C79-B266-690B606E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5267"/>
            <a:ext cx="10972800" cy="4267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Facility Administrator has special responsibilities for managing users at a facility.</a:t>
            </a:r>
          </a:p>
          <a:p>
            <a:r>
              <a:rPr lang="en-US" sz="2400"/>
              <a:t>There is one Facility Administrator per facility.</a:t>
            </a:r>
          </a:p>
          <a:p>
            <a:pPr lvl="1"/>
            <a:r>
              <a:rPr lang="en-US" sz="2400"/>
              <a:t>Must be the primary or secondary contact reported to the Department of Health by an official of that facility.</a:t>
            </a:r>
          </a:p>
          <a:p>
            <a:pPr lvl="1"/>
            <a:r>
              <a:rPr lang="en-US" sz="2400"/>
              <a:t>The Department of Health will activate the Facility Administrator account upon completion of this course.</a:t>
            </a:r>
          </a:p>
          <a:p>
            <a:pPr lvl="1"/>
            <a:r>
              <a:rPr lang="en-US" sz="2400"/>
              <a:t>No other users at the facility can be enrolled at the facility until the facility administrator has been activated.</a:t>
            </a:r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004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9E28-5FB2-491C-883D-9857B81D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Deputy Facility Administrator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A6C4-CEB1-4C79-B266-690B606E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5267"/>
            <a:ext cx="10972800" cy="42672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 Deputy Facility Administrator has the same responsibilities and permissions as the Facility Administrator.</a:t>
            </a:r>
          </a:p>
          <a:p>
            <a:pPr lvl="1"/>
            <a:r>
              <a:rPr lang="en-US"/>
              <a:t>The Facility Administrator will activate the Deputy Facility Administrator account upon completion of this course.</a:t>
            </a:r>
          </a:p>
          <a:p>
            <a:pPr lvl="1"/>
            <a:r>
              <a:rPr lang="en-US"/>
              <a:t>Up to 3 Deputy Facility Administrators may be established for a facility</a:t>
            </a:r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570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OH_Master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 Point Template.potx" id="{82F93304-7CF5-4D43-B582-B71F7CF59720}" vid="{3151C547-0618-410E-B459-605D31B019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FE84FEFE15FA479B8DAFD79D59C3EA" ma:contentTypeVersion="240" ma:contentTypeDescription="Create a new document." ma:contentTypeScope="" ma:versionID="bb289153ae312b1a5f3203c45a82440e">
  <xsd:schema xmlns:xsd="http://www.w3.org/2001/XMLSchema" xmlns:xs="http://www.w3.org/2001/XMLSchema" xmlns:p="http://schemas.microsoft.com/office/2006/metadata/properties" xmlns:ns2="2059d2a0-f0a1-48b2-b0f5-4a98d6ba92ae" xmlns:ns3="906a5e43-ae57-4088-b6bd-ad0d184b1ed5" targetNamespace="http://schemas.microsoft.com/office/2006/metadata/properties" ma:root="true" ma:fieldsID="c2f5534e25825c6875392006575fced9" ns2:_="" ns3:_="">
    <xsd:import namespace="2059d2a0-f0a1-48b2-b0f5-4a98d6ba92ae"/>
    <xsd:import namespace="906a5e43-ae57-4088-b6bd-ad0d184b1ed5"/>
    <xsd:element name="properties">
      <xsd:complexType>
        <xsd:sequence>
          <xsd:element name="documentManagement">
            <xsd:complexType>
              <xsd:all>
                <xsd:element ref="ns2:Internal_x0020_Category" minOccurs="0"/>
                <xsd:element ref="ns2:Internal_x0020_Meeting_x0020_Needed" minOccurs="0"/>
                <xsd:element ref="ns2:Waiting_x0020_More_x0020_Info_x0020_from_x0020_Program" minOccurs="0"/>
                <xsd:element ref="ns2:Configuration_x0020_Item" minOccurs="0"/>
                <xsd:element ref="ns2:Enhancement" minOccurs="0"/>
                <xsd:element ref="ns2:JIRA_x0020_Ticket_x0020__x0023_" minOccurs="0"/>
                <xsd:element ref="ns2:JIRA_x0020_Status" minOccurs="0"/>
                <xsd:element ref="ns2:Comments" minOccurs="0"/>
                <xsd:element ref="ns2:PROD_x0020_Release_x0020_Version_x0020_or_x0020_CR_x0020__x0023_" minOccurs="0"/>
                <xsd:element ref="ns2:Production_x0020_Status" minOccurs="0"/>
                <xsd:element ref="ns2:Date_x0020_Resolved_x0020_in_x0020_Production" minOccurs="0"/>
                <xsd:element ref="ns3:_dlc_DocId" minOccurs="0"/>
                <xsd:element ref="ns3:_dlc_DocIdUrl" minOccurs="0"/>
                <xsd:element ref="ns3:_dlc_DocIdPersistId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59d2a0-f0a1-48b2-b0f5-4a98d6ba92ae" elementFormDefault="qualified">
    <xsd:import namespace="http://schemas.microsoft.com/office/2006/documentManagement/types"/>
    <xsd:import namespace="http://schemas.microsoft.com/office/infopath/2007/PartnerControls"/>
    <xsd:element name="Internal_x0020_Category" ma:index="1" nillable="true" ma:displayName="Internal Category" ma:format="Dropdown" ma:internalName="Internal_x0020_Category">
      <xsd:simpleType>
        <xsd:restriction base="dms:Choice">
          <xsd:enumeration value="Birth Amendments"/>
          <xsd:enumeration value="AOPs"/>
          <xsd:enumeration value="Application Resolution"/>
          <xsd:enumeration value="Auto-Issuance of Certificates"/>
          <xsd:enumeration value="Batch Printing"/>
          <xsd:enumeration value="Birth Registration &amp; Paper Reporting"/>
          <xsd:enumeration value="Certificate Template Issues"/>
          <xsd:enumeration value="Correspondence"/>
          <xsd:enumeration value="External Reporting &amp; Amendment Issues"/>
          <xsd:enumeration value="Extracts"/>
          <xsd:enumeration value="Finance &amp; Reconciliation"/>
          <xsd:enumeration value="Geocoding"/>
          <xsd:enumeration value="Issuance History"/>
          <xsd:enumeration value="Job Scheduler"/>
          <xsd:enumeration value="Newborn Issuance"/>
          <xsd:enumeration value="Order Completion Issues"/>
          <xsd:enumeration value="Order Integrity"/>
          <xsd:enumeration value="Order Processing &amp; Payment"/>
          <xsd:enumeration value="Order Validation"/>
          <xsd:enumeration value="Printer Sessions"/>
          <xsd:enumeration value="Queues"/>
          <xsd:enumeration value="Search"/>
          <xsd:enumeration value="Statuses"/>
          <xsd:enumeration value="System Administration"/>
          <xsd:enumeration value="System Performance"/>
          <xsd:enumeration value="User Access Issues"/>
        </xsd:restriction>
      </xsd:simpleType>
    </xsd:element>
    <xsd:element name="Internal_x0020_Meeting_x0020_Needed" ma:index="2" nillable="true" ma:displayName="Internal Meeting Needed" ma:default="0" ma:internalName="Internal_x0020_Meeting_x0020_Needed">
      <xsd:simpleType>
        <xsd:restriction base="dms:Boolean"/>
      </xsd:simpleType>
    </xsd:element>
    <xsd:element name="Waiting_x0020_More_x0020_Info_x0020_from_x0020_Program" ma:index="3" nillable="true" ma:displayName="Waiting More Info from Program" ma:default="0" ma:internalName="Waiting_x0020_More_x0020_Info_x0020_from_x0020_Program">
      <xsd:simpleType>
        <xsd:restriction base="dms:Boolean"/>
      </xsd:simpleType>
    </xsd:element>
    <xsd:element name="Configuration_x0020_Item" ma:index="4" nillable="true" ma:displayName="Configuration Item" ma:default="0" ma:internalName="Configuration_x0020_Item">
      <xsd:simpleType>
        <xsd:restriction base="dms:Boolean"/>
      </xsd:simpleType>
    </xsd:element>
    <xsd:element name="Enhancement" ma:index="5" nillable="true" ma:displayName="Enhancement" ma:default="0" ma:internalName="Enhancement">
      <xsd:simpleType>
        <xsd:restriction base="dms:Boolean"/>
      </xsd:simpleType>
    </xsd:element>
    <xsd:element name="JIRA_x0020_Ticket_x0020__x0023_" ma:index="6" nillable="true" ma:displayName="JIRA Ticket #" ma:indexed="true" ma:internalName="JIRA_x0020_Ticket_x0020__x0023_">
      <xsd:simpleType>
        <xsd:restriction base="dms:Text">
          <xsd:maxLength value="255"/>
        </xsd:restriction>
      </xsd:simpleType>
    </xsd:element>
    <xsd:element name="JIRA_x0020_Status" ma:index="7" nillable="true" ma:displayName="JIRA Status" ma:format="Dropdown" ma:internalName="JIRA_x0020_Status">
      <xsd:simpleType>
        <xsd:restriction base="dms:Choice">
          <xsd:enumeration value="Configuration Change by BHSR"/>
          <xsd:enumeration value="In Development"/>
          <xsd:enumeration value="In Testing"/>
          <xsd:enumeration value="No Ticket Needed"/>
          <xsd:enumeration value="Pending Release"/>
          <xsd:enumeration value="Under Analysis"/>
          <xsd:enumeration value="Waiting for More Information"/>
          <xsd:enumeration value="Done"/>
          <xsd:enumeration value="Discard/Duplicate"/>
          <xsd:enumeration value="Reopened"/>
          <xsd:enumeration value="Future Wishlist"/>
        </xsd:restriction>
      </xsd:simpleType>
    </xsd:element>
    <xsd:element name="Comments" ma:index="8" nillable="true" ma:displayName="Comments" ma:internalName="Comments">
      <xsd:simpleType>
        <xsd:restriction base="dms:Note">
          <xsd:maxLength value="255"/>
        </xsd:restriction>
      </xsd:simpleType>
    </xsd:element>
    <xsd:element name="PROD_x0020_Release_x0020_Version_x0020_or_x0020_CR_x0020__x0023_" ma:index="9" nillable="true" ma:displayName="PROD Release Version or CR #" ma:internalName="PROD_x0020_Release_x0020_Version_x0020_or_x0020_CR_x0020__x0023_">
      <xsd:simpleType>
        <xsd:restriction base="dms:Text">
          <xsd:maxLength value="255"/>
        </xsd:restriction>
      </xsd:simpleType>
    </xsd:element>
    <xsd:element name="Production_x0020_Status" ma:index="10" nillable="true" ma:displayName="Production Status" ma:format="Dropdown" ma:internalName="Production_x0020_Status">
      <xsd:simpleType>
        <xsd:restriction base="dms:Choice">
          <xsd:enumeration value="NOT YET TESTED"/>
          <xsd:enumeration value="FAIL"/>
          <xsd:enumeration value="PASS"/>
        </xsd:restriction>
      </xsd:simpleType>
    </xsd:element>
    <xsd:element name="Date_x0020_Resolved_x0020_in_x0020_Production" ma:index="11" nillable="true" ma:displayName="Date Resolved in Production" ma:format="DateOnly" ma:internalName="Date_x0020_Resolved_x0020_in_x0020_Production">
      <xsd:simpleType>
        <xsd:restriction base="dms:DateTime"/>
      </xsd:simple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3" nillable="true" ma:displayName="Tags" ma:internalName="MediaServiceAutoTags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33" nillable="true" ma:taxonomy="true" ma:internalName="lcf76f155ced4ddcb4097134ff3c332f" ma:taxonomyFieldName="MediaServiceImageTags" ma:displayName="Image Tags" ma:readOnly="false" ma:fieldId="{5cf76f15-5ced-4ddc-b409-7134ff3c332f}" ma:taxonomyMulti="true" ma:sspId="23380fc7-fa52-4f73-84dd-cd41989e36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a5e43-ae57-4088-b6bd-ad0d184b1ed5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4" nillable="true" ma:displayName="Taxonomy Catch All Column" ma:hidden="true" ma:list="{a9896536-0171-4651-a8c4-526ed74080b0}" ma:internalName="TaxCatchAll" ma:showField="CatchAllData" ma:web="906a5e43-ae57-4088-b6bd-ad0d184b1e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906a5e43-ae57-4088-b6bd-ad0d184b1ed5">PADOH-1566334180-1368</_dlc_DocId>
    <_dlc_DocIdUrl xmlns="906a5e43-ae57-4088-b6bd-ad0d184b1ed5">
      <Url>https://pagov.sharepoint.com/sites/DOH-Intranet/TS/BHSR/BW/PAVRMS/_layouts/15/DocIdRedir.aspx?ID=PADOH-1566334180-1368</Url>
      <Description>PADOH-1566334180-1368</Description>
    </_dlc_DocIdUrl>
    <PROD_x0020_Release_x0020_Version_x0020_or_x0020_CR_x0020__x0023_ xmlns="2059d2a0-f0a1-48b2-b0f5-4a98d6ba92ae" xsi:nil="true"/>
    <JIRA_x0020_Ticket_x0020__x0023_ xmlns="2059d2a0-f0a1-48b2-b0f5-4a98d6ba92ae" xsi:nil="true"/>
    <Waiting_x0020_More_x0020_Info_x0020_from_x0020_Program xmlns="2059d2a0-f0a1-48b2-b0f5-4a98d6ba92ae">false</Waiting_x0020_More_x0020_Info_x0020_from_x0020_Program>
    <Comments xmlns="2059d2a0-f0a1-48b2-b0f5-4a98d6ba92ae" xsi:nil="true"/>
    <JIRA_x0020_Status xmlns="2059d2a0-f0a1-48b2-b0f5-4a98d6ba92ae" xsi:nil="true"/>
    <Date_x0020_Resolved_x0020_in_x0020_Production xmlns="2059d2a0-f0a1-48b2-b0f5-4a98d6ba92ae" xsi:nil="true"/>
    <Internal_x0020_Category xmlns="2059d2a0-f0a1-48b2-b0f5-4a98d6ba92ae" xsi:nil="true"/>
    <Internal_x0020_Meeting_x0020_Needed xmlns="2059d2a0-f0a1-48b2-b0f5-4a98d6ba92ae">false</Internal_x0020_Meeting_x0020_Needed>
    <Production_x0020_Status xmlns="2059d2a0-f0a1-48b2-b0f5-4a98d6ba92ae" xsi:nil="true"/>
    <Configuration_x0020_Item xmlns="2059d2a0-f0a1-48b2-b0f5-4a98d6ba92ae">false</Configuration_x0020_Item>
    <Enhancement xmlns="2059d2a0-f0a1-48b2-b0f5-4a98d6ba92ae">false</Enhancement>
    <TaxCatchAll xmlns="906a5e43-ae57-4088-b6bd-ad0d184b1ed5" xsi:nil="true"/>
    <lcf76f155ced4ddcb4097134ff3c332f xmlns="2059d2a0-f0a1-48b2-b0f5-4a98d6ba92ae">
      <Terms xmlns="http://schemas.microsoft.com/office/infopath/2007/PartnerControls"/>
    </lcf76f155ced4ddcb4097134ff3c332f>
    <SharedWithUsers xmlns="906a5e43-ae57-4088-b6bd-ad0d184b1ed5">
      <UserInfo>
        <DisplayName>Clark, Kristi</DisplayName>
        <AccountId>8025</AccountId>
        <AccountType/>
      </UserInfo>
      <UserInfo>
        <DisplayName>Popal, Fazil</DisplayName>
        <AccountId>19874</AccountId>
        <AccountType/>
      </UserInfo>
      <UserInfo>
        <DisplayName>Allison, Rosie</DisplayName>
        <AccountId>7400</AccountId>
        <AccountType/>
      </UserInfo>
    </SharedWithUsers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A698B07-A8D2-425F-BFF2-C69E69C20723}">
  <ds:schemaRefs>
    <ds:schemaRef ds:uri="2059d2a0-f0a1-48b2-b0f5-4a98d6ba92ae"/>
    <ds:schemaRef ds:uri="906a5e43-ae57-4088-b6bd-ad0d184b1e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B628913-72DD-4C75-994E-3FA5A2307B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51076F-204F-4DB4-BE42-08220480A8E2}">
  <ds:schemaRefs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2059d2a0-f0a1-48b2-b0f5-4a98d6ba92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06a5e43-ae57-4088-b6bd-ad0d184b1ed5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96AA43D-8F6E-49E4-A743-487A493F79E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1208</Words>
  <Application>Microsoft Office PowerPoint</Application>
  <PresentationFormat>Widescreen</PresentationFormat>
  <Paragraphs>125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DOH_Master Template</vt:lpstr>
      <vt:lpstr>  eVitals Facility Administrators for Licensed Healthcare  Facilities, Midwiferies, Funeral Homes, and Medical Examiner/Coroner Offices  Please mute your audio and  disable your camera  Presenter: Chante  </vt:lpstr>
      <vt:lpstr>Registered for this Training?</vt:lpstr>
      <vt:lpstr>Meeting Logistics</vt:lpstr>
      <vt:lpstr>How To Pose Questions</vt:lpstr>
      <vt:lpstr>Resources</vt:lpstr>
      <vt:lpstr>Resources</vt:lpstr>
      <vt:lpstr>Dynamsoft Installation</vt:lpstr>
      <vt:lpstr>What is A Facility Administrator</vt:lpstr>
      <vt:lpstr>What is A Deputy Facility Administrator</vt:lpstr>
      <vt:lpstr>Your Responsibilities (User Profile Requests)</vt:lpstr>
      <vt:lpstr>Your Responsibilities  (user verification) </vt:lpstr>
      <vt:lpstr>Your Responsibilities (user certificates)</vt:lpstr>
      <vt:lpstr>Your Responsibilities  (other)</vt:lpstr>
      <vt:lpstr>Business Partner User Registration</vt:lpstr>
      <vt:lpstr>Business Partner User Registration</vt:lpstr>
      <vt:lpstr>Business Partner User Registration</vt:lpstr>
      <vt:lpstr>Conclusion: Reminder – Upcoming Trainings</vt:lpstr>
      <vt:lpstr>Demonstration of eVitals</vt:lpstr>
      <vt:lpstr>Conclusion: Roll-Call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DOH External Licensed Healthcare Facilities_Intro and Conclusion_07.16.21</dc:title>
  <dc:creator>Chante Johnson</dc:creator>
  <cp:lastModifiedBy>Johnson, Chante</cp:lastModifiedBy>
  <cp:revision>5</cp:revision>
  <dcterms:created xsi:type="dcterms:W3CDTF">2021-06-29T14:28:21Z</dcterms:created>
  <dcterms:modified xsi:type="dcterms:W3CDTF">2025-08-06T16:42:21Z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0x010100EAFE84FEFE15FA479B8DAFD79D59C3EA</vt:lpwstr>
  </property>
  <property fmtid="{D5CDD505-2E9C-101B-9397-08002B2CF9AE}" pid="3" name="_dlc_DocIdItemGuid">
    <vt:lpwstr>4d24df0a-22d5-416c-a5da-39d9f391d4aa</vt:lpwstr>
  </property>
  <property fmtid="{D5CDD505-2E9C-101B-9397-08002B2CF9AE}" pid="4" name="MediaServiceImageTags">
    <vt:lpwstr/>
  </property>
  <property fmtid="{D5CDD505-2E9C-101B-9397-08002B2CF9AE}" pid="5" name="ArticulateGUID">
    <vt:lpwstr>1347CD33-2FEF-4481-8B6F-E445F2684CE2</vt:lpwstr>
  </property>
  <property fmtid="{D5CDD505-2E9C-101B-9397-08002B2CF9AE}" pid="6" name="ArticulatePath">
    <vt:lpwstr>https://pagov.sharepoint.com/sites/DOH-Intranet/TS/BHSR/BW/PAVRMS/Shared Documents/Training/ILT/Facility Administration/Facility Administration Training Information/DOH External Facility Account Admin_Intro and Conclustion</vt:lpwstr>
  </property>
</Properties>
</file>