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0F7FB-0283-8B4F-90DA-249418439627}" v="194" dt="2023-12-09T17:06:07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1186-8516-C672-DAE3-E5885777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113B7-214B-D3BD-CB20-CCC9AA7F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F4EF-84CB-A673-8385-92DAA26D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065C-71EC-05EE-4242-FA6E8E30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BE4D-B378-EA70-C89F-26F63EEC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2261-C480-3E78-0BB7-4C3F7F50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A0F8-C936-F984-B236-292C0981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91DA-8FEC-D5BE-111F-2CB2C019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AF91-F139-4A2D-FD7C-822A0ADF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9C2B-6D84-E2D7-0558-EEDFBC7D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D085-1DFD-A9B4-3855-AB47325D8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C5D75-213D-7842-9ED2-2E3E078D6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8B3B-B51D-6D0A-ED22-12D25E1C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4947-27E2-1CF0-F8D3-E8D531DD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0FDE-9A57-C59C-69ED-164667BC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2654-174C-4C27-47C7-0541A6D8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D463-E1F5-5E7D-8D9D-A3549BB9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C644C-C299-5741-A8E9-535B6E2C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CEF8-B3E8-A17B-6A29-5B168A1D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FF17-D205-699A-C0EF-B8AC0C40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CCBB-6E16-7126-8E7D-676363D7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1E12-0A57-487A-6089-DDB5D17EF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779FC-0CCA-C9E6-1935-2B8BCCA9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0E49-62E0-32DF-BB1D-94246D99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FF78-1A14-F6D7-7436-E6022B34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2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2071-E3AB-7097-0D08-439B3514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51B1-DD72-57C6-F080-81A488C92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6D0E7-05A2-2245-10A6-8DFA395A7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9F97C-FC2A-E9AC-848F-B28E6942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B8E6-AE05-C84E-A7FC-17B1DC8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3D01C-12DD-68D8-4738-F99975D3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3DFC-67ED-C0AC-2DF8-F11B3C3A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39A8-1386-095F-2827-50FAEC0CA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2370-C4A0-AA6E-1338-C2D4BE658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CA46B-531C-DC6B-326F-061A2F2FA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3397E-1311-458C-2988-82FFF52C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3908B-4451-A61A-1E9B-CBD068F3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71524-B6D8-DD18-0C8D-296053D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92760-6AED-1651-5B0D-6AA175E8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143D-D29F-136A-DD29-7604DE82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A6CAA-B6CB-84DD-E7B9-FD1257B7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9B801-327C-4071-30DD-07F3B95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D957C-644C-784E-C5E8-54C632F7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CA837-2ADE-24A8-C555-CCE1FC53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4FF61-9C18-FEB2-5131-6BB80024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30DAB-A7A9-7273-D925-16B2A3A3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9BB9-6BE8-D8A8-9461-F3F32F4D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7FD3-F841-AD9F-1A8D-F82EE69A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A297-65B9-EC8E-4A7E-83CD2E75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EE3B-058E-BAC7-63AE-61DE90EF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7F5B5-E8DD-AC4E-1AAC-C5FB10C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D1804-D71E-B9D3-E2FE-090FC52D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0472-5D31-DADE-80F0-5310FE11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51E67-CA91-455B-33F4-686C615DE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8FA90-FDCF-373D-5D35-EDD171505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70008-2A15-A6A5-84C7-58ED228B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F4F98-CA77-29EE-1FC3-526B7A19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A10A-2E92-10FC-44A7-1CDE93D5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F1A06-ACCF-8385-C692-8E96532C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1900F-8B76-4C1B-2EE7-7D0D652AC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01BF-1162-C912-4846-3007081F6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D7D0-DA3C-A244-B7DF-2A07E81AB626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0887-BCCA-E291-D2B5-130114872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AAA3-281D-4BF5-ADFF-31D11A308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BD01-5B44-F049-A12D-5061A5BF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Create a Virtual Workplace">
            <a:extLst>
              <a:ext uri="{FF2B5EF4-FFF2-40B4-BE49-F238E27FC236}">
                <a16:creationId xmlns:a16="http://schemas.microsoft.com/office/drawing/2014/main" id="{07A1B146-628A-658B-9A37-B80BE2475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0A4E3-6A2C-38C7-597B-C33172CD6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FCAF-1EF6-29B9-527A-126316C5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Chris Johnson</a:t>
            </a:r>
          </a:p>
        </p:txBody>
      </p:sp>
    </p:spTree>
    <p:extLst>
      <p:ext uri="{BB962C8B-B14F-4D97-AF65-F5344CB8AC3E}">
        <p14:creationId xmlns:p14="http://schemas.microsoft.com/office/powerpoint/2010/main" val="230957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Generative AI Defined: How It Works, Benefits and Dangers">
            <a:extLst>
              <a:ext uri="{FF2B5EF4-FFF2-40B4-BE49-F238E27FC236}">
                <a16:creationId xmlns:a16="http://schemas.microsoft.com/office/drawing/2014/main" id="{2C68A30D-197E-9669-3B06-1551FD4B0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8" t="9091" r="749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Rectangle 717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2A967-D2C7-A9DC-5B12-84350994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NaiveBayes</a:t>
            </a: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ACD4-4713-6E41-D6FC-49F53B5E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>
                <a:solidFill>
                  <a:schemeClr val="bg1"/>
                </a:solidFill>
              </a:rPr>
              <a:t>NaiveBayes</a:t>
            </a:r>
            <a:r>
              <a:rPr lang="en-US" sz="1700" dirty="0">
                <a:solidFill>
                  <a:schemeClr val="bg1"/>
                </a:solidFill>
              </a:rPr>
              <a:t> Model yielded better results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Accuracy: 0.8467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Sensitivity: 0.8904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Specificity: 0.6190</a:t>
            </a:r>
          </a:p>
        </p:txBody>
      </p:sp>
    </p:spTree>
    <p:extLst>
      <p:ext uri="{BB962C8B-B14F-4D97-AF65-F5344CB8AC3E}">
        <p14:creationId xmlns:p14="http://schemas.microsoft.com/office/powerpoint/2010/main" val="12214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ompensation vs. Salary: Make the Difference Work for You - Workest">
            <a:extLst>
              <a:ext uri="{FF2B5EF4-FFF2-40B4-BE49-F238E27FC236}">
                <a16:creationId xmlns:a16="http://schemas.microsoft.com/office/drawing/2014/main" id="{CB014224-0C29-5809-A122-06E8C2B96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1"/>
          <a:stretch/>
        </p:blipFill>
        <p:spPr bwMode="auto">
          <a:xfrm>
            <a:off x="4038599" y="10"/>
            <a:ext cx="8160026" cy="687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5" name="Freeform: Shape 820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61CBD-D92A-74C1-AA4F-8F32607D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Salary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81B9-9E15-BE48-770F-659956A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FFFFFF"/>
                </a:solidFill>
              </a:rPr>
              <a:t>Find a model that can predict Monthly Income with a RMSE less than $3000</a:t>
            </a:r>
          </a:p>
        </p:txBody>
      </p:sp>
    </p:spTree>
    <p:extLst>
      <p:ext uri="{BB962C8B-B14F-4D97-AF65-F5344CB8AC3E}">
        <p14:creationId xmlns:p14="http://schemas.microsoft.com/office/powerpoint/2010/main" val="321950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8DAB8-57C7-0B72-20C0-5E08BB96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Salary Correlation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8F63-B42F-2D4D-98D8-8B8D8220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Salary is numeric column</a:t>
            </a:r>
          </a:p>
          <a:p>
            <a:r>
              <a:rPr lang="en-US" sz="2200" dirty="0"/>
              <a:t>Heatmap </a:t>
            </a:r>
            <a:r>
              <a:rPr lang="en-US" sz="2200" dirty="0" err="1"/>
              <a:t>showw</a:t>
            </a:r>
            <a:r>
              <a:rPr lang="en-US" sz="2200" dirty="0"/>
              <a:t> correlated fields</a:t>
            </a:r>
          </a:p>
          <a:p>
            <a:pPr lvl="1"/>
            <a:r>
              <a:rPr lang="en-US" sz="1800" dirty="0" err="1"/>
              <a:t>JobLevel</a:t>
            </a:r>
            <a:endParaRPr lang="en-US" sz="1800" dirty="0"/>
          </a:p>
          <a:p>
            <a:pPr lvl="1"/>
            <a:r>
              <a:rPr lang="en-US" sz="1800" dirty="0" err="1"/>
              <a:t>TotalWorkingYears</a:t>
            </a:r>
            <a:endParaRPr lang="en-US" sz="1800" dirty="0"/>
          </a:p>
          <a:p>
            <a:pPr lvl="1"/>
            <a:r>
              <a:rPr lang="en-US" sz="1800" dirty="0" err="1"/>
              <a:t>YearsAtCompnay</a:t>
            </a:r>
            <a:endParaRPr lang="en-US" sz="1800" dirty="0"/>
          </a:p>
          <a:p>
            <a:pPr lvl="1"/>
            <a:r>
              <a:rPr lang="en-US" sz="1800" dirty="0"/>
              <a:t>Age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A graph with blue dots and red text&#10;&#10;Description automatically generated">
            <a:extLst>
              <a:ext uri="{FF2B5EF4-FFF2-40B4-BE49-F238E27FC236}">
                <a16:creationId xmlns:a16="http://schemas.microsoft.com/office/drawing/2014/main" id="{2895F502-E800-EB9D-F650-8C322027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395534"/>
            <a:ext cx="5458968" cy="4066931"/>
          </a:xfrm>
          <a:prstGeom prst="rect">
            <a:avLst/>
          </a:prstGeom>
        </p:spPr>
      </p:pic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96BAB098-4C35-7736-6071-46FDC912EC3D}"/>
              </a:ext>
            </a:extLst>
          </p:cNvPr>
          <p:cNvSpPr/>
          <p:nvPr/>
        </p:nvSpPr>
        <p:spPr>
          <a:xfrm>
            <a:off x="9104243" y="2773017"/>
            <a:ext cx="218661" cy="2604053"/>
          </a:xfrm>
          <a:prstGeom prst="bracketPair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03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Central Bank Digital Currencies: Which countries are using, launching or  piloting CBDCs? | Euronews">
            <a:extLst>
              <a:ext uri="{FF2B5EF4-FFF2-40B4-BE49-F238E27FC236}">
                <a16:creationId xmlns:a16="http://schemas.microsoft.com/office/drawing/2014/main" id="{B66B5D71-29FE-0308-8B84-7B4D258DF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F1BDC-ED03-8481-FFF6-8818294F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Final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E69DC4-65FF-F003-CE0B-06181B80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Final Model yielded an RMSE of $1432.01</a:t>
            </a:r>
          </a:p>
        </p:txBody>
      </p:sp>
      <p:pic>
        <p:nvPicPr>
          <p:cNvPr id="11" name="Picture 10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F9B8279A-0B61-6D5C-FCBC-49719FA1F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4796653"/>
            <a:ext cx="56007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62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AD6EA12-6DF8-0ABB-CD82-B447777986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r="993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79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ypes of Business Analytics: Tools, Examples, Jobs | Simplilearn">
            <a:extLst>
              <a:ext uri="{FF2B5EF4-FFF2-40B4-BE49-F238E27FC236}">
                <a16:creationId xmlns:a16="http://schemas.microsoft.com/office/drawing/2014/main" id="{452DAACF-B2F5-CECC-3F3B-16AAF061B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E5328-9435-0CD6-43F2-090AAFE1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80E9-7475-44EE-FF6D-F07B1E5A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DDSAnalytics</a:t>
            </a:r>
            <a:r>
              <a:rPr lang="en-US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is an analytics company that specializes in talent management solutions for Fortune 100 companies</a:t>
            </a:r>
          </a:p>
          <a:p>
            <a: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  <a:t>Use Data Science techniques to help identify factors that lead to Attrition, as well as any trends in the data</a:t>
            </a:r>
          </a:p>
          <a:p>
            <a: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  <a:t>A data file was used with data for 870 </a:t>
            </a:r>
            <a:r>
              <a:rPr lang="en-US" dirty="0" err="1">
                <a:solidFill>
                  <a:srgbClr val="FFFFFF"/>
                </a:solidFill>
                <a:cs typeface="Times New Roman" panose="02020603050405020304" pitchFamily="18" charset="0"/>
              </a:rPr>
              <a:t>employess</a:t>
            </a:r>
            <a:r>
              <a:rPr lang="en-US" dirty="0">
                <a:solidFill>
                  <a:srgbClr val="FFFFFF"/>
                </a:solidFill>
                <a:cs typeface="Times New Roman" panose="02020603050405020304" pitchFamily="18" charset="0"/>
              </a:rPr>
              <a:t> that include multiple variables regarding their employment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2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4" name="Picture 12" descr="Business Travel Arrangements: A Step-By-Step Planning Guide">
            <a:extLst>
              <a:ext uri="{FF2B5EF4-FFF2-40B4-BE49-F238E27FC236}">
                <a16:creationId xmlns:a16="http://schemas.microsoft.com/office/drawing/2014/main" id="{DCD418CE-A598-5C8B-B3D1-706DE5262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Rectangle 309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1907E-BE55-5868-1116-9260FA58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8740-ADBF-7769-68BE-3599F518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First, identify categorical variables of significance</a:t>
            </a:r>
          </a:p>
          <a:p>
            <a:pPr lvl="1"/>
            <a:r>
              <a:rPr lang="en-US" sz="2000" dirty="0"/>
              <a:t>Business Travel</a:t>
            </a:r>
          </a:p>
          <a:p>
            <a:pPr lvl="1"/>
            <a:r>
              <a:rPr lang="en-US" sz="2000" dirty="0"/>
              <a:t>Department</a:t>
            </a:r>
          </a:p>
          <a:p>
            <a:pPr lvl="1"/>
            <a:r>
              <a:rPr lang="en-US" sz="2000" dirty="0"/>
              <a:t>Education Field</a:t>
            </a:r>
          </a:p>
          <a:p>
            <a:pPr lvl="1"/>
            <a:r>
              <a:rPr lang="en-US" sz="2000" dirty="0"/>
              <a:t>Gender</a:t>
            </a:r>
          </a:p>
          <a:p>
            <a:pPr lvl="1"/>
            <a:r>
              <a:rPr lang="en-US" sz="2000" dirty="0"/>
              <a:t>Job Role</a:t>
            </a:r>
          </a:p>
          <a:p>
            <a:pPr lvl="1"/>
            <a:r>
              <a:rPr lang="en-US" sz="2000" dirty="0"/>
              <a:t>Marital Status</a:t>
            </a:r>
          </a:p>
          <a:p>
            <a:pPr lvl="1"/>
            <a:r>
              <a:rPr lang="en-US" sz="2000" dirty="0"/>
              <a:t>Overtime</a:t>
            </a:r>
          </a:p>
        </p:txBody>
      </p:sp>
    </p:spTree>
    <p:extLst>
      <p:ext uri="{BB962C8B-B14F-4D97-AF65-F5344CB8AC3E}">
        <p14:creationId xmlns:p14="http://schemas.microsoft.com/office/powerpoint/2010/main" val="30529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9A6A-16D5-D7C1-163E-E77A6886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E3BB4C-97D5-CCC1-8057-A97F366B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14938D-8704-D928-DA64-8CF211F4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" y="255794"/>
            <a:ext cx="11359358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3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1ED42-A760-1ACF-539F-9E290FD4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Highest and Lowest Attrition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8C3889-E6B2-D8EE-C448-59CBE37D9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36777"/>
              </p:ext>
            </p:extLst>
          </p:nvPr>
        </p:nvGraphicFramePr>
        <p:xfrm>
          <a:off x="643467" y="1782480"/>
          <a:ext cx="10905067" cy="417969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74011">
                  <a:extLst>
                    <a:ext uri="{9D8B030D-6E8A-4147-A177-3AD203B41FA5}">
                      <a16:colId xmlns:a16="http://schemas.microsoft.com/office/drawing/2014/main" val="1802640026"/>
                    </a:ext>
                  </a:extLst>
                </a:gridCol>
                <a:gridCol w="3665528">
                  <a:extLst>
                    <a:ext uri="{9D8B030D-6E8A-4147-A177-3AD203B41FA5}">
                      <a16:colId xmlns:a16="http://schemas.microsoft.com/office/drawing/2014/main" val="2249406251"/>
                    </a:ext>
                  </a:extLst>
                </a:gridCol>
                <a:gridCol w="3665528">
                  <a:extLst>
                    <a:ext uri="{9D8B030D-6E8A-4147-A177-3AD203B41FA5}">
                      <a16:colId xmlns:a16="http://schemas.microsoft.com/office/drawing/2014/main" val="2575239725"/>
                    </a:ext>
                  </a:extLst>
                </a:gridCol>
              </a:tblGrid>
              <a:tr h="522462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rgbClr val="FFFFFF"/>
                          </a:solidFill>
                        </a:rPr>
                        <a:t>Category</a:t>
                      </a:r>
                    </a:p>
                  </a:txBody>
                  <a:tcPr marL="215300" marR="129180" marT="129180" marB="1291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rgbClr val="FFFFFF"/>
                          </a:solidFill>
                        </a:rPr>
                        <a:t>Lowest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rgbClr val="FFFFFF"/>
                          </a:solidFill>
                        </a:rPr>
                        <a:t>Highest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28031"/>
                  </a:ext>
                </a:extLst>
              </a:tr>
              <a:tr h="52246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Business Travel</a:t>
                      </a:r>
                    </a:p>
                  </a:txBody>
                  <a:tcPr marL="215300" marR="129180" marT="129180" marB="1291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 Travel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Travels Frequently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45410"/>
                  </a:ext>
                </a:extLst>
              </a:tr>
              <a:tr h="52246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Department</a:t>
                      </a:r>
                    </a:p>
                  </a:txBody>
                  <a:tcPr marL="215300" marR="129180" marT="129180" marB="12918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R&amp;D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26458"/>
                  </a:ext>
                </a:extLst>
              </a:tr>
              <a:tr h="52246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Education Field</a:t>
                      </a:r>
                    </a:p>
                  </a:txBody>
                  <a:tcPr marL="215300" marR="129180" marT="129180" marB="1291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Medical Degree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Human Resources Degree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8091"/>
                  </a:ext>
                </a:extLst>
              </a:tr>
              <a:tr h="52246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Gender</a:t>
                      </a:r>
                    </a:p>
                  </a:txBody>
                  <a:tcPr marL="215300" marR="129180" marT="129180" marB="12918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Male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34548"/>
                  </a:ext>
                </a:extLst>
              </a:tr>
              <a:tr h="52246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Job Role</a:t>
                      </a:r>
                    </a:p>
                  </a:txBody>
                  <a:tcPr marL="215300" marR="129180" marT="129180" marB="1291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 Director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 Rep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25768"/>
                  </a:ext>
                </a:extLst>
              </a:tr>
              <a:tr h="52246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Martial Status</a:t>
                      </a:r>
                    </a:p>
                  </a:txBody>
                  <a:tcPr marL="215300" marR="129180" marT="129180" marB="12918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Divorced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Single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961584"/>
                  </a:ext>
                </a:extLst>
              </a:tr>
              <a:tr h="52246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Overtime</a:t>
                      </a:r>
                    </a:p>
                  </a:txBody>
                  <a:tcPr marL="215300" marR="129180" marT="129180" marB="1291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215300" marR="129180" marT="129180" marB="1291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2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01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CF3D-2C5A-96D6-BC35-06D1E799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BED9-D7C9-F0A1-C622-DEEF63F4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DC184-BC12-4AFF-8688-44F322E8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50" y="365125"/>
            <a:ext cx="11261160" cy="61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R Outlook for 2023: Trends shaping the future of work, HRSEA News,  ETHRWorldSEA">
            <a:extLst>
              <a:ext uri="{FF2B5EF4-FFF2-40B4-BE49-F238E27FC236}">
                <a16:creationId xmlns:a16="http://schemas.microsoft.com/office/drawing/2014/main" id="{28A94A1C-87DE-135A-9CDD-8DC0E7ADA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00C1C-32B3-12D4-E444-0E7D23C6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Job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9AC4-A4A4-A745-5821-F8F8A05D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Only Human Resources Degree and Overtime had a positive correlation between attrition and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362419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78F13-502A-A207-255D-6BBC9B50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Modeling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DBFB-9065-7D46-35F3-B2E75F01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Transformed attrition into a binary number (1=Yes, 0=No) and made a correlation heatmap to find correlated factors.</a:t>
            </a:r>
          </a:p>
          <a:p>
            <a:r>
              <a:rPr lang="en-US" sz="2200" dirty="0"/>
              <a:t>Lack of continuous variable made correlation difficult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C7F43-B010-6562-56AB-46F82DF8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57364"/>
            <a:ext cx="6903720" cy="51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5B9A5-A605-6E95-AED9-827BE017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KNN Model</a:t>
            </a:r>
          </a:p>
        </p:txBody>
      </p:sp>
      <p:pic>
        <p:nvPicPr>
          <p:cNvPr id="5" name="Picture 4" descr="Abstrct graphic of red blue smoke">
            <a:extLst>
              <a:ext uri="{FF2B5EF4-FFF2-40B4-BE49-F238E27FC236}">
                <a16:creationId xmlns:a16="http://schemas.microsoft.com/office/drawing/2014/main" id="{F3E9C777-089A-1515-EF3C-D0F940A35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7" r="1288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D6C2-5A04-434D-3C81-274C948DF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Using the 4 highest corelated variables from the heatmap (</a:t>
            </a:r>
            <a:r>
              <a:rPr lang="en-US" sz="2200" dirty="0" err="1"/>
              <a:t>HourlyRate</a:t>
            </a:r>
            <a:r>
              <a:rPr lang="en-US" sz="2200" dirty="0"/>
              <a:t>, </a:t>
            </a:r>
            <a:r>
              <a:rPr lang="en-US" sz="2200" dirty="0" err="1"/>
              <a:t>TotalworkingYears</a:t>
            </a:r>
            <a:r>
              <a:rPr lang="en-US" sz="2200" dirty="0"/>
              <a:t>, </a:t>
            </a:r>
            <a:r>
              <a:rPr lang="en-US" sz="2200" dirty="0" err="1"/>
              <a:t>DistanceFromHome</a:t>
            </a:r>
            <a:r>
              <a:rPr lang="en-US" sz="2200" dirty="0"/>
              <a:t> and Age) a KNN model was made</a:t>
            </a:r>
          </a:p>
          <a:p>
            <a:r>
              <a:rPr lang="en-US" sz="2200" dirty="0"/>
              <a:t>A loop was made to test for the best k-value to find the highest possible sensitivity and specificity</a:t>
            </a:r>
          </a:p>
          <a:p>
            <a:r>
              <a:rPr lang="en-US" sz="2200" dirty="0"/>
              <a:t>The highest specificity achieved was 0.2857.  Lower than the desired specificity of 0.6</a:t>
            </a:r>
          </a:p>
        </p:txBody>
      </p:sp>
    </p:spTree>
    <p:extLst>
      <p:ext uri="{BB962C8B-B14F-4D97-AF65-F5344CB8AC3E}">
        <p14:creationId xmlns:p14="http://schemas.microsoft.com/office/powerpoint/2010/main" val="35824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{EF6DE18B-DB14-0643-A935-24BB7F79FA6E}tf10001121_mac</Template>
  <TotalTime>914</TotalTime>
  <Words>283</Words>
  <Application>Microsoft Macintosh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Case Study 2</vt:lpstr>
      <vt:lpstr>Objective</vt:lpstr>
      <vt:lpstr>Categorical Variables</vt:lpstr>
      <vt:lpstr>PowerPoint Presentation</vt:lpstr>
      <vt:lpstr>Highest and Lowest Attrition</vt:lpstr>
      <vt:lpstr>PowerPoint Presentation</vt:lpstr>
      <vt:lpstr>Job Satisfaction</vt:lpstr>
      <vt:lpstr>Modeling</vt:lpstr>
      <vt:lpstr>KNN Model</vt:lpstr>
      <vt:lpstr>NaiveBayes</vt:lpstr>
      <vt:lpstr>Salary Model</vt:lpstr>
      <vt:lpstr>Salary Correlation</vt:lpstr>
      <vt:lpstr>Final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Johnson, Chris</dc:creator>
  <cp:lastModifiedBy>Johnson, Chris</cp:lastModifiedBy>
  <cp:revision>2</cp:revision>
  <dcterms:created xsi:type="dcterms:W3CDTF">2023-12-09T01:51:53Z</dcterms:created>
  <dcterms:modified xsi:type="dcterms:W3CDTF">2023-12-09T18:33:53Z</dcterms:modified>
</cp:coreProperties>
</file>